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61"/>
  </p:notesMasterIdLst>
  <p:sldIdLst>
    <p:sldId id="552" r:id="rId2"/>
    <p:sldId id="453" r:id="rId3"/>
    <p:sldId id="555" r:id="rId4"/>
    <p:sldId id="454" r:id="rId5"/>
    <p:sldId id="455" r:id="rId6"/>
    <p:sldId id="456" r:id="rId7"/>
    <p:sldId id="457" r:id="rId8"/>
    <p:sldId id="458" r:id="rId9"/>
    <p:sldId id="461" r:id="rId10"/>
    <p:sldId id="459" r:id="rId11"/>
    <p:sldId id="460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488" r:id="rId39"/>
    <p:sldId id="489" r:id="rId40"/>
    <p:sldId id="490" r:id="rId41"/>
    <p:sldId id="491" r:id="rId42"/>
    <p:sldId id="492" r:id="rId43"/>
    <p:sldId id="493" r:id="rId44"/>
    <p:sldId id="494" r:id="rId45"/>
    <p:sldId id="495" r:id="rId46"/>
    <p:sldId id="496" r:id="rId47"/>
    <p:sldId id="497" r:id="rId48"/>
    <p:sldId id="498" r:id="rId49"/>
    <p:sldId id="499" r:id="rId50"/>
    <p:sldId id="500" r:id="rId51"/>
    <p:sldId id="501" r:id="rId52"/>
    <p:sldId id="502" r:id="rId53"/>
    <p:sldId id="503" r:id="rId54"/>
    <p:sldId id="504" r:id="rId55"/>
    <p:sldId id="505" r:id="rId56"/>
    <p:sldId id="506" r:id="rId57"/>
    <p:sldId id="507" r:id="rId58"/>
    <p:sldId id="508" r:id="rId59"/>
    <p:sldId id="554" r:id="rId60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89365" autoAdjust="0"/>
  </p:normalViewPr>
  <p:slideViewPr>
    <p:cSldViewPr>
      <p:cViewPr varScale="1">
        <p:scale>
          <a:sx n="82" d="100"/>
          <a:sy n="82" d="100"/>
        </p:scale>
        <p:origin x="148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842942345924"/>
          <c:y val="3.5842293906810001E-3"/>
          <c:w val="0.78330019880715696"/>
          <c:h val="0.84229390681003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Tex</c:v>
                </c:pt>
              </c:strCache>
            </c:strRef>
          </c:tx>
          <c:spPr>
            <a:solidFill>
              <a:srgbClr val="2A6FF9"/>
            </a:solidFill>
            <a:ln w="22148">
              <a:solidFill>
                <a:srgbClr val="0000FF"/>
              </a:solidFill>
              <a:prstDash val="solid"/>
            </a:ln>
          </c:spPr>
          <c:invertIfNegative val="0"/>
          <c:dLbls>
            <c:spPr>
              <a:noFill/>
              <a:ln w="44296">
                <a:noFill/>
              </a:ln>
            </c:spPr>
            <c:txPr>
              <a:bodyPr/>
              <a:lstStyle/>
              <a:p>
                <a:pPr>
                  <a:defRPr sz="157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Displacement</c:v>
                </c:pt>
                <c:pt idx="1">
                  <c:v>Immediate</c:v>
                </c:pt>
                <c:pt idx="2">
                  <c:v>Register Defered</c:v>
                </c:pt>
                <c:pt idx="3">
                  <c:v>Scaled</c:v>
                </c:pt>
                <c:pt idx="4">
                  <c:v>Memory indirect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0.32</c:v>
                </c:pt>
                <c:pt idx="1">
                  <c:v>0.43</c:v>
                </c:pt>
                <c:pt idx="2">
                  <c:v>0.24</c:v>
                </c:pt>
                <c:pt idx="3">
                  <c:v>0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F-4AA7-9D33-CF9D8A809CF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Spice</c:v>
                </c:pt>
              </c:strCache>
            </c:strRef>
          </c:tx>
          <c:spPr>
            <a:solidFill>
              <a:srgbClr val="FFFF00"/>
            </a:solidFill>
            <a:ln w="22148">
              <a:solidFill>
                <a:srgbClr val="FFFF00"/>
              </a:solidFill>
              <a:prstDash val="solid"/>
            </a:ln>
          </c:spPr>
          <c:invertIfNegative val="0"/>
          <c:dLbls>
            <c:spPr>
              <a:noFill/>
              <a:ln w="44296">
                <a:noFill/>
              </a:ln>
            </c:spPr>
            <c:txPr>
              <a:bodyPr/>
              <a:lstStyle/>
              <a:p>
                <a:pPr>
                  <a:defRPr sz="157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Displacement</c:v>
                </c:pt>
                <c:pt idx="1">
                  <c:v>Immediate</c:v>
                </c:pt>
                <c:pt idx="2">
                  <c:v>Register Defered</c:v>
                </c:pt>
                <c:pt idx="3">
                  <c:v>Scaled</c:v>
                </c:pt>
                <c:pt idx="4">
                  <c:v>Memory indirect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0.55000000000000004</c:v>
                </c:pt>
                <c:pt idx="1">
                  <c:v>0.17</c:v>
                </c:pt>
                <c:pt idx="2">
                  <c:v>0.03</c:v>
                </c:pt>
                <c:pt idx="3">
                  <c:v>0.16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1F-4AA7-9D33-CF9D8A809CF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GCC</c:v>
                </c:pt>
              </c:strCache>
            </c:strRef>
          </c:tx>
          <c:spPr>
            <a:solidFill>
              <a:srgbClr val="FF0000"/>
            </a:solidFill>
            <a:ln w="22148">
              <a:solidFill>
                <a:srgbClr val="FF0000"/>
              </a:solidFill>
              <a:prstDash val="solid"/>
            </a:ln>
          </c:spPr>
          <c:invertIfNegative val="0"/>
          <c:dLbls>
            <c:spPr>
              <a:noFill/>
              <a:ln w="44296">
                <a:noFill/>
              </a:ln>
            </c:spPr>
            <c:txPr>
              <a:bodyPr/>
              <a:lstStyle/>
              <a:p>
                <a:pPr>
                  <a:defRPr sz="157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Displacement</c:v>
                </c:pt>
                <c:pt idx="1">
                  <c:v>Immediate</c:v>
                </c:pt>
                <c:pt idx="2">
                  <c:v>Register Defered</c:v>
                </c:pt>
                <c:pt idx="3">
                  <c:v>Scaled</c:v>
                </c:pt>
                <c:pt idx="4">
                  <c:v>Memory indirect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0.4</c:v>
                </c:pt>
                <c:pt idx="1">
                  <c:v>0.39</c:v>
                </c:pt>
                <c:pt idx="2">
                  <c:v>0.11</c:v>
                </c:pt>
                <c:pt idx="3">
                  <c:v>0.06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1F-4AA7-9D33-CF9D8A809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4904032"/>
        <c:axId val="1434906512"/>
      </c:barChart>
      <c:catAx>
        <c:axId val="1434904032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 w="553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7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43490651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434906512"/>
        <c:scaling>
          <c:orientation val="minMax"/>
        </c:scaling>
        <c:delete val="0"/>
        <c:axPos val="b"/>
        <c:numFmt formatCode="0%" sourceLinked="1"/>
        <c:majorTickMark val="in"/>
        <c:minorTickMark val="none"/>
        <c:tickLblPos val="low"/>
        <c:spPr>
          <a:ln w="553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7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434904032"/>
        <c:crosses val="autoZero"/>
        <c:crossBetween val="between"/>
      </c:valAx>
      <c:spPr>
        <a:solidFill>
          <a:srgbClr val="FFFFFF"/>
        </a:solidFill>
        <a:ln w="22148">
          <a:solidFill>
            <a:srgbClr val="808080"/>
          </a:solidFill>
          <a:prstDash val="solid"/>
        </a:ln>
      </c:spPr>
    </c:plotArea>
    <c:legend>
      <c:legendPos val="r"/>
      <c:legendEntry>
        <c:idx val="1"/>
        <c:txPr>
          <a:bodyPr/>
          <a:lstStyle/>
          <a:p>
            <a:pPr>
              <a:defRPr sz="1439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</c:legendEntry>
      <c:layout>
        <c:manualLayout>
          <c:xMode val="edge"/>
          <c:yMode val="edge"/>
          <c:x val="0.73558648111332003"/>
          <c:y val="0.17204301075268799"/>
          <c:w val="9.1451292246520904E-2"/>
          <c:h val="0.21863799283154101"/>
        </c:manualLayout>
      </c:layout>
      <c:overlay val="0"/>
      <c:spPr>
        <a:solidFill>
          <a:srgbClr val="FFFFFF"/>
        </a:solidFill>
        <a:ln w="22148">
          <a:solidFill>
            <a:srgbClr val="000000"/>
          </a:solidFill>
          <a:prstDash val="solid"/>
        </a:ln>
        <a:effectLst>
          <a:outerShdw dist="35921" dir="2700000" algn="br">
            <a:srgbClr val="000000"/>
          </a:outerShdw>
        </a:effectLst>
      </c:spPr>
      <c:txPr>
        <a:bodyPr/>
        <a:lstStyle/>
        <a:p>
          <a:pPr>
            <a:defRPr sz="1439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5537">
      <a:solidFill>
        <a:srgbClr val="000000"/>
      </a:solidFill>
      <a:prstDash val="solid"/>
    </a:ln>
    <a:effectLst>
      <a:outerShdw dist="35921" dir="2700000" algn="br">
        <a:srgbClr val="000000"/>
      </a:outerShdw>
    </a:effectLst>
  </c:spPr>
  <c:txPr>
    <a:bodyPr/>
    <a:lstStyle/>
    <a:p>
      <a:pPr>
        <a:defRPr sz="157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628865979381"/>
          <c:y val="5.24193548387097E-2"/>
          <c:w val="0.78144329896907205"/>
          <c:h val="0.7903225806451610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Integer average</c:v>
                </c:pt>
              </c:strCache>
            </c:strRef>
          </c:tx>
          <c:spPr>
            <a:ln w="22060">
              <a:solidFill>
                <a:srgbClr val="000080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Sheet1!$B$1:$Q$1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Sheet1!$B$2:$Q$2</c:f>
              <c:numCache>
                <c:formatCode>0.00%</c:formatCode>
                <c:ptCount val="16"/>
                <c:pt idx="0">
                  <c:v>0.38</c:v>
                </c:pt>
                <c:pt idx="1">
                  <c:v>3.7999999999999999E-2</c:v>
                </c:pt>
                <c:pt idx="2">
                  <c:v>1.2999999999999999E-2</c:v>
                </c:pt>
                <c:pt idx="3">
                  <c:v>2.8000000000000001E-2</c:v>
                </c:pt>
                <c:pt idx="4">
                  <c:v>7.8E-2</c:v>
                </c:pt>
                <c:pt idx="5">
                  <c:v>0.105</c:v>
                </c:pt>
                <c:pt idx="6">
                  <c:v>0.08</c:v>
                </c:pt>
                <c:pt idx="7">
                  <c:v>0.08</c:v>
                </c:pt>
                <c:pt idx="8">
                  <c:v>0.04</c:v>
                </c:pt>
                <c:pt idx="9">
                  <c:v>1.0999999999999999E-2</c:v>
                </c:pt>
                <c:pt idx="10">
                  <c:v>7.0000000000000001E-3</c:v>
                </c:pt>
                <c:pt idx="11">
                  <c:v>7.0000000000000001E-3</c:v>
                </c:pt>
                <c:pt idx="12">
                  <c:v>7.0000000000000001E-3</c:v>
                </c:pt>
                <c:pt idx="13">
                  <c:v>3.5999999999999997E-2</c:v>
                </c:pt>
                <c:pt idx="14">
                  <c:v>2.5000000000000001E-2</c:v>
                </c:pt>
                <c:pt idx="15">
                  <c:v>5.7000000000000002E-2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CF-43AD-A5D9-CA2B04C342D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Floating-point average</c:v>
                </c:pt>
              </c:strCache>
            </c:strRef>
          </c:tx>
          <c:spPr>
            <a:ln w="22060">
              <a:solidFill>
                <a:srgbClr val="FF00FF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Sheet1!$B$1:$Q$1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Sheet1!$B$3:$Q$3</c:f>
              <c:numCache>
                <c:formatCode>0.00%</c:formatCode>
                <c:ptCount val="16"/>
                <c:pt idx="0">
                  <c:v>0.22</c:v>
                </c:pt>
                <c:pt idx="1">
                  <c:v>3.7999999999999999E-2</c:v>
                </c:pt>
                <c:pt idx="2">
                  <c:v>7.0000000000000001E-3</c:v>
                </c:pt>
                <c:pt idx="3">
                  <c:v>0.06</c:v>
                </c:pt>
                <c:pt idx="4">
                  <c:v>0.06</c:v>
                </c:pt>
                <c:pt idx="5">
                  <c:v>3.6999999999999998E-2</c:v>
                </c:pt>
                <c:pt idx="6">
                  <c:v>3.6999999999999998E-2</c:v>
                </c:pt>
                <c:pt idx="7">
                  <c:v>4.4999999999999998E-2</c:v>
                </c:pt>
                <c:pt idx="8">
                  <c:v>0.05</c:v>
                </c:pt>
                <c:pt idx="9">
                  <c:v>2.5000000000000001E-2</c:v>
                </c:pt>
                <c:pt idx="10">
                  <c:v>1.2999999999999999E-2</c:v>
                </c:pt>
                <c:pt idx="11">
                  <c:v>1.2E-2</c:v>
                </c:pt>
                <c:pt idx="12">
                  <c:v>0.04</c:v>
                </c:pt>
                <c:pt idx="13">
                  <c:v>0.19</c:v>
                </c:pt>
                <c:pt idx="14">
                  <c:v>0.06</c:v>
                </c:pt>
                <c:pt idx="15">
                  <c:v>0.111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CF-43AD-A5D9-CA2B04C34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7903840"/>
        <c:axId val="1387905200"/>
      </c:lineChart>
      <c:catAx>
        <c:axId val="138790384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551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63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387905200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387905200"/>
        <c:scaling>
          <c:orientation val="minMax"/>
        </c:scaling>
        <c:delete val="0"/>
        <c:axPos val="l"/>
        <c:majorGridlines>
          <c:spPr>
            <a:ln w="551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084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altLang="en-US" dirty="0"/>
                  <a:t>percentage of </a:t>
                </a:r>
                <a:r>
                  <a:rPr lang="en-US" altLang="en-US" dirty="0" err="1"/>
                  <a:t>dispalcement</a:t>
                </a:r>
                <a:endParaRPr lang="en-US" altLang="en-US"/>
              </a:p>
            </c:rich>
          </c:tx>
          <c:layout>
            <c:manualLayout>
              <c:xMode val="edge"/>
              <c:yMode val="edge"/>
              <c:x val="4.12371134020619E-3"/>
              <c:y val="0.104838709677419"/>
            </c:manualLayout>
          </c:layout>
          <c:overlay val="0"/>
          <c:spPr>
            <a:noFill/>
            <a:ln w="44119">
              <a:noFill/>
            </a:ln>
          </c:spPr>
        </c:title>
        <c:numFmt formatCode="0.00%" sourceLinked="1"/>
        <c:majorTickMark val="in"/>
        <c:minorTickMark val="none"/>
        <c:tickLblPos val="nextTo"/>
        <c:spPr>
          <a:ln w="551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63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387903840"/>
        <c:crosses val="autoZero"/>
        <c:crossBetween val="midCat"/>
      </c:valAx>
      <c:spPr>
        <a:noFill/>
        <a:ln w="44119">
          <a:noFill/>
        </a:ln>
      </c:spPr>
    </c:plotArea>
    <c:legend>
      <c:legendPos val="r"/>
      <c:layout>
        <c:manualLayout>
          <c:xMode val="edge"/>
          <c:yMode val="edge"/>
          <c:x val="0.348453608247423"/>
          <c:y val="3.6290322580645198E-2"/>
          <c:w val="0.63711340206185596"/>
          <c:h val="0.120967741935484"/>
        </c:manualLayout>
      </c:layout>
      <c:overlay val="0"/>
      <c:spPr>
        <a:noFill/>
        <a:ln w="5515">
          <a:solidFill>
            <a:srgbClr val="000000"/>
          </a:solidFill>
          <a:prstDash val="solid"/>
        </a:ln>
      </c:spPr>
      <c:txPr>
        <a:bodyPr/>
        <a:lstStyle/>
        <a:p>
          <a:pPr>
            <a:defRPr sz="1911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12700" cap="flat" cmpd="sng" algn="ctr">
      <a:solidFill>
        <a:schemeClr val="tx1"/>
      </a:solidFill>
      <a:prstDash val="solid"/>
      <a:miter lim="800000"/>
      <a:headEnd type="none" w="med" len="med"/>
      <a:tailEnd type="none" w="med" len="med"/>
    </a:ln>
  </c:spPr>
  <c:txPr>
    <a:bodyPr/>
    <a:lstStyle/>
    <a:p>
      <a:pPr>
        <a:defRPr sz="1563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981308411214998"/>
          <c:y val="3.8585209003215402E-2"/>
          <c:w val="0.67102803738317796"/>
          <c:h val="0.694533762057877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Integer average</c:v>
                </c:pt>
              </c:strCache>
            </c:strRef>
          </c:tx>
          <c:spPr>
            <a:solidFill>
              <a:srgbClr val="FFFFFF"/>
            </a:solidFill>
            <a:ln w="20202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40404">
                <a:noFill/>
              </a:ln>
            </c:spPr>
            <c:txPr>
              <a:bodyPr/>
              <a:lstStyle/>
              <a:p>
                <a:pPr>
                  <a:defRPr sz="1432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All instructions</c:v>
                </c:pt>
                <c:pt idx="1">
                  <c:v>ALU operation</c:v>
                </c:pt>
                <c:pt idx="2">
                  <c:v>Loads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0.21</c:v>
                </c:pt>
                <c:pt idx="1">
                  <c:v>0.25</c:v>
                </c:pt>
                <c:pt idx="2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9-4A3A-831D-D2E9F4620F0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Floating-point average</c:v>
                </c:pt>
              </c:strCache>
            </c:strRef>
          </c:tx>
          <c:spPr>
            <a:solidFill>
              <a:srgbClr val="C0C0C0"/>
            </a:solidFill>
            <a:ln w="20202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40404">
                <a:noFill/>
              </a:ln>
            </c:spPr>
            <c:txPr>
              <a:bodyPr/>
              <a:lstStyle/>
              <a:p>
                <a:pPr>
                  <a:defRPr sz="1432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All instructions</c:v>
                </c:pt>
                <c:pt idx="1">
                  <c:v>ALU operation</c:v>
                </c:pt>
                <c:pt idx="2">
                  <c:v>Loads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0.16</c:v>
                </c:pt>
                <c:pt idx="1">
                  <c:v>0.19</c:v>
                </c:pt>
                <c:pt idx="2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79-4A3A-831D-D2E9F4620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0478992"/>
        <c:axId val="1390543232"/>
      </c:barChart>
      <c:catAx>
        <c:axId val="1390478992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 w="505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909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39054323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390543232"/>
        <c:scaling>
          <c:orientation val="minMax"/>
        </c:scaling>
        <c:delete val="0"/>
        <c:axPos val="b"/>
        <c:numFmt formatCode="0%" sourceLinked="1"/>
        <c:majorTickMark val="in"/>
        <c:minorTickMark val="none"/>
        <c:tickLblPos val="nextTo"/>
        <c:spPr>
          <a:ln w="505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909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390478992"/>
        <c:crosses val="autoZero"/>
        <c:crossBetween val="between"/>
      </c:valAx>
      <c:spPr>
        <a:solidFill>
          <a:srgbClr val="FFFFFF"/>
        </a:solidFill>
        <a:ln w="20202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21308411214953299"/>
          <c:y val="0.87781350482315101"/>
          <c:w val="0.63364485981308405"/>
          <c:h val="9.3247588424437297E-2"/>
        </c:manualLayout>
      </c:layout>
      <c:overlay val="0"/>
      <c:spPr>
        <a:solidFill>
          <a:srgbClr val="FFFFFF"/>
        </a:solidFill>
        <a:ln w="5050">
          <a:solidFill>
            <a:srgbClr val="000000"/>
          </a:solidFill>
          <a:prstDash val="solid"/>
        </a:ln>
      </c:spPr>
      <c:txPr>
        <a:bodyPr/>
        <a:lstStyle/>
        <a:p>
          <a:pPr>
            <a:defRPr sz="1750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5050">
      <a:solidFill>
        <a:srgbClr val="000000"/>
      </a:solidFill>
      <a:prstDash val="solid"/>
    </a:ln>
    <a:effectLst>
      <a:outerShdw dist="35921" dir="2700000" algn="br">
        <a:srgbClr val="000000"/>
      </a:outerShdw>
    </a:effectLst>
  </c:spPr>
  <c:txPr>
    <a:bodyPr/>
    <a:lstStyle/>
    <a:p>
      <a:pPr>
        <a:defRPr sz="1432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83333333333"/>
          <c:y val="5.09915014164306E-2"/>
          <c:w val="0.88078703703703698"/>
          <c:h val="0.7818696883852690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Integer Average</c:v>
                </c:pt>
              </c:strCache>
            </c:strRef>
          </c:tx>
          <c:spPr>
            <a:ln w="12702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Sheet1!$B$2:$V$2</c:f>
              <c:numCache>
                <c:formatCode>0.00%</c:formatCode>
                <c:ptCount val="21"/>
                <c:pt idx="0">
                  <c:v>0</c:v>
                </c:pt>
                <c:pt idx="1">
                  <c:v>3.9E-2</c:v>
                </c:pt>
                <c:pt idx="2">
                  <c:v>0.125</c:v>
                </c:pt>
                <c:pt idx="3">
                  <c:v>0.17</c:v>
                </c:pt>
                <c:pt idx="4" formatCode="0%">
                  <c:v>0.18</c:v>
                </c:pt>
                <c:pt idx="5">
                  <c:v>0.16300000000000001</c:v>
                </c:pt>
                <c:pt idx="6">
                  <c:v>0.105</c:v>
                </c:pt>
                <c:pt idx="7" formatCode="0%">
                  <c:v>7.0000000000000007E-2</c:v>
                </c:pt>
                <c:pt idx="8" formatCode="0%">
                  <c:v>0.04</c:v>
                </c:pt>
                <c:pt idx="9" formatCode="0%">
                  <c:v>0.02</c:v>
                </c:pt>
                <c:pt idx="10">
                  <c:v>2.1999999999999999E-2</c:v>
                </c:pt>
                <c:pt idx="11">
                  <c:v>2.1000000000000001E-2</c:v>
                </c:pt>
                <c:pt idx="12" formatCode="0%">
                  <c:v>0.01</c:v>
                </c:pt>
                <c:pt idx="13" formatCode="0%">
                  <c:v>0.01</c:v>
                </c:pt>
                <c:pt idx="14">
                  <c:v>1.2999999999999999E-2</c:v>
                </c:pt>
                <c:pt idx="15">
                  <c:v>4.0000000000000001E-3</c:v>
                </c:pt>
                <c:pt idx="16">
                  <c:v>1.9E-2</c:v>
                </c:pt>
                <c:pt idx="17" formatCode="0%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D3-4A4B-963A-95F8FB5868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FP average</c:v>
                </c:pt>
              </c:strCache>
            </c:strRef>
          </c:tx>
          <c:spPr>
            <a:ln w="12702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Sheet1!$B$3:$V$3</c:f>
              <c:numCache>
                <c:formatCode>0.00%</c:formatCode>
                <c:ptCount val="21"/>
                <c:pt idx="0">
                  <c:v>0</c:v>
                </c:pt>
                <c:pt idx="1">
                  <c:v>0.01</c:v>
                </c:pt>
                <c:pt idx="2">
                  <c:v>2.8000000000000001E-2</c:v>
                </c:pt>
                <c:pt idx="3">
                  <c:v>7.1999999999999995E-2</c:v>
                </c:pt>
                <c:pt idx="4">
                  <c:v>8.2000000000000003E-2</c:v>
                </c:pt>
                <c:pt idx="5">
                  <c:v>0.255</c:v>
                </c:pt>
                <c:pt idx="6">
                  <c:v>0.193</c:v>
                </c:pt>
                <c:pt idx="7" formatCode="0%">
                  <c:v>0.18</c:v>
                </c:pt>
                <c:pt idx="8">
                  <c:v>7.0999999999999994E-2</c:v>
                </c:pt>
                <c:pt idx="9" formatCode="0%">
                  <c:v>0.04</c:v>
                </c:pt>
                <c:pt idx="10">
                  <c:v>2.5000000000000001E-2</c:v>
                </c:pt>
                <c:pt idx="11">
                  <c:v>2E-3</c:v>
                </c:pt>
                <c:pt idx="12">
                  <c:v>4.0000000000000001E-3</c:v>
                </c:pt>
                <c:pt idx="13">
                  <c:v>3.5000000000000001E-3</c:v>
                </c:pt>
                <c:pt idx="14">
                  <c:v>3.5000000000000001E-3</c:v>
                </c:pt>
                <c:pt idx="15">
                  <c:v>3.5000000000000001E-3</c:v>
                </c:pt>
                <c:pt idx="16">
                  <c:v>2E-3</c:v>
                </c:pt>
                <c:pt idx="17">
                  <c:v>3.5000000000000001E-3</c:v>
                </c:pt>
                <c:pt idx="18">
                  <c:v>2E-3</c:v>
                </c:pt>
                <c:pt idx="19">
                  <c:v>1E-3</c:v>
                </c:pt>
                <c:pt idx="20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D3-4A4B-963A-95F8FB586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5372848"/>
        <c:axId val="1435374480"/>
      </c:lineChart>
      <c:catAx>
        <c:axId val="143537284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17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75" b="0" i="0" u="none" strike="noStrike" baseline="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pPr>
            <a:endParaRPr lang="zh-CN"/>
          </a:p>
        </c:txPr>
        <c:crossAx val="14353744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435374480"/>
        <c:scaling>
          <c:orientation val="minMax"/>
        </c:scaling>
        <c:delete val="0"/>
        <c:axPos val="l"/>
        <c:majorGridlines>
          <c:spPr>
            <a:ln w="3176">
              <a:solidFill>
                <a:schemeClr val="tx1"/>
              </a:solidFill>
              <a:prstDash val="solid"/>
            </a:ln>
          </c:spPr>
        </c:majorGridlines>
        <c:numFmt formatCode="0.00%" sourceLinked="1"/>
        <c:majorTickMark val="in"/>
        <c:minorTickMark val="none"/>
        <c:tickLblPos val="nextTo"/>
        <c:spPr>
          <a:ln w="317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75" b="0" i="0" u="none" strike="noStrike" baseline="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pPr>
            <a:endParaRPr lang="zh-CN"/>
          </a:p>
        </c:txPr>
        <c:crossAx val="1435372848"/>
        <c:crosses val="autoZero"/>
        <c:crossBetween val="between"/>
      </c:valAx>
      <c:spPr>
        <a:noFill/>
        <a:ln w="25404">
          <a:noFill/>
        </a:ln>
      </c:spPr>
    </c:plotArea>
    <c:legend>
      <c:legendPos val="r"/>
      <c:layout>
        <c:manualLayout>
          <c:xMode val="edge"/>
          <c:yMode val="edge"/>
          <c:x val="0.40162037037037002"/>
          <c:y val="7.0821529745042494E-2"/>
          <c:w val="0.57986111111111105"/>
          <c:h val="0.14730878186968799"/>
        </c:manualLayout>
      </c:layout>
      <c:overlay val="0"/>
      <c:spPr>
        <a:noFill/>
        <a:ln w="3176">
          <a:solidFill>
            <a:schemeClr val="tx1"/>
          </a:solidFill>
          <a:prstDash val="solid"/>
        </a:ln>
      </c:spPr>
      <c:txPr>
        <a:bodyPr/>
        <a:lstStyle/>
        <a:p>
          <a:pPr>
            <a:defRPr sz="1655" b="0" i="0" u="none" strike="noStrike" baseline="0">
              <a:solidFill>
                <a:schemeClr val="tx1"/>
              </a:solidFill>
              <a:latin typeface="仿宋_GB2312"/>
              <a:ea typeface="仿宋_GB2312"/>
              <a:cs typeface="仿宋_GB231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102803738317799"/>
          <c:y val="3.8585209003215402E-2"/>
          <c:w val="0.695327102803738"/>
          <c:h val="0.8392282958199359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Integer average</c:v>
                </c:pt>
              </c:strCache>
            </c:strRef>
          </c:tx>
          <c:spPr>
            <a:solidFill>
              <a:srgbClr val="808080"/>
            </a:solidFill>
            <a:ln w="20130">
              <a:solidFill>
                <a:srgbClr val="000000"/>
              </a:solidFill>
              <a:prstDash val="solid"/>
            </a:ln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57A5-4C73-BF72-0BB58B73C349}"/>
              </c:ext>
            </c:extLst>
          </c:dPt>
          <c:dLbls>
            <c:spPr>
              <a:noFill/>
              <a:ln w="40259">
                <a:noFill/>
              </a:ln>
            </c:spPr>
            <c:txPr>
              <a:bodyPr/>
              <a:lstStyle/>
              <a:p>
                <a:pPr>
                  <a:defRPr sz="1427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Less than</c:v>
                </c:pt>
                <c:pt idx="1">
                  <c:v>Less than or equal</c:v>
                </c:pt>
                <c:pt idx="2">
                  <c:v>Greater than</c:v>
                </c:pt>
                <c:pt idx="3">
                  <c:v>Greater than or equal</c:v>
                </c:pt>
                <c:pt idx="4">
                  <c:v>equal</c:v>
                </c:pt>
                <c:pt idx="5">
                  <c:v>Not equal </c:v>
                </c:pt>
              </c:strCache>
            </c:strRef>
          </c:cat>
          <c:val>
            <c:numRef>
              <c:f>Sheet1!$B$2:$G$2</c:f>
              <c:numCache>
                <c:formatCode>0%</c:formatCode>
                <c:ptCount val="6"/>
                <c:pt idx="0">
                  <c:v>0.35</c:v>
                </c:pt>
                <c:pt idx="1">
                  <c:v>0.33</c:v>
                </c:pt>
                <c:pt idx="2">
                  <c:v>0</c:v>
                </c:pt>
                <c:pt idx="3">
                  <c:v>0.11</c:v>
                </c:pt>
                <c:pt idx="4">
                  <c:v>0.18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A5-4C73-BF72-0BB58B73C34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Floating-point average</c:v>
                </c:pt>
              </c:strCache>
            </c:strRef>
          </c:tx>
          <c:spPr>
            <a:solidFill>
              <a:srgbClr val="C0C0C0"/>
            </a:solidFill>
            <a:ln w="20130">
              <a:solidFill>
                <a:srgbClr val="FFFFFF"/>
              </a:solidFill>
              <a:prstDash val="solid"/>
            </a:ln>
          </c:spPr>
          <c:invertIfNegative val="0"/>
          <c:dLbls>
            <c:numFmt formatCode="0%" sourceLinked="0"/>
            <c:spPr>
              <a:noFill/>
              <a:ln w="40259">
                <a:noFill/>
              </a:ln>
            </c:spPr>
            <c:txPr>
              <a:bodyPr/>
              <a:lstStyle/>
              <a:p>
                <a:pPr algn="r">
                  <a:defRPr sz="1427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Less than</c:v>
                </c:pt>
                <c:pt idx="1">
                  <c:v>Less than or equal</c:v>
                </c:pt>
                <c:pt idx="2">
                  <c:v>Greater than</c:v>
                </c:pt>
                <c:pt idx="3">
                  <c:v>Greater than or equal</c:v>
                </c:pt>
                <c:pt idx="4">
                  <c:v>equal</c:v>
                </c:pt>
                <c:pt idx="5">
                  <c:v>Not equal </c:v>
                </c:pt>
              </c:strCache>
            </c:strRef>
          </c:cat>
          <c:val>
            <c:numRef>
              <c:f>Sheet1!$B$3:$G$3</c:f>
              <c:numCache>
                <c:formatCode>0%</c:formatCode>
                <c:ptCount val="6"/>
                <c:pt idx="0">
                  <c:v>0.34</c:v>
                </c:pt>
                <c:pt idx="1">
                  <c:v>0.44</c:v>
                </c:pt>
                <c:pt idx="2">
                  <c:v>0</c:v>
                </c:pt>
                <c:pt idx="3">
                  <c:v>0</c:v>
                </c:pt>
                <c:pt idx="4">
                  <c:v>0.16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A5-4C73-BF72-0BB58B73C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8187296"/>
        <c:axId val="1388189344"/>
      </c:barChart>
      <c:catAx>
        <c:axId val="1388187296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 w="503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902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388189344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388189344"/>
        <c:scaling>
          <c:orientation val="minMax"/>
        </c:scaling>
        <c:delete val="0"/>
        <c:axPos val="b"/>
        <c:numFmt formatCode="0%" sourceLinked="1"/>
        <c:majorTickMark val="in"/>
        <c:minorTickMark val="none"/>
        <c:tickLblPos val="nextTo"/>
        <c:spPr>
          <a:ln w="503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902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388187296"/>
        <c:crosses val="autoZero"/>
        <c:crossBetween val="between"/>
      </c:valAx>
      <c:spPr>
        <a:solidFill>
          <a:srgbClr val="FFFFFF"/>
        </a:solidFill>
        <a:ln w="2013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44859813084112"/>
          <c:y val="3.8585209003215402E-2"/>
          <c:w val="0.31962616822429901"/>
          <c:h val="0.25080385852089998"/>
        </c:manualLayout>
      </c:layout>
      <c:overlay val="0"/>
      <c:spPr>
        <a:solidFill>
          <a:srgbClr val="FFFFFF"/>
        </a:solidFill>
        <a:ln w="5032">
          <a:solidFill>
            <a:srgbClr val="000000"/>
          </a:solidFill>
          <a:prstDash val="solid"/>
        </a:ln>
      </c:spPr>
      <c:txPr>
        <a:bodyPr/>
        <a:lstStyle/>
        <a:p>
          <a:pPr>
            <a:defRPr sz="1744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5032">
      <a:solidFill>
        <a:srgbClr val="000000"/>
      </a:solidFill>
      <a:prstDash val="solid"/>
    </a:ln>
    <a:effectLst>
      <a:outerShdw dist="35921" dir="2700000" algn="br">
        <a:srgbClr val="000000"/>
      </a:outerShdw>
    </a:effectLst>
  </c:spPr>
  <c:txPr>
    <a:bodyPr/>
    <a:lstStyle/>
    <a:p>
      <a:pPr>
        <a:defRPr sz="1427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kumimoji="1"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kumimoji="1"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</a:defRPr>
            </a:lvl1pPr>
          </a:lstStyle>
          <a:p>
            <a:fld id="{B1D4F80A-EAFA-45B1-9DB4-F9CE99ECCC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225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　　　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F80A-EAFA-45B1-9DB4-F9CE99ECCC82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70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6A425-5574-438E-9A74-D5C3BF3C9C9B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1438" y="4860925"/>
            <a:ext cx="4416425" cy="34115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 dirty="0"/>
              <a:t>绝大多数情况总是显式说明转移目标地址，</a:t>
            </a:r>
          </a:p>
          <a:p>
            <a:r>
              <a:rPr lang="zh-CN" altLang="en-US" dirty="0"/>
              <a:t>例外：过程返回，因为在编译时通常无法知道返回地址</a:t>
            </a:r>
          </a:p>
          <a:p>
            <a:r>
              <a:rPr lang="zh-CN" altLang="en-US" dirty="0"/>
              <a:t>因此绝大多数采用</a:t>
            </a:r>
            <a:r>
              <a:rPr lang="en-US" altLang="zh-CN" dirty="0"/>
              <a:t>PC</a:t>
            </a:r>
            <a:r>
              <a:rPr lang="zh-CN" altLang="en-US" dirty="0"/>
              <a:t>相对位移寻址来说明转移目标地址。</a:t>
            </a:r>
          </a:p>
          <a:p>
            <a:endParaRPr lang="zh-CN" altLang="en-US" dirty="0"/>
          </a:p>
          <a:p>
            <a:r>
              <a:rPr lang="zh-CN" altLang="en-US" dirty="0"/>
              <a:t>为了说明过程返回和间接跳转的目标地址，这两种</a:t>
            </a:r>
          </a:p>
          <a:p>
            <a:r>
              <a:rPr lang="zh-CN" altLang="en-US" dirty="0"/>
              <a:t>情况下在编译时难以确定目标地址，所以除</a:t>
            </a:r>
            <a:r>
              <a:rPr lang="en-US" altLang="zh-CN" dirty="0"/>
              <a:t>PC</a:t>
            </a:r>
            <a:r>
              <a:rPr lang="zh-CN" altLang="en-US" dirty="0"/>
              <a:t>相对寻址外，</a:t>
            </a:r>
          </a:p>
          <a:p>
            <a:r>
              <a:rPr lang="zh-CN" altLang="en-US" dirty="0"/>
              <a:t>还需引入其他寻址方式 。以便能动态说明目标地址，在运</a:t>
            </a:r>
          </a:p>
          <a:p>
            <a:r>
              <a:rPr lang="zh-CN" altLang="en-US" dirty="0"/>
              <a:t>是可变的。</a:t>
            </a:r>
          </a:p>
          <a:p>
            <a:endParaRPr lang="zh-CN" altLang="en-US" dirty="0"/>
          </a:p>
          <a:p>
            <a:r>
              <a:rPr lang="zh-CN" altLang="en-US" dirty="0"/>
              <a:t>在上面这三种情况下，编译时都无法知道转移目标地址。</a:t>
            </a:r>
          </a:p>
          <a:p>
            <a:r>
              <a:rPr lang="zh-CN" altLang="en-US" dirty="0"/>
              <a:t>运行时一般在转移语句前都需从存储器里取出转移目标</a:t>
            </a:r>
          </a:p>
          <a:p>
            <a:r>
              <a:rPr lang="zh-CN" altLang="en-US" dirty="0"/>
              <a:t>地址送入一个寄存器，因此寄存器间接转移就很有效。</a:t>
            </a:r>
          </a:p>
        </p:txBody>
      </p:sp>
    </p:spTree>
    <p:extLst>
      <p:ext uri="{BB962C8B-B14F-4D97-AF65-F5344CB8AC3E}">
        <p14:creationId xmlns:p14="http://schemas.microsoft.com/office/powerpoint/2010/main" val="180129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D023B-3FC8-44A5-A8CE-2F933B22A31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4495800" y="938213"/>
            <a:ext cx="1243013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48" tIns="49524" rIns="99048" bIns="49524">
            <a:spAutoFit/>
          </a:bodyPr>
          <a:lstStyle>
            <a:lvl1pPr algn="l" defTabSz="990600">
              <a:defRPr kumimoji="1"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495300" algn="l" defTabSz="990600">
              <a:defRPr kumimoji="1"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990600" algn="l" defTabSz="990600">
              <a:defRPr kumimoji="1"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485900" algn="l" defTabSz="990600">
              <a:defRPr kumimoji="1"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1981200" algn="l" defTabSz="990600">
              <a:defRPr kumimoji="1"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438400" defTabSz="990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895600" defTabSz="990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352800" defTabSz="990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10000" defTabSz="990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0" hangingPunct="0"/>
            <a:r>
              <a:rPr lang="zh-CN" altLang="en-US" sz="2200">
                <a:solidFill>
                  <a:srgbClr val="99FF99"/>
                </a:solidFill>
              </a:rPr>
              <a:t>指令长度</a:t>
            </a:r>
          </a:p>
          <a:p>
            <a:pPr eaLnBrk="0" hangingPunct="0"/>
            <a:r>
              <a:rPr lang="zh-CN" altLang="en-US" sz="2200">
                <a:solidFill>
                  <a:srgbClr val="99FF99"/>
                </a:solidFill>
              </a:rPr>
              <a:t>指令编码</a:t>
            </a:r>
          </a:p>
        </p:txBody>
      </p:sp>
    </p:spTree>
    <p:extLst>
      <p:ext uri="{BB962C8B-B14F-4D97-AF65-F5344CB8AC3E}">
        <p14:creationId xmlns:p14="http://schemas.microsoft.com/office/powerpoint/2010/main" val="129279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40972-56A6-456B-8FD2-97BBB3D7E2B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1438" y="4860925"/>
            <a:ext cx="4495800" cy="30273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caller saving:  </a:t>
            </a:r>
            <a:r>
              <a:rPr lang="zh-CN" altLang="en-US" dirty="0"/>
              <a:t>调用过程先将要用的寄存器保存起来，然后再调用子过程；</a:t>
            </a:r>
          </a:p>
          <a:p>
            <a:r>
              <a:rPr lang="en-US" altLang="zh-CN" dirty="0"/>
              <a:t>callee saving:  </a:t>
            </a:r>
            <a:r>
              <a:rPr lang="zh-CN" altLang="zh-CN" dirty="0"/>
              <a:t>被调用过程若想用某个寄存器，则必须先将原</a:t>
            </a:r>
          </a:p>
          <a:p>
            <a:r>
              <a:rPr lang="zh-CN" altLang="zh-CN" dirty="0"/>
              <a:t>寄存器中的值先保存起来。</a:t>
            </a:r>
          </a:p>
          <a:p>
            <a:r>
              <a:rPr lang="zh-CN" altLang="zh-CN" dirty="0"/>
              <a:t>有时必须用</a:t>
            </a:r>
            <a:r>
              <a:rPr lang="en-US" altLang="zh-CN" dirty="0"/>
              <a:t>caller saving,</a:t>
            </a:r>
            <a:r>
              <a:rPr lang="zh-CN" altLang="en-US" dirty="0"/>
              <a:t>特别是遇到两个过程都要用某一全局变量的时候。</a:t>
            </a:r>
          </a:p>
          <a:p>
            <a:r>
              <a:rPr lang="zh-CN" altLang="en-US" dirty="0"/>
              <a:t>如</a:t>
            </a:r>
            <a:r>
              <a:rPr lang="en-US" altLang="zh-CN" dirty="0"/>
              <a:t>P1</a:t>
            </a:r>
            <a:r>
              <a:rPr lang="zh-CN" altLang="en-US" dirty="0"/>
              <a:t>调用</a:t>
            </a:r>
            <a:r>
              <a:rPr lang="en-US" altLang="zh-CN" dirty="0"/>
              <a:t>P2</a:t>
            </a:r>
            <a:r>
              <a:rPr lang="zh-CN" altLang="en-US" dirty="0"/>
              <a:t>， 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均修改全局变量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P1</a:t>
            </a:r>
            <a:r>
              <a:rPr lang="zh-CN" altLang="en-US" dirty="0"/>
              <a:t>已为</a:t>
            </a:r>
            <a:r>
              <a:rPr lang="en-US" altLang="zh-CN" dirty="0"/>
              <a:t>X</a:t>
            </a:r>
            <a:r>
              <a:rPr lang="zh-CN" altLang="en-US" dirty="0"/>
              <a:t>分配寄存器</a:t>
            </a:r>
            <a:r>
              <a:rPr lang="en-US" altLang="zh-CN" dirty="0"/>
              <a:t>Rx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caller saving: </a:t>
            </a:r>
            <a:r>
              <a:rPr lang="zh-CN" altLang="en-US" dirty="0"/>
              <a:t>将</a:t>
            </a:r>
            <a:r>
              <a:rPr lang="en-US" altLang="zh-CN" dirty="0"/>
              <a:t>Rx</a:t>
            </a:r>
            <a:r>
              <a:rPr lang="zh-CN" altLang="en-US" dirty="0"/>
              <a:t>存入一主存单元，将主存单元地址告诉</a:t>
            </a:r>
            <a:r>
              <a:rPr lang="en-US" altLang="zh-CN" dirty="0"/>
              <a:t>P2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callee saving: </a:t>
            </a:r>
            <a:r>
              <a:rPr lang="zh-CN" altLang="zh-CN" dirty="0"/>
              <a:t>在调用</a:t>
            </a:r>
            <a:r>
              <a:rPr lang="en-US" altLang="zh-CN" dirty="0"/>
              <a:t>P2</a:t>
            </a:r>
            <a:r>
              <a:rPr lang="zh-CN" altLang="zh-CN" dirty="0"/>
              <a:t>前编译必须知道</a:t>
            </a:r>
            <a:r>
              <a:rPr lang="en-US" altLang="zh-CN" dirty="0"/>
              <a:t>P2</a:t>
            </a:r>
            <a:r>
              <a:rPr lang="zh-CN" altLang="zh-CN" dirty="0"/>
              <a:t>是否使用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zh-CN" altLang="zh-CN" dirty="0"/>
              <a:t>以便</a:t>
            </a:r>
          </a:p>
          <a:p>
            <a:r>
              <a:rPr lang="zh-CN" altLang="zh-CN" dirty="0"/>
              <a:t>告诉</a:t>
            </a:r>
            <a:r>
              <a:rPr lang="en-US" altLang="zh-CN" dirty="0"/>
              <a:t>P2</a:t>
            </a:r>
            <a:r>
              <a:rPr lang="zh-CN" altLang="zh-CN" dirty="0"/>
              <a:t>可直接用</a:t>
            </a:r>
            <a:r>
              <a:rPr lang="en-US" altLang="zh-CN" dirty="0"/>
              <a:t>Rx</a:t>
            </a:r>
            <a:r>
              <a:rPr lang="zh-CN" altLang="en-US" dirty="0"/>
              <a:t>，</a:t>
            </a:r>
            <a:r>
              <a:rPr lang="zh-CN" altLang="zh-CN" dirty="0"/>
              <a:t>这对编译来说是很困难的，尤其是在</a:t>
            </a:r>
          </a:p>
          <a:p>
            <a:r>
              <a:rPr lang="zh-CN" altLang="zh-CN" dirty="0"/>
              <a:t>下列情况时：</a:t>
            </a:r>
            <a:r>
              <a:rPr lang="en-US" altLang="zh-CN" dirty="0"/>
              <a:t>P1  ----&gt;  P2  ----&gt;  P3</a:t>
            </a:r>
          </a:p>
          <a:p>
            <a:r>
              <a:rPr lang="en-US" altLang="zh-CN" dirty="0"/>
              <a:t>                                       </a:t>
            </a:r>
            <a:r>
              <a:rPr lang="zh-CN" altLang="en-US" dirty="0"/>
              <a:t>不用</a:t>
            </a:r>
            <a:r>
              <a:rPr lang="en-US" altLang="zh-CN" dirty="0"/>
              <a:t>X     </a:t>
            </a:r>
            <a:r>
              <a:rPr lang="zh-CN" altLang="en-US" dirty="0"/>
              <a:t>用</a:t>
            </a:r>
            <a:r>
              <a:rPr lang="en-US" altLang="zh-CN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8411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5797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BD0123-5CA9-4BFA-828E-FD27730705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5685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3728A9C-5F58-4BE8-BA61-D90C614E3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0834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A5F136-B005-4621-B567-5A0D65F017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1796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08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D33D0A-9F7D-4983-8D98-96D5BF7C4D5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5657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F490AA-5F8C-704A-8AC9-5DE039485F59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FA0D21-5BE9-4410-AE9D-65C64AB58D1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0381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EF2209E-2B00-4E30-8DD8-AD01F37024E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555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5962243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8D62AA-B53D-6748-B47D-A45F5282493A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826005-D660-41ED-85E7-B594FBB655E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507909-F0D8-4126-B5D8-0955E50DB4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91580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A600C9-EF63-4EEB-BEAF-09831E96A3E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BCFA15-CA4D-4450-9586-486DB585FF5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99B0F1-6025-41E8-B479-960DEBF3FE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6B50F-449C-4DF9-ABCA-3DBECD0A84E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BD0123-5CA9-4BFA-828E-FD27730705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A5F136-B005-4621-B567-5A0D65F017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D33D0A-9F7D-4983-8D98-96D5BF7C4D5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00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F490AA-5F8C-704A-8AC9-5DE039485F59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FA0D21-5BE9-4410-AE9D-65C64AB58D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860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EF2209E-2B00-4E30-8DD8-AD01F37024E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313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0484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A600C9-EF63-4EEB-BEAF-09831E96A3E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80931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BCFA15-CA4D-4450-9586-486DB585FF5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1719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99B0F1-6025-41E8-B479-960DEBF3FE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801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6B50F-449C-4DF9-ABCA-3DBECD0A84E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5A28D12-4FC0-4F23-A560-1AFDBA1ED2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3788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05F804-E6F1-40EE-99DB-BA071045A5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3733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504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9" r:id="rId24"/>
    <p:sldLayoutId id="2147483681" r:id="rId25"/>
    <p:sldLayoutId id="2147483683" r:id="rId26"/>
    <p:sldLayoutId id="2147483684" r:id="rId27"/>
    <p:sldLayoutId id="2147483685" r:id="rId28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79388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 number of operands in ALU instruction.</a:t>
            </a:r>
          </a:p>
          <a:p>
            <a:r>
              <a:rPr lang="en-US" altLang="zh-CN" dirty="0"/>
              <a:t>Total memory-address operands in ALU instruction</a:t>
            </a:r>
          </a:p>
          <a:p>
            <a:r>
              <a:rPr lang="en-US" altLang="zh-CN" dirty="0"/>
              <a:t>Register-Register   (0)   ------ Load/Store</a:t>
            </a:r>
          </a:p>
          <a:p>
            <a:pPr lvl="1"/>
            <a:r>
              <a:rPr lang="en-US" altLang="zh-CN" dirty="0"/>
              <a:t>Data must be explicitly moved between registers and memory. </a:t>
            </a:r>
          </a:p>
          <a:p>
            <a:pPr lvl="1"/>
            <a:r>
              <a:rPr lang="en-US" altLang="zh-CN" dirty="0"/>
              <a:t>ALU operations use register operands only. </a:t>
            </a:r>
          </a:p>
          <a:p>
            <a:pPr lvl="1"/>
            <a:r>
              <a:rPr lang="en-US" altLang="zh-CN" dirty="0"/>
              <a:t>Usually 3 operands, all in registers.</a:t>
            </a:r>
          </a:p>
          <a:p>
            <a:r>
              <a:rPr lang="en-US" altLang="zh-CN" dirty="0"/>
              <a:t>Register-Memory   (1)</a:t>
            </a:r>
          </a:p>
          <a:p>
            <a:pPr lvl="1"/>
            <a:r>
              <a:rPr lang="en-US" altLang="zh-CN" dirty="0"/>
              <a:t>Operations occur between register and memory (one operand in memory). </a:t>
            </a:r>
          </a:p>
          <a:p>
            <a:pPr lvl="1"/>
            <a:r>
              <a:rPr lang="en-US" altLang="zh-CN" dirty="0"/>
              <a:t>Usually 2 operands, one in a register (</a:t>
            </a:r>
            <a:r>
              <a:rPr lang="en-US" altLang="zh-CN" dirty="0" err="1"/>
              <a:t>src</a:t>
            </a:r>
            <a:r>
              <a:rPr lang="en-US" altLang="zh-CN"/>
              <a:t> and dest) and one in memory (src only). </a:t>
            </a:r>
          </a:p>
          <a:p>
            <a:r>
              <a:rPr lang="en-US" altLang="zh-CN"/>
              <a:t>Memory-Memory (2~3)</a:t>
            </a:r>
          </a:p>
          <a:p>
            <a:pPr lvl="1"/>
            <a:r>
              <a:rPr lang="en-US" altLang="zh-CN"/>
              <a:t>May have 2 or 3 operands in memory (VAX). </a:t>
            </a:r>
            <a:endParaRPr lang="en-US" altLang="zh-CN" dirty="0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Three general types of GPR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60" name="Group 3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23466710"/>
              </p:ext>
            </p:extLst>
          </p:nvPr>
        </p:nvGraphicFramePr>
        <p:xfrm>
          <a:off x="131217" y="1196752"/>
          <a:ext cx="8964613" cy="4258945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Number of Memory addresses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Maximum num. of operands allowed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Type of Architecture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Load-store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Alpha, ARM, MIPS, PowerPC, SPARC, superH, TM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Reg-Mem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IBM360/370, Inter80x86,Ti 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Motorola 6800,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Mem-Mem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Vas(aoso has three-oprands formats)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Mem-Mem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Vas(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aoso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 has three-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oprands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 formats)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Computers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Code sequence of C=A+B</a:t>
            </a:r>
          </a:p>
        </p:txBody>
      </p:sp>
      <p:pic>
        <p:nvPicPr>
          <p:cNvPr id="335875" name="Picture 3" descr="chap2_1-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4" y="1369864"/>
            <a:ext cx="8534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645864" y="4251176"/>
            <a:ext cx="73580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latin typeface="Comic Sans MS" pitchFamily="66" charset="0"/>
              </a:rPr>
              <a:t>MIPS is one of these: this is what we’ll be learning</a:t>
            </a:r>
            <a:endParaRPr kumimoji="1" lang="en-US" altLang="zh-CN" sz="2400">
              <a:latin typeface="Arial Narrow" pitchFamily="34" charset="0"/>
            </a:endParaRPr>
          </a:p>
          <a:p>
            <a:pPr eaLnBrk="0" hangingPunct="0"/>
            <a:endParaRPr kumimoji="1" lang="en-US" altLang="zh-CN" sz="2000">
              <a:solidFill>
                <a:srgbClr val="99FF99"/>
              </a:solidFill>
              <a:latin typeface="Times New Roman" pitchFamily="18" charset="0"/>
            </a:endParaRPr>
          </a:p>
        </p:txBody>
      </p:sp>
      <p:sp>
        <p:nvSpPr>
          <p:cNvPr id="335877" name="Line 5"/>
          <p:cNvSpPr>
            <a:spLocks noChangeShapeType="1"/>
          </p:cNvSpPr>
          <p:nvPr/>
        </p:nvSpPr>
        <p:spPr bwMode="auto">
          <a:xfrm flipV="1">
            <a:off x="6551364" y="3530451"/>
            <a:ext cx="129540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Registers are faster than memory</a:t>
            </a:r>
          </a:p>
          <a:p>
            <a:pPr lvl="1"/>
            <a:r>
              <a:rPr lang="en-US" altLang="zh-CN" dirty="0"/>
              <a:t>memory traffic is reduced, so program is speed up (since registers are faster than memory)</a:t>
            </a:r>
          </a:p>
          <a:p>
            <a:r>
              <a:rPr lang="en-US" altLang="zh-CN" dirty="0"/>
              <a:t>Registers can hold variables</a:t>
            </a:r>
          </a:p>
          <a:p>
            <a:pPr lvl="1"/>
            <a:r>
              <a:rPr lang="en-US" altLang="zh-CN" dirty="0"/>
              <a:t>registers are easier for a compiler to use: </a:t>
            </a:r>
          </a:p>
          <a:p>
            <a:pPr lvl="1"/>
            <a:r>
              <a:rPr lang="en-US" altLang="zh-CN" dirty="0"/>
              <a:t>   e.g., (A*B) – (C*D) –(E*F) can do multiplies in any order vs. stack</a:t>
            </a:r>
          </a:p>
          <a:p>
            <a:pPr lvl="1"/>
            <a:r>
              <a:rPr lang="en-US" altLang="zh-CN" dirty="0"/>
              <a:t>code density improves (since register named with fewer bits than memory location)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are GPR ISAs so popular ?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Code density : </a:t>
            </a:r>
          </a:p>
          <a:p>
            <a:pPr lvl="1"/>
            <a:r>
              <a:rPr lang="en-US" altLang="zh-CN"/>
              <a:t>How much space does a program require ?</a:t>
            </a:r>
          </a:p>
          <a:p>
            <a:r>
              <a:rPr lang="en-US" altLang="zh-CN"/>
              <a:t>Instruction count : </a:t>
            </a:r>
          </a:p>
          <a:p>
            <a:pPr lvl="1"/>
            <a:r>
              <a:rPr lang="en-US" altLang="zh-CN"/>
              <a:t>How many instructions are necessary for a specific task ? </a:t>
            </a:r>
          </a:p>
          <a:p>
            <a:r>
              <a:rPr lang="en-US" altLang="zh-CN"/>
              <a:t>Instruction complexity : </a:t>
            </a:r>
          </a:p>
          <a:p>
            <a:pPr lvl="1"/>
            <a:r>
              <a:rPr lang="en-US" altLang="zh-CN"/>
              <a:t>How much decoding is necessary to interpret an instruction ?  </a:t>
            </a:r>
          </a:p>
          <a:p>
            <a:r>
              <a:rPr lang="en-US" altLang="zh-CN"/>
              <a:t>Instruction length : </a:t>
            </a:r>
          </a:p>
          <a:p>
            <a:pPr lvl="1"/>
            <a:r>
              <a:rPr lang="en-US" altLang="zh-CN"/>
              <a:t>Is length dependent on the type of instruction and addressing mode ? </a:t>
            </a:r>
          </a:p>
          <a:p>
            <a:r>
              <a:rPr lang="en-US" altLang="zh-CN"/>
              <a:t>Other metrics</a:t>
            </a:r>
          </a:p>
          <a:p>
            <a:pPr lvl="1"/>
            <a:r>
              <a:rPr lang="en-US" altLang="zh-CN"/>
              <a:t>Encoding Complexity, CPI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ISA metrics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Computers with fewer alternatives simplify the compiler’s task.</a:t>
            </a:r>
          </a:p>
          <a:p>
            <a:r>
              <a:rPr lang="en-US" altLang="zh-CN"/>
              <a:t>The number of registers also affects the instruction size.</a:t>
            </a:r>
            <a:endParaRPr lang="en-US" altLang="zh-CN" dirty="0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Pros and Cons of the three GPR computers</a:t>
            </a:r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909510"/>
              </p:ext>
            </p:extLst>
          </p:nvPr>
        </p:nvGraphicFramePr>
        <p:xfrm>
          <a:off x="293179" y="3265894"/>
          <a:ext cx="8557642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4" name="Document" r:id="rId3" imgW="8002800" imgH="3647520" progId="Word.Document.8">
                  <p:embed/>
                </p:oleObj>
              </mc:Choice>
              <mc:Fallback>
                <p:oleObj name="Document" r:id="rId3" imgW="8002800" imgH="36475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79" y="3265894"/>
                        <a:ext cx="8557642" cy="320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How memory addresses are interpreted ?</a:t>
            </a:r>
          </a:p>
          <a:p>
            <a:r>
              <a:rPr lang="en-US" altLang="zh-CN"/>
              <a:t>How the memory addresses are specified ?</a:t>
            </a:r>
          </a:p>
          <a:p>
            <a:pPr lvl="1"/>
            <a:endParaRPr lang="en-US" altLang="zh-CN" dirty="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Memory Addressing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Viewed as a large, single-dimension array, with an address.</a:t>
            </a:r>
          </a:p>
          <a:p>
            <a:r>
              <a:rPr lang="en-US" altLang="zh-CN"/>
              <a:t>A memory address is an index into the array</a:t>
            </a:r>
          </a:p>
          <a:p>
            <a:r>
              <a:rPr lang="en-US" altLang="zh-CN"/>
              <a:t>Can be addressed in </a:t>
            </a:r>
          </a:p>
          <a:p>
            <a:pPr lvl="1"/>
            <a:r>
              <a:rPr lang="en-US" altLang="zh-CN"/>
              <a:t>Word: Easy to implement, not support for non-numerical computing</a:t>
            </a:r>
          </a:p>
          <a:p>
            <a:pPr lvl="1"/>
            <a:r>
              <a:rPr lang="en-US" altLang="zh-CN"/>
              <a:t>Bit: variable length computing, waste of address space</a:t>
            </a:r>
          </a:p>
          <a:p>
            <a:pPr lvl="1"/>
            <a:r>
              <a:rPr lang="en-US" altLang="zh-CN"/>
              <a:t>Byte: Most popular, exists data storage and align problems</a:t>
            </a:r>
          </a:p>
          <a:p>
            <a:pPr lvl="2"/>
            <a:r>
              <a:rPr lang="en-US" altLang="zh-CN"/>
              <a:t>"Byte addressing" means that the index points to a byte of memory.</a:t>
            </a: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Memory Organization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232 bytes with byte addresses from 0 to 232-1</a:t>
            </a:r>
          </a:p>
          <a:p>
            <a:r>
              <a:rPr lang="en-US" altLang="zh-CN"/>
              <a:t>58 </a:t>
            </a:r>
            <a:r>
              <a:rPr lang="en-US" altLang="zh-CN" dirty="0"/>
              <a:t>words with byte addresses 0, 4, 8, ... 232-4</a:t>
            </a:r>
          </a:p>
          <a:p>
            <a:r>
              <a:rPr lang="en-US" altLang="zh-CN" dirty="0"/>
              <a:t>Words are aligned</a:t>
            </a: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Addressed in Words or Bytes</a:t>
            </a:r>
          </a:p>
        </p:txBody>
      </p:sp>
      <p:pic>
        <p:nvPicPr>
          <p:cNvPr id="342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56446"/>
            <a:ext cx="38766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20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7809"/>
            <a:ext cx="16764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dirty="0"/>
              <a:t>Two different conventions for ordering the bytes within a larger object</a:t>
            </a:r>
          </a:p>
          <a:p>
            <a:pPr lvl="1"/>
            <a:r>
              <a:rPr lang="en-US" altLang="zh-CN" sz="2000" dirty="0"/>
              <a:t>   Little Endian</a:t>
            </a:r>
          </a:p>
          <a:p>
            <a:pPr lvl="2"/>
            <a:r>
              <a:rPr lang="en-US" altLang="zh-CN" sz="1600" dirty="0"/>
              <a:t>     (Intel)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   Big Endian</a:t>
            </a:r>
          </a:p>
          <a:p>
            <a:pPr lvl="2"/>
            <a:r>
              <a:rPr lang="en-US" altLang="zh-CN" sz="1600" dirty="0"/>
              <a:t>  (</a:t>
            </a:r>
            <a:r>
              <a:rPr lang="en-US" altLang="zh-CN" sz="1600" dirty="0" err="1"/>
              <a:t>IBM.Motorola</a:t>
            </a:r>
            <a:r>
              <a:rPr lang="en-US" altLang="zh-CN" sz="1600" dirty="0"/>
              <a:t>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Little Endian vs. Big Endian</a:t>
            </a:r>
          </a:p>
        </p:txBody>
      </p:sp>
      <p:graphicFrame>
        <p:nvGraphicFramePr>
          <p:cNvPr id="34308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49313"/>
              </p:ext>
            </p:extLst>
          </p:nvPr>
        </p:nvGraphicFramePr>
        <p:xfrm>
          <a:off x="4428306" y="3207743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308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84809"/>
              </p:ext>
            </p:extLst>
          </p:nvPr>
        </p:nvGraphicFramePr>
        <p:xfrm>
          <a:off x="4571181" y="519338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</a:t>
            </a:r>
          </a:p>
        </p:txBody>
      </p:sp>
      <p:graphicFrame>
        <p:nvGraphicFramePr>
          <p:cNvPr id="326659" name="Object 3"/>
          <p:cNvGraphicFramePr>
            <a:graphicFrameLocks noChangeAspect="1"/>
          </p:cNvGraphicFramePr>
          <p:nvPr/>
        </p:nvGraphicFramePr>
        <p:xfrm>
          <a:off x="0" y="1676400"/>
          <a:ext cx="60198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7" name="VISIO" r:id="rId3" imgW="9384840" imgH="4851000" progId="Visio.Drawing.5">
                  <p:embed/>
                </p:oleObj>
              </mc:Choice>
              <mc:Fallback>
                <p:oleObj name="VISIO" r:id="rId3" imgW="9384840" imgH="485100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76400"/>
                        <a:ext cx="60198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66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62200"/>
            <a:ext cx="31242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38450"/>
            <a:ext cx="8964613" cy="2211387"/>
          </a:xfrm>
        </p:spPr>
        <p:txBody>
          <a:bodyPr/>
          <a:lstStyle/>
          <a:p>
            <a:r>
              <a:rPr lang="en-US" altLang="zh-CN" sz="2800" dirty="0"/>
              <a:t>Aligned address of byte, half-word, word, and double-word</a:t>
            </a:r>
          </a:p>
          <a:p>
            <a:pPr lvl="1"/>
            <a:r>
              <a:rPr lang="en-US" altLang="zh-CN" sz="2400" dirty="0"/>
              <a:t>    byte    		XXXXXXXXXXX</a:t>
            </a:r>
          </a:p>
          <a:p>
            <a:pPr lvl="1"/>
            <a:r>
              <a:rPr lang="en-US" altLang="zh-CN" sz="2400" dirty="0"/>
              <a:t>    half-word    	           XXXXXXXXXX 0</a:t>
            </a:r>
          </a:p>
          <a:p>
            <a:pPr lvl="1"/>
            <a:r>
              <a:rPr lang="en-US" altLang="zh-CN" sz="2400" dirty="0"/>
              <a:t>    word    		XXXXXXXXX 0 0</a:t>
            </a:r>
          </a:p>
          <a:p>
            <a:pPr lvl="1"/>
            <a:r>
              <a:rPr lang="en-US" altLang="zh-CN" sz="2400" dirty="0"/>
              <a:t>    double-word	XXXXXXXX 0 0 0  </a:t>
            </a:r>
          </a:p>
          <a:p>
            <a:endParaRPr lang="en-US" altLang="zh-CN" sz="2800" dirty="0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Aligned Memory Access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6207893" y="4225330"/>
            <a:ext cx="15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6207893" y="4225330"/>
            <a:ext cx="15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7512818" y="4225330"/>
            <a:ext cx="1588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7512818" y="4225330"/>
            <a:ext cx="1588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072" name="Rectangle 8"/>
          <p:cNvSpPr>
            <a:spLocks noChangeArrowheads="1"/>
          </p:cNvSpPr>
          <p:nvPr/>
        </p:nvSpPr>
        <p:spPr bwMode="auto">
          <a:xfrm>
            <a:off x="6207893" y="4234855"/>
            <a:ext cx="1588" cy="396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6207893" y="4631730"/>
            <a:ext cx="15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074" name="Rectangle 10"/>
          <p:cNvSpPr>
            <a:spLocks noChangeArrowheads="1"/>
          </p:cNvSpPr>
          <p:nvPr/>
        </p:nvSpPr>
        <p:spPr bwMode="auto">
          <a:xfrm>
            <a:off x="6207893" y="4631730"/>
            <a:ext cx="15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7512818" y="4234855"/>
            <a:ext cx="1588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7512818" y="4631730"/>
            <a:ext cx="1588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7512818" y="4631730"/>
            <a:ext cx="1588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4407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69" y="4045942"/>
            <a:ext cx="25336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4079" name="Group 15"/>
          <p:cNvGrpSpPr>
            <a:grpSpLocks/>
          </p:cNvGrpSpPr>
          <p:nvPr/>
        </p:nvGrpSpPr>
        <p:grpSpPr bwMode="auto">
          <a:xfrm>
            <a:off x="899592" y="4234855"/>
            <a:ext cx="2286000" cy="2466975"/>
            <a:chOff x="912" y="2478"/>
            <a:chExt cx="1440" cy="1554"/>
          </a:xfrm>
        </p:grpSpPr>
        <p:grpSp>
          <p:nvGrpSpPr>
            <p:cNvPr id="344080" name="Group 16"/>
            <p:cNvGrpSpPr>
              <a:grpSpLocks/>
            </p:cNvGrpSpPr>
            <p:nvPr/>
          </p:nvGrpSpPr>
          <p:grpSpPr bwMode="auto">
            <a:xfrm>
              <a:off x="912" y="2784"/>
              <a:ext cx="1440" cy="1248"/>
              <a:chOff x="912" y="2688"/>
              <a:chExt cx="1440" cy="1248"/>
            </a:xfrm>
          </p:grpSpPr>
          <p:sp>
            <p:nvSpPr>
              <p:cNvPr id="344081" name="Rectangle 17"/>
              <p:cNvSpPr>
                <a:spLocks noChangeArrowheads="1"/>
              </p:cNvSpPr>
              <p:nvPr/>
            </p:nvSpPr>
            <p:spPr bwMode="auto">
              <a:xfrm>
                <a:off x="912" y="2688"/>
                <a:ext cx="1440" cy="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82" name="Rectangle 18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1440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83" name="Rectangle 19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1104" cy="14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84" name="Rectangle 20"/>
              <p:cNvSpPr>
                <a:spLocks noChangeArrowheads="1"/>
              </p:cNvSpPr>
              <p:nvPr/>
            </p:nvSpPr>
            <p:spPr bwMode="auto">
              <a:xfrm>
                <a:off x="2016" y="3216"/>
                <a:ext cx="336" cy="14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85" name="Rectangle 21"/>
              <p:cNvSpPr>
                <a:spLocks noChangeArrowheads="1"/>
              </p:cNvSpPr>
              <p:nvPr/>
            </p:nvSpPr>
            <p:spPr bwMode="auto">
              <a:xfrm>
                <a:off x="912" y="3360"/>
                <a:ext cx="720" cy="14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86" name="Rectangle 22"/>
              <p:cNvSpPr>
                <a:spLocks noChangeArrowheads="1"/>
              </p:cNvSpPr>
              <p:nvPr/>
            </p:nvSpPr>
            <p:spPr bwMode="auto">
              <a:xfrm>
                <a:off x="1632" y="3504"/>
                <a:ext cx="720" cy="14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87" name="Rectangle 23"/>
              <p:cNvSpPr>
                <a:spLocks noChangeArrowheads="1"/>
              </p:cNvSpPr>
              <p:nvPr/>
            </p:nvSpPr>
            <p:spPr bwMode="auto">
              <a:xfrm>
                <a:off x="1248" y="3792"/>
                <a:ext cx="1104" cy="14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88" name="Rectangle 24"/>
              <p:cNvSpPr>
                <a:spLocks noChangeArrowheads="1"/>
              </p:cNvSpPr>
              <p:nvPr/>
            </p:nvSpPr>
            <p:spPr bwMode="auto">
              <a:xfrm>
                <a:off x="912" y="3648"/>
                <a:ext cx="336" cy="14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4089" name="Text Box 25"/>
            <p:cNvSpPr txBox="1">
              <a:spLocks noChangeArrowheads="1"/>
            </p:cNvSpPr>
            <p:nvPr/>
          </p:nvSpPr>
          <p:spPr bwMode="auto">
            <a:xfrm>
              <a:off x="912" y="2478"/>
              <a:ext cx="1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000" b="1">
                  <a:latin typeface="Times New Roman" pitchFamily="18" charset="0"/>
                </a:rPr>
                <a:t>3        2         1        0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misaligned memory access may take multiple aligned memory references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Even in computers that allow misaligned access, programs with aligned accesses run faster.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Misaligned memory access</a:t>
            </a:r>
          </a:p>
        </p:txBody>
      </p:sp>
      <p:grpSp>
        <p:nvGrpSpPr>
          <p:cNvPr id="345092" name="Group 4"/>
          <p:cNvGrpSpPr>
            <a:grpSpLocks/>
          </p:cNvGrpSpPr>
          <p:nvPr/>
        </p:nvGrpSpPr>
        <p:grpSpPr bwMode="auto">
          <a:xfrm>
            <a:off x="1420242" y="2430859"/>
            <a:ext cx="6264275" cy="2478087"/>
            <a:chOff x="1075" y="2208"/>
            <a:chExt cx="3946" cy="1561"/>
          </a:xfrm>
        </p:grpSpPr>
        <p:grpSp>
          <p:nvGrpSpPr>
            <p:cNvPr id="345093" name="Group 5"/>
            <p:cNvGrpSpPr>
              <a:grpSpLocks/>
            </p:cNvGrpSpPr>
            <p:nvPr/>
          </p:nvGrpSpPr>
          <p:grpSpPr bwMode="auto">
            <a:xfrm>
              <a:off x="3127" y="2497"/>
              <a:ext cx="1608" cy="260"/>
              <a:chOff x="3127" y="2497"/>
              <a:chExt cx="1608" cy="260"/>
            </a:xfrm>
          </p:grpSpPr>
          <p:grpSp>
            <p:nvGrpSpPr>
              <p:cNvPr id="345094" name="Group 6"/>
              <p:cNvGrpSpPr>
                <a:grpSpLocks/>
              </p:cNvGrpSpPr>
              <p:nvPr/>
            </p:nvGrpSpPr>
            <p:grpSpPr bwMode="auto">
              <a:xfrm>
                <a:off x="3401" y="2519"/>
                <a:ext cx="1" cy="238"/>
                <a:chOff x="3401" y="2519"/>
                <a:chExt cx="1" cy="238"/>
              </a:xfrm>
            </p:grpSpPr>
            <p:sp>
              <p:nvSpPr>
                <p:cNvPr id="345095" name="Line 7"/>
                <p:cNvSpPr>
                  <a:spLocks noChangeShapeType="1"/>
                </p:cNvSpPr>
                <p:nvPr/>
              </p:nvSpPr>
              <p:spPr bwMode="auto">
                <a:xfrm>
                  <a:off x="3401" y="2661"/>
                  <a:ext cx="1" cy="96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096" name="Line 8"/>
                <p:cNvSpPr>
                  <a:spLocks noChangeShapeType="1"/>
                </p:cNvSpPr>
                <p:nvPr/>
              </p:nvSpPr>
              <p:spPr bwMode="auto">
                <a:xfrm>
                  <a:off x="3401" y="2519"/>
                  <a:ext cx="1" cy="96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5097" name="Group 9"/>
              <p:cNvGrpSpPr>
                <a:grpSpLocks/>
              </p:cNvGrpSpPr>
              <p:nvPr/>
            </p:nvGrpSpPr>
            <p:grpSpPr bwMode="auto">
              <a:xfrm>
                <a:off x="3127" y="2497"/>
                <a:ext cx="1608" cy="98"/>
                <a:chOff x="3127" y="2497"/>
                <a:chExt cx="1608" cy="98"/>
              </a:xfrm>
            </p:grpSpPr>
            <p:sp>
              <p:nvSpPr>
                <p:cNvPr id="345098" name="Arc 10"/>
                <p:cNvSpPr>
                  <a:spLocks/>
                </p:cNvSpPr>
                <p:nvPr/>
              </p:nvSpPr>
              <p:spPr bwMode="auto">
                <a:xfrm>
                  <a:off x="4599" y="2499"/>
                  <a:ext cx="136" cy="49"/>
                </a:xfrm>
                <a:custGeom>
                  <a:avLst/>
                  <a:gdLst>
                    <a:gd name="G0" fmla="+- 494 0 0"/>
                    <a:gd name="G1" fmla="+- 932 0 0"/>
                    <a:gd name="G2" fmla="+- 21600 0 0"/>
                    <a:gd name="T0" fmla="*/ 22074 w 22094"/>
                    <a:gd name="T1" fmla="*/ 0 h 22532"/>
                    <a:gd name="T2" fmla="*/ 0 w 22094"/>
                    <a:gd name="T3" fmla="*/ 22526 h 22532"/>
                    <a:gd name="T4" fmla="*/ 494 w 22094"/>
                    <a:gd name="T5" fmla="*/ 932 h 22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94" h="22532" fill="none" extrusionOk="0">
                      <a:moveTo>
                        <a:pt x="22073" y="0"/>
                      </a:moveTo>
                      <a:cubicBezTo>
                        <a:pt x="22087" y="310"/>
                        <a:pt x="22094" y="621"/>
                        <a:pt x="22094" y="932"/>
                      </a:cubicBezTo>
                      <a:cubicBezTo>
                        <a:pt x="22094" y="12861"/>
                        <a:pt x="12423" y="22532"/>
                        <a:pt x="494" y="22532"/>
                      </a:cubicBezTo>
                      <a:cubicBezTo>
                        <a:pt x="329" y="22532"/>
                        <a:pt x="164" y="22530"/>
                        <a:pt x="-1" y="22526"/>
                      </a:cubicBezTo>
                    </a:path>
                    <a:path w="22094" h="22532" stroke="0" extrusionOk="0">
                      <a:moveTo>
                        <a:pt x="22073" y="0"/>
                      </a:moveTo>
                      <a:cubicBezTo>
                        <a:pt x="22087" y="310"/>
                        <a:pt x="22094" y="621"/>
                        <a:pt x="22094" y="932"/>
                      </a:cubicBezTo>
                      <a:cubicBezTo>
                        <a:pt x="22094" y="12861"/>
                        <a:pt x="12423" y="22532"/>
                        <a:pt x="494" y="22532"/>
                      </a:cubicBezTo>
                      <a:cubicBezTo>
                        <a:pt x="329" y="22532"/>
                        <a:pt x="164" y="22530"/>
                        <a:pt x="-1" y="22526"/>
                      </a:cubicBezTo>
                      <a:lnTo>
                        <a:pt x="494" y="932"/>
                      </a:lnTo>
                      <a:close/>
                    </a:path>
                  </a:pathLst>
                </a:custGeom>
                <a:noFill/>
                <a:ln w="23813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09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29" y="2497"/>
                  <a:ext cx="1" cy="2"/>
                </a:xfrm>
                <a:prstGeom prst="line">
                  <a:avLst/>
                </a:prstGeom>
                <a:noFill/>
                <a:ln w="23813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100" name="Line 12"/>
                <p:cNvSpPr>
                  <a:spLocks noChangeShapeType="1"/>
                </p:cNvSpPr>
                <p:nvPr/>
              </p:nvSpPr>
              <p:spPr bwMode="auto">
                <a:xfrm>
                  <a:off x="4060" y="2545"/>
                  <a:ext cx="539" cy="1"/>
                </a:xfrm>
                <a:prstGeom prst="line">
                  <a:avLst/>
                </a:prstGeom>
                <a:noFill/>
                <a:ln w="23813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101" name="Arc 13"/>
                <p:cNvSpPr>
                  <a:spLocks/>
                </p:cNvSpPr>
                <p:nvPr/>
              </p:nvSpPr>
              <p:spPr bwMode="auto">
                <a:xfrm>
                  <a:off x="3931" y="2546"/>
                  <a:ext cx="137" cy="49"/>
                </a:xfrm>
                <a:custGeom>
                  <a:avLst/>
                  <a:gdLst>
                    <a:gd name="G0" fmla="+- 21583 0 0"/>
                    <a:gd name="G1" fmla="+- 21595 0 0"/>
                    <a:gd name="G2" fmla="+- 21600 0 0"/>
                    <a:gd name="T0" fmla="*/ 0 w 21583"/>
                    <a:gd name="T1" fmla="*/ 20726 h 21595"/>
                    <a:gd name="T2" fmla="*/ 21117 w 21583"/>
                    <a:gd name="T3" fmla="*/ 0 h 21595"/>
                    <a:gd name="T4" fmla="*/ 21583 w 21583"/>
                    <a:gd name="T5" fmla="*/ 21595 h 21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83" h="21595" fill="none" extrusionOk="0">
                      <a:moveTo>
                        <a:pt x="0" y="20726"/>
                      </a:moveTo>
                      <a:cubicBezTo>
                        <a:pt x="459" y="9324"/>
                        <a:pt x="9708" y="246"/>
                        <a:pt x="21117" y="0"/>
                      </a:cubicBezTo>
                    </a:path>
                    <a:path w="21583" h="21595" stroke="0" extrusionOk="0">
                      <a:moveTo>
                        <a:pt x="0" y="20726"/>
                      </a:moveTo>
                      <a:cubicBezTo>
                        <a:pt x="459" y="9324"/>
                        <a:pt x="9708" y="246"/>
                        <a:pt x="21117" y="0"/>
                      </a:cubicBezTo>
                      <a:lnTo>
                        <a:pt x="21583" y="21595"/>
                      </a:lnTo>
                      <a:close/>
                    </a:path>
                  </a:pathLst>
                </a:custGeom>
                <a:noFill/>
                <a:ln w="23813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102" name="Arc 14"/>
                <p:cNvSpPr>
                  <a:spLocks/>
                </p:cNvSpPr>
                <p:nvPr/>
              </p:nvSpPr>
              <p:spPr bwMode="auto">
                <a:xfrm>
                  <a:off x="3795" y="2545"/>
                  <a:ext cx="140" cy="50"/>
                </a:xfrm>
                <a:custGeom>
                  <a:avLst/>
                  <a:gdLst>
                    <a:gd name="G0" fmla="+- 468 0 0"/>
                    <a:gd name="G1" fmla="+- 21600 0 0"/>
                    <a:gd name="G2" fmla="+- 21600 0 0"/>
                    <a:gd name="T0" fmla="*/ 0 w 22050"/>
                    <a:gd name="T1" fmla="*/ 5 h 21600"/>
                    <a:gd name="T2" fmla="*/ 22050 w 22050"/>
                    <a:gd name="T3" fmla="*/ 20728 h 21600"/>
                    <a:gd name="T4" fmla="*/ 468 w 2205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50" h="21600" fill="none" extrusionOk="0">
                      <a:moveTo>
                        <a:pt x="0" y="5"/>
                      </a:moveTo>
                      <a:cubicBezTo>
                        <a:pt x="155" y="1"/>
                        <a:pt x="311" y="-1"/>
                        <a:pt x="468" y="0"/>
                      </a:cubicBezTo>
                      <a:cubicBezTo>
                        <a:pt x="12058" y="0"/>
                        <a:pt x="21582" y="9147"/>
                        <a:pt x="22050" y="20727"/>
                      </a:cubicBezTo>
                    </a:path>
                    <a:path w="22050" h="21600" stroke="0" extrusionOk="0">
                      <a:moveTo>
                        <a:pt x="0" y="5"/>
                      </a:moveTo>
                      <a:cubicBezTo>
                        <a:pt x="155" y="1"/>
                        <a:pt x="311" y="-1"/>
                        <a:pt x="468" y="0"/>
                      </a:cubicBezTo>
                      <a:cubicBezTo>
                        <a:pt x="12058" y="0"/>
                        <a:pt x="21582" y="9147"/>
                        <a:pt x="22050" y="20727"/>
                      </a:cubicBezTo>
                      <a:lnTo>
                        <a:pt x="468" y="21600"/>
                      </a:lnTo>
                      <a:close/>
                    </a:path>
                  </a:pathLst>
                </a:custGeom>
                <a:noFill/>
                <a:ln w="23813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103" name="Line 15"/>
                <p:cNvSpPr>
                  <a:spLocks noChangeShapeType="1"/>
                </p:cNvSpPr>
                <p:nvPr/>
              </p:nvSpPr>
              <p:spPr bwMode="auto">
                <a:xfrm>
                  <a:off x="3261" y="2545"/>
                  <a:ext cx="534" cy="1"/>
                </a:xfrm>
                <a:prstGeom prst="line">
                  <a:avLst/>
                </a:prstGeom>
                <a:noFill/>
                <a:ln w="23813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104" name="Arc 16"/>
                <p:cNvSpPr>
                  <a:spLocks/>
                </p:cNvSpPr>
                <p:nvPr/>
              </p:nvSpPr>
              <p:spPr bwMode="auto">
                <a:xfrm>
                  <a:off x="3127" y="2499"/>
                  <a:ext cx="142" cy="48"/>
                </a:xfrm>
                <a:custGeom>
                  <a:avLst/>
                  <a:gdLst>
                    <a:gd name="G0" fmla="+- 21600 0 0"/>
                    <a:gd name="G1" fmla="+- 928 0 0"/>
                    <a:gd name="G2" fmla="+- 21600 0 0"/>
                    <a:gd name="T0" fmla="*/ 21139 w 21600"/>
                    <a:gd name="T1" fmla="*/ 22523 h 22523"/>
                    <a:gd name="T2" fmla="*/ 20 w 21600"/>
                    <a:gd name="T3" fmla="*/ 0 h 22523"/>
                    <a:gd name="T4" fmla="*/ 21600 w 21600"/>
                    <a:gd name="T5" fmla="*/ 928 h 22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2523" fill="none" extrusionOk="0">
                      <a:moveTo>
                        <a:pt x="21138" y="22523"/>
                      </a:moveTo>
                      <a:cubicBezTo>
                        <a:pt x="9391" y="22272"/>
                        <a:pt x="0" y="12677"/>
                        <a:pt x="0" y="928"/>
                      </a:cubicBezTo>
                      <a:cubicBezTo>
                        <a:pt x="-1" y="618"/>
                        <a:pt x="6" y="309"/>
                        <a:pt x="19" y="-1"/>
                      </a:cubicBezTo>
                    </a:path>
                    <a:path w="21600" h="22523" stroke="0" extrusionOk="0">
                      <a:moveTo>
                        <a:pt x="21138" y="22523"/>
                      </a:moveTo>
                      <a:cubicBezTo>
                        <a:pt x="9391" y="22272"/>
                        <a:pt x="0" y="12677"/>
                        <a:pt x="0" y="928"/>
                      </a:cubicBezTo>
                      <a:cubicBezTo>
                        <a:pt x="-1" y="618"/>
                        <a:pt x="6" y="309"/>
                        <a:pt x="19" y="-1"/>
                      </a:cubicBezTo>
                      <a:lnTo>
                        <a:pt x="21600" y="928"/>
                      </a:lnTo>
                      <a:close/>
                    </a:path>
                  </a:pathLst>
                </a:custGeom>
                <a:noFill/>
                <a:ln w="23813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5105" name="Rectangle 17"/>
            <p:cNvSpPr>
              <a:spLocks noChangeArrowheads="1"/>
            </p:cNvSpPr>
            <p:nvPr/>
          </p:nvSpPr>
          <p:spPr bwMode="auto">
            <a:xfrm>
              <a:off x="1666" y="2208"/>
              <a:ext cx="19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06" name="Rectangle 18"/>
            <p:cNvSpPr>
              <a:spLocks noChangeArrowheads="1"/>
            </p:cNvSpPr>
            <p:nvPr/>
          </p:nvSpPr>
          <p:spPr bwMode="auto">
            <a:xfrm>
              <a:off x="1666" y="2227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600">
                  <a:solidFill>
                    <a:srgbClr val="800080"/>
                  </a:solidFill>
                  <a:latin typeface="Times New Roman" pitchFamily="18" charset="0"/>
                </a:rPr>
                <a:t>7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45107" name="Rectangle 19"/>
            <p:cNvSpPr>
              <a:spLocks noChangeArrowheads="1"/>
            </p:cNvSpPr>
            <p:nvPr/>
          </p:nvSpPr>
          <p:spPr bwMode="auto">
            <a:xfrm>
              <a:off x="2095" y="2221"/>
              <a:ext cx="19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08" name="Rectangle 20"/>
            <p:cNvSpPr>
              <a:spLocks noChangeArrowheads="1"/>
            </p:cNvSpPr>
            <p:nvPr/>
          </p:nvSpPr>
          <p:spPr bwMode="auto">
            <a:xfrm>
              <a:off x="2095" y="224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600">
                  <a:solidFill>
                    <a:srgbClr val="800080"/>
                  </a:solidFill>
                  <a:latin typeface="Times New Roman" pitchFamily="18" charset="0"/>
                </a:rPr>
                <a:t>6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45109" name="Rectangle 21"/>
            <p:cNvSpPr>
              <a:spLocks noChangeArrowheads="1"/>
            </p:cNvSpPr>
            <p:nvPr/>
          </p:nvSpPr>
          <p:spPr bwMode="auto">
            <a:xfrm>
              <a:off x="2356" y="2214"/>
              <a:ext cx="411" cy="256"/>
            </a:xfrm>
            <a:prstGeom prst="rect">
              <a:avLst/>
            </a:prstGeom>
            <a:solidFill>
              <a:srgbClr val="FFFFB2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10" name="Rectangle 22"/>
            <p:cNvSpPr>
              <a:spLocks noChangeArrowheads="1"/>
            </p:cNvSpPr>
            <p:nvPr/>
          </p:nvSpPr>
          <p:spPr bwMode="auto">
            <a:xfrm>
              <a:off x="2506" y="2221"/>
              <a:ext cx="19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11" name="Rectangle 23"/>
            <p:cNvSpPr>
              <a:spLocks noChangeArrowheads="1"/>
            </p:cNvSpPr>
            <p:nvPr/>
          </p:nvSpPr>
          <p:spPr bwMode="auto">
            <a:xfrm>
              <a:off x="2506" y="224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45112" name="Rectangle 24"/>
            <p:cNvSpPr>
              <a:spLocks noChangeArrowheads="1"/>
            </p:cNvSpPr>
            <p:nvPr/>
          </p:nvSpPr>
          <p:spPr bwMode="auto">
            <a:xfrm>
              <a:off x="2767" y="2214"/>
              <a:ext cx="406" cy="256"/>
            </a:xfrm>
            <a:prstGeom prst="rect">
              <a:avLst/>
            </a:prstGeom>
            <a:solidFill>
              <a:srgbClr val="FFFFB2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13" name="Rectangle 25"/>
            <p:cNvSpPr>
              <a:spLocks noChangeArrowheads="1"/>
            </p:cNvSpPr>
            <p:nvPr/>
          </p:nvSpPr>
          <p:spPr bwMode="auto">
            <a:xfrm>
              <a:off x="2912" y="2221"/>
              <a:ext cx="19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14" name="Rectangle 26"/>
            <p:cNvSpPr>
              <a:spLocks noChangeArrowheads="1"/>
            </p:cNvSpPr>
            <p:nvPr/>
          </p:nvSpPr>
          <p:spPr bwMode="auto">
            <a:xfrm>
              <a:off x="2912" y="224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45115" name="Rectangle 27"/>
            <p:cNvSpPr>
              <a:spLocks noChangeArrowheads="1"/>
            </p:cNvSpPr>
            <p:nvPr/>
          </p:nvSpPr>
          <p:spPr bwMode="auto">
            <a:xfrm>
              <a:off x="3173" y="2214"/>
              <a:ext cx="411" cy="256"/>
            </a:xfrm>
            <a:prstGeom prst="rect">
              <a:avLst/>
            </a:prstGeom>
            <a:solidFill>
              <a:srgbClr val="FFFFB2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16" name="Rectangle 28"/>
            <p:cNvSpPr>
              <a:spLocks noChangeArrowheads="1"/>
            </p:cNvSpPr>
            <p:nvPr/>
          </p:nvSpPr>
          <p:spPr bwMode="auto">
            <a:xfrm>
              <a:off x="3323" y="2221"/>
              <a:ext cx="19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17" name="Rectangle 29"/>
            <p:cNvSpPr>
              <a:spLocks noChangeArrowheads="1"/>
            </p:cNvSpPr>
            <p:nvPr/>
          </p:nvSpPr>
          <p:spPr bwMode="auto">
            <a:xfrm>
              <a:off x="3323" y="224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45118" name="Rectangle 30"/>
            <p:cNvSpPr>
              <a:spLocks noChangeArrowheads="1"/>
            </p:cNvSpPr>
            <p:nvPr/>
          </p:nvSpPr>
          <p:spPr bwMode="auto">
            <a:xfrm>
              <a:off x="3584" y="2214"/>
              <a:ext cx="411" cy="256"/>
            </a:xfrm>
            <a:prstGeom prst="rect">
              <a:avLst/>
            </a:prstGeom>
            <a:solidFill>
              <a:srgbClr val="FFFFB2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19" name="Rectangle 31"/>
            <p:cNvSpPr>
              <a:spLocks noChangeArrowheads="1"/>
            </p:cNvSpPr>
            <p:nvPr/>
          </p:nvSpPr>
          <p:spPr bwMode="auto">
            <a:xfrm>
              <a:off x="3729" y="2221"/>
              <a:ext cx="20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20" name="Rectangle 32"/>
            <p:cNvSpPr>
              <a:spLocks noChangeArrowheads="1"/>
            </p:cNvSpPr>
            <p:nvPr/>
          </p:nvSpPr>
          <p:spPr bwMode="auto">
            <a:xfrm>
              <a:off x="3729" y="224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45121" name="Rectangle 33"/>
            <p:cNvSpPr>
              <a:spLocks noChangeArrowheads="1"/>
            </p:cNvSpPr>
            <p:nvPr/>
          </p:nvSpPr>
          <p:spPr bwMode="auto">
            <a:xfrm>
              <a:off x="4140" y="2221"/>
              <a:ext cx="19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22" name="Rectangle 34"/>
            <p:cNvSpPr>
              <a:spLocks noChangeArrowheads="1"/>
            </p:cNvSpPr>
            <p:nvPr/>
          </p:nvSpPr>
          <p:spPr bwMode="auto">
            <a:xfrm>
              <a:off x="4140" y="224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600">
                  <a:solidFill>
                    <a:srgbClr val="800080"/>
                  </a:solidFill>
                  <a:latin typeface="Times New Roman" pitchFamily="18" charset="0"/>
                </a:rPr>
                <a:t>1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45123" name="Rectangle 35"/>
            <p:cNvSpPr>
              <a:spLocks noChangeArrowheads="1"/>
            </p:cNvSpPr>
            <p:nvPr/>
          </p:nvSpPr>
          <p:spPr bwMode="auto">
            <a:xfrm>
              <a:off x="4552" y="2221"/>
              <a:ext cx="202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24" name="Rectangle 36"/>
            <p:cNvSpPr>
              <a:spLocks noChangeArrowheads="1"/>
            </p:cNvSpPr>
            <p:nvPr/>
          </p:nvSpPr>
          <p:spPr bwMode="auto">
            <a:xfrm>
              <a:off x="4552" y="224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600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45125" name="Rectangle 37"/>
            <p:cNvSpPr>
              <a:spLocks noChangeArrowheads="1"/>
            </p:cNvSpPr>
            <p:nvPr/>
          </p:nvSpPr>
          <p:spPr bwMode="auto">
            <a:xfrm>
              <a:off x="1527" y="2208"/>
              <a:ext cx="12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26" name="Line 38"/>
            <p:cNvSpPr>
              <a:spLocks noChangeShapeType="1"/>
            </p:cNvSpPr>
            <p:nvPr/>
          </p:nvSpPr>
          <p:spPr bwMode="auto">
            <a:xfrm>
              <a:off x="1527" y="2208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27" name="Line 39"/>
            <p:cNvSpPr>
              <a:spLocks noChangeShapeType="1"/>
            </p:cNvSpPr>
            <p:nvPr/>
          </p:nvSpPr>
          <p:spPr bwMode="auto">
            <a:xfrm>
              <a:off x="1527" y="2208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28" name="Rectangle 40"/>
            <p:cNvSpPr>
              <a:spLocks noChangeArrowheads="1"/>
            </p:cNvSpPr>
            <p:nvPr/>
          </p:nvSpPr>
          <p:spPr bwMode="auto">
            <a:xfrm>
              <a:off x="1527" y="2208"/>
              <a:ext cx="12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29" name="Line 41"/>
            <p:cNvSpPr>
              <a:spLocks noChangeShapeType="1"/>
            </p:cNvSpPr>
            <p:nvPr/>
          </p:nvSpPr>
          <p:spPr bwMode="auto">
            <a:xfrm>
              <a:off x="1527" y="2208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30" name="Line 42"/>
            <p:cNvSpPr>
              <a:spLocks noChangeShapeType="1"/>
            </p:cNvSpPr>
            <p:nvPr/>
          </p:nvSpPr>
          <p:spPr bwMode="auto">
            <a:xfrm>
              <a:off x="1527" y="2208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31" name="Rectangle 43"/>
            <p:cNvSpPr>
              <a:spLocks noChangeArrowheads="1"/>
            </p:cNvSpPr>
            <p:nvPr/>
          </p:nvSpPr>
          <p:spPr bwMode="auto">
            <a:xfrm>
              <a:off x="1533" y="2208"/>
              <a:ext cx="417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32" name="Line 44"/>
            <p:cNvSpPr>
              <a:spLocks noChangeShapeType="1"/>
            </p:cNvSpPr>
            <p:nvPr/>
          </p:nvSpPr>
          <p:spPr bwMode="auto">
            <a:xfrm>
              <a:off x="1533" y="2208"/>
              <a:ext cx="411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33" name="Rectangle 45"/>
            <p:cNvSpPr>
              <a:spLocks noChangeArrowheads="1"/>
            </p:cNvSpPr>
            <p:nvPr/>
          </p:nvSpPr>
          <p:spPr bwMode="auto">
            <a:xfrm>
              <a:off x="1944" y="2208"/>
              <a:ext cx="12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34" name="Line 46"/>
            <p:cNvSpPr>
              <a:spLocks noChangeShapeType="1"/>
            </p:cNvSpPr>
            <p:nvPr/>
          </p:nvSpPr>
          <p:spPr bwMode="auto">
            <a:xfrm>
              <a:off x="1944" y="2208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35" name="Line 47"/>
            <p:cNvSpPr>
              <a:spLocks noChangeShapeType="1"/>
            </p:cNvSpPr>
            <p:nvPr/>
          </p:nvSpPr>
          <p:spPr bwMode="auto">
            <a:xfrm>
              <a:off x="1944" y="2208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36" name="Rectangle 48"/>
            <p:cNvSpPr>
              <a:spLocks noChangeArrowheads="1"/>
            </p:cNvSpPr>
            <p:nvPr/>
          </p:nvSpPr>
          <p:spPr bwMode="auto">
            <a:xfrm>
              <a:off x="1950" y="2208"/>
              <a:ext cx="406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37" name="Line 49"/>
            <p:cNvSpPr>
              <a:spLocks noChangeShapeType="1"/>
            </p:cNvSpPr>
            <p:nvPr/>
          </p:nvSpPr>
          <p:spPr bwMode="auto">
            <a:xfrm>
              <a:off x="1950" y="2208"/>
              <a:ext cx="40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38" name="Rectangle 50"/>
            <p:cNvSpPr>
              <a:spLocks noChangeArrowheads="1"/>
            </p:cNvSpPr>
            <p:nvPr/>
          </p:nvSpPr>
          <p:spPr bwMode="auto">
            <a:xfrm>
              <a:off x="2350" y="2208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39" name="Line 51"/>
            <p:cNvSpPr>
              <a:spLocks noChangeShapeType="1"/>
            </p:cNvSpPr>
            <p:nvPr/>
          </p:nvSpPr>
          <p:spPr bwMode="auto">
            <a:xfrm>
              <a:off x="2350" y="2208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40" name="Line 52"/>
            <p:cNvSpPr>
              <a:spLocks noChangeShapeType="1"/>
            </p:cNvSpPr>
            <p:nvPr/>
          </p:nvSpPr>
          <p:spPr bwMode="auto">
            <a:xfrm>
              <a:off x="2350" y="2208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41" name="Rectangle 53"/>
            <p:cNvSpPr>
              <a:spLocks noChangeArrowheads="1"/>
            </p:cNvSpPr>
            <p:nvPr/>
          </p:nvSpPr>
          <p:spPr bwMode="auto">
            <a:xfrm>
              <a:off x="2356" y="2208"/>
              <a:ext cx="411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42" name="Line 54"/>
            <p:cNvSpPr>
              <a:spLocks noChangeShapeType="1"/>
            </p:cNvSpPr>
            <p:nvPr/>
          </p:nvSpPr>
          <p:spPr bwMode="auto">
            <a:xfrm>
              <a:off x="2356" y="2208"/>
              <a:ext cx="405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43" name="Rectangle 55"/>
            <p:cNvSpPr>
              <a:spLocks noChangeArrowheads="1"/>
            </p:cNvSpPr>
            <p:nvPr/>
          </p:nvSpPr>
          <p:spPr bwMode="auto">
            <a:xfrm>
              <a:off x="2761" y="2208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44" name="Line 56"/>
            <p:cNvSpPr>
              <a:spLocks noChangeShapeType="1"/>
            </p:cNvSpPr>
            <p:nvPr/>
          </p:nvSpPr>
          <p:spPr bwMode="auto">
            <a:xfrm>
              <a:off x="2761" y="2208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45" name="Line 57"/>
            <p:cNvSpPr>
              <a:spLocks noChangeShapeType="1"/>
            </p:cNvSpPr>
            <p:nvPr/>
          </p:nvSpPr>
          <p:spPr bwMode="auto">
            <a:xfrm>
              <a:off x="2761" y="2208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46" name="Rectangle 58"/>
            <p:cNvSpPr>
              <a:spLocks noChangeArrowheads="1"/>
            </p:cNvSpPr>
            <p:nvPr/>
          </p:nvSpPr>
          <p:spPr bwMode="auto">
            <a:xfrm>
              <a:off x="2767" y="2208"/>
              <a:ext cx="406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47" name="Line 59"/>
            <p:cNvSpPr>
              <a:spLocks noChangeShapeType="1"/>
            </p:cNvSpPr>
            <p:nvPr/>
          </p:nvSpPr>
          <p:spPr bwMode="auto">
            <a:xfrm>
              <a:off x="2767" y="2208"/>
              <a:ext cx="40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48" name="Rectangle 60"/>
            <p:cNvSpPr>
              <a:spLocks noChangeArrowheads="1"/>
            </p:cNvSpPr>
            <p:nvPr/>
          </p:nvSpPr>
          <p:spPr bwMode="auto">
            <a:xfrm>
              <a:off x="3167" y="2208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49" name="Line 61"/>
            <p:cNvSpPr>
              <a:spLocks noChangeShapeType="1"/>
            </p:cNvSpPr>
            <p:nvPr/>
          </p:nvSpPr>
          <p:spPr bwMode="auto">
            <a:xfrm>
              <a:off x="3167" y="2208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50" name="Line 62"/>
            <p:cNvSpPr>
              <a:spLocks noChangeShapeType="1"/>
            </p:cNvSpPr>
            <p:nvPr/>
          </p:nvSpPr>
          <p:spPr bwMode="auto">
            <a:xfrm>
              <a:off x="3167" y="2208"/>
              <a:ext cx="6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51" name="Rectangle 63"/>
            <p:cNvSpPr>
              <a:spLocks noChangeArrowheads="1"/>
            </p:cNvSpPr>
            <p:nvPr/>
          </p:nvSpPr>
          <p:spPr bwMode="auto">
            <a:xfrm>
              <a:off x="3173" y="2208"/>
              <a:ext cx="411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52" name="Line 64"/>
            <p:cNvSpPr>
              <a:spLocks noChangeShapeType="1"/>
            </p:cNvSpPr>
            <p:nvPr/>
          </p:nvSpPr>
          <p:spPr bwMode="auto">
            <a:xfrm>
              <a:off x="3173" y="2208"/>
              <a:ext cx="405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53" name="Rectangle 65"/>
            <p:cNvSpPr>
              <a:spLocks noChangeArrowheads="1"/>
            </p:cNvSpPr>
            <p:nvPr/>
          </p:nvSpPr>
          <p:spPr bwMode="auto">
            <a:xfrm>
              <a:off x="3578" y="2208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54" name="Line 66"/>
            <p:cNvSpPr>
              <a:spLocks noChangeShapeType="1"/>
            </p:cNvSpPr>
            <p:nvPr/>
          </p:nvSpPr>
          <p:spPr bwMode="auto">
            <a:xfrm>
              <a:off x="3578" y="2208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55" name="Line 67"/>
            <p:cNvSpPr>
              <a:spLocks noChangeShapeType="1"/>
            </p:cNvSpPr>
            <p:nvPr/>
          </p:nvSpPr>
          <p:spPr bwMode="auto">
            <a:xfrm>
              <a:off x="3578" y="2208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56" name="Rectangle 68"/>
            <p:cNvSpPr>
              <a:spLocks noChangeArrowheads="1"/>
            </p:cNvSpPr>
            <p:nvPr/>
          </p:nvSpPr>
          <p:spPr bwMode="auto">
            <a:xfrm>
              <a:off x="3584" y="2208"/>
              <a:ext cx="411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57" name="Line 69"/>
            <p:cNvSpPr>
              <a:spLocks noChangeShapeType="1"/>
            </p:cNvSpPr>
            <p:nvPr/>
          </p:nvSpPr>
          <p:spPr bwMode="auto">
            <a:xfrm>
              <a:off x="3584" y="2208"/>
              <a:ext cx="40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58" name="Line 70"/>
            <p:cNvSpPr>
              <a:spLocks noChangeShapeType="1"/>
            </p:cNvSpPr>
            <p:nvPr/>
          </p:nvSpPr>
          <p:spPr bwMode="auto">
            <a:xfrm>
              <a:off x="3990" y="2208"/>
              <a:ext cx="1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59" name="Line 71"/>
            <p:cNvSpPr>
              <a:spLocks noChangeShapeType="1"/>
            </p:cNvSpPr>
            <p:nvPr/>
          </p:nvSpPr>
          <p:spPr bwMode="auto">
            <a:xfrm>
              <a:off x="3990" y="2208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60" name="Line 72"/>
            <p:cNvSpPr>
              <a:spLocks noChangeShapeType="1"/>
            </p:cNvSpPr>
            <p:nvPr/>
          </p:nvSpPr>
          <p:spPr bwMode="auto">
            <a:xfrm>
              <a:off x="3990" y="2208"/>
              <a:ext cx="1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61" name="Line 73"/>
            <p:cNvSpPr>
              <a:spLocks noChangeShapeType="1"/>
            </p:cNvSpPr>
            <p:nvPr/>
          </p:nvSpPr>
          <p:spPr bwMode="auto">
            <a:xfrm>
              <a:off x="3990" y="2208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62" name="Rectangle 74"/>
            <p:cNvSpPr>
              <a:spLocks noChangeArrowheads="1"/>
            </p:cNvSpPr>
            <p:nvPr/>
          </p:nvSpPr>
          <p:spPr bwMode="auto">
            <a:xfrm>
              <a:off x="3990" y="2208"/>
              <a:ext cx="411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63" name="Line 75"/>
            <p:cNvSpPr>
              <a:spLocks noChangeShapeType="1"/>
            </p:cNvSpPr>
            <p:nvPr/>
          </p:nvSpPr>
          <p:spPr bwMode="auto">
            <a:xfrm>
              <a:off x="3990" y="2208"/>
              <a:ext cx="405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64" name="Rectangle 76"/>
            <p:cNvSpPr>
              <a:spLocks noChangeArrowheads="1"/>
            </p:cNvSpPr>
            <p:nvPr/>
          </p:nvSpPr>
          <p:spPr bwMode="auto">
            <a:xfrm>
              <a:off x="4395" y="2208"/>
              <a:ext cx="12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65" name="Line 77"/>
            <p:cNvSpPr>
              <a:spLocks noChangeShapeType="1"/>
            </p:cNvSpPr>
            <p:nvPr/>
          </p:nvSpPr>
          <p:spPr bwMode="auto">
            <a:xfrm>
              <a:off x="4395" y="2208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66" name="Line 78"/>
            <p:cNvSpPr>
              <a:spLocks noChangeShapeType="1"/>
            </p:cNvSpPr>
            <p:nvPr/>
          </p:nvSpPr>
          <p:spPr bwMode="auto">
            <a:xfrm>
              <a:off x="4395" y="2208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67" name="Rectangle 79"/>
            <p:cNvSpPr>
              <a:spLocks noChangeArrowheads="1"/>
            </p:cNvSpPr>
            <p:nvPr/>
          </p:nvSpPr>
          <p:spPr bwMode="auto">
            <a:xfrm>
              <a:off x="4401" y="2208"/>
              <a:ext cx="417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68" name="Line 80"/>
            <p:cNvSpPr>
              <a:spLocks noChangeShapeType="1"/>
            </p:cNvSpPr>
            <p:nvPr/>
          </p:nvSpPr>
          <p:spPr bwMode="auto">
            <a:xfrm>
              <a:off x="4401" y="2208"/>
              <a:ext cx="411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69" name="Line 81"/>
            <p:cNvSpPr>
              <a:spLocks noChangeShapeType="1"/>
            </p:cNvSpPr>
            <p:nvPr/>
          </p:nvSpPr>
          <p:spPr bwMode="auto">
            <a:xfrm>
              <a:off x="4812" y="2208"/>
              <a:ext cx="1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70" name="Line 82"/>
            <p:cNvSpPr>
              <a:spLocks noChangeShapeType="1"/>
            </p:cNvSpPr>
            <p:nvPr/>
          </p:nvSpPr>
          <p:spPr bwMode="auto">
            <a:xfrm>
              <a:off x="4812" y="2208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71" name="Line 83"/>
            <p:cNvSpPr>
              <a:spLocks noChangeShapeType="1"/>
            </p:cNvSpPr>
            <p:nvPr/>
          </p:nvSpPr>
          <p:spPr bwMode="auto">
            <a:xfrm>
              <a:off x="4812" y="2208"/>
              <a:ext cx="1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72" name="Line 84"/>
            <p:cNvSpPr>
              <a:spLocks noChangeShapeType="1"/>
            </p:cNvSpPr>
            <p:nvPr/>
          </p:nvSpPr>
          <p:spPr bwMode="auto">
            <a:xfrm>
              <a:off x="4812" y="2208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73" name="Rectangle 85"/>
            <p:cNvSpPr>
              <a:spLocks noChangeArrowheads="1"/>
            </p:cNvSpPr>
            <p:nvPr/>
          </p:nvSpPr>
          <p:spPr bwMode="auto">
            <a:xfrm>
              <a:off x="1527" y="2214"/>
              <a:ext cx="12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74" name="Line 86"/>
            <p:cNvSpPr>
              <a:spLocks noChangeShapeType="1"/>
            </p:cNvSpPr>
            <p:nvPr/>
          </p:nvSpPr>
          <p:spPr bwMode="auto">
            <a:xfrm>
              <a:off x="1527" y="2214"/>
              <a:ext cx="1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75" name="Rectangle 87"/>
            <p:cNvSpPr>
              <a:spLocks noChangeArrowheads="1"/>
            </p:cNvSpPr>
            <p:nvPr/>
          </p:nvSpPr>
          <p:spPr bwMode="auto">
            <a:xfrm>
              <a:off x="1527" y="2464"/>
              <a:ext cx="12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76" name="Line 88"/>
            <p:cNvSpPr>
              <a:spLocks noChangeShapeType="1"/>
            </p:cNvSpPr>
            <p:nvPr/>
          </p:nvSpPr>
          <p:spPr bwMode="auto">
            <a:xfrm>
              <a:off x="1527" y="2464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77" name="Line 89"/>
            <p:cNvSpPr>
              <a:spLocks noChangeShapeType="1"/>
            </p:cNvSpPr>
            <p:nvPr/>
          </p:nvSpPr>
          <p:spPr bwMode="auto">
            <a:xfrm>
              <a:off x="1527" y="2464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78" name="Rectangle 90"/>
            <p:cNvSpPr>
              <a:spLocks noChangeArrowheads="1"/>
            </p:cNvSpPr>
            <p:nvPr/>
          </p:nvSpPr>
          <p:spPr bwMode="auto">
            <a:xfrm>
              <a:off x="1527" y="2464"/>
              <a:ext cx="12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79" name="Line 91"/>
            <p:cNvSpPr>
              <a:spLocks noChangeShapeType="1"/>
            </p:cNvSpPr>
            <p:nvPr/>
          </p:nvSpPr>
          <p:spPr bwMode="auto">
            <a:xfrm>
              <a:off x="1527" y="2464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80" name="Line 92"/>
            <p:cNvSpPr>
              <a:spLocks noChangeShapeType="1"/>
            </p:cNvSpPr>
            <p:nvPr/>
          </p:nvSpPr>
          <p:spPr bwMode="auto">
            <a:xfrm>
              <a:off x="1527" y="2464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81" name="Rectangle 93"/>
            <p:cNvSpPr>
              <a:spLocks noChangeArrowheads="1"/>
            </p:cNvSpPr>
            <p:nvPr/>
          </p:nvSpPr>
          <p:spPr bwMode="auto">
            <a:xfrm>
              <a:off x="1533" y="2464"/>
              <a:ext cx="417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82" name="Line 94"/>
            <p:cNvSpPr>
              <a:spLocks noChangeShapeType="1"/>
            </p:cNvSpPr>
            <p:nvPr/>
          </p:nvSpPr>
          <p:spPr bwMode="auto">
            <a:xfrm>
              <a:off x="1533" y="2464"/>
              <a:ext cx="411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83" name="Rectangle 95"/>
            <p:cNvSpPr>
              <a:spLocks noChangeArrowheads="1"/>
            </p:cNvSpPr>
            <p:nvPr/>
          </p:nvSpPr>
          <p:spPr bwMode="auto">
            <a:xfrm>
              <a:off x="1944" y="2214"/>
              <a:ext cx="12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84" name="Line 96"/>
            <p:cNvSpPr>
              <a:spLocks noChangeShapeType="1"/>
            </p:cNvSpPr>
            <p:nvPr/>
          </p:nvSpPr>
          <p:spPr bwMode="auto">
            <a:xfrm>
              <a:off x="1944" y="2214"/>
              <a:ext cx="1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85" name="Rectangle 97"/>
            <p:cNvSpPr>
              <a:spLocks noChangeArrowheads="1"/>
            </p:cNvSpPr>
            <p:nvPr/>
          </p:nvSpPr>
          <p:spPr bwMode="auto">
            <a:xfrm>
              <a:off x="1944" y="2464"/>
              <a:ext cx="12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86" name="Line 98"/>
            <p:cNvSpPr>
              <a:spLocks noChangeShapeType="1"/>
            </p:cNvSpPr>
            <p:nvPr/>
          </p:nvSpPr>
          <p:spPr bwMode="auto">
            <a:xfrm>
              <a:off x="1944" y="2464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87" name="Line 99"/>
            <p:cNvSpPr>
              <a:spLocks noChangeShapeType="1"/>
            </p:cNvSpPr>
            <p:nvPr/>
          </p:nvSpPr>
          <p:spPr bwMode="auto">
            <a:xfrm>
              <a:off x="1944" y="2464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88" name="Rectangle 100"/>
            <p:cNvSpPr>
              <a:spLocks noChangeArrowheads="1"/>
            </p:cNvSpPr>
            <p:nvPr/>
          </p:nvSpPr>
          <p:spPr bwMode="auto">
            <a:xfrm>
              <a:off x="1950" y="2464"/>
              <a:ext cx="406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89" name="Line 101"/>
            <p:cNvSpPr>
              <a:spLocks noChangeShapeType="1"/>
            </p:cNvSpPr>
            <p:nvPr/>
          </p:nvSpPr>
          <p:spPr bwMode="auto">
            <a:xfrm>
              <a:off x="1950" y="2464"/>
              <a:ext cx="40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90" name="Rectangle 102"/>
            <p:cNvSpPr>
              <a:spLocks noChangeArrowheads="1"/>
            </p:cNvSpPr>
            <p:nvPr/>
          </p:nvSpPr>
          <p:spPr bwMode="auto">
            <a:xfrm>
              <a:off x="2350" y="2214"/>
              <a:ext cx="11" cy="2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91" name="Line 103"/>
            <p:cNvSpPr>
              <a:spLocks noChangeShapeType="1"/>
            </p:cNvSpPr>
            <p:nvPr/>
          </p:nvSpPr>
          <p:spPr bwMode="auto">
            <a:xfrm>
              <a:off x="2350" y="2214"/>
              <a:ext cx="1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92" name="Rectangle 104"/>
            <p:cNvSpPr>
              <a:spLocks noChangeArrowheads="1"/>
            </p:cNvSpPr>
            <p:nvPr/>
          </p:nvSpPr>
          <p:spPr bwMode="auto">
            <a:xfrm>
              <a:off x="2350" y="2464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93" name="Line 105"/>
            <p:cNvSpPr>
              <a:spLocks noChangeShapeType="1"/>
            </p:cNvSpPr>
            <p:nvPr/>
          </p:nvSpPr>
          <p:spPr bwMode="auto">
            <a:xfrm>
              <a:off x="2350" y="2464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94" name="Line 106"/>
            <p:cNvSpPr>
              <a:spLocks noChangeShapeType="1"/>
            </p:cNvSpPr>
            <p:nvPr/>
          </p:nvSpPr>
          <p:spPr bwMode="auto">
            <a:xfrm>
              <a:off x="2350" y="2464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95" name="Rectangle 107"/>
            <p:cNvSpPr>
              <a:spLocks noChangeArrowheads="1"/>
            </p:cNvSpPr>
            <p:nvPr/>
          </p:nvSpPr>
          <p:spPr bwMode="auto">
            <a:xfrm>
              <a:off x="2356" y="2464"/>
              <a:ext cx="411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96" name="Line 108"/>
            <p:cNvSpPr>
              <a:spLocks noChangeShapeType="1"/>
            </p:cNvSpPr>
            <p:nvPr/>
          </p:nvSpPr>
          <p:spPr bwMode="auto">
            <a:xfrm>
              <a:off x="2356" y="2464"/>
              <a:ext cx="405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97" name="Rectangle 109"/>
            <p:cNvSpPr>
              <a:spLocks noChangeArrowheads="1"/>
            </p:cNvSpPr>
            <p:nvPr/>
          </p:nvSpPr>
          <p:spPr bwMode="auto">
            <a:xfrm>
              <a:off x="2761" y="2214"/>
              <a:ext cx="12" cy="2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98" name="Line 110"/>
            <p:cNvSpPr>
              <a:spLocks noChangeShapeType="1"/>
            </p:cNvSpPr>
            <p:nvPr/>
          </p:nvSpPr>
          <p:spPr bwMode="auto">
            <a:xfrm>
              <a:off x="2761" y="2214"/>
              <a:ext cx="1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99" name="Rectangle 111"/>
            <p:cNvSpPr>
              <a:spLocks noChangeArrowheads="1"/>
            </p:cNvSpPr>
            <p:nvPr/>
          </p:nvSpPr>
          <p:spPr bwMode="auto">
            <a:xfrm>
              <a:off x="2761" y="2464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00" name="Line 112"/>
            <p:cNvSpPr>
              <a:spLocks noChangeShapeType="1"/>
            </p:cNvSpPr>
            <p:nvPr/>
          </p:nvSpPr>
          <p:spPr bwMode="auto">
            <a:xfrm>
              <a:off x="2761" y="2464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01" name="Line 113"/>
            <p:cNvSpPr>
              <a:spLocks noChangeShapeType="1"/>
            </p:cNvSpPr>
            <p:nvPr/>
          </p:nvSpPr>
          <p:spPr bwMode="auto">
            <a:xfrm>
              <a:off x="2761" y="2464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02" name="Rectangle 114"/>
            <p:cNvSpPr>
              <a:spLocks noChangeArrowheads="1"/>
            </p:cNvSpPr>
            <p:nvPr/>
          </p:nvSpPr>
          <p:spPr bwMode="auto">
            <a:xfrm>
              <a:off x="2767" y="2464"/>
              <a:ext cx="406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03" name="Line 115"/>
            <p:cNvSpPr>
              <a:spLocks noChangeShapeType="1"/>
            </p:cNvSpPr>
            <p:nvPr/>
          </p:nvSpPr>
          <p:spPr bwMode="auto">
            <a:xfrm>
              <a:off x="2767" y="2464"/>
              <a:ext cx="40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04" name="Rectangle 116"/>
            <p:cNvSpPr>
              <a:spLocks noChangeArrowheads="1"/>
            </p:cNvSpPr>
            <p:nvPr/>
          </p:nvSpPr>
          <p:spPr bwMode="auto">
            <a:xfrm>
              <a:off x="3167" y="2214"/>
              <a:ext cx="11" cy="2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05" name="Line 117"/>
            <p:cNvSpPr>
              <a:spLocks noChangeShapeType="1"/>
            </p:cNvSpPr>
            <p:nvPr/>
          </p:nvSpPr>
          <p:spPr bwMode="auto">
            <a:xfrm>
              <a:off x="3167" y="2214"/>
              <a:ext cx="6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06" name="Rectangle 118"/>
            <p:cNvSpPr>
              <a:spLocks noChangeArrowheads="1"/>
            </p:cNvSpPr>
            <p:nvPr/>
          </p:nvSpPr>
          <p:spPr bwMode="auto">
            <a:xfrm>
              <a:off x="3167" y="2464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07" name="Line 119"/>
            <p:cNvSpPr>
              <a:spLocks noChangeShapeType="1"/>
            </p:cNvSpPr>
            <p:nvPr/>
          </p:nvSpPr>
          <p:spPr bwMode="auto">
            <a:xfrm>
              <a:off x="3167" y="2464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08" name="Line 120"/>
            <p:cNvSpPr>
              <a:spLocks noChangeShapeType="1"/>
            </p:cNvSpPr>
            <p:nvPr/>
          </p:nvSpPr>
          <p:spPr bwMode="auto">
            <a:xfrm>
              <a:off x="3167" y="2464"/>
              <a:ext cx="6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09" name="Rectangle 121"/>
            <p:cNvSpPr>
              <a:spLocks noChangeArrowheads="1"/>
            </p:cNvSpPr>
            <p:nvPr/>
          </p:nvSpPr>
          <p:spPr bwMode="auto">
            <a:xfrm>
              <a:off x="3173" y="2464"/>
              <a:ext cx="411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10" name="Line 122"/>
            <p:cNvSpPr>
              <a:spLocks noChangeShapeType="1"/>
            </p:cNvSpPr>
            <p:nvPr/>
          </p:nvSpPr>
          <p:spPr bwMode="auto">
            <a:xfrm>
              <a:off x="3173" y="2464"/>
              <a:ext cx="405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11" name="Rectangle 123"/>
            <p:cNvSpPr>
              <a:spLocks noChangeArrowheads="1"/>
            </p:cNvSpPr>
            <p:nvPr/>
          </p:nvSpPr>
          <p:spPr bwMode="auto">
            <a:xfrm>
              <a:off x="3578" y="2214"/>
              <a:ext cx="12" cy="2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12" name="Line 124"/>
            <p:cNvSpPr>
              <a:spLocks noChangeShapeType="1"/>
            </p:cNvSpPr>
            <p:nvPr/>
          </p:nvSpPr>
          <p:spPr bwMode="auto">
            <a:xfrm>
              <a:off x="3578" y="2214"/>
              <a:ext cx="1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13" name="Rectangle 125"/>
            <p:cNvSpPr>
              <a:spLocks noChangeArrowheads="1"/>
            </p:cNvSpPr>
            <p:nvPr/>
          </p:nvSpPr>
          <p:spPr bwMode="auto">
            <a:xfrm>
              <a:off x="3578" y="2464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14" name="Line 126"/>
            <p:cNvSpPr>
              <a:spLocks noChangeShapeType="1"/>
            </p:cNvSpPr>
            <p:nvPr/>
          </p:nvSpPr>
          <p:spPr bwMode="auto">
            <a:xfrm>
              <a:off x="3578" y="2464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15" name="Line 127"/>
            <p:cNvSpPr>
              <a:spLocks noChangeShapeType="1"/>
            </p:cNvSpPr>
            <p:nvPr/>
          </p:nvSpPr>
          <p:spPr bwMode="auto">
            <a:xfrm>
              <a:off x="3578" y="2464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16" name="Rectangle 128"/>
            <p:cNvSpPr>
              <a:spLocks noChangeArrowheads="1"/>
            </p:cNvSpPr>
            <p:nvPr/>
          </p:nvSpPr>
          <p:spPr bwMode="auto">
            <a:xfrm>
              <a:off x="3584" y="2464"/>
              <a:ext cx="411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17" name="Line 129"/>
            <p:cNvSpPr>
              <a:spLocks noChangeShapeType="1"/>
            </p:cNvSpPr>
            <p:nvPr/>
          </p:nvSpPr>
          <p:spPr bwMode="auto">
            <a:xfrm>
              <a:off x="3584" y="2464"/>
              <a:ext cx="40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18" name="Line 130"/>
            <p:cNvSpPr>
              <a:spLocks noChangeShapeType="1"/>
            </p:cNvSpPr>
            <p:nvPr/>
          </p:nvSpPr>
          <p:spPr bwMode="auto">
            <a:xfrm>
              <a:off x="3990" y="2214"/>
              <a:ext cx="1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19" name="Line 131"/>
            <p:cNvSpPr>
              <a:spLocks noChangeShapeType="1"/>
            </p:cNvSpPr>
            <p:nvPr/>
          </p:nvSpPr>
          <p:spPr bwMode="auto">
            <a:xfrm>
              <a:off x="3990" y="2464"/>
              <a:ext cx="1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20" name="Line 132"/>
            <p:cNvSpPr>
              <a:spLocks noChangeShapeType="1"/>
            </p:cNvSpPr>
            <p:nvPr/>
          </p:nvSpPr>
          <p:spPr bwMode="auto">
            <a:xfrm>
              <a:off x="3990" y="2464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21" name="Line 133"/>
            <p:cNvSpPr>
              <a:spLocks noChangeShapeType="1"/>
            </p:cNvSpPr>
            <p:nvPr/>
          </p:nvSpPr>
          <p:spPr bwMode="auto">
            <a:xfrm>
              <a:off x="3990" y="2464"/>
              <a:ext cx="1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22" name="Line 134"/>
            <p:cNvSpPr>
              <a:spLocks noChangeShapeType="1"/>
            </p:cNvSpPr>
            <p:nvPr/>
          </p:nvSpPr>
          <p:spPr bwMode="auto">
            <a:xfrm>
              <a:off x="3990" y="2464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23" name="Rectangle 135"/>
            <p:cNvSpPr>
              <a:spLocks noChangeArrowheads="1"/>
            </p:cNvSpPr>
            <p:nvPr/>
          </p:nvSpPr>
          <p:spPr bwMode="auto">
            <a:xfrm>
              <a:off x="3990" y="2464"/>
              <a:ext cx="411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24" name="Line 136"/>
            <p:cNvSpPr>
              <a:spLocks noChangeShapeType="1"/>
            </p:cNvSpPr>
            <p:nvPr/>
          </p:nvSpPr>
          <p:spPr bwMode="auto">
            <a:xfrm>
              <a:off x="3990" y="2464"/>
              <a:ext cx="405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25" name="Rectangle 137"/>
            <p:cNvSpPr>
              <a:spLocks noChangeArrowheads="1"/>
            </p:cNvSpPr>
            <p:nvPr/>
          </p:nvSpPr>
          <p:spPr bwMode="auto">
            <a:xfrm>
              <a:off x="4395" y="2214"/>
              <a:ext cx="12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26" name="Line 138"/>
            <p:cNvSpPr>
              <a:spLocks noChangeShapeType="1"/>
            </p:cNvSpPr>
            <p:nvPr/>
          </p:nvSpPr>
          <p:spPr bwMode="auto">
            <a:xfrm>
              <a:off x="4395" y="2214"/>
              <a:ext cx="1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27" name="Rectangle 139"/>
            <p:cNvSpPr>
              <a:spLocks noChangeArrowheads="1"/>
            </p:cNvSpPr>
            <p:nvPr/>
          </p:nvSpPr>
          <p:spPr bwMode="auto">
            <a:xfrm>
              <a:off x="4395" y="2464"/>
              <a:ext cx="12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28" name="Line 140"/>
            <p:cNvSpPr>
              <a:spLocks noChangeShapeType="1"/>
            </p:cNvSpPr>
            <p:nvPr/>
          </p:nvSpPr>
          <p:spPr bwMode="auto">
            <a:xfrm>
              <a:off x="4395" y="2464"/>
              <a:ext cx="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29" name="Line 141"/>
            <p:cNvSpPr>
              <a:spLocks noChangeShapeType="1"/>
            </p:cNvSpPr>
            <p:nvPr/>
          </p:nvSpPr>
          <p:spPr bwMode="auto">
            <a:xfrm>
              <a:off x="4395" y="2464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30" name="Rectangle 142"/>
            <p:cNvSpPr>
              <a:spLocks noChangeArrowheads="1"/>
            </p:cNvSpPr>
            <p:nvPr/>
          </p:nvSpPr>
          <p:spPr bwMode="auto">
            <a:xfrm>
              <a:off x="4401" y="2464"/>
              <a:ext cx="417" cy="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31" name="Line 143"/>
            <p:cNvSpPr>
              <a:spLocks noChangeShapeType="1"/>
            </p:cNvSpPr>
            <p:nvPr/>
          </p:nvSpPr>
          <p:spPr bwMode="auto">
            <a:xfrm>
              <a:off x="4401" y="2464"/>
              <a:ext cx="411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32" name="Line 144"/>
            <p:cNvSpPr>
              <a:spLocks noChangeShapeType="1"/>
            </p:cNvSpPr>
            <p:nvPr/>
          </p:nvSpPr>
          <p:spPr bwMode="auto">
            <a:xfrm>
              <a:off x="4812" y="2214"/>
              <a:ext cx="1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33" name="Line 145"/>
            <p:cNvSpPr>
              <a:spLocks noChangeShapeType="1"/>
            </p:cNvSpPr>
            <p:nvPr/>
          </p:nvSpPr>
          <p:spPr bwMode="auto">
            <a:xfrm>
              <a:off x="4812" y="2464"/>
              <a:ext cx="1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34" name="Line 146"/>
            <p:cNvSpPr>
              <a:spLocks noChangeShapeType="1"/>
            </p:cNvSpPr>
            <p:nvPr/>
          </p:nvSpPr>
          <p:spPr bwMode="auto">
            <a:xfrm>
              <a:off x="4812" y="2464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35" name="Line 147"/>
            <p:cNvSpPr>
              <a:spLocks noChangeShapeType="1"/>
            </p:cNvSpPr>
            <p:nvPr/>
          </p:nvSpPr>
          <p:spPr bwMode="auto">
            <a:xfrm>
              <a:off x="4812" y="2464"/>
              <a:ext cx="1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36" name="Line 148"/>
            <p:cNvSpPr>
              <a:spLocks noChangeShapeType="1"/>
            </p:cNvSpPr>
            <p:nvPr/>
          </p:nvSpPr>
          <p:spPr bwMode="auto">
            <a:xfrm>
              <a:off x="4812" y="2464"/>
              <a:ext cx="1" cy="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5237" name="Group 149"/>
            <p:cNvGrpSpPr>
              <a:grpSpLocks/>
            </p:cNvGrpSpPr>
            <p:nvPr/>
          </p:nvGrpSpPr>
          <p:grpSpPr bwMode="auto">
            <a:xfrm>
              <a:off x="1075" y="2592"/>
              <a:ext cx="3946" cy="403"/>
              <a:chOff x="1075" y="2592"/>
              <a:chExt cx="3946" cy="403"/>
            </a:xfrm>
          </p:grpSpPr>
          <p:grpSp>
            <p:nvGrpSpPr>
              <p:cNvPr id="345238" name="Group 150"/>
              <p:cNvGrpSpPr>
                <a:grpSpLocks/>
              </p:cNvGrpSpPr>
              <p:nvPr/>
            </p:nvGrpSpPr>
            <p:grpSpPr bwMode="auto">
              <a:xfrm>
                <a:off x="1075" y="2765"/>
                <a:ext cx="3946" cy="230"/>
                <a:chOff x="1075" y="2765"/>
                <a:chExt cx="3946" cy="230"/>
              </a:xfrm>
            </p:grpSpPr>
            <p:sp>
              <p:nvSpPr>
                <p:cNvPr id="345239" name="Rectangle 151"/>
                <p:cNvSpPr>
                  <a:spLocks noChangeArrowheads="1"/>
                </p:cNvSpPr>
                <p:nvPr/>
              </p:nvSpPr>
              <p:spPr bwMode="auto">
                <a:xfrm>
                  <a:off x="1295" y="2848"/>
                  <a:ext cx="3506" cy="70"/>
                </a:xfrm>
                <a:prstGeom prst="rect">
                  <a:avLst/>
                </a:prstGeom>
                <a:solidFill>
                  <a:srgbClr val="66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240" name="Freeform 152"/>
                <p:cNvSpPr>
                  <a:spLocks/>
                </p:cNvSpPr>
                <p:nvPr/>
              </p:nvSpPr>
              <p:spPr bwMode="auto">
                <a:xfrm>
                  <a:off x="1075" y="2765"/>
                  <a:ext cx="336" cy="224"/>
                </a:xfrm>
                <a:custGeom>
                  <a:avLst/>
                  <a:gdLst>
                    <a:gd name="T0" fmla="*/ 336 w 336"/>
                    <a:gd name="T1" fmla="*/ 0 h 224"/>
                    <a:gd name="T2" fmla="*/ 0 w 336"/>
                    <a:gd name="T3" fmla="*/ 115 h 224"/>
                    <a:gd name="T4" fmla="*/ 336 w 336"/>
                    <a:gd name="T5" fmla="*/ 224 h 224"/>
                    <a:gd name="T6" fmla="*/ 232 w 336"/>
                    <a:gd name="T7" fmla="*/ 115 h 224"/>
                    <a:gd name="T8" fmla="*/ 336 w 336"/>
                    <a:gd name="T9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224">
                      <a:moveTo>
                        <a:pt x="336" y="0"/>
                      </a:moveTo>
                      <a:lnTo>
                        <a:pt x="0" y="115"/>
                      </a:lnTo>
                      <a:lnTo>
                        <a:pt x="336" y="224"/>
                      </a:lnTo>
                      <a:lnTo>
                        <a:pt x="232" y="115"/>
                      </a:lnTo>
                      <a:lnTo>
                        <a:pt x="336" y="0"/>
                      </a:lnTo>
                      <a:close/>
                    </a:path>
                  </a:pathLst>
                </a:custGeom>
                <a:solidFill>
                  <a:srgbClr val="66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241" name="Freeform 153"/>
                <p:cNvSpPr>
                  <a:spLocks/>
                </p:cNvSpPr>
                <p:nvPr/>
              </p:nvSpPr>
              <p:spPr bwMode="auto">
                <a:xfrm>
                  <a:off x="4685" y="2771"/>
                  <a:ext cx="336" cy="224"/>
                </a:xfrm>
                <a:custGeom>
                  <a:avLst/>
                  <a:gdLst>
                    <a:gd name="T0" fmla="*/ 0 w 336"/>
                    <a:gd name="T1" fmla="*/ 224 h 224"/>
                    <a:gd name="T2" fmla="*/ 336 w 336"/>
                    <a:gd name="T3" fmla="*/ 109 h 224"/>
                    <a:gd name="T4" fmla="*/ 0 w 336"/>
                    <a:gd name="T5" fmla="*/ 0 h 224"/>
                    <a:gd name="T6" fmla="*/ 104 w 336"/>
                    <a:gd name="T7" fmla="*/ 109 h 224"/>
                    <a:gd name="T8" fmla="*/ 0 w 336"/>
                    <a:gd name="T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224">
                      <a:moveTo>
                        <a:pt x="0" y="224"/>
                      </a:moveTo>
                      <a:lnTo>
                        <a:pt x="336" y="109"/>
                      </a:lnTo>
                      <a:lnTo>
                        <a:pt x="0" y="0"/>
                      </a:lnTo>
                      <a:lnTo>
                        <a:pt x="104" y="109"/>
                      </a:lnTo>
                      <a:lnTo>
                        <a:pt x="0" y="224"/>
                      </a:lnTo>
                      <a:close/>
                    </a:path>
                  </a:pathLst>
                </a:custGeom>
                <a:solidFill>
                  <a:srgbClr val="66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5242" name="Group 154"/>
              <p:cNvGrpSpPr>
                <a:grpSpLocks/>
              </p:cNvGrpSpPr>
              <p:nvPr/>
            </p:nvGrpSpPr>
            <p:grpSpPr bwMode="auto">
              <a:xfrm>
                <a:off x="2274" y="2592"/>
                <a:ext cx="122" cy="262"/>
                <a:chOff x="2274" y="2592"/>
                <a:chExt cx="122" cy="262"/>
              </a:xfrm>
            </p:grpSpPr>
            <p:sp>
              <p:nvSpPr>
                <p:cNvPr id="345243" name="Rectangle 155"/>
                <p:cNvSpPr>
                  <a:spLocks noChangeArrowheads="1"/>
                </p:cNvSpPr>
                <p:nvPr/>
              </p:nvSpPr>
              <p:spPr bwMode="auto">
                <a:xfrm>
                  <a:off x="2327" y="2592"/>
                  <a:ext cx="29" cy="128"/>
                </a:xfrm>
                <a:prstGeom prst="rect">
                  <a:avLst/>
                </a:prstGeom>
                <a:solidFill>
                  <a:srgbClr val="66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244" name="Freeform 156"/>
                <p:cNvSpPr>
                  <a:spLocks/>
                </p:cNvSpPr>
                <p:nvPr/>
              </p:nvSpPr>
              <p:spPr bwMode="auto">
                <a:xfrm>
                  <a:off x="2274" y="2637"/>
                  <a:ext cx="122" cy="217"/>
                </a:xfrm>
                <a:custGeom>
                  <a:avLst/>
                  <a:gdLst>
                    <a:gd name="T0" fmla="*/ 0 w 122"/>
                    <a:gd name="T1" fmla="*/ 0 h 217"/>
                    <a:gd name="T2" fmla="*/ 64 w 122"/>
                    <a:gd name="T3" fmla="*/ 217 h 217"/>
                    <a:gd name="T4" fmla="*/ 122 w 122"/>
                    <a:gd name="T5" fmla="*/ 0 h 217"/>
                    <a:gd name="T6" fmla="*/ 64 w 122"/>
                    <a:gd name="T7" fmla="*/ 70 h 217"/>
                    <a:gd name="T8" fmla="*/ 0 w 122"/>
                    <a:gd name="T9" fmla="*/ 0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217">
                      <a:moveTo>
                        <a:pt x="0" y="0"/>
                      </a:moveTo>
                      <a:lnTo>
                        <a:pt x="64" y="217"/>
                      </a:lnTo>
                      <a:lnTo>
                        <a:pt x="122" y="0"/>
                      </a:lnTo>
                      <a:lnTo>
                        <a:pt x="64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6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5245" name="Group 157"/>
              <p:cNvGrpSpPr>
                <a:grpSpLocks/>
              </p:cNvGrpSpPr>
              <p:nvPr/>
            </p:nvGrpSpPr>
            <p:grpSpPr bwMode="auto">
              <a:xfrm>
                <a:off x="3891" y="2624"/>
                <a:ext cx="122" cy="256"/>
                <a:chOff x="3891" y="2624"/>
                <a:chExt cx="122" cy="256"/>
              </a:xfrm>
            </p:grpSpPr>
            <p:sp>
              <p:nvSpPr>
                <p:cNvPr id="345246" name="Rectangle 158"/>
                <p:cNvSpPr>
                  <a:spLocks noChangeArrowheads="1"/>
                </p:cNvSpPr>
                <p:nvPr/>
              </p:nvSpPr>
              <p:spPr bwMode="auto">
                <a:xfrm>
                  <a:off x="3943" y="2624"/>
                  <a:ext cx="29" cy="122"/>
                </a:xfrm>
                <a:prstGeom prst="rect">
                  <a:avLst/>
                </a:prstGeom>
                <a:solidFill>
                  <a:srgbClr val="66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247" name="Freeform 159"/>
                <p:cNvSpPr>
                  <a:spLocks/>
                </p:cNvSpPr>
                <p:nvPr/>
              </p:nvSpPr>
              <p:spPr bwMode="auto">
                <a:xfrm>
                  <a:off x="3891" y="2662"/>
                  <a:ext cx="122" cy="218"/>
                </a:xfrm>
                <a:custGeom>
                  <a:avLst/>
                  <a:gdLst>
                    <a:gd name="T0" fmla="*/ 0 w 122"/>
                    <a:gd name="T1" fmla="*/ 0 h 218"/>
                    <a:gd name="T2" fmla="*/ 64 w 122"/>
                    <a:gd name="T3" fmla="*/ 218 h 218"/>
                    <a:gd name="T4" fmla="*/ 122 w 122"/>
                    <a:gd name="T5" fmla="*/ 0 h 218"/>
                    <a:gd name="T6" fmla="*/ 64 w 122"/>
                    <a:gd name="T7" fmla="*/ 71 h 218"/>
                    <a:gd name="T8" fmla="*/ 0 w 122"/>
                    <a:gd name="T9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218">
                      <a:moveTo>
                        <a:pt x="0" y="0"/>
                      </a:moveTo>
                      <a:lnTo>
                        <a:pt x="64" y="218"/>
                      </a:lnTo>
                      <a:lnTo>
                        <a:pt x="122" y="0"/>
                      </a:lnTo>
                      <a:lnTo>
                        <a:pt x="64" y="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6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5248" name="Group 160"/>
            <p:cNvGrpSpPr>
              <a:grpSpLocks/>
            </p:cNvGrpSpPr>
            <p:nvPr/>
          </p:nvGrpSpPr>
          <p:grpSpPr bwMode="auto">
            <a:xfrm>
              <a:off x="1499" y="2499"/>
              <a:ext cx="1789" cy="92"/>
              <a:chOff x="1499" y="2499"/>
              <a:chExt cx="1789" cy="92"/>
            </a:xfrm>
          </p:grpSpPr>
          <p:sp>
            <p:nvSpPr>
              <p:cNvPr id="345249" name="Freeform 161"/>
              <p:cNvSpPr>
                <a:spLocks/>
              </p:cNvSpPr>
              <p:nvPr/>
            </p:nvSpPr>
            <p:spPr bwMode="auto">
              <a:xfrm>
                <a:off x="3134" y="2499"/>
                <a:ext cx="154" cy="52"/>
              </a:xfrm>
              <a:custGeom>
                <a:avLst/>
                <a:gdLst>
                  <a:gd name="T0" fmla="*/ 0 w 154"/>
                  <a:gd name="T1" fmla="*/ 43 h 52"/>
                  <a:gd name="T2" fmla="*/ 0 w 154"/>
                  <a:gd name="T3" fmla="*/ 52 h 52"/>
                  <a:gd name="T4" fmla="*/ 55 w 154"/>
                  <a:gd name="T5" fmla="*/ 46 h 52"/>
                  <a:gd name="T6" fmla="*/ 60 w 154"/>
                  <a:gd name="T7" fmla="*/ 46 h 52"/>
                  <a:gd name="T8" fmla="*/ 104 w 154"/>
                  <a:gd name="T9" fmla="*/ 37 h 52"/>
                  <a:gd name="T10" fmla="*/ 132 w 154"/>
                  <a:gd name="T11" fmla="*/ 23 h 52"/>
                  <a:gd name="T12" fmla="*/ 137 w 154"/>
                  <a:gd name="T13" fmla="*/ 20 h 52"/>
                  <a:gd name="T14" fmla="*/ 148 w 154"/>
                  <a:gd name="T15" fmla="*/ 12 h 52"/>
                  <a:gd name="T16" fmla="*/ 148 w 154"/>
                  <a:gd name="T17" fmla="*/ 9 h 52"/>
                  <a:gd name="T18" fmla="*/ 154 w 154"/>
                  <a:gd name="T19" fmla="*/ 0 h 52"/>
                  <a:gd name="T20" fmla="*/ 137 w 154"/>
                  <a:gd name="T21" fmla="*/ 0 h 52"/>
                  <a:gd name="T22" fmla="*/ 132 w 154"/>
                  <a:gd name="T23" fmla="*/ 12 h 52"/>
                  <a:gd name="T24" fmla="*/ 137 w 154"/>
                  <a:gd name="T25" fmla="*/ 9 h 52"/>
                  <a:gd name="T26" fmla="*/ 132 w 154"/>
                  <a:gd name="T27" fmla="*/ 9 h 52"/>
                  <a:gd name="T28" fmla="*/ 121 w 154"/>
                  <a:gd name="T29" fmla="*/ 17 h 52"/>
                  <a:gd name="T30" fmla="*/ 132 w 154"/>
                  <a:gd name="T31" fmla="*/ 17 h 52"/>
                  <a:gd name="T32" fmla="*/ 126 w 154"/>
                  <a:gd name="T33" fmla="*/ 14 h 52"/>
                  <a:gd name="T34" fmla="*/ 99 w 154"/>
                  <a:gd name="T35" fmla="*/ 29 h 52"/>
                  <a:gd name="T36" fmla="*/ 55 w 154"/>
                  <a:gd name="T37" fmla="*/ 37 h 52"/>
                  <a:gd name="T38" fmla="*/ 55 w 154"/>
                  <a:gd name="T39" fmla="*/ 43 h 52"/>
                  <a:gd name="T40" fmla="*/ 60 w 154"/>
                  <a:gd name="T41" fmla="*/ 37 h 52"/>
                  <a:gd name="T42" fmla="*/ 0 w 154"/>
                  <a:gd name="T43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4" h="52">
                    <a:moveTo>
                      <a:pt x="0" y="43"/>
                    </a:moveTo>
                    <a:lnTo>
                      <a:pt x="0" y="52"/>
                    </a:lnTo>
                    <a:lnTo>
                      <a:pt x="55" y="46"/>
                    </a:lnTo>
                    <a:lnTo>
                      <a:pt x="60" y="46"/>
                    </a:lnTo>
                    <a:lnTo>
                      <a:pt x="104" y="37"/>
                    </a:lnTo>
                    <a:lnTo>
                      <a:pt x="132" y="23"/>
                    </a:lnTo>
                    <a:lnTo>
                      <a:pt x="137" y="20"/>
                    </a:lnTo>
                    <a:lnTo>
                      <a:pt x="148" y="12"/>
                    </a:lnTo>
                    <a:lnTo>
                      <a:pt x="148" y="9"/>
                    </a:lnTo>
                    <a:lnTo>
                      <a:pt x="154" y="0"/>
                    </a:lnTo>
                    <a:lnTo>
                      <a:pt x="137" y="0"/>
                    </a:lnTo>
                    <a:lnTo>
                      <a:pt x="132" y="12"/>
                    </a:lnTo>
                    <a:lnTo>
                      <a:pt x="137" y="9"/>
                    </a:lnTo>
                    <a:lnTo>
                      <a:pt x="132" y="9"/>
                    </a:lnTo>
                    <a:lnTo>
                      <a:pt x="121" y="17"/>
                    </a:lnTo>
                    <a:lnTo>
                      <a:pt x="132" y="17"/>
                    </a:lnTo>
                    <a:lnTo>
                      <a:pt x="126" y="14"/>
                    </a:lnTo>
                    <a:lnTo>
                      <a:pt x="99" y="29"/>
                    </a:lnTo>
                    <a:lnTo>
                      <a:pt x="55" y="37"/>
                    </a:lnTo>
                    <a:lnTo>
                      <a:pt x="55" y="43"/>
                    </a:lnTo>
                    <a:lnTo>
                      <a:pt x="60" y="37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250" name="Rectangle 162"/>
              <p:cNvSpPr>
                <a:spLocks noChangeArrowheads="1"/>
              </p:cNvSpPr>
              <p:nvPr/>
            </p:nvSpPr>
            <p:spPr bwMode="auto">
              <a:xfrm>
                <a:off x="2539" y="2542"/>
                <a:ext cx="595" cy="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251" name="Freeform 163"/>
              <p:cNvSpPr>
                <a:spLocks/>
              </p:cNvSpPr>
              <p:nvPr/>
            </p:nvSpPr>
            <p:spPr bwMode="auto">
              <a:xfrm>
                <a:off x="2391" y="2542"/>
                <a:ext cx="148" cy="49"/>
              </a:xfrm>
              <a:custGeom>
                <a:avLst/>
                <a:gdLst>
                  <a:gd name="T0" fmla="*/ 148 w 148"/>
                  <a:gd name="T1" fmla="*/ 9 h 49"/>
                  <a:gd name="T2" fmla="*/ 148 w 148"/>
                  <a:gd name="T3" fmla="*/ 0 h 49"/>
                  <a:gd name="T4" fmla="*/ 93 w 148"/>
                  <a:gd name="T5" fmla="*/ 3 h 49"/>
                  <a:gd name="T6" fmla="*/ 44 w 148"/>
                  <a:gd name="T7" fmla="*/ 11 h 49"/>
                  <a:gd name="T8" fmla="*/ 16 w 148"/>
                  <a:gd name="T9" fmla="*/ 26 h 49"/>
                  <a:gd name="T10" fmla="*/ 11 w 148"/>
                  <a:gd name="T11" fmla="*/ 29 h 49"/>
                  <a:gd name="T12" fmla="*/ 0 w 148"/>
                  <a:gd name="T13" fmla="*/ 37 h 49"/>
                  <a:gd name="T14" fmla="*/ 0 w 148"/>
                  <a:gd name="T15" fmla="*/ 49 h 49"/>
                  <a:gd name="T16" fmla="*/ 16 w 148"/>
                  <a:gd name="T17" fmla="*/ 49 h 49"/>
                  <a:gd name="T18" fmla="*/ 16 w 148"/>
                  <a:gd name="T19" fmla="*/ 40 h 49"/>
                  <a:gd name="T20" fmla="*/ 27 w 148"/>
                  <a:gd name="T21" fmla="*/ 31 h 49"/>
                  <a:gd name="T22" fmla="*/ 16 w 148"/>
                  <a:gd name="T23" fmla="*/ 31 h 49"/>
                  <a:gd name="T24" fmla="*/ 22 w 148"/>
                  <a:gd name="T25" fmla="*/ 34 h 49"/>
                  <a:gd name="T26" fmla="*/ 49 w 148"/>
                  <a:gd name="T27" fmla="*/ 20 h 49"/>
                  <a:gd name="T28" fmla="*/ 99 w 148"/>
                  <a:gd name="T29" fmla="*/ 11 h 49"/>
                  <a:gd name="T30" fmla="*/ 148 w 148"/>
                  <a:gd name="T31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8" h="49">
                    <a:moveTo>
                      <a:pt x="148" y="9"/>
                    </a:moveTo>
                    <a:lnTo>
                      <a:pt x="148" y="0"/>
                    </a:lnTo>
                    <a:lnTo>
                      <a:pt x="93" y="3"/>
                    </a:lnTo>
                    <a:lnTo>
                      <a:pt x="44" y="11"/>
                    </a:lnTo>
                    <a:lnTo>
                      <a:pt x="16" y="26"/>
                    </a:lnTo>
                    <a:lnTo>
                      <a:pt x="11" y="29"/>
                    </a:lnTo>
                    <a:lnTo>
                      <a:pt x="0" y="37"/>
                    </a:lnTo>
                    <a:lnTo>
                      <a:pt x="0" y="49"/>
                    </a:lnTo>
                    <a:lnTo>
                      <a:pt x="16" y="49"/>
                    </a:lnTo>
                    <a:lnTo>
                      <a:pt x="16" y="40"/>
                    </a:lnTo>
                    <a:lnTo>
                      <a:pt x="27" y="31"/>
                    </a:lnTo>
                    <a:lnTo>
                      <a:pt x="16" y="31"/>
                    </a:lnTo>
                    <a:lnTo>
                      <a:pt x="22" y="34"/>
                    </a:lnTo>
                    <a:lnTo>
                      <a:pt x="49" y="20"/>
                    </a:lnTo>
                    <a:lnTo>
                      <a:pt x="99" y="11"/>
                    </a:lnTo>
                    <a:lnTo>
                      <a:pt x="148" y="9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252" name="Freeform 164"/>
              <p:cNvSpPr>
                <a:spLocks/>
              </p:cNvSpPr>
              <p:nvPr/>
            </p:nvSpPr>
            <p:spPr bwMode="auto">
              <a:xfrm>
                <a:off x="2247" y="2542"/>
                <a:ext cx="160" cy="49"/>
              </a:xfrm>
              <a:custGeom>
                <a:avLst/>
                <a:gdLst>
                  <a:gd name="T0" fmla="*/ 0 w 160"/>
                  <a:gd name="T1" fmla="*/ 0 h 49"/>
                  <a:gd name="T2" fmla="*/ 0 w 160"/>
                  <a:gd name="T3" fmla="*/ 9 h 49"/>
                  <a:gd name="T4" fmla="*/ 56 w 160"/>
                  <a:gd name="T5" fmla="*/ 11 h 49"/>
                  <a:gd name="T6" fmla="*/ 105 w 160"/>
                  <a:gd name="T7" fmla="*/ 20 h 49"/>
                  <a:gd name="T8" fmla="*/ 133 w 160"/>
                  <a:gd name="T9" fmla="*/ 34 h 49"/>
                  <a:gd name="T10" fmla="*/ 138 w 160"/>
                  <a:gd name="T11" fmla="*/ 31 h 49"/>
                  <a:gd name="T12" fmla="*/ 127 w 160"/>
                  <a:gd name="T13" fmla="*/ 31 h 49"/>
                  <a:gd name="T14" fmla="*/ 138 w 160"/>
                  <a:gd name="T15" fmla="*/ 40 h 49"/>
                  <a:gd name="T16" fmla="*/ 144 w 160"/>
                  <a:gd name="T17" fmla="*/ 40 h 49"/>
                  <a:gd name="T18" fmla="*/ 138 w 160"/>
                  <a:gd name="T19" fmla="*/ 37 h 49"/>
                  <a:gd name="T20" fmla="*/ 144 w 160"/>
                  <a:gd name="T21" fmla="*/ 49 h 49"/>
                  <a:gd name="T22" fmla="*/ 160 w 160"/>
                  <a:gd name="T23" fmla="*/ 49 h 49"/>
                  <a:gd name="T24" fmla="*/ 155 w 160"/>
                  <a:gd name="T25" fmla="*/ 40 h 49"/>
                  <a:gd name="T26" fmla="*/ 155 w 160"/>
                  <a:gd name="T27" fmla="*/ 37 h 49"/>
                  <a:gd name="T28" fmla="*/ 155 w 160"/>
                  <a:gd name="T29" fmla="*/ 37 h 49"/>
                  <a:gd name="T30" fmla="*/ 144 w 160"/>
                  <a:gd name="T31" fmla="*/ 29 h 49"/>
                  <a:gd name="T32" fmla="*/ 138 w 160"/>
                  <a:gd name="T33" fmla="*/ 26 h 49"/>
                  <a:gd name="T34" fmla="*/ 111 w 160"/>
                  <a:gd name="T35" fmla="*/ 11 h 49"/>
                  <a:gd name="T36" fmla="*/ 61 w 160"/>
                  <a:gd name="T37" fmla="*/ 3 h 49"/>
                  <a:gd name="T38" fmla="*/ 0 w 160"/>
                  <a:gd name="T3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0" h="49">
                    <a:moveTo>
                      <a:pt x="0" y="0"/>
                    </a:moveTo>
                    <a:lnTo>
                      <a:pt x="0" y="9"/>
                    </a:lnTo>
                    <a:lnTo>
                      <a:pt x="56" y="11"/>
                    </a:lnTo>
                    <a:lnTo>
                      <a:pt x="105" y="20"/>
                    </a:lnTo>
                    <a:lnTo>
                      <a:pt x="133" y="34"/>
                    </a:lnTo>
                    <a:lnTo>
                      <a:pt x="138" y="31"/>
                    </a:lnTo>
                    <a:lnTo>
                      <a:pt x="127" y="31"/>
                    </a:lnTo>
                    <a:lnTo>
                      <a:pt x="138" y="40"/>
                    </a:lnTo>
                    <a:lnTo>
                      <a:pt x="144" y="40"/>
                    </a:lnTo>
                    <a:lnTo>
                      <a:pt x="138" y="37"/>
                    </a:lnTo>
                    <a:lnTo>
                      <a:pt x="144" y="49"/>
                    </a:lnTo>
                    <a:lnTo>
                      <a:pt x="160" y="49"/>
                    </a:lnTo>
                    <a:lnTo>
                      <a:pt x="155" y="40"/>
                    </a:lnTo>
                    <a:lnTo>
                      <a:pt x="155" y="37"/>
                    </a:lnTo>
                    <a:lnTo>
                      <a:pt x="155" y="37"/>
                    </a:lnTo>
                    <a:lnTo>
                      <a:pt x="144" y="29"/>
                    </a:lnTo>
                    <a:lnTo>
                      <a:pt x="138" y="26"/>
                    </a:lnTo>
                    <a:lnTo>
                      <a:pt x="111" y="11"/>
                    </a:lnTo>
                    <a:lnTo>
                      <a:pt x="61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253" name="Rectangle 165"/>
              <p:cNvSpPr>
                <a:spLocks noChangeArrowheads="1"/>
              </p:cNvSpPr>
              <p:nvPr/>
            </p:nvSpPr>
            <p:spPr bwMode="auto">
              <a:xfrm>
                <a:off x="1658" y="2542"/>
                <a:ext cx="589" cy="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254" name="Freeform 166"/>
              <p:cNvSpPr>
                <a:spLocks/>
              </p:cNvSpPr>
              <p:nvPr/>
            </p:nvSpPr>
            <p:spPr bwMode="auto">
              <a:xfrm>
                <a:off x="1499" y="2499"/>
                <a:ext cx="159" cy="52"/>
              </a:xfrm>
              <a:custGeom>
                <a:avLst/>
                <a:gdLst>
                  <a:gd name="T0" fmla="*/ 159 w 159"/>
                  <a:gd name="T1" fmla="*/ 52 h 52"/>
                  <a:gd name="T2" fmla="*/ 159 w 159"/>
                  <a:gd name="T3" fmla="*/ 43 h 52"/>
                  <a:gd name="T4" fmla="*/ 99 w 159"/>
                  <a:gd name="T5" fmla="*/ 37 h 52"/>
                  <a:gd name="T6" fmla="*/ 99 w 159"/>
                  <a:gd name="T7" fmla="*/ 43 h 52"/>
                  <a:gd name="T8" fmla="*/ 104 w 159"/>
                  <a:gd name="T9" fmla="*/ 37 h 52"/>
                  <a:gd name="T10" fmla="*/ 55 w 159"/>
                  <a:gd name="T11" fmla="*/ 29 h 52"/>
                  <a:gd name="T12" fmla="*/ 27 w 159"/>
                  <a:gd name="T13" fmla="*/ 14 h 52"/>
                  <a:gd name="T14" fmla="*/ 22 w 159"/>
                  <a:gd name="T15" fmla="*/ 17 h 52"/>
                  <a:gd name="T16" fmla="*/ 33 w 159"/>
                  <a:gd name="T17" fmla="*/ 17 h 52"/>
                  <a:gd name="T18" fmla="*/ 22 w 159"/>
                  <a:gd name="T19" fmla="*/ 9 h 52"/>
                  <a:gd name="T20" fmla="*/ 22 w 159"/>
                  <a:gd name="T21" fmla="*/ 0 h 52"/>
                  <a:gd name="T22" fmla="*/ 0 w 159"/>
                  <a:gd name="T23" fmla="*/ 0 h 52"/>
                  <a:gd name="T24" fmla="*/ 5 w 159"/>
                  <a:gd name="T25" fmla="*/ 12 h 52"/>
                  <a:gd name="T26" fmla="*/ 16 w 159"/>
                  <a:gd name="T27" fmla="*/ 20 h 52"/>
                  <a:gd name="T28" fmla="*/ 22 w 159"/>
                  <a:gd name="T29" fmla="*/ 23 h 52"/>
                  <a:gd name="T30" fmla="*/ 49 w 159"/>
                  <a:gd name="T31" fmla="*/ 37 h 52"/>
                  <a:gd name="T32" fmla="*/ 99 w 159"/>
                  <a:gd name="T33" fmla="*/ 46 h 52"/>
                  <a:gd name="T34" fmla="*/ 104 w 159"/>
                  <a:gd name="T35" fmla="*/ 46 h 52"/>
                  <a:gd name="T36" fmla="*/ 159 w 159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" h="52">
                    <a:moveTo>
                      <a:pt x="159" y="52"/>
                    </a:moveTo>
                    <a:lnTo>
                      <a:pt x="159" y="43"/>
                    </a:lnTo>
                    <a:lnTo>
                      <a:pt x="99" y="37"/>
                    </a:lnTo>
                    <a:lnTo>
                      <a:pt x="99" y="43"/>
                    </a:lnTo>
                    <a:lnTo>
                      <a:pt x="104" y="37"/>
                    </a:lnTo>
                    <a:lnTo>
                      <a:pt x="55" y="29"/>
                    </a:lnTo>
                    <a:lnTo>
                      <a:pt x="27" y="14"/>
                    </a:lnTo>
                    <a:lnTo>
                      <a:pt x="22" y="17"/>
                    </a:lnTo>
                    <a:lnTo>
                      <a:pt x="33" y="17"/>
                    </a:lnTo>
                    <a:lnTo>
                      <a:pt x="22" y="9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5" y="12"/>
                    </a:lnTo>
                    <a:lnTo>
                      <a:pt x="16" y="20"/>
                    </a:lnTo>
                    <a:lnTo>
                      <a:pt x="22" y="23"/>
                    </a:lnTo>
                    <a:lnTo>
                      <a:pt x="49" y="37"/>
                    </a:lnTo>
                    <a:lnTo>
                      <a:pt x="99" y="46"/>
                    </a:lnTo>
                    <a:lnTo>
                      <a:pt x="104" y="46"/>
                    </a:lnTo>
                    <a:lnTo>
                      <a:pt x="159" y="5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5255" name="Group 167"/>
            <p:cNvGrpSpPr>
              <a:grpSpLocks/>
            </p:cNvGrpSpPr>
            <p:nvPr/>
          </p:nvGrpSpPr>
          <p:grpSpPr bwMode="auto">
            <a:xfrm>
              <a:off x="3005" y="2842"/>
              <a:ext cx="162" cy="492"/>
              <a:chOff x="3005" y="2842"/>
              <a:chExt cx="162" cy="492"/>
            </a:xfrm>
          </p:grpSpPr>
          <p:sp>
            <p:nvSpPr>
              <p:cNvPr id="345256" name="Rectangle 168"/>
              <p:cNvSpPr>
                <a:spLocks noChangeArrowheads="1"/>
              </p:cNvSpPr>
              <p:nvPr/>
            </p:nvSpPr>
            <p:spPr bwMode="auto">
              <a:xfrm>
                <a:off x="3062" y="3027"/>
                <a:ext cx="47" cy="122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257" name="Freeform 169"/>
              <p:cNvSpPr>
                <a:spLocks/>
              </p:cNvSpPr>
              <p:nvPr/>
            </p:nvSpPr>
            <p:spPr bwMode="auto">
              <a:xfrm>
                <a:off x="3010" y="2842"/>
                <a:ext cx="157" cy="294"/>
              </a:xfrm>
              <a:custGeom>
                <a:avLst/>
                <a:gdLst>
                  <a:gd name="T0" fmla="*/ 157 w 157"/>
                  <a:gd name="T1" fmla="*/ 294 h 294"/>
                  <a:gd name="T2" fmla="*/ 76 w 157"/>
                  <a:gd name="T3" fmla="*/ 0 h 294"/>
                  <a:gd name="T4" fmla="*/ 0 w 157"/>
                  <a:gd name="T5" fmla="*/ 294 h 294"/>
                  <a:gd name="T6" fmla="*/ 76 w 157"/>
                  <a:gd name="T7" fmla="*/ 198 h 294"/>
                  <a:gd name="T8" fmla="*/ 157 w 157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294">
                    <a:moveTo>
                      <a:pt x="157" y="294"/>
                    </a:moveTo>
                    <a:lnTo>
                      <a:pt x="76" y="0"/>
                    </a:lnTo>
                    <a:lnTo>
                      <a:pt x="0" y="294"/>
                    </a:lnTo>
                    <a:lnTo>
                      <a:pt x="76" y="198"/>
                    </a:lnTo>
                    <a:lnTo>
                      <a:pt x="157" y="294"/>
                    </a:ln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258" name="Freeform 170"/>
              <p:cNvSpPr>
                <a:spLocks/>
              </p:cNvSpPr>
              <p:nvPr/>
            </p:nvSpPr>
            <p:spPr bwMode="auto">
              <a:xfrm>
                <a:off x="3005" y="3040"/>
                <a:ext cx="156" cy="294"/>
              </a:xfrm>
              <a:custGeom>
                <a:avLst/>
                <a:gdLst>
                  <a:gd name="T0" fmla="*/ 0 w 156"/>
                  <a:gd name="T1" fmla="*/ 0 h 294"/>
                  <a:gd name="T2" fmla="*/ 81 w 156"/>
                  <a:gd name="T3" fmla="*/ 294 h 294"/>
                  <a:gd name="T4" fmla="*/ 156 w 156"/>
                  <a:gd name="T5" fmla="*/ 0 h 294"/>
                  <a:gd name="T6" fmla="*/ 81 w 156"/>
                  <a:gd name="T7" fmla="*/ 96 h 294"/>
                  <a:gd name="T8" fmla="*/ 0 w 156"/>
                  <a:gd name="T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294">
                    <a:moveTo>
                      <a:pt x="0" y="0"/>
                    </a:moveTo>
                    <a:lnTo>
                      <a:pt x="81" y="294"/>
                    </a:lnTo>
                    <a:lnTo>
                      <a:pt x="156" y="0"/>
                    </a:lnTo>
                    <a:lnTo>
                      <a:pt x="81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5259" name="Rectangle 171"/>
            <p:cNvSpPr>
              <a:spLocks noChangeArrowheads="1"/>
            </p:cNvSpPr>
            <p:nvPr/>
          </p:nvSpPr>
          <p:spPr bwMode="auto">
            <a:xfrm>
              <a:off x="2842" y="3354"/>
              <a:ext cx="59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60" name="Rectangle 172"/>
            <p:cNvSpPr>
              <a:spLocks noChangeArrowheads="1"/>
            </p:cNvSpPr>
            <p:nvPr/>
          </p:nvSpPr>
          <p:spPr bwMode="auto">
            <a:xfrm>
              <a:off x="2900" y="3443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3400">
                  <a:solidFill>
                    <a:srgbClr val="800080"/>
                  </a:solidFill>
                  <a:latin typeface="Times New Roman" pitchFamily="18" charset="0"/>
                </a:rPr>
                <a:t>CPU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45261" name="Rectangle 173"/>
            <p:cNvSpPr>
              <a:spLocks noChangeArrowheads="1"/>
            </p:cNvSpPr>
            <p:nvPr/>
          </p:nvSpPr>
          <p:spPr bwMode="auto">
            <a:xfrm>
              <a:off x="1266" y="2970"/>
              <a:ext cx="151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62" name="Rectangle 174"/>
            <p:cNvSpPr>
              <a:spLocks noChangeArrowheads="1"/>
            </p:cNvSpPr>
            <p:nvPr/>
          </p:nvSpPr>
          <p:spPr bwMode="auto">
            <a:xfrm>
              <a:off x="1248" y="3085"/>
              <a:ext cx="17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400">
                  <a:solidFill>
                    <a:srgbClr val="800080"/>
                  </a:solidFill>
                  <a:latin typeface="SimSun" pitchFamily="2" charset="-122"/>
                </a:rPr>
                <a:t>32 Bits Memory Bus</a:t>
              </a:r>
              <a:endParaRPr kumimoji="1" lang="en-US" altLang="zh-CN" sz="24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-1" y="1056397"/>
            <a:ext cx="8964613" cy="2211387"/>
          </a:xfrm>
        </p:spPr>
        <p:txBody>
          <a:bodyPr/>
          <a:lstStyle/>
          <a:p>
            <a:r>
              <a:rPr lang="en-US" altLang="zh-CN" dirty="0"/>
              <a:t>Alignment network</a:t>
            </a:r>
          </a:p>
          <a:p>
            <a:pPr lvl="1"/>
            <a:r>
              <a:rPr lang="en-US" altLang="zh-CN" dirty="0"/>
              <a:t>External alignment</a:t>
            </a:r>
            <a:r>
              <a:rPr lang="zh-CN" altLang="en-US" dirty="0"/>
              <a:t>：</a:t>
            </a:r>
            <a:r>
              <a:rPr lang="en-US" altLang="zh-CN" dirty="0"/>
              <a:t>Data exchange between CPU and external storages</a:t>
            </a:r>
          </a:p>
          <a:p>
            <a:pPr lvl="1"/>
            <a:r>
              <a:rPr lang="en-US" altLang="zh-CN" dirty="0"/>
              <a:t>Internal alignment</a:t>
            </a:r>
            <a:r>
              <a:rPr lang="zh-CN" altLang="en-US" dirty="0"/>
              <a:t>：</a:t>
            </a:r>
            <a:r>
              <a:rPr lang="en-US" altLang="zh-CN" dirty="0"/>
              <a:t>Data exchange between CPU’s internal data bus and registers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Hardware Alignment </a:t>
            </a:r>
          </a:p>
        </p:txBody>
      </p:sp>
      <p:grpSp>
        <p:nvGrpSpPr>
          <p:cNvPr id="346116" name="Group 4"/>
          <p:cNvGrpSpPr>
            <a:grpSpLocks/>
          </p:cNvGrpSpPr>
          <p:nvPr/>
        </p:nvGrpSpPr>
        <p:grpSpPr bwMode="auto">
          <a:xfrm>
            <a:off x="1060450" y="3850654"/>
            <a:ext cx="6019800" cy="2066925"/>
            <a:chOff x="1068" y="1968"/>
            <a:chExt cx="3226" cy="1446"/>
          </a:xfrm>
        </p:grpSpPr>
        <p:sp>
          <p:nvSpPr>
            <p:cNvPr id="346117" name="Rectangle 5"/>
            <p:cNvSpPr>
              <a:spLocks noChangeArrowheads="1"/>
            </p:cNvSpPr>
            <p:nvPr/>
          </p:nvSpPr>
          <p:spPr bwMode="auto">
            <a:xfrm>
              <a:off x="2266" y="2037"/>
              <a:ext cx="1996" cy="304"/>
            </a:xfrm>
            <a:prstGeom prst="rect">
              <a:avLst/>
            </a:prstGeom>
            <a:noFill/>
            <a:ln w="30163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18" name="Rectangle 6"/>
            <p:cNvSpPr>
              <a:spLocks noChangeArrowheads="1"/>
            </p:cNvSpPr>
            <p:nvPr/>
          </p:nvSpPr>
          <p:spPr bwMode="auto">
            <a:xfrm>
              <a:off x="2759" y="2037"/>
              <a:ext cx="19" cy="259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19" name="Rectangle 7"/>
            <p:cNvSpPr>
              <a:spLocks noChangeArrowheads="1"/>
            </p:cNvSpPr>
            <p:nvPr/>
          </p:nvSpPr>
          <p:spPr bwMode="auto">
            <a:xfrm>
              <a:off x="3252" y="2037"/>
              <a:ext cx="18" cy="297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20" name="Rectangle 8"/>
            <p:cNvSpPr>
              <a:spLocks noChangeArrowheads="1"/>
            </p:cNvSpPr>
            <p:nvPr/>
          </p:nvSpPr>
          <p:spPr bwMode="auto">
            <a:xfrm>
              <a:off x="3782" y="2037"/>
              <a:ext cx="19" cy="297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6121" name="Group 9"/>
            <p:cNvGrpSpPr>
              <a:grpSpLocks/>
            </p:cNvGrpSpPr>
            <p:nvPr/>
          </p:nvGrpSpPr>
          <p:grpSpPr bwMode="auto">
            <a:xfrm>
              <a:off x="2298" y="3048"/>
              <a:ext cx="1996" cy="309"/>
              <a:chOff x="2298" y="3048"/>
              <a:chExt cx="1996" cy="309"/>
            </a:xfrm>
          </p:grpSpPr>
          <p:sp>
            <p:nvSpPr>
              <p:cNvPr id="346122" name="Rectangle 10"/>
              <p:cNvSpPr>
                <a:spLocks noChangeArrowheads="1"/>
              </p:cNvSpPr>
              <p:nvPr/>
            </p:nvSpPr>
            <p:spPr bwMode="auto">
              <a:xfrm>
                <a:off x="2298" y="3048"/>
                <a:ext cx="1996" cy="309"/>
              </a:xfrm>
              <a:prstGeom prst="rect">
                <a:avLst/>
              </a:prstGeom>
              <a:noFill/>
              <a:ln w="30163">
                <a:solidFill>
                  <a:srgbClr val="66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123" name="Rectangle 11"/>
              <p:cNvSpPr>
                <a:spLocks noChangeArrowheads="1"/>
              </p:cNvSpPr>
              <p:nvPr/>
            </p:nvSpPr>
            <p:spPr bwMode="auto">
              <a:xfrm>
                <a:off x="2790" y="3048"/>
                <a:ext cx="19" cy="265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124" name="Rectangle 12"/>
              <p:cNvSpPr>
                <a:spLocks noChangeArrowheads="1"/>
              </p:cNvSpPr>
              <p:nvPr/>
            </p:nvSpPr>
            <p:spPr bwMode="auto">
              <a:xfrm>
                <a:off x="3289" y="3048"/>
                <a:ext cx="19" cy="303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125" name="Rectangle 13"/>
              <p:cNvSpPr>
                <a:spLocks noChangeArrowheads="1"/>
              </p:cNvSpPr>
              <p:nvPr/>
            </p:nvSpPr>
            <p:spPr bwMode="auto">
              <a:xfrm>
                <a:off x="3820" y="3048"/>
                <a:ext cx="19" cy="303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6126" name="Group 14"/>
            <p:cNvGrpSpPr>
              <a:grpSpLocks/>
            </p:cNvGrpSpPr>
            <p:nvPr/>
          </p:nvGrpSpPr>
          <p:grpSpPr bwMode="auto">
            <a:xfrm>
              <a:off x="2531" y="2214"/>
              <a:ext cx="1434" cy="796"/>
              <a:chOff x="2531" y="2214"/>
              <a:chExt cx="1434" cy="796"/>
            </a:xfrm>
          </p:grpSpPr>
          <p:sp>
            <p:nvSpPr>
              <p:cNvPr id="346127" name="Freeform 15"/>
              <p:cNvSpPr>
                <a:spLocks/>
              </p:cNvSpPr>
              <p:nvPr/>
            </p:nvSpPr>
            <p:spPr bwMode="auto">
              <a:xfrm>
                <a:off x="2607" y="2214"/>
                <a:ext cx="1358" cy="771"/>
              </a:xfrm>
              <a:custGeom>
                <a:avLst/>
                <a:gdLst>
                  <a:gd name="T0" fmla="*/ 1358 w 1358"/>
                  <a:gd name="T1" fmla="*/ 19 h 771"/>
                  <a:gd name="T2" fmla="*/ 1352 w 1358"/>
                  <a:gd name="T3" fmla="*/ 0 h 771"/>
                  <a:gd name="T4" fmla="*/ 0 w 1358"/>
                  <a:gd name="T5" fmla="*/ 752 h 771"/>
                  <a:gd name="T6" fmla="*/ 7 w 1358"/>
                  <a:gd name="T7" fmla="*/ 771 h 771"/>
                  <a:gd name="T8" fmla="*/ 1358 w 1358"/>
                  <a:gd name="T9" fmla="*/ 19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8" h="771">
                    <a:moveTo>
                      <a:pt x="1358" y="19"/>
                    </a:moveTo>
                    <a:lnTo>
                      <a:pt x="1352" y="0"/>
                    </a:lnTo>
                    <a:lnTo>
                      <a:pt x="0" y="752"/>
                    </a:lnTo>
                    <a:lnTo>
                      <a:pt x="7" y="771"/>
                    </a:lnTo>
                    <a:lnTo>
                      <a:pt x="1358" y="19"/>
                    </a:ln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128" name="Freeform 16"/>
              <p:cNvSpPr>
                <a:spLocks/>
              </p:cNvSpPr>
              <p:nvPr/>
            </p:nvSpPr>
            <p:spPr bwMode="auto">
              <a:xfrm>
                <a:off x="2531" y="2865"/>
                <a:ext cx="171" cy="145"/>
              </a:xfrm>
              <a:custGeom>
                <a:avLst/>
                <a:gdLst>
                  <a:gd name="T0" fmla="*/ 89 w 171"/>
                  <a:gd name="T1" fmla="*/ 0 h 145"/>
                  <a:gd name="T2" fmla="*/ 0 w 171"/>
                  <a:gd name="T3" fmla="*/ 145 h 145"/>
                  <a:gd name="T4" fmla="*/ 171 w 171"/>
                  <a:gd name="T5" fmla="*/ 139 h 145"/>
                  <a:gd name="T6" fmla="*/ 89 w 171"/>
                  <a:gd name="T7" fmla="*/ 95 h 145"/>
                  <a:gd name="T8" fmla="*/ 89 w 171"/>
                  <a:gd name="T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45">
                    <a:moveTo>
                      <a:pt x="89" y="0"/>
                    </a:moveTo>
                    <a:lnTo>
                      <a:pt x="0" y="145"/>
                    </a:lnTo>
                    <a:lnTo>
                      <a:pt x="171" y="139"/>
                    </a:lnTo>
                    <a:lnTo>
                      <a:pt x="89" y="95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6129" name="Group 17"/>
            <p:cNvGrpSpPr>
              <a:grpSpLocks/>
            </p:cNvGrpSpPr>
            <p:nvPr/>
          </p:nvGrpSpPr>
          <p:grpSpPr bwMode="auto">
            <a:xfrm>
              <a:off x="3062" y="2214"/>
              <a:ext cx="903" cy="834"/>
              <a:chOff x="3062" y="2214"/>
              <a:chExt cx="903" cy="834"/>
            </a:xfrm>
          </p:grpSpPr>
          <p:sp>
            <p:nvSpPr>
              <p:cNvPr id="346130" name="Freeform 18"/>
              <p:cNvSpPr>
                <a:spLocks/>
              </p:cNvSpPr>
              <p:nvPr/>
            </p:nvSpPr>
            <p:spPr bwMode="auto">
              <a:xfrm>
                <a:off x="3119" y="2214"/>
                <a:ext cx="846" cy="783"/>
              </a:xfrm>
              <a:custGeom>
                <a:avLst/>
                <a:gdLst>
                  <a:gd name="T0" fmla="*/ 846 w 846"/>
                  <a:gd name="T1" fmla="*/ 13 h 783"/>
                  <a:gd name="T2" fmla="*/ 834 w 846"/>
                  <a:gd name="T3" fmla="*/ 0 h 783"/>
                  <a:gd name="T4" fmla="*/ 0 w 846"/>
                  <a:gd name="T5" fmla="*/ 771 h 783"/>
                  <a:gd name="T6" fmla="*/ 13 w 846"/>
                  <a:gd name="T7" fmla="*/ 783 h 783"/>
                  <a:gd name="T8" fmla="*/ 846 w 846"/>
                  <a:gd name="T9" fmla="*/ 13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783">
                    <a:moveTo>
                      <a:pt x="846" y="13"/>
                    </a:moveTo>
                    <a:lnTo>
                      <a:pt x="834" y="0"/>
                    </a:lnTo>
                    <a:lnTo>
                      <a:pt x="0" y="771"/>
                    </a:lnTo>
                    <a:lnTo>
                      <a:pt x="13" y="783"/>
                    </a:lnTo>
                    <a:lnTo>
                      <a:pt x="846" y="13"/>
                    </a:ln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131" name="Freeform 19"/>
              <p:cNvSpPr>
                <a:spLocks/>
              </p:cNvSpPr>
              <p:nvPr/>
            </p:nvSpPr>
            <p:spPr bwMode="auto">
              <a:xfrm>
                <a:off x="3062" y="2884"/>
                <a:ext cx="164" cy="164"/>
              </a:xfrm>
              <a:custGeom>
                <a:avLst/>
                <a:gdLst>
                  <a:gd name="T0" fmla="*/ 57 w 164"/>
                  <a:gd name="T1" fmla="*/ 0 h 164"/>
                  <a:gd name="T2" fmla="*/ 0 w 164"/>
                  <a:gd name="T3" fmla="*/ 164 h 164"/>
                  <a:gd name="T4" fmla="*/ 164 w 164"/>
                  <a:gd name="T5" fmla="*/ 120 h 164"/>
                  <a:gd name="T6" fmla="*/ 76 w 164"/>
                  <a:gd name="T7" fmla="*/ 95 h 164"/>
                  <a:gd name="T8" fmla="*/ 57 w 164"/>
                  <a:gd name="T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164">
                    <a:moveTo>
                      <a:pt x="57" y="0"/>
                    </a:moveTo>
                    <a:lnTo>
                      <a:pt x="0" y="164"/>
                    </a:lnTo>
                    <a:lnTo>
                      <a:pt x="164" y="120"/>
                    </a:lnTo>
                    <a:lnTo>
                      <a:pt x="76" y="9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6132" name="Group 20"/>
            <p:cNvGrpSpPr>
              <a:grpSpLocks/>
            </p:cNvGrpSpPr>
            <p:nvPr/>
          </p:nvGrpSpPr>
          <p:grpSpPr bwMode="auto">
            <a:xfrm>
              <a:off x="3523" y="2221"/>
              <a:ext cx="480" cy="827"/>
              <a:chOff x="3523" y="2221"/>
              <a:chExt cx="480" cy="827"/>
            </a:xfrm>
          </p:grpSpPr>
          <p:sp>
            <p:nvSpPr>
              <p:cNvPr id="346133" name="Freeform 21"/>
              <p:cNvSpPr>
                <a:spLocks/>
              </p:cNvSpPr>
              <p:nvPr/>
            </p:nvSpPr>
            <p:spPr bwMode="auto">
              <a:xfrm>
                <a:off x="3555" y="2221"/>
                <a:ext cx="448" cy="758"/>
              </a:xfrm>
              <a:custGeom>
                <a:avLst/>
                <a:gdLst>
                  <a:gd name="T0" fmla="*/ 448 w 448"/>
                  <a:gd name="T1" fmla="*/ 6 h 758"/>
                  <a:gd name="T2" fmla="*/ 429 w 448"/>
                  <a:gd name="T3" fmla="*/ 0 h 758"/>
                  <a:gd name="T4" fmla="*/ 0 w 448"/>
                  <a:gd name="T5" fmla="*/ 751 h 758"/>
                  <a:gd name="T6" fmla="*/ 19 w 448"/>
                  <a:gd name="T7" fmla="*/ 758 h 758"/>
                  <a:gd name="T8" fmla="*/ 448 w 448"/>
                  <a:gd name="T9" fmla="*/ 6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8" h="758">
                    <a:moveTo>
                      <a:pt x="448" y="6"/>
                    </a:moveTo>
                    <a:lnTo>
                      <a:pt x="429" y="0"/>
                    </a:lnTo>
                    <a:lnTo>
                      <a:pt x="0" y="751"/>
                    </a:lnTo>
                    <a:lnTo>
                      <a:pt x="19" y="758"/>
                    </a:lnTo>
                    <a:lnTo>
                      <a:pt x="448" y="6"/>
                    </a:ln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134" name="Freeform 22"/>
              <p:cNvSpPr>
                <a:spLocks/>
              </p:cNvSpPr>
              <p:nvPr/>
            </p:nvSpPr>
            <p:spPr bwMode="auto">
              <a:xfrm>
                <a:off x="3523" y="2877"/>
                <a:ext cx="139" cy="171"/>
              </a:xfrm>
              <a:custGeom>
                <a:avLst/>
                <a:gdLst>
                  <a:gd name="T0" fmla="*/ 6 w 139"/>
                  <a:gd name="T1" fmla="*/ 0 h 171"/>
                  <a:gd name="T2" fmla="*/ 0 w 139"/>
                  <a:gd name="T3" fmla="*/ 171 h 171"/>
                  <a:gd name="T4" fmla="*/ 139 w 139"/>
                  <a:gd name="T5" fmla="*/ 76 h 171"/>
                  <a:gd name="T6" fmla="*/ 51 w 139"/>
                  <a:gd name="T7" fmla="*/ 83 h 171"/>
                  <a:gd name="T8" fmla="*/ 6 w 139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71">
                    <a:moveTo>
                      <a:pt x="6" y="0"/>
                    </a:moveTo>
                    <a:lnTo>
                      <a:pt x="0" y="171"/>
                    </a:lnTo>
                    <a:lnTo>
                      <a:pt x="139" y="76"/>
                    </a:lnTo>
                    <a:lnTo>
                      <a:pt x="51" y="8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6135" name="Group 23"/>
            <p:cNvGrpSpPr>
              <a:grpSpLocks/>
            </p:cNvGrpSpPr>
            <p:nvPr/>
          </p:nvGrpSpPr>
          <p:grpSpPr bwMode="auto">
            <a:xfrm>
              <a:off x="3965" y="2221"/>
              <a:ext cx="152" cy="827"/>
              <a:chOff x="3965" y="2221"/>
              <a:chExt cx="152" cy="827"/>
            </a:xfrm>
          </p:grpSpPr>
          <p:sp>
            <p:nvSpPr>
              <p:cNvPr id="346136" name="Freeform 24"/>
              <p:cNvSpPr>
                <a:spLocks/>
              </p:cNvSpPr>
              <p:nvPr/>
            </p:nvSpPr>
            <p:spPr bwMode="auto">
              <a:xfrm>
                <a:off x="4016" y="2221"/>
                <a:ext cx="44" cy="739"/>
              </a:xfrm>
              <a:custGeom>
                <a:avLst/>
                <a:gdLst>
                  <a:gd name="T0" fmla="*/ 19 w 44"/>
                  <a:gd name="T1" fmla="*/ 0 h 739"/>
                  <a:gd name="T2" fmla="*/ 0 w 44"/>
                  <a:gd name="T3" fmla="*/ 0 h 739"/>
                  <a:gd name="T4" fmla="*/ 25 w 44"/>
                  <a:gd name="T5" fmla="*/ 739 h 739"/>
                  <a:gd name="T6" fmla="*/ 44 w 44"/>
                  <a:gd name="T7" fmla="*/ 739 h 739"/>
                  <a:gd name="T8" fmla="*/ 19 w 44"/>
                  <a:gd name="T9" fmla="*/ 0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739">
                    <a:moveTo>
                      <a:pt x="19" y="0"/>
                    </a:moveTo>
                    <a:lnTo>
                      <a:pt x="0" y="0"/>
                    </a:lnTo>
                    <a:lnTo>
                      <a:pt x="25" y="739"/>
                    </a:lnTo>
                    <a:lnTo>
                      <a:pt x="44" y="73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137" name="Freeform 25"/>
              <p:cNvSpPr>
                <a:spLocks/>
              </p:cNvSpPr>
              <p:nvPr/>
            </p:nvSpPr>
            <p:spPr bwMode="auto">
              <a:xfrm>
                <a:off x="3965" y="2890"/>
                <a:ext cx="152" cy="158"/>
              </a:xfrm>
              <a:custGeom>
                <a:avLst/>
                <a:gdLst>
                  <a:gd name="T0" fmla="*/ 0 w 152"/>
                  <a:gd name="T1" fmla="*/ 13 h 158"/>
                  <a:gd name="T2" fmla="*/ 89 w 152"/>
                  <a:gd name="T3" fmla="*/ 158 h 158"/>
                  <a:gd name="T4" fmla="*/ 152 w 152"/>
                  <a:gd name="T5" fmla="*/ 0 h 158"/>
                  <a:gd name="T6" fmla="*/ 82 w 152"/>
                  <a:gd name="T7" fmla="*/ 57 h 158"/>
                  <a:gd name="T8" fmla="*/ 0 w 152"/>
                  <a:gd name="T9" fmla="*/ 1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158">
                    <a:moveTo>
                      <a:pt x="0" y="13"/>
                    </a:moveTo>
                    <a:lnTo>
                      <a:pt x="89" y="158"/>
                    </a:lnTo>
                    <a:lnTo>
                      <a:pt x="152" y="0"/>
                    </a:lnTo>
                    <a:lnTo>
                      <a:pt x="82" y="57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6138" name="Rectangle 26"/>
            <p:cNvSpPr>
              <a:spLocks noChangeArrowheads="1"/>
            </p:cNvSpPr>
            <p:nvPr/>
          </p:nvSpPr>
          <p:spPr bwMode="auto">
            <a:xfrm>
              <a:off x="1331" y="1968"/>
              <a:ext cx="8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39" name="Rectangle 27"/>
            <p:cNvSpPr>
              <a:spLocks noChangeArrowheads="1"/>
            </p:cNvSpPr>
            <p:nvPr/>
          </p:nvSpPr>
          <p:spPr bwMode="auto">
            <a:xfrm>
              <a:off x="1068" y="2016"/>
              <a:ext cx="83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900">
                  <a:solidFill>
                    <a:srgbClr val="800080"/>
                  </a:solidFill>
                  <a:latin typeface="Helvetica" pitchFamily="34" charset="0"/>
                </a:rPr>
                <a:t>Registers</a:t>
              </a:r>
              <a:endParaRPr kumimoji="1" lang="en-US" altLang="zh-CN" sz="2000">
                <a:solidFill>
                  <a:srgbClr val="99FF99"/>
                </a:solidFill>
                <a:latin typeface="Helvetica" pitchFamily="34" charset="0"/>
              </a:endParaRPr>
            </a:p>
          </p:txBody>
        </p:sp>
        <p:sp>
          <p:nvSpPr>
            <p:cNvPr id="346140" name="Rectangle 28"/>
            <p:cNvSpPr>
              <a:spLocks noChangeArrowheads="1"/>
            </p:cNvSpPr>
            <p:nvPr/>
          </p:nvSpPr>
          <p:spPr bwMode="auto">
            <a:xfrm>
              <a:off x="1104" y="3010"/>
              <a:ext cx="11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41" name="Rectangle 29"/>
            <p:cNvSpPr>
              <a:spLocks noChangeArrowheads="1"/>
            </p:cNvSpPr>
            <p:nvPr/>
          </p:nvSpPr>
          <p:spPr bwMode="auto">
            <a:xfrm>
              <a:off x="1152" y="3034"/>
              <a:ext cx="81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900">
                  <a:solidFill>
                    <a:srgbClr val="800080"/>
                  </a:solidFill>
                  <a:latin typeface="Helvetica" pitchFamily="34" charset="0"/>
                </a:rPr>
                <a:t>Data Bus</a:t>
              </a:r>
              <a:endParaRPr kumimoji="1" lang="en-US" altLang="zh-CN" sz="2000">
                <a:solidFill>
                  <a:srgbClr val="99FF99"/>
                </a:solidFill>
                <a:latin typeface="Helvetica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Addressing Modes</a:t>
            </a:r>
          </a:p>
          <a:p>
            <a:pPr lvl="1"/>
            <a:r>
              <a:rPr lang="en-US" altLang="zh-CN" dirty="0"/>
              <a:t>Register			Add  R4, R3</a:t>
            </a:r>
          </a:p>
          <a:p>
            <a:pPr lvl="1"/>
            <a:r>
              <a:rPr lang="en-US" altLang="zh-CN" dirty="0"/>
              <a:t>Immediate		Add  R4, #3</a:t>
            </a:r>
          </a:p>
          <a:p>
            <a:pPr lvl="1"/>
            <a:r>
              <a:rPr lang="en-US" altLang="zh-CN" dirty="0"/>
              <a:t>Displacement		Add  R4, 100(R1)</a:t>
            </a:r>
          </a:p>
          <a:p>
            <a:pPr lvl="1"/>
            <a:r>
              <a:rPr lang="en-US" altLang="zh-CN" dirty="0"/>
              <a:t>Register indirect		Add  R4, (R1)</a:t>
            </a:r>
          </a:p>
          <a:p>
            <a:pPr lvl="1"/>
            <a:r>
              <a:rPr lang="en-US" altLang="zh-CN" dirty="0"/>
              <a:t>Indexed			Add  R3, (R1+R2)</a:t>
            </a:r>
          </a:p>
          <a:p>
            <a:pPr lvl="1"/>
            <a:r>
              <a:rPr lang="en-US" altLang="zh-CN" dirty="0"/>
              <a:t>Direct or absolute		Add  R1, (1000)</a:t>
            </a:r>
          </a:p>
          <a:p>
            <a:pPr lvl="1"/>
            <a:r>
              <a:rPr lang="en-US" altLang="zh-CN" dirty="0"/>
              <a:t>Memory indirect		Add  R1, @(R3)</a:t>
            </a:r>
          </a:p>
          <a:p>
            <a:pPr lvl="1"/>
            <a:r>
              <a:rPr lang="en-US" altLang="zh-CN" dirty="0"/>
              <a:t>Autoincrement		Add  R1, (R2)+</a:t>
            </a:r>
          </a:p>
          <a:p>
            <a:pPr lvl="1"/>
            <a:r>
              <a:rPr lang="en-US" altLang="zh-CN" dirty="0"/>
              <a:t>Autodecrement		Add  R1, -(R2)</a:t>
            </a:r>
          </a:p>
          <a:p>
            <a:pPr lvl="1"/>
            <a:r>
              <a:rPr lang="en-US" altLang="zh-CN" dirty="0"/>
              <a:t>Scaled			Add  R1,100(R2)[R3]</a:t>
            </a: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Addressing Modes (Fig B.6)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Addressing modes influence Instruction Set Architecture</a:t>
            </a:r>
          </a:p>
          <a:p>
            <a:pPr lvl="1"/>
            <a:r>
              <a:rPr lang="en-US" altLang="zh-CN" dirty="0"/>
              <a:t>Significantly reduce instruction counts</a:t>
            </a:r>
          </a:p>
          <a:p>
            <a:pPr lvl="1"/>
            <a:r>
              <a:rPr lang="en-US" altLang="zh-CN" dirty="0"/>
              <a:t>Add to the complexity of building a computer</a:t>
            </a:r>
          </a:p>
          <a:p>
            <a:pPr lvl="1"/>
            <a:r>
              <a:rPr lang="en-US" altLang="zh-CN" dirty="0"/>
              <a:t>May increase the average CPI</a:t>
            </a:r>
          </a:p>
          <a:p>
            <a:r>
              <a:rPr lang="en-US" altLang="zh-CN" dirty="0"/>
              <a:t>So, measuring various addressing modes is quite important in helping the architect choose what to include. </a:t>
            </a:r>
          </a:p>
          <a:p>
            <a:pPr marL="0" indent="0">
              <a:buNone/>
            </a:pP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Measuring addressing mode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09600" y="1341438"/>
          <a:ext cx="7924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Summary: use of memory addressing modes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Register modes, which are not counted, account for one-half of the operand references</a:t>
            </a:r>
          </a:p>
          <a:p>
            <a:r>
              <a:rPr lang="en-US" altLang="zh-CN" dirty="0"/>
              <a:t>The PC-relative addressing modes, used almost exclusively for branches, are not included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Displacement mode includes all displacement lengths (8, 16, and 32 bits)</a:t>
            </a:r>
          </a:p>
          <a:p>
            <a:r>
              <a:rPr lang="en-US" altLang="zh-CN" dirty="0"/>
              <a:t>Most popular memory addressing modes are:</a:t>
            </a:r>
          </a:p>
          <a:p>
            <a:pPr lvl="1"/>
            <a:r>
              <a:rPr lang="en-US" altLang="zh-CN" dirty="0"/>
              <a:t>Displacement		42%</a:t>
            </a:r>
          </a:p>
          <a:p>
            <a:pPr lvl="1"/>
            <a:r>
              <a:rPr lang="en-US" altLang="zh-CN" dirty="0"/>
              <a:t>Immediate		33%</a:t>
            </a:r>
          </a:p>
          <a:p>
            <a:pPr lvl="1"/>
            <a:r>
              <a:rPr lang="en-US" altLang="zh-CN" dirty="0"/>
              <a:t>Register indirect		13%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Summary: use of memory addressing modes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Provides the means of implementing pointers </a:t>
            </a:r>
          </a:p>
          <a:p>
            <a:r>
              <a:rPr lang="en-US" altLang="zh-CN" dirty="0"/>
              <a:t>Issue: What is the appropriate displacement field size ? </a:t>
            </a:r>
          </a:p>
          <a:p>
            <a:pPr lvl="1"/>
            <a:r>
              <a:rPr lang="en-US" altLang="zh-CN" dirty="0"/>
              <a:t>Important because it affects instruction length. </a:t>
            </a: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Displacement Addressing Mode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100674"/>
              </p:ext>
            </p:extLst>
          </p:nvPr>
        </p:nvGraphicFramePr>
        <p:xfrm>
          <a:off x="609600" y="1341438"/>
          <a:ext cx="7924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Summary of the range of displacement values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idx="1"/>
          </p:nvPr>
        </p:nvSpPr>
        <p:spPr>
          <a:xfrm>
            <a:off x="640619" y="1052736"/>
            <a:ext cx="7924800" cy="4680520"/>
          </a:xfrm>
        </p:spPr>
        <p:txBody>
          <a:bodyPr/>
          <a:lstStyle/>
          <a:p>
            <a:r>
              <a:rPr lang="en-US" altLang="zh-CN" dirty="0"/>
              <a:t>Data were collected on a computer with 16-bit displacements, so can’t tell us about longer displacements.</a:t>
            </a:r>
          </a:p>
          <a:p>
            <a:r>
              <a:rPr lang="en-US" altLang="zh-CN" dirty="0"/>
              <a:t>Data are relative to the policies of compiler optimization.</a:t>
            </a:r>
          </a:p>
          <a:p>
            <a:r>
              <a:rPr lang="en-US" altLang="zh-CN" dirty="0"/>
              <a:t>The graph does not include the sign bit. Most displacements are positive, but a majority of the largest displacements(14+ bits) are negative.</a:t>
            </a:r>
          </a:p>
          <a:p>
            <a:r>
              <a:rPr lang="en-US" altLang="zh-CN" dirty="0"/>
              <a:t>Number of bits needed for displacement values: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12 bits</a:t>
            </a:r>
            <a:r>
              <a:rPr lang="en-US" altLang="zh-CN" dirty="0"/>
              <a:t>			75%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16 bits</a:t>
            </a:r>
            <a:r>
              <a:rPr lang="en-US" altLang="zh-CN" dirty="0"/>
              <a:t>			99%</a:t>
            </a:r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～</a:t>
            </a:r>
            <a:r>
              <a:rPr lang="en-US" altLang="zh-CN" dirty="0"/>
              <a:t>31 bits	            	1%</a:t>
            </a:r>
            <a:r>
              <a:rPr lang="zh-CN" altLang="en-US" dirty="0"/>
              <a:t>　　</a:t>
            </a:r>
          </a:p>
          <a:p>
            <a:r>
              <a:rPr lang="en-US" altLang="zh-CN" dirty="0"/>
              <a:t>Therefore, 12-16 bits is probably sufficient. </a:t>
            </a:r>
            <a:r>
              <a:rPr lang="zh-CN" altLang="en-US" dirty="0"/>
              <a:t>　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Summary of the range of displacement values(2)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8E12AA79-0C52-40A1-B114-4D84268AD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50" y="980728"/>
            <a:ext cx="8621700" cy="4896544"/>
          </a:xfrm>
          <a:prstGeom prst="rect">
            <a:avLst/>
          </a:prstGeom>
        </p:spPr>
      </p:pic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7961084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Immediate are mostly used in</a:t>
            </a:r>
            <a:r>
              <a:rPr lang="zh-CN" altLang="en-US"/>
              <a:t>：</a:t>
            </a:r>
            <a:r>
              <a:rPr lang="en-US" altLang="zh-CN"/>
              <a:t>arithmetic operations, comparisons, and data moves</a:t>
            </a:r>
            <a:r>
              <a:rPr lang="zh-CN" altLang="en-US"/>
              <a:t>；</a:t>
            </a:r>
          </a:p>
          <a:p>
            <a:r>
              <a:rPr lang="en-US" altLang="zh-CN"/>
              <a:t>The last case occurs for constants written in the code-which tend to be small, and for address constants, which tend to be large</a:t>
            </a:r>
            <a:r>
              <a:rPr lang="zh-CN" altLang="en-US"/>
              <a:t>；</a:t>
            </a:r>
          </a:p>
          <a:p>
            <a:r>
              <a:rPr lang="en-US" altLang="zh-CN"/>
              <a:t>Issue: </a:t>
            </a:r>
          </a:p>
          <a:p>
            <a:pPr lvl="1"/>
            <a:r>
              <a:rPr lang="en-US" altLang="zh-CN"/>
              <a:t>What is the appropriate immediate field size ? </a:t>
            </a:r>
          </a:p>
          <a:p>
            <a:pPr lvl="2"/>
            <a:r>
              <a:rPr lang="en-US" altLang="zh-CN"/>
              <a:t>Important because it affects instruction length. </a:t>
            </a:r>
          </a:p>
          <a:p>
            <a:pPr lvl="1"/>
            <a:r>
              <a:rPr lang="en-US" altLang="zh-CN"/>
              <a:t>Support all operations or only a subset</a:t>
            </a:r>
            <a:r>
              <a:rPr lang="zh-CN" altLang="en-US"/>
              <a:t>？ </a:t>
            </a: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Immediate Addressing Mode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505277"/>
              </p:ext>
            </p:extLst>
          </p:nvPr>
        </p:nvGraphicFramePr>
        <p:xfrm>
          <a:off x="609600" y="1341438"/>
          <a:ext cx="7924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Percent of instr. which provide immediates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5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650142"/>
              </p:ext>
            </p:extLst>
          </p:nvPr>
        </p:nvGraphicFramePr>
        <p:xfrm>
          <a:off x="827584" y="1340768"/>
          <a:ext cx="7344816" cy="4183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2" name="图表" r:id="rId3" imgW="5067538" imgH="2886313" progId="MSGraph.Chart.8">
                  <p:embed/>
                </p:oleObj>
              </mc:Choice>
              <mc:Fallback>
                <p:oleObj name="图表" r:id="rId3" imgW="5067538" imgH="2886313" progId="MSGraph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340768"/>
                        <a:ext cx="7344816" cy="41832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91581" dir="2021404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distribution of immediate values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percent of instructions which provide immediate addressing mode</a:t>
            </a:r>
          </a:p>
          <a:p>
            <a:pPr lvl="1"/>
            <a:r>
              <a:rPr lang="en-US" altLang="zh-CN" dirty="0"/>
              <a:t>Integer ALU   </a:t>
            </a:r>
            <a:r>
              <a:rPr lang="zh-CN" altLang="en-US" dirty="0"/>
              <a:t>　　　 	</a:t>
            </a:r>
            <a:r>
              <a:rPr lang="en-US" altLang="zh-CN" dirty="0"/>
              <a:t>21%          1/5</a:t>
            </a:r>
          </a:p>
          <a:p>
            <a:pPr lvl="1"/>
            <a:r>
              <a:rPr lang="en-US" altLang="zh-CN" dirty="0"/>
              <a:t>Floating-Point  	          	16%          1/6</a:t>
            </a:r>
          </a:p>
          <a:p>
            <a:r>
              <a:rPr lang="en-US" altLang="zh-CN" dirty="0"/>
              <a:t>range of values for </a:t>
            </a:r>
            <a:r>
              <a:rPr lang="en-US" altLang="zh-CN" dirty="0" err="1"/>
              <a:t>immediates</a:t>
            </a:r>
            <a:endParaRPr lang="en-US" altLang="zh-CN" dirty="0"/>
          </a:p>
          <a:p>
            <a:pPr lvl="1"/>
            <a:r>
              <a:rPr lang="en-US" altLang="zh-CN" dirty="0"/>
              <a:t>&lt;8 Bits			65%~ 90%</a:t>
            </a:r>
          </a:p>
          <a:p>
            <a:pPr lvl="1"/>
            <a:r>
              <a:rPr lang="en-US" altLang="zh-CN" dirty="0"/>
              <a:t>&lt;16 Bits			82%~ 99%</a:t>
            </a:r>
          </a:p>
          <a:p>
            <a:r>
              <a:rPr lang="en-US" altLang="zh-CN" dirty="0"/>
              <a:t>Therefore, 8-16 bits is probably sufficient.</a:t>
            </a:r>
          </a:p>
          <a:p>
            <a:r>
              <a:rPr lang="en-US" altLang="zh-CN" dirty="0"/>
              <a:t>Other addressing modes are certainly useful, but are they worth the chip space and design complexity  ?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Immediate mode 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Several novel addressing modes for DSPs:</a:t>
            </a:r>
          </a:p>
          <a:p>
            <a:pPr lvl="1"/>
            <a:r>
              <a:rPr lang="en-US" altLang="zh-CN"/>
              <a:t>Modulo or circular addressing mode</a:t>
            </a:r>
          </a:p>
          <a:p>
            <a:pPr lvl="1"/>
            <a:r>
              <a:rPr lang="en-US" altLang="zh-CN"/>
              <a:t>Bit reverse addressing</a:t>
            </a:r>
          </a:p>
          <a:p>
            <a:pPr lvl="1"/>
            <a:r>
              <a:rPr lang="en-US" altLang="zh-CN"/>
              <a:t>    X1X2X3….Xn ----&gt; XnX2X3….X1 </a:t>
            </a:r>
          </a:p>
          <a:p>
            <a:pPr lvl="1"/>
            <a:endParaRPr lang="en-US" altLang="zh-CN"/>
          </a:p>
          <a:p>
            <a:r>
              <a:rPr lang="en-US" altLang="zh-CN"/>
              <a:t>There is often a mismatch between what programmers and compilers actually use versus what architects expect.</a:t>
            </a: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2.4 Addressing Modes for Signal Processing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Support at least 3 addressing mode</a:t>
            </a:r>
          </a:p>
          <a:p>
            <a:pPr lvl="1"/>
            <a:r>
              <a:rPr lang="en-US" altLang="zh-CN" dirty="0"/>
              <a:t>Register indirect, displacement, immediate </a:t>
            </a:r>
          </a:p>
          <a:p>
            <a:pPr lvl="1"/>
            <a:r>
              <a:rPr lang="en-US" altLang="zh-CN" dirty="0"/>
              <a:t>Fig B.7,   75%~99%</a:t>
            </a:r>
          </a:p>
          <a:p>
            <a:r>
              <a:rPr lang="en-US" altLang="zh-CN" dirty="0"/>
              <a:t>The size of the address for displacement mode to be at least 12-16 bits </a:t>
            </a:r>
          </a:p>
          <a:p>
            <a:pPr lvl="1"/>
            <a:r>
              <a:rPr lang="en-US" altLang="zh-CN" dirty="0"/>
              <a:t>FigB.8,    75%~99% </a:t>
            </a:r>
          </a:p>
          <a:p>
            <a:r>
              <a:rPr lang="en-US" altLang="zh-CN" dirty="0"/>
              <a:t>The size of the immediate field to be at least 8-16 bits</a:t>
            </a:r>
          </a:p>
          <a:p>
            <a:pPr lvl="1"/>
            <a:r>
              <a:rPr lang="en-US" altLang="zh-CN" dirty="0"/>
              <a:t>FigB.10,    50%~80%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Summary: Memory Addressing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How is the type of an operand designated?</a:t>
            </a:r>
          </a:p>
          <a:p>
            <a:pPr lvl="1"/>
            <a:r>
              <a:rPr lang="en-US" altLang="zh-CN"/>
              <a:t>Encode in the opcode</a:t>
            </a:r>
          </a:p>
          <a:p>
            <a:pPr lvl="1"/>
            <a:r>
              <a:rPr lang="en-US" altLang="zh-CN"/>
              <a:t>Annotated with tags (interpreted by the hardware)</a:t>
            </a:r>
          </a:p>
          <a:p>
            <a:r>
              <a:rPr lang="en-US" altLang="zh-CN"/>
              <a:t>Common used operand types include:</a:t>
            </a:r>
          </a:p>
          <a:p>
            <a:pPr lvl="1"/>
            <a:r>
              <a:rPr lang="en-US" altLang="zh-CN"/>
              <a:t>byte(1B)</a:t>
            </a:r>
            <a:r>
              <a:rPr lang="zh-CN" altLang="en-US"/>
              <a:t>、</a:t>
            </a:r>
            <a:r>
              <a:rPr lang="en-US" altLang="zh-CN"/>
              <a:t>half word(2B)</a:t>
            </a:r>
            <a:r>
              <a:rPr lang="zh-CN" altLang="en-US"/>
              <a:t>、</a:t>
            </a:r>
            <a:r>
              <a:rPr lang="en-US" altLang="zh-CN"/>
              <a:t>word(4B)</a:t>
            </a:r>
            <a:r>
              <a:rPr lang="zh-CN" altLang="en-US"/>
              <a:t>、</a:t>
            </a:r>
            <a:r>
              <a:rPr lang="en-US" altLang="zh-CN"/>
              <a:t>single-precision floating point(4B)</a:t>
            </a:r>
            <a:r>
              <a:rPr lang="zh-CN" altLang="en-US"/>
              <a:t>、</a:t>
            </a:r>
            <a:r>
              <a:rPr lang="en-US" altLang="zh-CN"/>
              <a:t>double-precision floating point(8B)</a:t>
            </a:r>
          </a:p>
          <a:p>
            <a:pPr lvl="1"/>
            <a:r>
              <a:rPr lang="en-US" altLang="zh-CN"/>
              <a:t>packed decimal, character strings </a:t>
            </a:r>
          </a:p>
          <a:p>
            <a:pPr lvl="1"/>
            <a:endParaRPr lang="en-US" altLang="zh-CN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2.5  Type and Size of Operands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What types are most popular used which need to be supported by hardware?</a:t>
            </a:r>
          </a:p>
          <a:p>
            <a:r>
              <a:rPr lang="en-US" altLang="zh-CN"/>
              <a:t>Should the computer have a 64-bit access path, or would taking two cycles to access a double word be satisfactory?</a:t>
            </a:r>
          </a:p>
          <a:p>
            <a:r>
              <a:rPr lang="en-US" altLang="zh-CN"/>
              <a:t>How important is it to support bytes as primitives?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Frequency of access to different data types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Most Common Used Data Types Statistics</a:t>
            </a: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484187" y="1813321"/>
            <a:ext cx="8382000" cy="4392613"/>
          </a:xfrm>
          <a:prstGeom prst="rect">
            <a:avLst/>
          </a:prstGeom>
          <a:solidFill>
            <a:srgbClr val="FFFFFF"/>
          </a:solidFill>
          <a:ln w="17526">
            <a:solidFill>
              <a:srgbClr val="000000"/>
            </a:solidFill>
            <a:miter lim="800000"/>
            <a:headEnd/>
            <a:tailEnd/>
          </a:ln>
          <a:effectLst>
            <a:outerShdw dist="63500" dir="2212194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362500" name="Group 4"/>
          <p:cNvGrpSpPr>
            <a:grpSpLocks/>
          </p:cNvGrpSpPr>
          <p:nvPr/>
        </p:nvGrpSpPr>
        <p:grpSpPr bwMode="auto">
          <a:xfrm>
            <a:off x="987425" y="2102246"/>
            <a:ext cx="7172325" cy="3940175"/>
            <a:chOff x="678" y="886"/>
            <a:chExt cx="4518" cy="2482"/>
          </a:xfrm>
        </p:grpSpPr>
        <p:sp>
          <p:nvSpPr>
            <p:cNvPr id="362501" name="Rectangle 5"/>
            <p:cNvSpPr>
              <a:spLocks noChangeArrowheads="1"/>
            </p:cNvSpPr>
            <p:nvPr/>
          </p:nvSpPr>
          <p:spPr bwMode="auto">
            <a:xfrm>
              <a:off x="1446" y="886"/>
              <a:ext cx="3635" cy="2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1446" y="886"/>
              <a:ext cx="3635" cy="2210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1446" y="2832"/>
              <a:ext cx="474" cy="161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1446" y="2256"/>
              <a:ext cx="234" cy="16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5" name="Rectangle 9"/>
            <p:cNvSpPr>
              <a:spLocks noChangeArrowheads="1"/>
            </p:cNvSpPr>
            <p:nvPr/>
          </p:nvSpPr>
          <p:spPr bwMode="auto">
            <a:xfrm>
              <a:off x="1446" y="1712"/>
              <a:ext cx="1194" cy="16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6" name="Rectangle 10"/>
            <p:cNvSpPr>
              <a:spLocks noChangeArrowheads="1"/>
            </p:cNvSpPr>
            <p:nvPr/>
          </p:nvSpPr>
          <p:spPr bwMode="auto">
            <a:xfrm>
              <a:off x="1446" y="1551"/>
              <a:ext cx="1406" cy="161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1446" y="1004"/>
              <a:ext cx="3162" cy="148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8" name="Line 12"/>
            <p:cNvSpPr>
              <a:spLocks noChangeShapeType="1"/>
            </p:cNvSpPr>
            <p:nvPr/>
          </p:nvSpPr>
          <p:spPr bwMode="auto">
            <a:xfrm>
              <a:off x="1446" y="3096"/>
              <a:ext cx="363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9" name="Line 13"/>
            <p:cNvSpPr>
              <a:spLocks noChangeShapeType="1"/>
            </p:cNvSpPr>
            <p:nvPr/>
          </p:nvSpPr>
          <p:spPr bwMode="auto">
            <a:xfrm flipV="1">
              <a:off x="1446" y="3053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0" name="Line 14"/>
            <p:cNvSpPr>
              <a:spLocks noChangeShapeType="1"/>
            </p:cNvSpPr>
            <p:nvPr/>
          </p:nvSpPr>
          <p:spPr bwMode="auto">
            <a:xfrm flipV="1">
              <a:off x="1897" y="3053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1" name="Line 15"/>
            <p:cNvSpPr>
              <a:spLocks noChangeShapeType="1"/>
            </p:cNvSpPr>
            <p:nvPr/>
          </p:nvSpPr>
          <p:spPr bwMode="auto">
            <a:xfrm flipV="1">
              <a:off x="2358" y="3053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2" name="Line 16"/>
            <p:cNvSpPr>
              <a:spLocks noChangeShapeType="1"/>
            </p:cNvSpPr>
            <p:nvPr/>
          </p:nvSpPr>
          <p:spPr bwMode="auto">
            <a:xfrm flipV="1">
              <a:off x="2808" y="3053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V="1">
              <a:off x="3269" y="3053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 flipV="1">
              <a:off x="3720" y="3053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5" name="Line 19"/>
            <p:cNvSpPr>
              <a:spLocks noChangeShapeType="1"/>
            </p:cNvSpPr>
            <p:nvPr/>
          </p:nvSpPr>
          <p:spPr bwMode="auto">
            <a:xfrm flipV="1">
              <a:off x="4170" y="3053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6" name="Line 20"/>
            <p:cNvSpPr>
              <a:spLocks noChangeShapeType="1"/>
            </p:cNvSpPr>
            <p:nvPr/>
          </p:nvSpPr>
          <p:spPr bwMode="auto">
            <a:xfrm flipV="1">
              <a:off x="4631" y="3053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7" name="Line 21"/>
            <p:cNvSpPr>
              <a:spLocks noChangeShapeType="1"/>
            </p:cNvSpPr>
            <p:nvPr/>
          </p:nvSpPr>
          <p:spPr bwMode="auto">
            <a:xfrm flipV="1">
              <a:off x="5081" y="3053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8" name="Line 22"/>
            <p:cNvSpPr>
              <a:spLocks noChangeShapeType="1"/>
            </p:cNvSpPr>
            <p:nvPr/>
          </p:nvSpPr>
          <p:spPr bwMode="auto">
            <a:xfrm>
              <a:off x="1446" y="886"/>
              <a:ext cx="1" cy="221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9" name="Line 23"/>
            <p:cNvSpPr>
              <a:spLocks noChangeShapeType="1"/>
            </p:cNvSpPr>
            <p:nvPr/>
          </p:nvSpPr>
          <p:spPr bwMode="auto">
            <a:xfrm>
              <a:off x="1446" y="3096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0" name="Line 24"/>
            <p:cNvSpPr>
              <a:spLocks noChangeShapeType="1"/>
            </p:cNvSpPr>
            <p:nvPr/>
          </p:nvSpPr>
          <p:spPr bwMode="auto">
            <a:xfrm>
              <a:off x="1446" y="2538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1" name="Line 25"/>
            <p:cNvSpPr>
              <a:spLocks noChangeShapeType="1"/>
            </p:cNvSpPr>
            <p:nvPr/>
          </p:nvSpPr>
          <p:spPr bwMode="auto">
            <a:xfrm>
              <a:off x="1446" y="1991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2" name="Line 26"/>
            <p:cNvSpPr>
              <a:spLocks noChangeShapeType="1"/>
            </p:cNvSpPr>
            <p:nvPr/>
          </p:nvSpPr>
          <p:spPr bwMode="auto">
            <a:xfrm>
              <a:off x="1446" y="1433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3" name="Line 27"/>
            <p:cNvSpPr>
              <a:spLocks noChangeShapeType="1"/>
            </p:cNvSpPr>
            <p:nvPr/>
          </p:nvSpPr>
          <p:spPr bwMode="auto">
            <a:xfrm>
              <a:off x="1446" y="886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4" name="Rectangle 28"/>
            <p:cNvSpPr>
              <a:spLocks noChangeArrowheads="1"/>
            </p:cNvSpPr>
            <p:nvPr/>
          </p:nvSpPr>
          <p:spPr bwMode="auto">
            <a:xfrm>
              <a:off x="1973" y="2822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10%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25" name="Rectangle 29"/>
            <p:cNvSpPr>
              <a:spLocks noChangeArrowheads="1"/>
            </p:cNvSpPr>
            <p:nvPr/>
          </p:nvSpPr>
          <p:spPr bwMode="auto">
            <a:xfrm>
              <a:off x="1776" y="2256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5%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26" name="Rectangle 30"/>
            <p:cNvSpPr>
              <a:spLocks noChangeArrowheads="1"/>
            </p:cNvSpPr>
            <p:nvPr/>
          </p:nvSpPr>
          <p:spPr bwMode="auto">
            <a:xfrm>
              <a:off x="2784" y="1718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26%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27" name="Rectangle 31"/>
            <p:cNvSpPr>
              <a:spLocks noChangeArrowheads="1"/>
            </p:cNvSpPr>
            <p:nvPr/>
          </p:nvSpPr>
          <p:spPr bwMode="auto">
            <a:xfrm>
              <a:off x="2896" y="1540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29%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28" name="Rectangle 32"/>
            <p:cNvSpPr>
              <a:spLocks noChangeArrowheads="1"/>
            </p:cNvSpPr>
            <p:nvPr/>
          </p:nvSpPr>
          <p:spPr bwMode="auto">
            <a:xfrm>
              <a:off x="4704" y="998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70%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29" name="Rectangle 33"/>
            <p:cNvSpPr>
              <a:spLocks noChangeArrowheads="1"/>
            </p:cNvSpPr>
            <p:nvPr/>
          </p:nvSpPr>
          <p:spPr bwMode="auto">
            <a:xfrm>
              <a:off x="4080" y="1152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59%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30" name="Rectangle 34"/>
            <p:cNvSpPr>
              <a:spLocks noChangeArrowheads="1"/>
            </p:cNvSpPr>
            <p:nvPr/>
          </p:nvSpPr>
          <p:spPr bwMode="auto">
            <a:xfrm>
              <a:off x="1557" y="2630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1%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31" name="Rectangle 35"/>
            <p:cNvSpPr>
              <a:spLocks noChangeArrowheads="1"/>
            </p:cNvSpPr>
            <p:nvPr/>
          </p:nvSpPr>
          <p:spPr bwMode="auto">
            <a:xfrm>
              <a:off x="1512" y="2066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32" name="Rectangle 36"/>
            <p:cNvSpPr>
              <a:spLocks noChangeArrowheads="1"/>
            </p:cNvSpPr>
            <p:nvPr/>
          </p:nvSpPr>
          <p:spPr bwMode="auto">
            <a:xfrm>
              <a:off x="1359" y="3214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33" name="Rectangle 37"/>
            <p:cNvSpPr>
              <a:spLocks noChangeArrowheads="1"/>
            </p:cNvSpPr>
            <p:nvPr/>
          </p:nvSpPr>
          <p:spPr bwMode="auto">
            <a:xfrm>
              <a:off x="1776" y="3214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10%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34" name="Rectangle 38"/>
            <p:cNvSpPr>
              <a:spLocks noChangeArrowheads="1"/>
            </p:cNvSpPr>
            <p:nvPr/>
          </p:nvSpPr>
          <p:spPr bwMode="auto">
            <a:xfrm>
              <a:off x="2237" y="3214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20%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35" name="Rectangle 39"/>
            <p:cNvSpPr>
              <a:spLocks noChangeArrowheads="1"/>
            </p:cNvSpPr>
            <p:nvPr/>
          </p:nvSpPr>
          <p:spPr bwMode="auto">
            <a:xfrm>
              <a:off x="2687" y="3214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30%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36" name="Rectangle 40"/>
            <p:cNvSpPr>
              <a:spLocks noChangeArrowheads="1"/>
            </p:cNvSpPr>
            <p:nvPr/>
          </p:nvSpPr>
          <p:spPr bwMode="auto">
            <a:xfrm>
              <a:off x="3149" y="3214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40%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37" name="Rectangle 41"/>
            <p:cNvSpPr>
              <a:spLocks noChangeArrowheads="1"/>
            </p:cNvSpPr>
            <p:nvPr/>
          </p:nvSpPr>
          <p:spPr bwMode="auto">
            <a:xfrm>
              <a:off x="3599" y="3214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50%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38" name="Rectangle 42"/>
            <p:cNvSpPr>
              <a:spLocks noChangeArrowheads="1"/>
            </p:cNvSpPr>
            <p:nvPr/>
          </p:nvSpPr>
          <p:spPr bwMode="auto">
            <a:xfrm>
              <a:off x="4049" y="3214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60%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39" name="Rectangle 43"/>
            <p:cNvSpPr>
              <a:spLocks noChangeArrowheads="1"/>
            </p:cNvSpPr>
            <p:nvPr/>
          </p:nvSpPr>
          <p:spPr bwMode="auto">
            <a:xfrm>
              <a:off x="4510" y="3214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70%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40" name="Rectangle 44"/>
            <p:cNvSpPr>
              <a:spLocks noChangeArrowheads="1"/>
            </p:cNvSpPr>
            <p:nvPr/>
          </p:nvSpPr>
          <p:spPr bwMode="auto">
            <a:xfrm>
              <a:off x="4961" y="3214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80%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41" name="Rectangle 45"/>
            <p:cNvSpPr>
              <a:spLocks noChangeArrowheads="1"/>
            </p:cNvSpPr>
            <p:nvPr/>
          </p:nvSpPr>
          <p:spPr bwMode="auto">
            <a:xfrm>
              <a:off x="1095" y="2731"/>
              <a:ext cx="2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byte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42" name="Rectangle 46"/>
            <p:cNvSpPr>
              <a:spLocks noChangeArrowheads="1"/>
            </p:cNvSpPr>
            <p:nvPr/>
          </p:nvSpPr>
          <p:spPr bwMode="auto">
            <a:xfrm>
              <a:off x="831" y="2184"/>
              <a:ext cx="49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half word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43" name="Rectangle 47"/>
            <p:cNvSpPr>
              <a:spLocks noChangeArrowheads="1"/>
            </p:cNvSpPr>
            <p:nvPr/>
          </p:nvSpPr>
          <p:spPr bwMode="auto">
            <a:xfrm>
              <a:off x="1062" y="1626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word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44" name="Rectangle 48"/>
            <p:cNvSpPr>
              <a:spLocks noChangeArrowheads="1"/>
            </p:cNvSpPr>
            <p:nvPr/>
          </p:nvSpPr>
          <p:spPr bwMode="auto">
            <a:xfrm>
              <a:off x="678" y="1079"/>
              <a:ext cx="6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double word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45" name="Rectangle 49"/>
            <p:cNvSpPr>
              <a:spLocks noChangeArrowheads="1"/>
            </p:cNvSpPr>
            <p:nvPr/>
          </p:nvSpPr>
          <p:spPr bwMode="auto">
            <a:xfrm>
              <a:off x="4840" y="2291"/>
              <a:ext cx="33" cy="5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6" name="Rectangle 50"/>
            <p:cNvSpPr>
              <a:spLocks noChangeArrowheads="1"/>
            </p:cNvSpPr>
            <p:nvPr/>
          </p:nvSpPr>
          <p:spPr bwMode="auto">
            <a:xfrm>
              <a:off x="3423" y="2785"/>
              <a:ext cx="1450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7" name="Rectangle 51"/>
            <p:cNvSpPr>
              <a:spLocks noChangeArrowheads="1"/>
            </p:cNvSpPr>
            <p:nvPr/>
          </p:nvSpPr>
          <p:spPr bwMode="auto">
            <a:xfrm>
              <a:off x="3401" y="2270"/>
              <a:ext cx="1439" cy="515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8" name="Rectangle 52"/>
            <p:cNvSpPr>
              <a:spLocks noChangeArrowheads="1"/>
            </p:cNvSpPr>
            <p:nvPr/>
          </p:nvSpPr>
          <p:spPr bwMode="auto">
            <a:xfrm>
              <a:off x="3511" y="2356"/>
              <a:ext cx="77" cy="75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9" name="Rectangle 53"/>
            <p:cNvSpPr>
              <a:spLocks noChangeArrowheads="1"/>
            </p:cNvSpPr>
            <p:nvPr/>
          </p:nvSpPr>
          <p:spPr bwMode="auto">
            <a:xfrm>
              <a:off x="3632" y="2324"/>
              <a:ext cx="11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floating-point average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50" name="Rectangle 54"/>
            <p:cNvSpPr>
              <a:spLocks noChangeArrowheads="1"/>
            </p:cNvSpPr>
            <p:nvPr/>
          </p:nvSpPr>
          <p:spPr bwMode="auto">
            <a:xfrm>
              <a:off x="3511" y="2602"/>
              <a:ext cx="77" cy="76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51" name="Rectangle 55"/>
            <p:cNvSpPr>
              <a:spLocks noChangeArrowheads="1"/>
            </p:cNvSpPr>
            <p:nvPr/>
          </p:nvSpPr>
          <p:spPr bwMode="auto">
            <a:xfrm>
              <a:off x="3632" y="2570"/>
              <a:ext cx="7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integer average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62552" name="Rectangle 56"/>
            <p:cNvSpPr>
              <a:spLocks noChangeArrowheads="1"/>
            </p:cNvSpPr>
            <p:nvPr/>
          </p:nvSpPr>
          <p:spPr bwMode="auto">
            <a:xfrm>
              <a:off x="1440" y="1152"/>
              <a:ext cx="2592" cy="161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53" name="Rectangle 57"/>
            <p:cNvSpPr>
              <a:spLocks noChangeArrowheads="1"/>
            </p:cNvSpPr>
            <p:nvPr/>
          </p:nvSpPr>
          <p:spPr bwMode="auto">
            <a:xfrm>
              <a:off x="1440" y="2688"/>
              <a:ext cx="48" cy="144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Bytes or half words access accounts for no more than 12% of register references, or roughly 6% of all operand accesses (VAX)</a:t>
            </a:r>
          </a:p>
          <a:p>
            <a:r>
              <a:rPr lang="en-US" altLang="zh-CN"/>
              <a:t>Use more than one instructions to implement access of bytes and half words (Alpha)</a:t>
            </a:r>
          </a:p>
          <a:p>
            <a:r>
              <a:rPr lang="en-US" altLang="zh-CN"/>
              <a:t>Double words access frequency will be increased with the development of 64 bits computers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Summary of the usage of integer Data types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Classifying Instruction Set Architectures</a:t>
            </a:r>
          </a:p>
          <a:p>
            <a:r>
              <a:rPr lang="en-US" altLang="zh-CN" dirty="0"/>
              <a:t>Memory Addressing</a:t>
            </a:r>
          </a:p>
          <a:p>
            <a:r>
              <a:rPr lang="en-US" altLang="zh-CN" dirty="0"/>
              <a:t>Operations in the Instruction Set</a:t>
            </a:r>
          </a:p>
          <a:p>
            <a:r>
              <a:rPr lang="en-US" altLang="zh-CN" dirty="0"/>
              <a:t>Type and Size of Operands</a:t>
            </a:r>
          </a:p>
          <a:p>
            <a:r>
              <a:rPr lang="en-US" altLang="zh-CN" dirty="0"/>
              <a:t>Encoding an Instruction Set</a:t>
            </a:r>
          </a:p>
          <a:p>
            <a:r>
              <a:rPr lang="en-US" altLang="zh-CN" dirty="0"/>
              <a:t>Optimizing an Instruction Set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Design Tasks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Data types used in 2D &amp; 3D images:</a:t>
            </a:r>
          </a:p>
          <a:p>
            <a:pPr lvl="1"/>
            <a:r>
              <a:rPr lang="en-US" altLang="zh-CN"/>
              <a:t>Vertex (32-bit floating-point values)</a:t>
            </a:r>
          </a:p>
          <a:p>
            <a:pPr lvl="2"/>
            <a:r>
              <a:rPr lang="en-US" altLang="zh-CN"/>
              <a:t>x-coordinate, y-coordinate, z-coordinate, w (help with color or hidden surfaces)</a:t>
            </a:r>
          </a:p>
          <a:p>
            <a:pPr lvl="1"/>
            <a:r>
              <a:rPr lang="en-US" altLang="zh-CN"/>
              <a:t>Triangle (3 vertices)</a:t>
            </a:r>
          </a:p>
          <a:p>
            <a:pPr lvl="1"/>
            <a:r>
              <a:rPr lang="en-US" altLang="zh-CN"/>
              <a:t>Pixel (32bits)</a:t>
            </a:r>
          </a:p>
          <a:p>
            <a:pPr lvl="2"/>
            <a:r>
              <a:rPr lang="en-US" altLang="zh-CN"/>
              <a:t>R, G, B, A</a:t>
            </a:r>
          </a:p>
          <a:p>
            <a:r>
              <a:rPr lang="en-US" altLang="zh-CN"/>
              <a:t>Fixed point(special data type used in DSP, low-cost floating point)</a:t>
            </a:r>
          </a:p>
          <a:p>
            <a:pPr lvl="1"/>
            <a:r>
              <a:rPr lang="en-US" altLang="zh-CN"/>
              <a:t>Has a binary point just to the right of the sign bit </a:t>
            </a:r>
          </a:p>
          <a:p>
            <a:pPr lvl="1"/>
            <a:r>
              <a:rPr lang="en-US" altLang="zh-CN"/>
              <a:t>Fixed-point data are fractions between –1 and +1</a:t>
            </a:r>
            <a:endParaRPr lang="en-US" altLang="zh-CN" dirty="0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 Operands for Media and Signal Processing 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 new 32-bit architecture to support 8-,16-,32-bit integer and 32- and 64-bit IEEE floating-point data.</a:t>
            </a:r>
          </a:p>
          <a:p>
            <a:r>
              <a:rPr lang="en-US" altLang="zh-CN"/>
              <a:t>A new 64-bit address architecture need to support 64-bit integer.</a:t>
            </a:r>
          </a:p>
          <a:p>
            <a:r>
              <a:rPr lang="en-US" altLang="zh-CN"/>
              <a:t>Support for decimal data is less clear.</a:t>
            </a:r>
          </a:p>
          <a:p>
            <a:r>
              <a:rPr lang="en-US" altLang="zh-CN"/>
              <a:t>DSPs need wider accumulating registers than the size in memory to aid accuracy in Fixed-point arithmetic.</a:t>
            </a: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Type and Size of Operands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Categories of instruction operators:</a:t>
            </a:r>
          </a:p>
          <a:p>
            <a:pPr lvl="1"/>
            <a:r>
              <a:rPr lang="en-US" altLang="zh-CN"/>
              <a:t>Basic instruction operators</a:t>
            </a:r>
          </a:p>
          <a:p>
            <a:pPr lvl="2"/>
            <a:r>
              <a:rPr lang="en-US" altLang="zh-CN"/>
              <a:t>Arithmetic and logical</a:t>
            </a:r>
          </a:p>
          <a:p>
            <a:pPr lvl="2"/>
            <a:r>
              <a:rPr lang="en-US" altLang="zh-CN"/>
              <a:t>Data transfer</a:t>
            </a:r>
          </a:p>
          <a:p>
            <a:pPr lvl="2"/>
            <a:r>
              <a:rPr lang="en-US" altLang="zh-CN"/>
              <a:t>Control</a:t>
            </a:r>
          </a:p>
          <a:p>
            <a:pPr lvl="1"/>
            <a:r>
              <a:rPr lang="en-US" altLang="zh-CN"/>
              <a:t>Special instruction operators </a:t>
            </a:r>
          </a:p>
          <a:p>
            <a:pPr lvl="2"/>
            <a:r>
              <a:rPr lang="en-US" altLang="zh-CN"/>
              <a:t>Floating point(scientific calculation)</a:t>
            </a:r>
          </a:p>
          <a:p>
            <a:pPr lvl="2"/>
            <a:r>
              <a:rPr lang="en-US" altLang="zh-CN"/>
              <a:t>Decimal(commercial)</a:t>
            </a:r>
          </a:p>
          <a:p>
            <a:pPr lvl="2"/>
            <a:r>
              <a:rPr lang="en-US" altLang="zh-CN"/>
              <a:t>String</a:t>
            </a:r>
          </a:p>
          <a:p>
            <a:pPr lvl="2"/>
            <a:r>
              <a:rPr lang="en-US" altLang="zh-CN"/>
              <a:t>Graphics</a:t>
            </a:r>
          </a:p>
          <a:p>
            <a:pPr lvl="1"/>
            <a:r>
              <a:rPr lang="en-US" altLang="zh-CN"/>
              <a:t>Privileged instruction operators</a:t>
            </a:r>
          </a:p>
          <a:p>
            <a:pPr lvl="2"/>
            <a:r>
              <a:rPr lang="en-US" altLang="zh-CN"/>
              <a:t>Virtual memory management instructions</a:t>
            </a:r>
          </a:p>
          <a:p>
            <a:pPr lvl="2"/>
            <a:r>
              <a:rPr lang="en-US" altLang="zh-CN"/>
              <a:t>Operating system call</a:t>
            </a: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2.7 Operations in the Instruction Set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Categories of instruction operators and examples</a:t>
            </a:r>
          </a:p>
        </p:txBody>
      </p:sp>
      <p:grpSp>
        <p:nvGrpSpPr>
          <p:cNvPr id="367619" name="Group 3"/>
          <p:cNvGrpSpPr>
            <a:grpSpLocks/>
          </p:cNvGrpSpPr>
          <p:nvPr/>
        </p:nvGrpSpPr>
        <p:grpSpPr bwMode="auto">
          <a:xfrm>
            <a:off x="614893" y="1556792"/>
            <a:ext cx="8382000" cy="4392612"/>
            <a:chOff x="624" y="880"/>
            <a:chExt cx="4176" cy="3082"/>
          </a:xfrm>
        </p:grpSpPr>
        <p:sp>
          <p:nvSpPr>
            <p:cNvPr id="367620" name="Rectangle 4"/>
            <p:cNvSpPr>
              <a:spLocks noChangeArrowheads="1"/>
            </p:cNvSpPr>
            <p:nvPr/>
          </p:nvSpPr>
          <p:spPr bwMode="auto">
            <a:xfrm>
              <a:off x="1968" y="3597"/>
              <a:ext cx="28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1600">
                  <a:latin typeface="Times New Roman" pitchFamily="18" charset="0"/>
                </a:rPr>
                <a:t>Pixel and vertex operations, compression/decompression operations</a:t>
              </a:r>
            </a:p>
          </p:txBody>
        </p:sp>
        <p:sp>
          <p:nvSpPr>
            <p:cNvPr id="367621" name="Rectangle 5"/>
            <p:cNvSpPr>
              <a:spLocks noChangeArrowheads="1"/>
            </p:cNvSpPr>
            <p:nvPr/>
          </p:nvSpPr>
          <p:spPr bwMode="auto">
            <a:xfrm>
              <a:off x="624" y="3597"/>
              <a:ext cx="1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>
                  <a:latin typeface="Times New Roman" pitchFamily="18" charset="0"/>
                </a:rPr>
                <a:t>Graphics</a:t>
              </a:r>
            </a:p>
          </p:txBody>
        </p:sp>
        <p:sp>
          <p:nvSpPr>
            <p:cNvPr id="367622" name="Rectangle 6"/>
            <p:cNvSpPr>
              <a:spLocks noChangeArrowheads="1"/>
            </p:cNvSpPr>
            <p:nvPr/>
          </p:nvSpPr>
          <p:spPr bwMode="auto">
            <a:xfrm>
              <a:off x="1968" y="3312"/>
              <a:ext cx="283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1600">
                  <a:latin typeface="Times New Roman" pitchFamily="18" charset="0"/>
                </a:rPr>
                <a:t>String move, string compare, string search</a:t>
              </a:r>
            </a:p>
          </p:txBody>
        </p:sp>
        <p:sp>
          <p:nvSpPr>
            <p:cNvPr id="367623" name="Rectangle 7"/>
            <p:cNvSpPr>
              <a:spLocks noChangeArrowheads="1"/>
            </p:cNvSpPr>
            <p:nvPr/>
          </p:nvSpPr>
          <p:spPr bwMode="auto">
            <a:xfrm>
              <a:off x="624" y="3312"/>
              <a:ext cx="134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>
                  <a:latin typeface="Times New Roman" pitchFamily="18" charset="0"/>
                </a:rPr>
                <a:t>String</a:t>
              </a:r>
            </a:p>
          </p:txBody>
        </p:sp>
        <p:sp>
          <p:nvSpPr>
            <p:cNvPr id="367624" name="Rectangle 8"/>
            <p:cNvSpPr>
              <a:spLocks noChangeArrowheads="1"/>
            </p:cNvSpPr>
            <p:nvPr/>
          </p:nvSpPr>
          <p:spPr bwMode="auto">
            <a:xfrm>
              <a:off x="1968" y="2947"/>
              <a:ext cx="28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1600">
                  <a:latin typeface="Times New Roman" pitchFamily="18" charset="0"/>
                </a:rPr>
                <a:t>Decimal add, decimal multiple, decimal-to-character conversions</a:t>
              </a:r>
            </a:p>
          </p:txBody>
        </p:sp>
        <p:sp>
          <p:nvSpPr>
            <p:cNvPr id="367625" name="Rectangle 9"/>
            <p:cNvSpPr>
              <a:spLocks noChangeArrowheads="1"/>
            </p:cNvSpPr>
            <p:nvPr/>
          </p:nvSpPr>
          <p:spPr bwMode="auto">
            <a:xfrm>
              <a:off x="624" y="2947"/>
              <a:ext cx="1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367626" name="Rectangle 10"/>
            <p:cNvSpPr>
              <a:spLocks noChangeArrowheads="1"/>
            </p:cNvSpPr>
            <p:nvPr/>
          </p:nvSpPr>
          <p:spPr bwMode="auto">
            <a:xfrm>
              <a:off x="1968" y="2582"/>
              <a:ext cx="28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1600">
                  <a:latin typeface="Times New Roman" pitchFamily="18" charset="0"/>
                </a:rPr>
                <a:t>Floating-point operations: add, multiple, divide, compare</a:t>
              </a:r>
            </a:p>
          </p:txBody>
        </p:sp>
        <p:sp>
          <p:nvSpPr>
            <p:cNvPr id="367627" name="Rectangle 11"/>
            <p:cNvSpPr>
              <a:spLocks noChangeArrowheads="1"/>
            </p:cNvSpPr>
            <p:nvPr/>
          </p:nvSpPr>
          <p:spPr bwMode="auto">
            <a:xfrm>
              <a:off x="624" y="2582"/>
              <a:ext cx="1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>
                  <a:latin typeface="Times New Roman" pitchFamily="18" charset="0"/>
                </a:rPr>
                <a:t>Floating point</a:t>
              </a:r>
            </a:p>
          </p:txBody>
        </p:sp>
        <p:sp>
          <p:nvSpPr>
            <p:cNvPr id="367628" name="Rectangle 12"/>
            <p:cNvSpPr>
              <a:spLocks noChangeArrowheads="1"/>
            </p:cNvSpPr>
            <p:nvPr/>
          </p:nvSpPr>
          <p:spPr bwMode="auto">
            <a:xfrm>
              <a:off x="1968" y="2217"/>
              <a:ext cx="28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1600">
                  <a:latin typeface="Times New Roman" pitchFamily="18" charset="0"/>
                </a:rPr>
                <a:t>Operating system call, virtual memory management instructions</a:t>
              </a:r>
            </a:p>
          </p:txBody>
        </p:sp>
        <p:sp>
          <p:nvSpPr>
            <p:cNvPr id="367629" name="Rectangle 13"/>
            <p:cNvSpPr>
              <a:spLocks noChangeArrowheads="1"/>
            </p:cNvSpPr>
            <p:nvPr/>
          </p:nvSpPr>
          <p:spPr bwMode="auto">
            <a:xfrm>
              <a:off x="624" y="2217"/>
              <a:ext cx="1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>
                  <a:latin typeface="Times New Roman" pitchFamily="18" charset="0"/>
                </a:rPr>
                <a:t>System</a:t>
              </a:r>
            </a:p>
          </p:txBody>
        </p:sp>
        <p:sp>
          <p:nvSpPr>
            <p:cNvPr id="367630" name="Rectangle 14"/>
            <p:cNvSpPr>
              <a:spLocks noChangeArrowheads="1"/>
            </p:cNvSpPr>
            <p:nvPr/>
          </p:nvSpPr>
          <p:spPr bwMode="auto">
            <a:xfrm>
              <a:off x="1968" y="1932"/>
              <a:ext cx="283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1600">
                  <a:latin typeface="Times New Roman" pitchFamily="18" charset="0"/>
                </a:rPr>
                <a:t>Branch, jump, procedure call and return, traps</a:t>
              </a:r>
            </a:p>
          </p:txBody>
        </p:sp>
        <p:sp>
          <p:nvSpPr>
            <p:cNvPr id="367631" name="Rectangle 15"/>
            <p:cNvSpPr>
              <a:spLocks noChangeArrowheads="1"/>
            </p:cNvSpPr>
            <p:nvPr/>
          </p:nvSpPr>
          <p:spPr bwMode="auto">
            <a:xfrm>
              <a:off x="624" y="1932"/>
              <a:ext cx="134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>
                  <a:latin typeface="Times New Roman" pitchFamily="18" charset="0"/>
                </a:rPr>
                <a:t>Control</a:t>
              </a:r>
            </a:p>
          </p:txBody>
        </p:sp>
        <p:sp>
          <p:nvSpPr>
            <p:cNvPr id="367632" name="Rectangle 16"/>
            <p:cNvSpPr>
              <a:spLocks noChangeArrowheads="1"/>
            </p:cNvSpPr>
            <p:nvPr/>
          </p:nvSpPr>
          <p:spPr bwMode="auto">
            <a:xfrm>
              <a:off x="1968" y="1567"/>
              <a:ext cx="28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1600">
                  <a:latin typeface="Times New Roman" pitchFamily="18" charset="0"/>
                </a:rPr>
                <a:t>Loads-stores(move instructions on computers with memory addressing)</a:t>
              </a:r>
            </a:p>
          </p:txBody>
        </p:sp>
        <p:sp>
          <p:nvSpPr>
            <p:cNvPr id="367633" name="Rectangle 17"/>
            <p:cNvSpPr>
              <a:spLocks noChangeArrowheads="1"/>
            </p:cNvSpPr>
            <p:nvPr/>
          </p:nvSpPr>
          <p:spPr bwMode="auto">
            <a:xfrm>
              <a:off x="624" y="1567"/>
              <a:ext cx="1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>
                  <a:latin typeface="Times New Roman" pitchFamily="18" charset="0"/>
                </a:rPr>
                <a:t>Data transfer</a:t>
              </a:r>
            </a:p>
          </p:txBody>
        </p:sp>
        <p:sp>
          <p:nvSpPr>
            <p:cNvPr id="367634" name="Rectangle 18"/>
            <p:cNvSpPr>
              <a:spLocks noChangeArrowheads="1"/>
            </p:cNvSpPr>
            <p:nvPr/>
          </p:nvSpPr>
          <p:spPr bwMode="auto">
            <a:xfrm>
              <a:off x="1968" y="1164"/>
              <a:ext cx="283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1600">
                  <a:latin typeface="Times New Roman" pitchFamily="18" charset="0"/>
                </a:rPr>
                <a:t>Integer arithmetic and logical operations: add, subtract,  and, or, multiple, divide</a:t>
              </a:r>
            </a:p>
          </p:txBody>
        </p:sp>
        <p:sp>
          <p:nvSpPr>
            <p:cNvPr id="367635" name="Rectangle 19"/>
            <p:cNvSpPr>
              <a:spLocks noChangeArrowheads="1"/>
            </p:cNvSpPr>
            <p:nvPr/>
          </p:nvSpPr>
          <p:spPr bwMode="auto">
            <a:xfrm>
              <a:off x="624" y="1164"/>
              <a:ext cx="134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>
                  <a:latin typeface="Times New Roman" pitchFamily="18" charset="0"/>
                </a:rPr>
                <a:t>Arithmetic and logical</a:t>
              </a:r>
            </a:p>
          </p:txBody>
        </p:sp>
        <p:sp>
          <p:nvSpPr>
            <p:cNvPr id="367636" name="Rectangle 20"/>
            <p:cNvSpPr>
              <a:spLocks noChangeArrowheads="1"/>
            </p:cNvSpPr>
            <p:nvPr/>
          </p:nvSpPr>
          <p:spPr bwMode="auto">
            <a:xfrm>
              <a:off x="1968" y="880"/>
              <a:ext cx="283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>
                  <a:latin typeface="Times New Roman" pitchFamily="18" charset="0"/>
                </a:rPr>
                <a:t>Examples</a:t>
              </a:r>
            </a:p>
          </p:txBody>
        </p:sp>
        <p:sp>
          <p:nvSpPr>
            <p:cNvPr id="367637" name="Rectangle 21"/>
            <p:cNvSpPr>
              <a:spLocks noChangeArrowheads="1"/>
            </p:cNvSpPr>
            <p:nvPr/>
          </p:nvSpPr>
          <p:spPr bwMode="auto">
            <a:xfrm>
              <a:off x="624" y="880"/>
              <a:ext cx="134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>
                  <a:latin typeface="Times New Roman" pitchFamily="18" charset="0"/>
                </a:rPr>
                <a:t>Operator type</a:t>
              </a:r>
            </a:p>
          </p:txBody>
        </p:sp>
        <p:sp>
          <p:nvSpPr>
            <p:cNvPr id="367638" name="Line 22"/>
            <p:cNvSpPr>
              <a:spLocks noChangeShapeType="1"/>
            </p:cNvSpPr>
            <p:nvPr/>
          </p:nvSpPr>
          <p:spPr bwMode="auto">
            <a:xfrm>
              <a:off x="624" y="880"/>
              <a:ext cx="41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39" name="Line 23"/>
            <p:cNvSpPr>
              <a:spLocks noChangeShapeType="1"/>
            </p:cNvSpPr>
            <p:nvPr/>
          </p:nvSpPr>
          <p:spPr bwMode="auto">
            <a:xfrm>
              <a:off x="624" y="1164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40" name="Line 24"/>
            <p:cNvSpPr>
              <a:spLocks noChangeShapeType="1"/>
            </p:cNvSpPr>
            <p:nvPr/>
          </p:nvSpPr>
          <p:spPr bwMode="auto">
            <a:xfrm>
              <a:off x="624" y="1567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41" name="Line 25"/>
            <p:cNvSpPr>
              <a:spLocks noChangeShapeType="1"/>
            </p:cNvSpPr>
            <p:nvPr/>
          </p:nvSpPr>
          <p:spPr bwMode="auto">
            <a:xfrm>
              <a:off x="624" y="1932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>
              <a:off x="624" y="2217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43" name="Line 27"/>
            <p:cNvSpPr>
              <a:spLocks noChangeShapeType="1"/>
            </p:cNvSpPr>
            <p:nvPr/>
          </p:nvSpPr>
          <p:spPr bwMode="auto">
            <a:xfrm>
              <a:off x="624" y="2582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44" name="Line 28"/>
            <p:cNvSpPr>
              <a:spLocks noChangeShapeType="1"/>
            </p:cNvSpPr>
            <p:nvPr/>
          </p:nvSpPr>
          <p:spPr bwMode="auto">
            <a:xfrm>
              <a:off x="624" y="2947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45" name="Line 29"/>
            <p:cNvSpPr>
              <a:spLocks noChangeShapeType="1"/>
            </p:cNvSpPr>
            <p:nvPr/>
          </p:nvSpPr>
          <p:spPr bwMode="auto">
            <a:xfrm>
              <a:off x="624" y="3312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46" name="Line 30"/>
            <p:cNvSpPr>
              <a:spLocks noChangeShapeType="1"/>
            </p:cNvSpPr>
            <p:nvPr/>
          </p:nvSpPr>
          <p:spPr bwMode="auto">
            <a:xfrm>
              <a:off x="624" y="3597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47" name="Line 31"/>
            <p:cNvSpPr>
              <a:spLocks noChangeShapeType="1"/>
            </p:cNvSpPr>
            <p:nvPr/>
          </p:nvSpPr>
          <p:spPr bwMode="auto">
            <a:xfrm>
              <a:off x="624" y="3962"/>
              <a:ext cx="41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48" name="Line 32"/>
            <p:cNvSpPr>
              <a:spLocks noChangeShapeType="1"/>
            </p:cNvSpPr>
            <p:nvPr/>
          </p:nvSpPr>
          <p:spPr bwMode="auto">
            <a:xfrm>
              <a:off x="624" y="880"/>
              <a:ext cx="0" cy="30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49" name="Line 33"/>
            <p:cNvSpPr>
              <a:spLocks noChangeShapeType="1"/>
            </p:cNvSpPr>
            <p:nvPr/>
          </p:nvSpPr>
          <p:spPr bwMode="auto">
            <a:xfrm>
              <a:off x="1968" y="880"/>
              <a:ext cx="0" cy="30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50" name="Line 34"/>
            <p:cNvSpPr>
              <a:spLocks noChangeShapeType="1"/>
            </p:cNvSpPr>
            <p:nvPr/>
          </p:nvSpPr>
          <p:spPr bwMode="auto">
            <a:xfrm>
              <a:off x="4800" y="880"/>
              <a:ext cx="0" cy="30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All machines generally provide a full set of operations for the first three categories. </a:t>
            </a:r>
          </a:p>
          <a:p>
            <a:r>
              <a:rPr lang="en-US" altLang="zh-CN"/>
              <a:t>All machines MUST provide instruction support for basic system functions. </a:t>
            </a:r>
          </a:p>
          <a:p>
            <a:r>
              <a:rPr lang="en-US" altLang="zh-CN"/>
              <a:t>Floating point instructions are optional but are commonly provided.</a:t>
            </a:r>
          </a:p>
          <a:p>
            <a:r>
              <a:rPr lang="en-US" altLang="zh-CN"/>
              <a:t>Decimal and string instructions are optional, because  they can be easily emulated by sequences of simpler instructions. </a:t>
            </a:r>
          </a:p>
          <a:p>
            <a:r>
              <a:rPr lang="en-US" altLang="zh-CN"/>
              <a:t>Graphic instructions are optional.</a:t>
            </a: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Operations 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Rule of thumb</a:t>
            </a:r>
          </a:p>
          <a:p>
            <a:pPr lvl="1"/>
            <a:r>
              <a:rPr lang="en-US" altLang="zh-CN" dirty="0"/>
              <a:t>most widely executed instructions are the simple operations of an instruction set. Hence, the </a:t>
            </a:r>
            <a:r>
              <a:rPr lang="en-US" altLang="zh-CN" dirty="0" err="1"/>
              <a:t>implementor</a:t>
            </a:r>
            <a:r>
              <a:rPr lang="en-US" altLang="zh-CN" dirty="0"/>
              <a:t> of these instructions should be sure to make these fast. </a:t>
            </a:r>
          </a:p>
          <a:p>
            <a:r>
              <a:rPr lang="en-US" altLang="zh-CN" dirty="0"/>
              <a:t>Remember MAKE THE COMMON CASE FAST ?</a:t>
            </a:r>
          </a:p>
          <a:p>
            <a:r>
              <a:rPr lang="en-US" altLang="zh-CN" dirty="0"/>
              <a:t>How to get the statistic data ?                                                       </a:t>
            </a:r>
          </a:p>
          <a:p>
            <a:pPr lvl="1"/>
            <a:r>
              <a:rPr lang="en-US" altLang="zh-CN" dirty="0"/>
              <a:t>usually use benchmarks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Decide which operations to support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top 10 instructions for the 80x86</a:t>
            </a:r>
            <a:endParaRPr lang="en-US" altLang="zh-CN" dirty="0"/>
          </a:p>
        </p:txBody>
      </p:sp>
      <p:grpSp>
        <p:nvGrpSpPr>
          <p:cNvPr id="370691" name="Group 3"/>
          <p:cNvGrpSpPr>
            <a:grpSpLocks/>
          </p:cNvGrpSpPr>
          <p:nvPr/>
        </p:nvGrpSpPr>
        <p:grpSpPr bwMode="auto">
          <a:xfrm>
            <a:off x="1116013" y="1597421"/>
            <a:ext cx="7113587" cy="4724400"/>
            <a:chOff x="672" y="624"/>
            <a:chExt cx="4481" cy="2976"/>
          </a:xfrm>
        </p:grpSpPr>
        <p:sp>
          <p:nvSpPr>
            <p:cNvPr id="370692" name="Rectangle 4"/>
            <p:cNvSpPr>
              <a:spLocks noChangeArrowheads="1"/>
            </p:cNvSpPr>
            <p:nvPr/>
          </p:nvSpPr>
          <p:spPr bwMode="auto">
            <a:xfrm>
              <a:off x="1872" y="662"/>
              <a:ext cx="12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000">
                  <a:solidFill>
                    <a:srgbClr val="800080"/>
                  </a:solidFill>
                  <a:latin typeface="Helvetica" pitchFamily="34" charset="0"/>
                </a:rPr>
                <a:t>80x86 instruction</a:t>
              </a:r>
              <a:endParaRPr kumimoji="1" lang="en-US" altLang="zh-CN" sz="2000">
                <a:solidFill>
                  <a:srgbClr val="99FF99"/>
                </a:solidFill>
                <a:latin typeface="Helvetica" pitchFamily="34" charset="0"/>
              </a:endParaRPr>
            </a:p>
          </p:txBody>
        </p:sp>
        <p:sp>
          <p:nvSpPr>
            <p:cNvPr id="370693" name="Rectangle 5"/>
            <p:cNvSpPr>
              <a:spLocks noChangeArrowheads="1"/>
            </p:cNvSpPr>
            <p:nvPr/>
          </p:nvSpPr>
          <p:spPr bwMode="auto">
            <a:xfrm>
              <a:off x="768" y="675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000">
                  <a:solidFill>
                    <a:srgbClr val="800080"/>
                  </a:solidFill>
                  <a:latin typeface="Helvetica" pitchFamily="34" charset="0"/>
                </a:rPr>
                <a:t>Rank</a:t>
              </a:r>
              <a:endParaRPr kumimoji="1" lang="en-US" altLang="zh-CN" sz="2000">
                <a:solidFill>
                  <a:srgbClr val="99FF99"/>
                </a:solidFill>
                <a:latin typeface="Helvetica" pitchFamily="34" charset="0"/>
              </a:endParaRPr>
            </a:p>
          </p:txBody>
        </p:sp>
        <p:sp>
          <p:nvSpPr>
            <p:cNvPr id="370694" name="Rectangle 6"/>
            <p:cNvSpPr>
              <a:spLocks noChangeArrowheads="1"/>
            </p:cNvSpPr>
            <p:nvPr/>
          </p:nvSpPr>
          <p:spPr bwMode="auto">
            <a:xfrm>
              <a:off x="3824" y="672"/>
              <a:ext cx="1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000">
                  <a:solidFill>
                    <a:srgbClr val="800080"/>
                  </a:solidFill>
                  <a:latin typeface="Helvetica" pitchFamily="34" charset="0"/>
                </a:rPr>
                <a:t>Integer average</a:t>
              </a:r>
              <a:endParaRPr kumimoji="1" lang="en-US" altLang="zh-CN" sz="2000">
                <a:solidFill>
                  <a:srgbClr val="99FF99"/>
                </a:solidFill>
                <a:latin typeface="Helvetica" pitchFamily="34" charset="0"/>
              </a:endParaRPr>
            </a:p>
          </p:txBody>
        </p:sp>
        <p:sp>
          <p:nvSpPr>
            <p:cNvPr id="370695" name="Rectangle 7"/>
            <p:cNvSpPr>
              <a:spLocks noChangeArrowheads="1"/>
            </p:cNvSpPr>
            <p:nvPr/>
          </p:nvSpPr>
          <p:spPr bwMode="auto">
            <a:xfrm>
              <a:off x="672" y="624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696" name="Line 8"/>
            <p:cNvSpPr>
              <a:spLocks noChangeShapeType="1"/>
            </p:cNvSpPr>
            <p:nvPr/>
          </p:nvSpPr>
          <p:spPr bwMode="auto">
            <a:xfrm>
              <a:off x="672" y="624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697" name="Line 9"/>
            <p:cNvSpPr>
              <a:spLocks noChangeShapeType="1"/>
            </p:cNvSpPr>
            <p:nvPr/>
          </p:nvSpPr>
          <p:spPr bwMode="auto">
            <a:xfrm>
              <a:off x="672" y="624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698" name="Rectangle 10"/>
            <p:cNvSpPr>
              <a:spLocks noChangeArrowheads="1"/>
            </p:cNvSpPr>
            <p:nvPr/>
          </p:nvSpPr>
          <p:spPr bwMode="auto">
            <a:xfrm>
              <a:off x="672" y="624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699" name="Line 11"/>
            <p:cNvSpPr>
              <a:spLocks noChangeShapeType="1"/>
            </p:cNvSpPr>
            <p:nvPr/>
          </p:nvSpPr>
          <p:spPr bwMode="auto">
            <a:xfrm>
              <a:off x="672" y="624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00" name="Line 12"/>
            <p:cNvSpPr>
              <a:spLocks noChangeShapeType="1"/>
            </p:cNvSpPr>
            <p:nvPr/>
          </p:nvSpPr>
          <p:spPr bwMode="auto">
            <a:xfrm>
              <a:off x="672" y="624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01" name="Rectangle 13"/>
            <p:cNvSpPr>
              <a:spLocks noChangeArrowheads="1"/>
            </p:cNvSpPr>
            <p:nvPr/>
          </p:nvSpPr>
          <p:spPr bwMode="auto">
            <a:xfrm>
              <a:off x="685" y="624"/>
              <a:ext cx="552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02" name="Line 14"/>
            <p:cNvSpPr>
              <a:spLocks noChangeShapeType="1"/>
            </p:cNvSpPr>
            <p:nvPr/>
          </p:nvSpPr>
          <p:spPr bwMode="auto">
            <a:xfrm>
              <a:off x="685" y="624"/>
              <a:ext cx="552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03" name="Rectangle 15"/>
            <p:cNvSpPr>
              <a:spLocks noChangeArrowheads="1"/>
            </p:cNvSpPr>
            <p:nvPr/>
          </p:nvSpPr>
          <p:spPr bwMode="auto">
            <a:xfrm>
              <a:off x="1237" y="624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04" name="Line 16"/>
            <p:cNvSpPr>
              <a:spLocks noChangeShapeType="1"/>
            </p:cNvSpPr>
            <p:nvPr/>
          </p:nvSpPr>
          <p:spPr bwMode="auto">
            <a:xfrm>
              <a:off x="1237" y="624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05" name="Line 17"/>
            <p:cNvSpPr>
              <a:spLocks noChangeShapeType="1"/>
            </p:cNvSpPr>
            <p:nvPr/>
          </p:nvSpPr>
          <p:spPr bwMode="auto">
            <a:xfrm>
              <a:off x="1237" y="624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06" name="Rectangle 18"/>
            <p:cNvSpPr>
              <a:spLocks noChangeArrowheads="1"/>
            </p:cNvSpPr>
            <p:nvPr/>
          </p:nvSpPr>
          <p:spPr bwMode="auto">
            <a:xfrm>
              <a:off x="1250" y="624"/>
              <a:ext cx="2405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07" name="Line 19"/>
            <p:cNvSpPr>
              <a:spLocks noChangeShapeType="1"/>
            </p:cNvSpPr>
            <p:nvPr/>
          </p:nvSpPr>
          <p:spPr bwMode="auto">
            <a:xfrm>
              <a:off x="1250" y="624"/>
              <a:ext cx="2405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08" name="Rectangle 20"/>
            <p:cNvSpPr>
              <a:spLocks noChangeArrowheads="1"/>
            </p:cNvSpPr>
            <p:nvPr/>
          </p:nvSpPr>
          <p:spPr bwMode="auto">
            <a:xfrm>
              <a:off x="3655" y="624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09" name="Line 21"/>
            <p:cNvSpPr>
              <a:spLocks noChangeShapeType="1"/>
            </p:cNvSpPr>
            <p:nvPr/>
          </p:nvSpPr>
          <p:spPr bwMode="auto">
            <a:xfrm>
              <a:off x="3655" y="624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10" name="Line 22"/>
            <p:cNvSpPr>
              <a:spLocks noChangeShapeType="1"/>
            </p:cNvSpPr>
            <p:nvPr/>
          </p:nvSpPr>
          <p:spPr bwMode="auto">
            <a:xfrm>
              <a:off x="3655" y="624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11" name="Rectangle 23"/>
            <p:cNvSpPr>
              <a:spLocks noChangeArrowheads="1"/>
            </p:cNvSpPr>
            <p:nvPr/>
          </p:nvSpPr>
          <p:spPr bwMode="auto">
            <a:xfrm>
              <a:off x="3668" y="624"/>
              <a:ext cx="1471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12" name="Line 24"/>
            <p:cNvSpPr>
              <a:spLocks noChangeShapeType="1"/>
            </p:cNvSpPr>
            <p:nvPr/>
          </p:nvSpPr>
          <p:spPr bwMode="auto">
            <a:xfrm>
              <a:off x="3668" y="624"/>
              <a:ext cx="1471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13" name="Rectangle 25"/>
            <p:cNvSpPr>
              <a:spLocks noChangeArrowheads="1"/>
            </p:cNvSpPr>
            <p:nvPr/>
          </p:nvSpPr>
          <p:spPr bwMode="auto">
            <a:xfrm>
              <a:off x="5139" y="624"/>
              <a:ext cx="14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14" name="Line 26"/>
            <p:cNvSpPr>
              <a:spLocks noChangeShapeType="1"/>
            </p:cNvSpPr>
            <p:nvPr/>
          </p:nvSpPr>
          <p:spPr bwMode="auto">
            <a:xfrm>
              <a:off x="5139" y="624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15" name="Line 27"/>
            <p:cNvSpPr>
              <a:spLocks noChangeShapeType="1"/>
            </p:cNvSpPr>
            <p:nvPr/>
          </p:nvSpPr>
          <p:spPr bwMode="auto">
            <a:xfrm>
              <a:off x="5139" y="624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16" name="Rectangle 28"/>
            <p:cNvSpPr>
              <a:spLocks noChangeArrowheads="1"/>
            </p:cNvSpPr>
            <p:nvPr/>
          </p:nvSpPr>
          <p:spPr bwMode="auto">
            <a:xfrm>
              <a:off x="5139" y="624"/>
              <a:ext cx="14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17" name="Line 29"/>
            <p:cNvSpPr>
              <a:spLocks noChangeShapeType="1"/>
            </p:cNvSpPr>
            <p:nvPr/>
          </p:nvSpPr>
          <p:spPr bwMode="auto">
            <a:xfrm>
              <a:off x="5139" y="624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18" name="Line 30"/>
            <p:cNvSpPr>
              <a:spLocks noChangeShapeType="1"/>
            </p:cNvSpPr>
            <p:nvPr/>
          </p:nvSpPr>
          <p:spPr bwMode="auto">
            <a:xfrm>
              <a:off x="5139" y="624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19" name="Rectangle 31"/>
            <p:cNvSpPr>
              <a:spLocks noChangeArrowheads="1"/>
            </p:cNvSpPr>
            <p:nvPr/>
          </p:nvSpPr>
          <p:spPr bwMode="auto">
            <a:xfrm>
              <a:off x="672" y="637"/>
              <a:ext cx="13" cy="25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20" name="Line 32"/>
            <p:cNvSpPr>
              <a:spLocks noChangeShapeType="1"/>
            </p:cNvSpPr>
            <p:nvPr/>
          </p:nvSpPr>
          <p:spPr bwMode="auto">
            <a:xfrm>
              <a:off x="672" y="637"/>
              <a:ext cx="1" cy="25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21" name="Rectangle 33"/>
            <p:cNvSpPr>
              <a:spLocks noChangeArrowheads="1"/>
            </p:cNvSpPr>
            <p:nvPr/>
          </p:nvSpPr>
          <p:spPr bwMode="auto">
            <a:xfrm>
              <a:off x="1237" y="637"/>
              <a:ext cx="13" cy="25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22" name="Line 34"/>
            <p:cNvSpPr>
              <a:spLocks noChangeShapeType="1"/>
            </p:cNvSpPr>
            <p:nvPr/>
          </p:nvSpPr>
          <p:spPr bwMode="auto">
            <a:xfrm>
              <a:off x="1237" y="637"/>
              <a:ext cx="1" cy="25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23" name="Rectangle 35"/>
            <p:cNvSpPr>
              <a:spLocks noChangeArrowheads="1"/>
            </p:cNvSpPr>
            <p:nvPr/>
          </p:nvSpPr>
          <p:spPr bwMode="auto">
            <a:xfrm>
              <a:off x="3655" y="637"/>
              <a:ext cx="13" cy="25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24" name="Line 36"/>
            <p:cNvSpPr>
              <a:spLocks noChangeShapeType="1"/>
            </p:cNvSpPr>
            <p:nvPr/>
          </p:nvSpPr>
          <p:spPr bwMode="auto">
            <a:xfrm>
              <a:off x="3655" y="637"/>
              <a:ext cx="1" cy="25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25" name="Rectangle 37"/>
            <p:cNvSpPr>
              <a:spLocks noChangeArrowheads="1"/>
            </p:cNvSpPr>
            <p:nvPr/>
          </p:nvSpPr>
          <p:spPr bwMode="auto">
            <a:xfrm>
              <a:off x="5139" y="637"/>
              <a:ext cx="14" cy="25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26" name="Line 38"/>
            <p:cNvSpPr>
              <a:spLocks noChangeShapeType="1"/>
            </p:cNvSpPr>
            <p:nvPr/>
          </p:nvSpPr>
          <p:spPr bwMode="auto">
            <a:xfrm>
              <a:off x="5139" y="637"/>
              <a:ext cx="1" cy="25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27" name="Rectangle 39"/>
            <p:cNvSpPr>
              <a:spLocks noChangeArrowheads="1"/>
            </p:cNvSpPr>
            <p:nvPr/>
          </p:nvSpPr>
          <p:spPr bwMode="auto">
            <a:xfrm>
              <a:off x="909" y="903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1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728" name="Rectangle 40"/>
            <p:cNvSpPr>
              <a:spLocks noChangeArrowheads="1"/>
            </p:cNvSpPr>
            <p:nvPr/>
          </p:nvSpPr>
          <p:spPr bwMode="auto">
            <a:xfrm>
              <a:off x="2236" y="903"/>
              <a:ext cx="1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L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729" name="Rectangle 41"/>
            <p:cNvSpPr>
              <a:spLocks noChangeArrowheads="1"/>
            </p:cNvSpPr>
            <p:nvPr/>
          </p:nvSpPr>
          <p:spPr bwMode="auto">
            <a:xfrm>
              <a:off x="2354" y="903"/>
              <a:ext cx="2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oad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730" name="Rectangle 42"/>
            <p:cNvSpPr>
              <a:spLocks noChangeArrowheads="1"/>
            </p:cNvSpPr>
            <p:nvPr/>
          </p:nvSpPr>
          <p:spPr bwMode="auto">
            <a:xfrm>
              <a:off x="4220" y="903"/>
              <a:ext cx="3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22%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731" name="Rectangle 43"/>
            <p:cNvSpPr>
              <a:spLocks noChangeArrowheads="1"/>
            </p:cNvSpPr>
            <p:nvPr/>
          </p:nvSpPr>
          <p:spPr bwMode="auto">
            <a:xfrm>
              <a:off x="672" y="890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32" name="Line 44"/>
            <p:cNvSpPr>
              <a:spLocks noChangeShapeType="1"/>
            </p:cNvSpPr>
            <p:nvPr/>
          </p:nvSpPr>
          <p:spPr bwMode="auto">
            <a:xfrm>
              <a:off x="672" y="890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33" name="Line 45"/>
            <p:cNvSpPr>
              <a:spLocks noChangeShapeType="1"/>
            </p:cNvSpPr>
            <p:nvPr/>
          </p:nvSpPr>
          <p:spPr bwMode="auto">
            <a:xfrm>
              <a:off x="672" y="890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34" name="Rectangle 46"/>
            <p:cNvSpPr>
              <a:spLocks noChangeArrowheads="1"/>
            </p:cNvSpPr>
            <p:nvPr/>
          </p:nvSpPr>
          <p:spPr bwMode="auto">
            <a:xfrm>
              <a:off x="685" y="890"/>
              <a:ext cx="552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35" name="Line 47"/>
            <p:cNvSpPr>
              <a:spLocks noChangeShapeType="1"/>
            </p:cNvSpPr>
            <p:nvPr/>
          </p:nvSpPr>
          <p:spPr bwMode="auto">
            <a:xfrm>
              <a:off x="685" y="890"/>
              <a:ext cx="552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36" name="Rectangle 48"/>
            <p:cNvSpPr>
              <a:spLocks noChangeArrowheads="1"/>
            </p:cNvSpPr>
            <p:nvPr/>
          </p:nvSpPr>
          <p:spPr bwMode="auto">
            <a:xfrm>
              <a:off x="1237" y="890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37" name="Line 49"/>
            <p:cNvSpPr>
              <a:spLocks noChangeShapeType="1"/>
            </p:cNvSpPr>
            <p:nvPr/>
          </p:nvSpPr>
          <p:spPr bwMode="auto">
            <a:xfrm>
              <a:off x="1237" y="890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38" name="Line 50"/>
            <p:cNvSpPr>
              <a:spLocks noChangeShapeType="1"/>
            </p:cNvSpPr>
            <p:nvPr/>
          </p:nvSpPr>
          <p:spPr bwMode="auto">
            <a:xfrm>
              <a:off x="1237" y="890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39" name="Rectangle 51"/>
            <p:cNvSpPr>
              <a:spLocks noChangeArrowheads="1"/>
            </p:cNvSpPr>
            <p:nvPr/>
          </p:nvSpPr>
          <p:spPr bwMode="auto">
            <a:xfrm>
              <a:off x="1250" y="890"/>
              <a:ext cx="2405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0" name="Line 52"/>
            <p:cNvSpPr>
              <a:spLocks noChangeShapeType="1"/>
            </p:cNvSpPr>
            <p:nvPr/>
          </p:nvSpPr>
          <p:spPr bwMode="auto">
            <a:xfrm>
              <a:off x="1250" y="890"/>
              <a:ext cx="2405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1" name="Rectangle 53"/>
            <p:cNvSpPr>
              <a:spLocks noChangeArrowheads="1"/>
            </p:cNvSpPr>
            <p:nvPr/>
          </p:nvSpPr>
          <p:spPr bwMode="auto">
            <a:xfrm>
              <a:off x="3655" y="890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2" name="Line 54"/>
            <p:cNvSpPr>
              <a:spLocks noChangeShapeType="1"/>
            </p:cNvSpPr>
            <p:nvPr/>
          </p:nvSpPr>
          <p:spPr bwMode="auto">
            <a:xfrm>
              <a:off x="3655" y="890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3" name="Line 55"/>
            <p:cNvSpPr>
              <a:spLocks noChangeShapeType="1"/>
            </p:cNvSpPr>
            <p:nvPr/>
          </p:nvSpPr>
          <p:spPr bwMode="auto">
            <a:xfrm>
              <a:off x="3655" y="890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4" name="Rectangle 56"/>
            <p:cNvSpPr>
              <a:spLocks noChangeArrowheads="1"/>
            </p:cNvSpPr>
            <p:nvPr/>
          </p:nvSpPr>
          <p:spPr bwMode="auto">
            <a:xfrm>
              <a:off x="3668" y="890"/>
              <a:ext cx="1471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5" name="Line 57"/>
            <p:cNvSpPr>
              <a:spLocks noChangeShapeType="1"/>
            </p:cNvSpPr>
            <p:nvPr/>
          </p:nvSpPr>
          <p:spPr bwMode="auto">
            <a:xfrm>
              <a:off x="3668" y="890"/>
              <a:ext cx="1471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6" name="Rectangle 58"/>
            <p:cNvSpPr>
              <a:spLocks noChangeArrowheads="1"/>
            </p:cNvSpPr>
            <p:nvPr/>
          </p:nvSpPr>
          <p:spPr bwMode="auto">
            <a:xfrm>
              <a:off x="5139" y="890"/>
              <a:ext cx="14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7" name="Line 59"/>
            <p:cNvSpPr>
              <a:spLocks noChangeShapeType="1"/>
            </p:cNvSpPr>
            <p:nvPr/>
          </p:nvSpPr>
          <p:spPr bwMode="auto">
            <a:xfrm>
              <a:off x="5139" y="890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8" name="Line 60"/>
            <p:cNvSpPr>
              <a:spLocks noChangeShapeType="1"/>
            </p:cNvSpPr>
            <p:nvPr/>
          </p:nvSpPr>
          <p:spPr bwMode="auto">
            <a:xfrm>
              <a:off x="5139" y="890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9" name="Rectangle 61"/>
            <p:cNvSpPr>
              <a:spLocks noChangeArrowheads="1"/>
            </p:cNvSpPr>
            <p:nvPr/>
          </p:nvSpPr>
          <p:spPr bwMode="auto">
            <a:xfrm>
              <a:off x="672" y="903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0" name="Line 62"/>
            <p:cNvSpPr>
              <a:spLocks noChangeShapeType="1"/>
            </p:cNvSpPr>
            <p:nvPr/>
          </p:nvSpPr>
          <p:spPr bwMode="auto">
            <a:xfrm>
              <a:off x="672" y="903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1" name="Rectangle 63"/>
            <p:cNvSpPr>
              <a:spLocks noChangeArrowheads="1"/>
            </p:cNvSpPr>
            <p:nvPr/>
          </p:nvSpPr>
          <p:spPr bwMode="auto">
            <a:xfrm>
              <a:off x="1237" y="903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2" name="Line 64"/>
            <p:cNvSpPr>
              <a:spLocks noChangeShapeType="1"/>
            </p:cNvSpPr>
            <p:nvPr/>
          </p:nvSpPr>
          <p:spPr bwMode="auto">
            <a:xfrm>
              <a:off x="1237" y="903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3" name="Rectangle 65"/>
            <p:cNvSpPr>
              <a:spLocks noChangeArrowheads="1"/>
            </p:cNvSpPr>
            <p:nvPr/>
          </p:nvSpPr>
          <p:spPr bwMode="auto">
            <a:xfrm>
              <a:off x="3655" y="903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4" name="Line 66"/>
            <p:cNvSpPr>
              <a:spLocks noChangeShapeType="1"/>
            </p:cNvSpPr>
            <p:nvPr/>
          </p:nvSpPr>
          <p:spPr bwMode="auto">
            <a:xfrm>
              <a:off x="3655" y="903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5" name="Rectangle 67"/>
            <p:cNvSpPr>
              <a:spLocks noChangeArrowheads="1"/>
            </p:cNvSpPr>
            <p:nvPr/>
          </p:nvSpPr>
          <p:spPr bwMode="auto">
            <a:xfrm>
              <a:off x="5139" y="903"/>
              <a:ext cx="14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6" name="Line 68"/>
            <p:cNvSpPr>
              <a:spLocks noChangeShapeType="1"/>
            </p:cNvSpPr>
            <p:nvPr/>
          </p:nvSpPr>
          <p:spPr bwMode="auto">
            <a:xfrm>
              <a:off x="5139" y="903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7" name="Rectangle 69"/>
            <p:cNvSpPr>
              <a:spLocks noChangeArrowheads="1"/>
            </p:cNvSpPr>
            <p:nvPr/>
          </p:nvSpPr>
          <p:spPr bwMode="auto">
            <a:xfrm>
              <a:off x="909" y="1144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2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758" name="Rectangle 70"/>
            <p:cNvSpPr>
              <a:spLocks noChangeArrowheads="1"/>
            </p:cNvSpPr>
            <p:nvPr/>
          </p:nvSpPr>
          <p:spPr bwMode="auto">
            <a:xfrm>
              <a:off x="1342" y="1144"/>
              <a:ext cx="154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Conditional branch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759" name="Rectangle 71"/>
            <p:cNvSpPr>
              <a:spLocks noChangeArrowheads="1"/>
            </p:cNvSpPr>
            <p:nvPr/>
          </p:nvSpPr>
          <p:spPr bwMode="auto">
            <a:xfrm>
              <a:off x="4220" y="1144"/>
              <a:ext cx="3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20%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760" name="Rectangle 72"/>
            <p:cNvSpPr>
              <a:spLocks noChangeArrowheads="1"/>
            </p:cNvSpPr>
            <p:nvPr/>
          </p:nvSpPr>
          <p:spPr bwMode="auto">
            <a:xfrm>
              <a:off x="672" y="1144"/>
              <a:ext cx="13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1" name="Line 73"/>
            <p:cNvSpPr>
              <a:spLocks noChangeShapeType="1"/>
            </p:cNvSpPr>
            <p:nvPr/>
          </p:nvSpPr>
          <p:spPr bwMode="auto">
            <a:xfrm>
              <a:off x="672" y="1144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2" name="Line 74"/>
            <p:cNvSpPr>
              <a:spLocks noChangeShapeType="1"/>
            </p:cNvSpPr>
            <p:nvPr/>
          </p:nvSpPr>
          <p:spPr bwMode="auto">
            <a:xfrm>
              <a:off x="672" y="1144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3" name="Rectangle 75"/>
            <p:cNvSpPr>
              <a:spLocks noChangeArrowheads="1"/>
            </p:cNvSpPr>
            <p:nvPr/>
          </p:nvSpPr>
          <p:spPr bwMode="auto">
            <a:xfrm>
              <a:off x="685" y="1144"/>
              <a:ext cx="552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4" name="Line 76"/>
            <p:cNvSpPr>
              <a:spLocks noChangeShapeType="1"/>
            </p:cNvSpPr>
            <p:nvPr/>
          </p:nvSpPr>
          <p:spPr bwMode="auto">
            <a:xfrm>
              <a:off x="685" y="1144"/>
              <a:ext cx="552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5" name="Rectangle 77"/>
            <p:cNvSpPr>
              <a:spLocks noChangeArrowheads="1"/>
            </p:cNvSpPr>
            <p:nvPr/>
          </p:nvSpPr>
          <p:spPr bwMode="auto">
            <a:xfrm>
              <a:off x="1237" y="1144"/>
              <a:ext cx="13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6" name="Line 78"/>
            <p:cNvSpPr>
              <a:spLocks noChangeShapeType="1"/>
            </p:cNvSpPr>
            <p:nvPr/>
          </p:nvSpPr>
          <p:spPr bwMode="auto">
            <a:xfrm>
              <a:off x="1237" y="1144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7" name="Line 79"/>
            <p:cNvSpPr>
              <a:spLocks noChangeShapeType="1"/>
            </p:cNvSpPr>
            <p:nvPr/>
          </p:nvSpPr>
          <p:spPr bwMode="auto">
            <a:xfrm>
              <a:off x="1237" y="1144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8" name="Rectangle 80"/>
            <p:cNvSpPr>
              <a:spLocks noChangeArrowheads="1"/>
            </p:cNvSpPr>
            <p:nvPr/>
          </p:nvSpPr>
          <p:spPr bwMode="auto">
            <a:xfrm>
              <a:off x="1250" y="1144"/>
              <a:ext cx="2405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9" name="Line 81"/>
            <p:cNvSpPr>
              <a:spLocks noChangeShapeType="1"/>
            </p:cNvSpPr>
            <p:nvPr/>
          </p:nvSpPr>
          <p:spPr bwMode="auto">
            <a:xfrm>
              <a:off x="1250" y="1144"/>
              <a:ext cx="2405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70" name="Rectangle 82"/>
            <p:cNvSpPr>
              <a:spLocks noChangeArrowheads="1"/>
            </p:cNvSpPr>
            <p:nvPr/>
          </p:nvSpPr>
          <p:spPr bwMode="auto">
            <a:xfrm>
              <a:off x="3655" y="1144"/>
              <a:ext cx="13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71" name="Line 83"/>
            <p:cNvSpPr>
              <a:spLocks noChangeShapeType="1"/>
            </p:cNvSpPr>
            <p:nvPr/>
          </p:nvSpPr>
          <p:spPr bwMode="auto">
            <a:xfrm>
              <a:off x="3655" y="1144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72" name="Line 84"/>
            <p:cNvSpPr>
              <a:spLocks noChangeShapeType="1"/>
            </p:cNvSpPr>
            <p:nvPr/>
          </p:nvSpPr>
          <p:spPr bwMode="auto">
            <a:xfrm>
              <a:off x="3655" y="1144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73" name="Rectangle 85"/>
            <p:cNvSpPr>
              <a:spLocks noChangeArrowheads="1"/>
            </p:cNvSpPr>
            <p:nvPr/>
          </p:nvSpPr>
          <p:spPr bwMode="auto">
            <a:xfrm>
              <a:off x="3668" y="1144"/>
              <a:ext cx="1471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74" name="Line 86"/>
            <p:cNvSpPr>
              <a:spLocks noChangeShapeType="1"/>
            </p:cNvSpPr>
            <p:nvPr/>
          </p:nvSpPr>
          <p:spPr bwMode="auto">
            <a:xfrm>
              <a:off x="3668" y="1144"/>
              <a:ext cx="1471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75" name="Rectangle 87"/>
            <p:cNvSpPr>
              <a:spLocks noChangeArrowheads="1"/>
            </p:cNvSpPr>
            <p:nvPr/>
          </p:nvSpPr>
          <p:spPr bwMode="auto">
            <a:xfrm>
              <a:off x="5139" y="1144"/>
              <a:ext cx="14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76" name="Line 88"/>
            <p:cNvSpPr>
              <a:spLocks noChangeShapeType="1"/>
            </p:cNvSpPr>
            <p:nvPr/>
          </p:nvSpPr>
          <p:spPr bwMode="auto">
            <a:xfrm>
              <a:off x="5139" y="1144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77" name="Line 89"/>
            <p:cNvSpPr>
              <a:spLocks noChangeShapeType="1"/>
            </p:cNvSpPr>
            <p:nvPr/>
          </p:nvSpPr>
          <p:spPr bwMode="auto">
            <a:xfrm>
              <a:off x="5139" y="1144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78" name="Rectangle 90"/>
            <p:cNvSpPr>
              <a:spLocks noChangeArrowheads="1"/>
            </p:cNvSpPr>
            <p:nvPr/>
          </p:nvSpPr>
          <p:spPr bwMode="auto">
            <a:xfrm>
              <a:off x="672" y="1156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79" name="Line 91"/>
            <p:cNvSpPr>
              <a:spLocks noChangeShapeType="1"/>
            </p:cNvSpPr>
            <p:nvPr/>
          </p:nvSpPr>
          <p:spPr bwMode="auto">
            <a:xfrm>
              <a:off x="672" y="1156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80" name="Rectangle 92"/>
            <p:cNvSpPr>
              <a:spLocks noChangeArrowheads="1"/>
            </p:cNvSpPr>
            <p:nvPr/>
          </p:nvSpPr>
          <p:spPr bwMode="auto">
            <a:xfrm>
              <a:off x="1237" y="1156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81" name="Line 93"/>
            <p:cNvSpPr>
              <a:spLocks noChangeShapeType="1"/>
            </p:cNvSpPr>
            <p:nvPr/>
          </p:nvSpPr>
          <p:spPr bwMode="auto">
            <a:xfrm>
              <a:off x="1237" y="1156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82" name="Rectangle 94"/>
            <p:cNvSpPr>
              <a:spLocks noChangeArrowheads="1"/>
            </p:cNvSpPr>
            <p:nvPr/>
          </p:nvSpPr>
          <p:spPr bwMode="auto">
            <a:xfrm>
              <a:off x="3655" y="1156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83" name="Line 95"/>
            <p:cNvSpPr>
              <a:spLocks noChangeShapeType="1"/>
            </p:cNvSpPr>
            <p:nvPr/>
          </p:nvSpPr>
          <p:spPr bwMode="auto">
            <a:xfrm>
              <a:off x="3655" y="1156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84" name="Rectangle 96"/>
            <p:cNvSpPr>
              <a:spLocks noChangeArrowheads="1"/>
            </p:cNvSpPr>
            <p:nvPr/>
          </p:nvSpPr>
          <p:spPr bwMode="auto">
            <a:xfrm>
              <a:off x="5139" y="1156"/>
              <a:ext cx="14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85" name="Line 97"/>
            <p:cNvSpPr>
              <a:spLocks noChangeShapeType="1"/>
            </p:cNvSpPr>
            <p:nvPr/>
          </p:nvSpPr>
          <p:spPr bwMode="auto">
            <a:xfrm>
              <a:off x="5139" y="1156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86" name="Rectangle 98"/>
            <p:cNvSpPr>
              <a:spLocks noChangeArrowheads="1"/>
            </p:cNvSpPr>
            <p:nvPr/>
          </p:nvSpPr>
          <p:spPr bwMode="auto">
            <a:xfrm>
              <a:off x="909" y="1384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3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787" name="Rectangle 99"/>
            <p:cNvSpPr>
              <a:spLocks noChangeArrowheads="1"/>
            </p:cNvSpPr>
            <p:nvPr/>
          </p:nvSpPr>
          <p:spPr bwMode="auto">
            <a:xfrm>
              <a:off x="2091" y="1384"/>
              <a:ext cx="69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compare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788" name="Rectangle 100"/>
            <p:cNvSpPr>
              <a:spLocks noChangeArrowheads="1"/>
            </p:cNvSpPr>
            <p:nvPr/>
          </p:nvSpPr>
          <p:spPr bwMode="auto">
            <a:xfrm>
              <a:off x="4220" y="1384"/>
              <a:ext cx="3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16%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789" name="Rectangle 101"/>
            <p:cNvSpPr>
              <a:spLocks noChangeArrowheads="1"/>
            </p:cNvSpPr>
            <p:nvPr/>
          </p:nvSpPr>
          <p:spPr bwMode="auto">
            <a:xfrm>
              <a:off x="672" y="1384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90" name="Line 102"/>
            <p:cNvSpPr>
              <a:spLocks noChangeShapeType="1"/>
            </p:cNvSpPr>
            <p:nvPr/>
          </p:nvSpPr>
          <p:spPr bwMode="auto">
            <a:xfrm>
              <a:off x="672" y="1384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91" name="Line 103"/>
            <p:cNvSpPr>
              <a:spLocks noChangeShapeType="1"/>
            </p:cNvSpPr>
            <p:nvPr/>
          </p:nvSpPr>
          <p:spPr bwMode="auto">
            <a:xfrm>
              <a:off x="672" y="1384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92" name="Rectangle 104"/>
            <p:cNvSpPr>
              <a:spLocks noChangeArrowheads="1"/>
            </p:cNvSpPr>
            <p:nvPr/>
          </p:nvSpPr>
          <p:spPr bwMode="auto">
            <a:xfrm>
              <a:off x="685" y="1384"/>
              <a:ext cx="552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93" name="Line 105"/>
            <p:cNvSpPr>
              <a:spLocks noChangeShapeType="1"/>
            </p:cNvSpPr>
            <p:nvPr/>
          </p:nvSpPr>
          <p:spPr bwMode="auto">
            <a:xfrm>
              <a:off x="685" y="1384"/>
              <a:ext cx="552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94" name="Rectangle 106"/>
            <p:cNvSpPr>
              <a:spLocks noChangeArrowheads="1"/>
            </p:cNvSpPr>
            <p:nvPr/>
          </p:nvSpPr>
          <p:spPr bwMode="auto">
            <a:xfrm>
              <a:off x="1237" y="1384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95" name="Line 107"/>
            <p:cNvSpPr>
              <a:spLocks noChangeShapeType="1"/>
            </p:cNvSpPr>
            <p:nvPr/>
          </p:nvSpPr>
          <p:spPr bwMode="auto">
            <a:xfrm>
              <a:off x="1237" y="1384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96" name="Line 108"/>
            <p:cNvSpPr>
              <a:spLocks noChangeShapeType="1"/>
            </p:cNvSpPr>
            <p:nvPr/>
          </p:nvSpPr>
          <p:spPr bwMode="auto">
            <a:xfrm>
              <a:off x="1237" y="1384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97" name="Rectangle 109"/>
            <p:cNvSpPr>
              <a:spLocks noChangeArrowheads="1"/>
            </p:cNvSpPr>
            <p:nvPr/>
          </p:nvSpPr>
          <p:spPr bwMode="auto">
            <a:xfrm>
              <a:off x="1250" y="1384"/>
              <a:ext cx="2405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98" name="Line 110"/>
            <p:cNvSpPr>
              <a:spLocks noChangeShapeType="1"/>
            </p:cNvSpPr>
            <p:nvPr/>
          </p:nvSpPr>
          <p:spPr bwMode="auto">
            <a:xfrm>
              <a:off x="1250" y="1384"/>
              <a:ext cx="2405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99" name="Rectangle 111"/>
            <p:cNvSpPr>
              <a:spLocks noChangeArrowheads="1"/>
            </p:cNvSpPr>
            <p:nvPr/>
          </p:nvSpPr>
          <p:spPr bwMode="auto">
            <a:xfrm>
              <a:off x="3655" y="1384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00" name="Line 112"/>
            <p:cNvSpPr>
              <a:spLocks noChangeShapeType="1"/>
            </p:cNvSpPr>
            <p:nvPr/>
          </p:nvSpPr>
          <p:spPr bwMode="auto">
            <a:xfrm>
              <a:off x="3655" y="1384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01" name="Line 113"/>
            <p:cNvSpPr>
              <a:spLocks noChangeShapeType="1"/>
            </p:cNvSpPr>
            <p:nvPr/>
          </p:nvSpPr>
          <p:spPr bwMode="auto">
            <a:xfrm>
              <a:off x="3655" y="1384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02" name="Rectangle 114"/>
            <p:cNvSpPr>
              <a:spLocks noChangeArrowheads="1"/>
            </p:cNvSpPr>
            <p:nvPr/>
          </p:nvSpPr>
          <p:spPr bwMode="auto">
            <a:xfrm>
              <a:off x="3668" y="1384"/>
              <a:ext cx="1471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03" name="Line 115"/>
            <p:cNvSpPr>
              <a:spLocks noChangeShapeType="1"/>
            </p:cNvSpPr>
            <p:nvPr/>
          </p:nvSpPr>
          <p:spPr bwMode="auto">
            <a:xfrm>
              <a:off x="3668" y="1384"/>
              <a:ext cx="1471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04" name="Rectangle 116"/>
            <p:cNvSpPr>
              <a:spLocks noChangeArrowheads="1"/>
            </p:cNvSpPr>
            <p:nvPr/>
          </p:nvSpPr>
          <p:spPr bwMode="auto">
            <a:xfrm>
              <a:off x="5139" y="1384"/>
              <a:ext cx="14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05" name="Line 117"/>
            <p:cNvSpPr>
              <a:spLocks noChangeShapeType="1"/>
            </p:cNvSpPr>
            <p:nvPr/>
          </p:nvSpPr>
          <p:spPr bwMode="auto">
            <a:xfrm>
              <a:off x="5139" y="1384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06" name="Line 118"/>
            <p:cNvSpPr>
              <a:spLocks noChangeShapeType="1"/>
            </p:cNvSpPr>
            <p:nvPr/>
          </p:nvSpPr>
          <p:spPr bwMode="auto">
            <a:xfrm>
              <a:off x="5139" y="1384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07" name="Rectangle 119"/>
            <p:cNvSpPr>
              <a:spLocks noChangeArrowheads="1"/>
            </p:cNvSpPr>
            <p:nvPr/>
          </p:nvSpPr>
          <p:spPr bwMode="auto">
            <a:xfrm>
              <a:off x="672" y="1397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08" name="Line 120"/>
            <p:cNvSpPr>
              <a:spLocks noChangeShapeType="1"/>
            </p:cNvSpPr>
            <p:nvPr/>
          </p:nvSpPr>
          <p:spPr bwMode="auto">
            <a:xfrm>
              <a:off x="672" y="1397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09" name="Rectangle 121"/>
            <p:cNvSpPr>
              <a:spLocks noChangeArrowheads="1"/>
            </p:cNvSpPr>
            <p:nvPr/>
          </p:nvSpPr>
          <p:spPr bwMode="auto">
            <a:xfrm>
              <a:off x="1237" y="1397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10" name="Line 122"/>
            <p:cNvSpPr>
              <a:spLocks noChangeShapeType="1"/>
            </p:cNvSpPr>
            <p:nvPr/>
          </p:nvSpPr>
          <p:spPr bwMode="auto">
            <a:xfrm>
              <a:off x="1237" y="1397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11" name="Rectangle 123"/>
            <p:cNvSpPr>
              <a:spLocks noChangeArrowheads="1"/>
            </p:cNvSpPr>
            <p:nvPr/>
          </p:nvSpPr>
          <p:spPr bwMode="auto">
            <a:xfrm>
              <a:off x="3655" y="1397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12" name="Line 124"/>
            <p:cNvSpPr>
              <a:spLocks noChangeShapeType="1"/>
            </p:cNvSpPr>
            <p:nvPr/>
          </p:nvSpPr>
          <p:spPr bwMode="auto">
            <a:xfrm>
              <a:off x="3655" y="1397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13" name="Rectangle 125"/>
            <p:cNvSpPr>
              <a:spLocks noChangeArrowheads="1"/>
            </p:cNvSpPr>
            <p:nvPr/>
          </p:nvSpPr>
          <p:spPr bwMode="auto">
            <a:xfrm>
              <a:off x="5139" y="1397"/>
              <a:ext cx="14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14" name="Line 126"/>
            <p:cNvSpPr>
              <a:spLocks noChangeShapeType="1"/>
            </p:cNvSpPr>
            <p:nvPr/>
          </p:nvSpPr>
          <p:spPr bwMode="auto">
            <a:xfrm>
              <a:off x="5139" y="1397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15" name="Rectangle 127"/>
            <p:cNvSpPr>
              <a:spLocks noChangeArrowheads="1"/>
            </p:cNvSpPr>
            <p:nvPr/>
          </p:nvSpPr>
          <p:spPr bwMode="auto">
            <a:xfrm>
              <a:off x="909" y="1625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4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816" name="Rectangle 128"/>
            <p:cNvSpPr>
              <a:spLocks noChangeArrowheads="1"/>
            </p:cNvSpPr>
            <p:nvPr/>
          </p:nvSpPr>
          <p:spPr bwMode="auto">
            <a:xfrm>
              <a:off x="2236" y="1625"/>
              <a:ext cx="42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Store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817" name="Rectangle 129"/>
            <p:cNvSpPr>
              <a:spLocks noChangeArrowheads="1"/>
            </p:cNvSpPr>
            <p:nvPr/>
          </p:nvSpPr>
          <p:spPr bwMode="auto">
            <a:xfrm>
              <a:off x="4224" y="1625"/>
              <a:ext cx="3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12%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818" name="Rectangle 130"/>
            <p:cNvSpPr>
              <a:spLocks noChangeArrowheads="1"/>
            </p:cNvSpPr>
            <p:nvPr/>
          </p:nvSpPr>
          <p:spPr bwMode="auto">
            <a:xfrm>
              <a:off x="672" y="1625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19" name="Line 131"/>
            <p:cNvSpPr>
              <a:spLocks noChangeShapeType="1"/>
            </p:cNvSpPr>
            <p:nvPr/>
          </p:nvSpPr>
          <p:spPr bwMode="auto">
            <a:xfrm>
              <a:off x="672" y="1625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0" name="Line 132"/>
            <p:cNvSpPr>
              <a:spLocks noChangeShapeType="1"/>
            </p:cNvSpPr>
            <p:nvPr/>
          </p:nvSpPr>
          <p:spPr bwMode="auto">
            <a:xfrm>
              <a:off x="672" y="1625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1" name="Rectangle 133"/>
            <p:cNvSpPr>
              <a:spLocks noChangeArrowheads="1"/>
            </p:cNvSpPr>
            <p:nvPr/>
          </p:nvSpPr>
          <p:spPr bwMode="auto">
            <a:xfrm>
              <a:off x="685" y="1625"/>
              <a:ext cx="552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2" name="Line 134"/>
            <p:cNvSpPr>
              <a:spLocks noChangeShapeType="1"/>
            </p:cNvSpPr>
            <p:nvPr/>
          </p:nvSpPr>
          <p:spPr bwMode="auto">
            <a:xfrm>
              <a:off x="685" y="1625"/>
              <a:ext cx="552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3" name="Rectangle 135"/>
            <p:cNvSpPr>
              <a:spLocks noChangeArrowheads="1"/>
            </p:cNvSpPr>
            <p:nvPr/>
          </p:nvSpPr>
          <p:spPr bwMode="auto">
            <a:xfrm>
              <a:off x="1237" y="1625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4" name="Line 136"/>
            <p:cNvSpPr>
              <a:spLocks noChangeShapeType="1"/>
            </p:cNvSpPr>
            <p:nvPr/>
          </p:nvSpPr>
          <p:spPr bwMode="auto">
            <a:xfrm>
              <a:off x="1237" y="1625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5" name="Line 137"/>
            <p:cNvSpPr>
              <a:spLocks noChangeShapeType="1"/>
            </p:cNvSpPr>
            <p:nvPr/>
          </p:nvSpPr>
          <p:spPr bwMode="auto">
            <a:xfrm>
              <a:off x="1237" y="1625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6" name="Rectangle 138"/>
            <p:cNvSpPr>
              <a:spLocks noChangeArrowheads="1"/>
            </p:cNvSpPr>
            <p:nvPr/>
          </p:nvSpPr>
          <p:spPr bwMode="auto">
            <a:xfrm>
              <a:off x="1250" y="1625"/>
              <a:ext cx="2405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7" name="Line 139"/>
            <p:cNvSpPr>
              <a:spLocks noChangeShapeType="1"/>
            </p:cNvSpPr>
            <p:nvPr/>
          </p:nvSpPr>
          <p:spPr bwMode="auto">
            <a:xfrm>
              <a:off x="1250" y="1625"/>
              <a:ext cx="2405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8" name="Rectangle 140"/>
            <p:cNvSpPr>
              <a:spLocks noChangeArrowheads="1"/>
            </p:cNvSpPr>
            <p:nvPr/>
          </p:nvSpPr>
          <p:spPr bwMode="auto">
            <a:xfrm>
              <a:off x="3655" y="1625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9" name="Line 141"/>
            <p:cNvSpPr>
              <a:spLocks noChangeShapeType="1"/>
            </p:cNvSpPr>
            <p:nvPr/>
          </p:nvSpPr>
          <p:spPr bwMode="auto">
            <a:xfrm>
              <a:off x="3655" y="1625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0" name="Line 142"/>
            <p:cNvSpPr>
              <a:spLocks noChangeShapeType="1"/>
            </p:cNvSpPr>
            <p:nvPr/>
          </p:nvSpPr>
          <p:spPr bwMode="auto">
            <a:xfrm>
              <a:off x="3655" y="1625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1" name="Rectangle 143"/>
            <p:cNvSpPr>
              <a:spLocks noChangeArrowheads="1"/>
            </p:cNvSpPr>
            <p:nvPr/>
          </p:nvSpPr>
          <p:spPr bwMode="auto">
            <a:xfrm>
              <a:off x="3668" y="1625"/>
              <a:ext cx="1471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2" name="Line 144"/>
            <p:cNvSpPr>
              <a:spLocks noChangeShapeType="1"/>
            </p:cNvSpPr>
            <p:nvPr/>
          </p:nvSpPr>
          <p:spPr bwMode="auto">
            <a:xfrm>
              <a:off x="3668" y="1625"/>
              <a:ext cx="1471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3" name="Rectangle 145"/>
            <p:cNvSpPr>
              <a:spLocks noChangeArrowheads="1"/>
            </p:cNvSpPr>
            <p:nvPr/>
          </p:nvSpPr>
          <p:spPr bwMode="auto">
            <a:xfrm>
              <a:off x="5139" y="1625"/>
              <a:ext cx="14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4" name="Line 146"/>
            <p:cNvSpPr>
              <a:spLocks noChangeShapeType="1"/>
            </p:cNvSpPr>
            <p:nvPr/>
          </p:nvSpPr>
          <p:spPr bwMode="auto">
            <a:xfrm>
              <a:off x="5139" y="1625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5" name="Line 147"/>
            <p:cNvSpPr>
              <a:spLocks noChangeShapeType="1"/>
            </p:cNvSpPr>
            <p:nvPr/>
          </p:nvSpPr>
          <p:spPr bwMode="auto">
            <a:xfrm>
              <a:off x="5139" y="1625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6" name="Rectangle 148"/>
            <p:cNvSpPr>
              <a:spLocks noChangeArrowheads="1"/>
            </p:cNvSpPr>
            <p:nvPr/>
          </p:nvSpPr>
          <p:spPr bwMode="auto">
            <a:xfrm>
              <a:off x="672" y="1638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7" name="Line 149"/>
            <p:cNvSpPr>
              <a:spLocks noChangeShapeType="1"/>
            </p:cNvSpPr>
            <p:nvPr/>
          </p:nvSpPr>
          <p:spPr bwMode="auto">
            <a:xfrm>
              <a:off x="672" y="1638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8" name="Rectangle 150"/>
            <p:cNvSpPr>
              <a:spLocks noChangeArrowheads="1"/>
            </p:cNvSpPr>
            <p:nvPr/>
          </p:nvSpPr>
          <p:spPr bwMode="auto">
            <a:xfrm>
              <a:off x="1237" y="1638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9" name="Line 151"/>
            <p:cNvSpPr>
              <a:spLocks noChangeShapeType="1"/>
            </p:cNvSpPr>
            <p:nvPr/>
          </p:nvSpPr>
          <p:spPr bwMode="auto">
            <a:xfrm>
              <a:off x="1237" y="1638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40" name="Rectangle 152"/>
            <p:cNvSpPr>
              <a:spLocks noChangeArrowheads="1"/>
            </p:cNvSpPr>
            <p:nvPr/>
          </p:nvSpPr>
          <p:spPr bwMode="auto">
            <a:xfrm>
              <a:off x="3655" y="1638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41" name="Line 153"/>
            <p:cNvSpPr>
              <a:spLocks noChangeShapeType="1"/>
            </p:cNvSpPr>
            <p:nvPr/>
          </p:nvSpPr>
          <p:spPr bwMode="auto">
            <a:xfrm>
              <a:off x="3655" y="1638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42" name="Rectangle 154"/>
            <p:cNvSpPr>
              <a:spLocks noChangeArrowheads="1"/>
            </p:cNvSpPr>
            <p:nvPr/>
          </p:nvSpPr>
          <p:spPr bwMode="auto">
            <a:xfrm>
              <a:off x="5139" y="1638"/>
              <a:ext cx="14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43" name="Line 155"/>
            <p:cNvSpPr>
              <a:spLocks noChangeShapeType="1"/>
            </p:cNvSpPr>
            <p:nvPr/>
          </p:nvSpPr>
          <p:spPr bwMode="auto">
            <a:xfrm>
              <a:off x="5139" y="1638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44" name="Rectangle 156"/>
            <p:cNvSpPr>
              <a:spLocks noChangeArrowheads="1"/>
            </p:cNvSpPr>
            <p:nvPr/>
          </p:nvSpPr>
          <p:spPr bwMode="auto">
            <a:xfrm>
              <a:off x="909" y="1866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5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845" name="Rectangle 157"/>
            <p:cNvSpPr>
              <a:spLocks noChangeArrowheads="1"/>
            </p:cNvSpPr>
            <p:nvPr/>
          </p:nvSpPr>
          <p:spPr bwMode="auto">
            <a:xfrm>
              <a:off x="2275" y="1866"/>
              <a:ext cx="3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Add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846" name="Rectangle 158"/>
            <p:cNvSpPr>
              <a:spLocks noChangeArrowheads="1"/>
            </p:cNvSpPr>
            <p:nvPr/>
          </p:nvSpPr>
          <p:spPr bwMode="auto">
            <a:xfrm>
              <a:off x="4320" y="1866"/>
              <a:ext cx="2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8%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847" name="Rectangle 159"/>
            <p:cNvSpPr>
              <a:spLocks noChangeArrowheads="1"/>
            </p:cNvSpPr>
            <p:nvPr/>
          </p:nvSpPr>
          <p:spPr bwMode="auto">
            <a:xfrm>
              <a:off x="672" y="1866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48" name="Line 160"/>
            <p:cNvSpPr>
              <a:spLocks noChangeShapeType="1"/>
            </p:cNvSpPr>
            <p:nvPr/>
          </p:nvSpPr>
          <p:spPr bwMode="auto">
            <a:xfrm>
              <a:off x="672" y="1866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49" name="Line 161"/>
            <p:cNvSpPr>
              <a:spLocks noChangeShapeType="1"/>
            </p:cNvSpPr>
            <p:nvPr/>
          </p:nvSpPr>
          <p:spPr bwMode="auto">
            <a:xfrm>
              <a:off x="672" y="1866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50" name="Rectangle 162"/>
            <p:cNvSpPr>
              <a:spLocks noChangeArrowheads="1"/>
            </p:cNvSpPr>
            <p:nvPr/>
          </p:nvSpPr>
          <p:spPr bwMode="auto">
            <a:xfrm>
              <a:off x="685" y="1866"/>
              <a:ext cx="552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51" name="Line 163"/>
            <p:cNvSpPr>
              <a:spLocks noChangeShapeType="1"/>
            </p:cNvSpPr>
            <p:nvPr/>
          </p:nvSpPr>
          <p:spPr bwMode="auto">
            <a:xfrm>
              <a:off x="685" y="1866"/>
              <a:ext cx="552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52" name="Rectangle 164"/>
            <p:cNvSpPr>
              <a:spLocks noChangeArrowheads="1"/>
            </p:cNvSpPr>
            <p:nvPr/>
          </p:nvSpPr>
          <p:spPr bwMode="auto">
            <a:xfrm>
              <a:off x="1237" y="1866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53" name="Line 165"/>
            <p:cNvSpPr>
              <a:spLocks noChangeShapeType="1"/>
            </p:cNvSpPr>
            <p:nvPr/>
          </p:nvSpPr>
          <p:spPr bwMode="auto">
            <a:xfrm>
              <a:off x="1237" y="1866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54" name="Line 166"/>
            <p:cNvSpPr>
              <a:spLocks noChangeShapeType="1"/>
            </p:cNvSpPr>
            <p:nvPr/>
          </p:nvSpPr>
          <p:spPr bwMode="auto">
            <a:xfrm>
              <a:off x="1237" y="1866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55" name="Rectangle 167"/>
            <p:cNvSpPr>
              <a:spLocks noChangeArrowheads="1"/>
            </p:cNvSpPr>
            <p:nvPr/>
          </p:nvSpPr>
          <p:spPr bwMode="auto">
            <a:xfrm>
              <a:off x="1250" y="1866"/>
              <a:ext cx="2405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56" name="Line 168"/>
            <p:cNvSpPr>
              <a:spLocks noChangeShapeType="1"/>
            </p:cNvSpPr>
            <p:nvPr/>
          </p:nvSpPr>
          <p:spPr bwMode="auto">
            <a:xfrm>
              <a:off x="1250" y="1866"/>
              <a:ext cx="2405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57" name="Rectangle 169"/>
            <p:cNvSpPr>
              <a:spLocks noChangeArrowheads="1"/>
            </p:cNvSpPr>
            <p:nvPr/>
          </p:nvSpPr>
          <p:spPr bwMode="auto">
            <a:xfrm>
              <a:off x="3655" y="1866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58" name="Line 170"/>
            <p:cNvSpPr>
              <a:spLocks noChangeShapeType="1"/>
            </p:cNvSpPr>
            <p:nvPr/>
          </p:nvSpPr>
          <p:spPr bwMode="auto">
            <a:xfrm>
              <a:off x="3655" y="1866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59" name="Line 171"/>
            <p:cNvSpPr>
              <a:spLocks noChangeShapeType="1"/>
            </p:cNvSpPr>
            <p:nvPr/>
          </p:nvSpPr>
          <p:spPr bwMode="auto">
            <a:xfrm>
              <a:off x="3655" y="1866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60" name="Rectangle 172"/>
            <p:cNvSpPr>
              <a:spLocks noChangeArrowheads="1"/>
            </p:cNvSpPr>
            <p:nvPr/>
          </p:nvSpPr>
          <p:spPr bwMode="auto">
            <a:xfrm>
              <a:off x="3668" y="1866"/>
              <a:ext cx="1471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61" name="Line 173"/>
            <p:cNvSpPr>
              <a:spLocks noChangeShapeType="1"/>
            </p:cNvSpPr>
            <p:nvPr/>
          </p:nvSpPr>
          <p:spPr bwMode="auto">
            <a:xfrm>
              <a:off x="3668" y="1866"/>
              <a:ext cx="1471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62" name="Rectangle 174"/>
            <p:cNvSpPr>
              <a:spLocks noChangeArrowheads="1"/>
            </p:cNvSpPr>
            <p:nvPr/>
          </p:nvSpPr>
          <p:spPr bwMode="auto">
            <a:xfrm>
              <a:off x="5139" y="1866"/>
              <a:ext cx="14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63" name="Line 175"/>
            <p:cNvSpPr>
              <a:spLocks noChangeShapeType="1"/>
            </p:cNvSpPr>
            <p:nvPr/>
          </p:nvSpPr>
          <p:spPr bwMode="auto">
            <a:xfrm>
              <a:off x="5139" y="1866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64" name="Line 176"/>
            <p:cNvSpPr>
              <a:spLocks noChangeShapeType="1"/>
            </p:cNvSpPr>
            <p:nvPr/>
          </p:nvSpPr>
          <p:spPr bwMode="auto">
            <a:xfrm>
              <a:off x="5139" y="1866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65" name="Rectangle 177"/>
            <p:cNvSpPr>
              <a:spLocks noChangeArrowheads="1"/>
            </p:cNvSpPr>
            <p:nvPr/>
          </p:nvSpPr>
          <p:spPr bwMode="auto">
            <a:xfrm>
              <a:off x="672" y="1879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66" name="Line 178"/>
            <p:cNvSpPr>
              <a:spLocks noChangeShapeType="1"/>
            </p:cNvSpPr>
            <p:nvPr/>
          </p:nvSpPr>
          <p:spPr bwMode="auto">
            <a:xfrm>
              <a:off x="672" y="1879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67" name="Rectangle 179"/>
            <p:cNvSpPr>
              <a:spLocks noChangeArrowheads="1"/>
            </p:cNvSpPr>
            <p:nvPr/>
          </p:nvSpPr>
          <p:spPr bwMode="auto">
            <a:xfrm>
              <a:off x="1237" y="1879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68" name="Line 180"/>
            <p:cNvSpPr>
              <a:spLocks noChangeShapeType="1"/>
            </p:cNvSpPr>
            <p:nvPr/>
          </p:nvSpPr>
          <p:spPr bwMode="auto">
            <a:xfrm>
              <a:off x="1237" y="1879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69" name="Rectangle 181"/>
            <p:cNvSpPr>
              <a:spLocks noChangeArrowheads="1"/>
            </p:cNvSpPr>
            <p:nvPr/>
          </p:nvSpPr>
          <p:spPr bwMode="auto">
            <a:xfrm>
              <a:off x="3655" y="1879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70" name="Line 182"/>
            <p:cNvSpPr>
              <a:spLocks noChangeShapeType="1"/>
            </p:cNvSpPr>
            <p:nvPr/>
          </p:nvSpPr>
          <p:spPr bwMode="auto">
            <a:xfrm>
              <a:off x="3655" y="1879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71" name="Rectangle 183"/>
            <p:cNvSpPr>
              <a:spLocks noChangeArrowheads="1"/>
            </p:cNvSpPr>
            <p:nvPr/>
          </p:nvSpPr>
          <p:spPr bwMode="auto">
            <a:xfrm>
              <a:off x="5139" y="1879"/>
              <a:ext cx="14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72" name="Line 184"/>
            <p:cNvSpPr>
              <a:spLocks noChangeShapeType="1"/>
            </p:cNvSpPr>
            <p:nvPr/>
          </p:nvSpPr>
          <p:spPr bwMode="auto">
            <a:xfrm>
              <a:off x="5139" y="1879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73" name="Rectangle 185"/>
            <p:cNvSpPr>
              <a:spLocks noChangeArrowheads="1"/>
            </p:cNvSpPr>
            <p:nvPr/>
          </p:nvSpPr>
          <p:spPr bwMode="auto">
            <a:xfrm>
              <a:off x="909" y="2107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6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874" name="Rectangle 186"/>
            <p:cNvSpPr>
              <a:spLocks noChangeArrowheads="1"/>
            </p:cNvSpPr>
            <p:nvPr/>
          </p:nvSpPr>
          <p:spPr bwMode="auto">
            <a:xfrm>
              <a:off x="2275" y="2107"/>
              <a:ext cx="3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And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875" name="Rectangle 187"/>
            <p:cNvSpPr>
              <a:spLocks noChangeArrowheads="1"/>
            </p:cNvSpPr>
            <p:nvPr/>
          </p:nvSpPr>
          <p:spPr bwMode="auto">
            <a:xfrm>
              <a:off x="4320" y="2107"/>
              <a:ext cx="2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6%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876" name="Rectangle 188"/>
            <p:cNvSpPr>
              <a:spLocks noChangeArrowheads="1"/>
            </p:cNvSpPr>
            <p:nvPr/>
          </p:nvSpPr>
          <p:spPr bwMode="auto">
            <a:xfrm>
              <a:off x="672" y="2107"/>
              <a:ext cx="13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77" name="Line 189"/>
            <p:cNvSpPr>
              <a:spLocks noChangeShapeType="1"/>
            </p:cNvSpPr>
            <p:nvPr/>
          </p:nvSpPr>
          <p:spPr bwMode="auto">
            <a:xfrm>
              <a:off x="672" y="2107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78" name="Line 190"/>
            <p:cNvSpPr>
              <a:spLocks noChangeShapeType="1"/>
            </p:cNvSpPr>
            <p:nvPr/>
          </p:nvSpPr>
          <p:spPr bwMode="auto">
            <a:xfrm>
              <a:off x="672" y="2107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79" name="Rectangle 191"/>
            <p:cNvSpPr>
              <a:spLocks noChangeArrowheads="1"/>
            </p:cNvSpPr>
            <p:nvPr/>
          </p:nvSpPr>
          <p:spPr bwMode="auto">
            <a:xfrm>
              <a:off x="685" y="2107"/>
              <a:ext cx="552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80" name="Line 192"/>
            <p:cNvSpPr>
              <a:spLocks noChangeShapeType="1"/>
            </p:cNvSpPr>
            <p:nvPr/>
          </p:nvSpPr>
          <p:spPr bwMode="auto">
            <a:xfrm>
              <a:off x="685" y="2107"/>
              <a:ext cx="552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81" name="Rectangle 193"/>
            <p:cNvSpPr>
              <a:spLocks noChangeArrowheads="1"/>
            </p:cNvSpPr>
            <p:nvPr/>
          </p:nvSpPr>
          <p:spPr bwMode="auto">
            <a:xfrm>
              <a:off x="1237" y="2107"/>
              <a:ext cx="13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82" name="Line 194"/>
            <p:cNvSpPr>
              <a:spLocks noChangeShapeType="1"/>
            </p:cNvSpPr>
            <p:nvPr/>
          </p:nvSpPr>
          <p:spPr bwMode="auto">
            <a:xfrm>
              <a:off x="1237" y="2107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83" name="Line 195"/>
            <p:cNvSpPr>
              <a:spLocks noChangeShapeType="1"/>
            </p:cNvSpPr>
            <p:nvPr/>
          </p:nvSpPr>
          <p:spPr bwMode="auto">
            <a:xfrm>
              <a:off x="1237" y="2107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84" name="Rectangle 196"/>
            <p:cNvSpPr>
              <a:spLocks noChangeArrowheads="1"/>
            </p:cNvSpPr>
            <p:nvPr/>
          </p:nvSpPr>
          <p:spPr bwMode="auto">
            <a:xfrm>
              <a:off x="1250" y="2107"/>
              <a:ext cx="2405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85" name="Line 197"/>
            <p:cNvSpPr>
              <a:spLocks noChangeShapeType="1"/>
            </p:cNvSpPr>
            <p:nvPr/>
          </p:nvSpPr>
          <p:spPr bwMode="auto">
            <a:xfrm>
              <a:off x="1250" y="2107"/>
              <a:ext cx="2405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86" name="Rectangle 198"/>
            <p:cNvSpPr>
              <a:spLocks noChangeArrowheads="1"/>
            </p:cNvSpPr>
            <p:nvPr/>
          </p:nvSpPr>
          <p:spPr bwMode="auto">
            <a:xfrm>
              <a:off x="3655" y="2107"/>
              <a:ext cx="13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87" name="Line 199"/>
            <p:cNvSpPr>
              <a:spLocks noChangeShapeType="1"/>
            </p:cNvSpPr>
            <p:nvPr/>
          </p:nvSpPr>
          <p:spPr bwMode="auto">
            <a:xfrm>
              <a:off x="3655" y="2107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88" name="Line 200"/>
            <p:cNvSpPr>
              <a:spLocks noChangeShapeType="1"/>
            </p:cNvSpPr>
            <p:nvPr/>
          </p:nvSpPr>
          <p:spPr bwMode="auto">
            <a:xfrm>
              <a:off x="3655" y="2107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89" name="Rectangle 201"/>
            <p:cNvSpPr>
              <a:spLocks noChangeArrowheads="1"/>
            </p:cNvSpPr>
            <p:nvPr/>
          </p:nvSpPr>
          <p:spPr bwMode="auto">
            <a:xfrm>
              <a:off x="3668" y="2107"/>
              <a:ext cx="1471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90" name="Line 202"/>
            <p:cNvSpPr>
              <a:spLocks noChangeShapeType="1"/>
            </p:cNvSpPr>
            <p:nvPr/>
          </p:nvSpPr>
          <p:spPr bwMode="auto">
            <a:xfrm>
              <a:off x="3668" y="2107"/>
              <a:ext cx="1471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91" name="Rectangle 203"/>
            <p:cNvSpPr>
              <a:spLocks noChangeArrowheads="1"/>
            </p:cNvSpPr>
            <p:nvPr/>
          </p:nvSpPr>
          <p:spPr bwMode="auto">
            <a:xfrm>
              <a:off x="5139" y="2107"/>
              <a:ext cx="14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92" name="Line 204"/>
            <p:cNvSpPr>
              <a:spLocks noChangeShapeType="1"/>
            </p:cNvSpPr>
            <p:nvPr/>
          </p:nvSpPr>
          <p:spPr bwMode="auto">
            <a:xfrm>
              <a:off x="5139" y="2107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93" name="Line 205"/>
            <p:cNvSpPr>
              <a:spLocks noChangeShapeType="1"/>
            </p:cNvSpPr>
            <p:nvPr/>
          </p:nvSpPr>
          <p:spPr bwMode="auto">
            <a:xfrm>
              <a:off x="5139" y="2107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94" name="Rectangle 206"/>
            <p:cNvSpPr>
              <a:spLocks noChangeArrowheads="1"/>
            </p:cNvSpPr>
            <p:nvPr/>
          </p:nvSpPr>
          <p:spPr bwMode="auto">
            <a:xfrm>
              <a:off x="672" y="2119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95" name="Line 207"/>
            <p:cNvSpPr>
              <a:spLocks noChangeShapeType="1"/>
            </p:cNvSpPr>
            <p:nvPr/>
          </p:nvSpPr>
          <p:spPr bwMode="auto">
            <a:xfrm>
              <a:off x="672" y="2119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96" name="Rectangle 208"/>
            <p:cNvSpPr>
              <a:spLocks noChangeArrowheads="1"/>
            </p:cNvSpPr>
            <p:nvPr/>
          </p:nvSpPr>
          <p:spPr bwMode="auto">
            <a:xfrm>
              <a:off x="1237" y="2119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97" name="Line 209"/>
            <p:cNvSpPr>
              <a:spLocks noChangeShapeType="1"/>
            </p:cNvSpPr>
            <p:nvPr/>
          </p:nvSpPr>
          <p:spPr bwMode="auto">
            <a:xfrm>
              <a:off x="1237" y="2119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98" name="Rectangle 210"/>
            <p:cNvSpPr>
              <a:spLocks noChangeArrowheads="1"/>
            </p:cNvSpPr>
            <p:nvPr/>
          </p:nvSpPr>
          <p:spPr bwMode="auto">
            <a:xfrm>
              <a:off x="3655" y="2119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99" name="Line 211"/>
            <p:cNvSpPr>
              <a:spLocks noChangeShapeType="1"/>
            </p:cNvSpPr>
            <p:nvPr/>
          </p:nvSpPr>
          <p:spPr bwMode="auto">
            <a:xfrm>
              <a:off x="3655" y="2119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00" name="Rectangle 212"/>
            <p:cNvSpPr>
              <a:spLocks noChangeArrowheads="1"/>
            </p:cNvSpPr>
            <p:nvPr/>
          </p:nvSpPr>
          <p:spPr bwMode="auto">
            <a:xfrm>
              <a:off x="5139" y="2119"/>
              <a:ext cx="14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01" name="Line 213"/>
            <p:cNvSpPr>
              <a:spLocks noChangeShapeType="1"/>
            </p:cNvSpPr>
            <p:nvPr/>
          </p:nvSpPr>
          <p:spPr bwMode="auto">
            <a:xfrm>
              <a:off x="5139" y="2119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02" name="Rectangle 214"/>
            <p:cNvSpPr>
              <a:spLocks noChangeArrowheads="1"/>
            </p:cNvSpPr>
            <p:nvPr/>
          </p:nvSpPr>
          <p:spPr bwMode="auto">
            <a:xfrm>
              <a:off x="909" y="2347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7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903" name="Rectangle 215"/>
            <p:cNvSpPr>
              <a:spLocks noChangeArrowheads="1"/>
            </p:cNvSpPr>
            <p:nvPr/>
          </p:nvSpPr>
          <p:spPr bwMode="auto">
            <a:xfrm>
              <a:off x="2288" y="2347"/>
              <a:ext cx="3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Sub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904" name="Rectangle 216"/>
            <p:cNvSpPr>
              <a:spLocks noChangeArrowheads="1"/>
            </p:cNvSpPr>
            <p:nvPr/>
          </p:nvSpPr>
          <p:spPr bwMode="auto">
            <a:xfrm>
              <a:off x="4320" y="2347"/>
              <a:ext cx="2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5%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905" name="Rectangle 217"/>
            <p:cNvSpPr>
              <a:spLocks noChangeArrowheads="1"/>
            </p:cNvSpPr>
            <p:nvPr/>
          </p:nvSpPr>
          <p:spPr bwMode="auto">
            <a:xfrm>
              <a:off x="672" y="2347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06" name="Line 218"/>
            <p:cNvSpPr>
              <a:spLocks noChangeShapeType="1"/>
            </p:cNvSpPr>
            <p:nvPr/>
          </p:nvSpPr>
          <p:spPr bwMode="auto">
            <a:xfrm>
              <a:off x="672" y="2347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07" name="Line 219"/>
            <p:cNvSpPr>
              <a:spLocks noChangeShapeType="1"/>
            </p:cNvSpPr>
            <p:nvPr/>
          </p:nvSpPr>
          <p:spPr bwMode="auto">
            <a:xfrm>
              <a:off x="672" y="2347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08" name="Rectangle 220"/>
            <p:cNvSpPr>
              <a:spLocks noChangeArrowheads="1"/>
            </p:cNvSpPr>
            <p:nvPr/>
          </p:nvSpPr>
          <p:spPr bwMode="auto">
            <a:xfrm>
              <a:off x="685" y="2347"/>
              <a:ext cx="552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09" name="Line 221"/>
            <p:cNvSpPr>
              <a:spLocks noChangeShapeType="1"/>
            </p:cNvSpPr>
            <p:nvPr/>
          </p:nvSpPr>
          <p:spPr bwMode="auto">
            <a:xfrm>
              <a:off x="685" y="2347"/>
              <a:ext cx="552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10" name="Rectangle 222"/>
            <p:cNvSpPr>
              <a:spLocks noChangeArrowheads="1"/>
            </p:cNvSpPr>
            <p:nvPr/>
          </p:nvSpPr>
          <p:spPr bwMode="auto">
            <a:xfrm>
              <a:off x="1237" y="2347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11" name="Line 223"/>
            <p:cNvSpPr>
              <a:spLocks noChangeShapeType="1"/>
            </p:cNvSpPr>
            <p:nvPr/>
          </p:nvSpPr>
          <p:spPr bwMode="auto">
            <a:xfrm>
              <a:off x="1237" y="2347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12" name="Line 224"/>
            <p:cNvSpPr>
              <a:spLocks noChangeShapeType="1"/>
            </p:cNvSpPr>
            <p:nvPr/>
          </p:nvSpPr>
          <p:spPr bwMode="auto">
            <a:xfrm>
              <a:off x="1237" y="2347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13" name="Rectangle 225"/>
            <p:cNvSpPr>
              <a:spLocks noChangeArrowheads="1"/>
            </p:cNvSpPr>
            <p:nvPr/>
          </p:nvSpPr>
          <p:spPr bwMode="auto">
            <a:xfrm>
              <a:off x="1250" y="2347"/>
              <a:ext cx="2405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14" name="Line 226"/>
            <p:cNvSpPr>
              <a:spLocks noChangeShapeType="1"/>
            </p:cNvSpPr>
            <p:nvPr/>
          </p:nvSpPr>
          <p:spPr bwMode="auto">
            <a:xfrm>
              <a:off x="1250" y="2347"/>
              <a:ext cx="2405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15" name="Rectangle 227"/>
            <p:cNvSpPr>
              <a:spLocks noChangeArrowheads="1"/>
            </p:cNvSpPr>
            <p:nvPr/>
          </p:nvSpPr>
          <p:spPr bwMode="auto">
            <a:xfrm>
              <a:off x="3655" y="2347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16" name="Line 228"/>
            <p:cNvSpPr>
              <a:spLocks noChangeShapeType="1"/>
            </p:cNvSpPr>
            <p:nvPr/>
          </p:nvSpPr>
          <p:spPr bwMode="auto">
            <a:xfrm>
              <a:off x="3655" y="2347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17" name="Line 229"/>
            <p:cNvSpPr>
              <a:spLocks noChangeShapeType="1"/>
            </p:cNvSpPr>
            <p:nvPr/>
          </p:nvSpPr>
          <p:spPr bwMode="auto">
            <a:xfrm>
              <a:off x="3655" y="2347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18" name="Rectangle 230"/>
            <p:cNvSpPr>
              <a:spLocks noChangeArrowheads="1"/>
            </p:cNvSpPr>
            <p:nvPr/>
          </p:nvSpPr>
          <p:spPr bwMode="auto">
            <a:xfrm>
              <a:off x="3668" y="2347"/>
              <a:ext cx="1471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19" name="Line 231"/>
            <p:cNvSpPr>
              <a:spLocks noChangeShapeType="1"/>
            </p:cNvSpPr>
            <p:nvPr/>
          </p:nvSpPr>
          <p:spPr bwMode="auto">
            <a:xfrm>
              <a:off x="3668" y="2347"/>
              <a:ext cx="1471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20" name="Rectangle 232"/>
            <p:cNvSpPr>
              <a:spLocks noChangeArrowheads="1"/>
            </p:cNvSpPr>
            <p:nvPr/>
          </p:nvSpPr>
          <p:spPr bwMode="auto">
            <a:xfrm>
              <a:off x="5139" y="2347"/>
              <a:ext cx="14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21" name="Line 233"/>
            <p:cNvSpPr>
              <a:spLocks noChangeShapeType="1"/>
            </p:cNvSpPr>
            <p:nvPr/>
          </p:nvSpPr>
          <p:spPr bwMode="auto">
            <a:xfrm>
              <a:off x="5139" y="2347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22" name="Line 234"/>
            <p:cNvSpPr>
              <a:spLocks noChangeShapeType="1"/>
            </p:cNvSpPr>
            <p:nvPr/>
          </p:nvSpPr>
          <p:spPr bwMode="auto">
            <a:xfrm>
              <a:off x="5139" y="2347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23" name="Rectangle 235"/>
            <p:cNvSpPr>
              <a:spLocks noChangeArrowheads="1"/>
            </p:cNvSpPr>
            <p:nvPr/>
          </p:nvSpPr>
          <p:spPr bwMode="auto">
            <a:xfrm>
              <a:off x="672" y="2360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24" name="Line 236"/>
            <p:cNvSpPr>
              <a:spLocks noChangeShapeType="1"/>
            </p:cNvSpPr>
            <p:nvPr/>
          </p:nvSpPr>
          <p:spPr bwMode="auto">
            <a:xfrm>
              <a:off x="672" y="2360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25" name="Rectangle 237"/>
            <p:cNvSpPr>
              <a:spLocks noChangeArrowheads="1"/>
            </p:cNvSpPr>
            <p:nvPr/>
          </p:nvSpPr>
          <p:spPr bwMode="auto">
            <a:xfrm>
              <a:off x="1237" y="2360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26" name="Line 238"/>
            <p:cNvSpPr>
              <a:spLocks noChangeShapeType="1"/>
            </p:cNvSpPr>
            <p:nvPr/>
          </p:nvSpPr>
          <p:spPr bwMode="auto">
            <a:xfrm>
              <a:off x="1237" y="2360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27" name="Rectangle 239"/>
            <p:cNvSpPr>
              <a:spLocks noChangeArrowheads="1"/>
            </p:cNvSpPr>
            <p:nvPr/>
          </p:nvSpPr>
          <p:spPr bwMode="auto">
            <a:xfrm>
              <a:off x="3655" y="2360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28" name="Line 240"/>
            <p:cNvSpPr>
              <a:spLocks noChangeShapeType="1"/>
            </p:cNvSpPr>
            <p:nvPr/>
          </p:nvSpPr>
          <p:spPr bwMode="auto">
            <a:xfrm>
              <a:off x="3655" y="2360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29" name="Rectangle 241"/>
            <p:cNvSpPr>
              <a:spLocks noChangeArrowheads="1"/>
            </p:cNvSpPr>
            <p:nvPr/>
          </p:nvSpPr>
          <p:spPr bwMode="auto">
            <a:xfrm>
              <a:off x="5139" y="2360"/>
              <a:ext cx="14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30" name="Line 242"/>
            <p:cNvSpPr>
              <a:spLocks noChangeShapeType="1"/>
            </p:cNvSpPr>
            <p:nvPr/>
          </p:nvSpPr>
          <p:spPr bwMode="auto">
            <a:xfrm>
              <a:off x="5139" y="2360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31" name="Rectangle 243"/>
            <p:cNvSpPr>
              <a:spLocks noChangeArrowheads="1"/>
            </p:cNvSpPr>
            <p:nvPr/>
          </p:nvSpPr>
          <p:spPr bwMode="auto">
            <a:xfrm>
              <a:off x="909" y="2588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8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932" name="Rectangle 244"/>
            <p:cNvSpPr>
              <a:spLocks noChangeArrowheads="1"/>
            </p:cNvSpPr>
            <p:nvPr/>
          </p:nvSpPr>
          <p:spPr bwMode="auto">
            <a:xfrm>
              <a:off x="1513" y="2588"/>
              <a:ext cx="17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Move register-register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933" name="Rectangle 245"/>
            <p:cNvSpPr>
              <a:spLocks noChangeArrowheads="1"/>
            </p:cNvSpPr>
            <p:nvPr/>
          </p:nvSpPr>
          <p:spPr bwMode="auto">
            <a:xfrm>
              <a:off x="4320" y="2588"/>
              <a:ext cx="2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4%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934" name="Rectangle 246"/>
            <p:cNvSpPr>
              <a:spLocks noChangeArrowheads="1"/>
            </p:cNvSpPr>
            <p:nvPr/>
          </p:nvSpPr>
          <p:spPr bwMode="auto">
            <a:xfrm>
              <a:off x="672" y="2588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35" name="Line 247"/>
            <p:cNvSpPr>
              <a:spLocks noChangeShapeType="1"/>
            </p:cNvSpPr>
            <p:nvPr/>
          </p:nvSpPr>
          <p:spPr bwMode="auto">
            <a:xfrm>
              <a:off x="672" y="2588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36" name="Line 248"/>
            <p:cNvSpPr>
              <a:spLocks noChangeShapeType="1"/>
            </p:cNvSpPr>
            <p:nvPr/>
          </p:nvSpPr>
          <p:spPr bwMode="auto">
            <a:xfrm>
              <a:off x="672" y="2588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37" name="Rectangle 249"/>
            <p:cNvSpPr>
              <a:spLocks noChangeArrowheads="1"/>
            </p:cNvSpPr>
            <p:nvPr/>
          </p:nvSpPr>
          <p:spPr bwMode="auto">
            <a:xfrm>
              <a:off x="685" y="2588"/>
              <a:ext cx="552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38" name="Line 250"/>
            <p:cNvSpPr>
              <a:spLocks noChangeShapeType="1"/>
            </p:cNvSpPr>
            <p:nvPr/>
          </p:nvSpPr>
          <p:spPr bwMode="auto">
            <a:xfrm>
              <a:off x="685" y="2588"/>
              <a:ext cx="552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39" name="Rectangle 251"/>
            <p:cNvSpPr>
              <a:spLocks noChangeArrowheads="1"/>
            </p:cNvSpPr>
            <p:nvPr/>
          </p:nvSpPr>
          <p:spPr bwMode="auto">
            <a:xfrm>
              <a:off x="1237" y="2588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40" name="Line 252"/>
            <p:cNvSpPr>
              <a:spLocks noChangeShapeType="1"/>
            </p:cNvSpPr>
            <p:nvPr/>
          </p:nvSpPr>
          <p:spPr bwMode="auto">
            <a:xfrm>
              <a:off x="1237" y="2588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41" name="Line 253"/>
            <p:cNvSpPr>
              <a:spLocks noChangeShapeType="1"/>
            </p:cNvSpPr>
            <p:nvPr/>
          </p:nvSpPr>
          <p:spPr bwMode="auto">
            <a:xfrm>
              <a:off x="1237" y="2588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42" name="Rectangle 254"/>
            <p:cNvSpPr>
              <a:spLocks noChangeArrowheads="1"/>
            </p:cNvSpPr>
            <p:nvPr/>
          </p:nvSpPr>
          <p:spPr bwMode="auto">
            <a:xfrm>
              <a:off x="1250" y="2588"/>
              <a:ext cx="2405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43" name="Line 255"/>
            <p:cNvSpPr>
              <a:spLocks noChangeShapeType="1"/>
            </p:cNvSpPr>
            <p:nvPr/>
          </p:nvSpPr>
          <p:spPr bwMode="auto">
            <a:xfrm>
              <a:off x="1250" y="2588"/>
              <a:ext cx="2405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44" name="Rectangle 256"/>
            <p:cNvSpPr>
              <a:spLocks noChangeArrowheads="1"/>
            </p:cNvSpPr>
            <p:nvPr/>
          </p:nvSpPr>
          <p:spPr bwMode="auto">
            <a:xfrm>
              <a:off x="3655" y="2588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45" name="Line 257"/>
            <p:cNvSpPr>
              <a:spLocks noChangeShapeType="1"/>
            </p:cNvSpPr>
            <p:nvPr/>
          </p:nvSpPr>
          <p:spPr bwMode="auto">
            <a:xfrm>
              <a:off x="3655" y="2588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46" name="Line 258"/>
            <p:cNvSpPr>
              <a:spLocks noChangeShapeType="1"/>
            </p:cNvSpPr>
            <p:nvPr/>
          </p:nvSpPr>
          <p:spPr bwMode="auto">
            <a:xfrm>
              <a:off x="3655" y="2588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47" name="Rectangle 259"/>
            <p:cNvSpPr>
              <a:spLocks noChangeArrowheads="1"/>
            </p:cNvSpPr>
            <p:nvPr/>
          </p:nvSpPr>
          <p:spPr bwMode="auto">
            <a:xfrm>
              <a:off x="3668" y="2588"/>
              <a:ext cx="1471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48" name="Line 260"/>
            <p:cNvSpPr>
              <a:spLocks noChangeShapeType="1"/>
            </p:cNvSpPr>
            <p:nvPr/>
          </p:nvSpPr>
          <p:spPr bwMode="auto">
            <a:xfrm>
              <a:off x="3668" y="2588"/>
              <a:ext cx="1471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49" name="Rectangle 261"/>
            <p:cNvSpPr>
              <a:spLocks noChangeArrowheads="1"/>
            </p:cNvSpPr>
            <p:nvPr/>
          </p:nvSpPr>
          <p:spPr bwMode="auto">
            <a:xfrm>
              <a:off x="5139" y="2588"/>
              <a:ext cx="14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50" name="Line 262"/>
            <p:cNvSpPr>
              <a:spLocks noChangeShapeType="1"/>
            </p:cNvSpPr>
            <p:nvPr/>
          </p:nvSpPr>
          <p:spPr bwMode="auto">
            <a:xfrm>
              <a:off x="5139" y="2588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51" name="Line 263"/>
            <p:cNvSpPr>
              <a:spLocks noChangeShapeType="1"/>
            </p:cNvSpPr>
            <p:nvPr/>
          </p:nvSpPr>
          <p:spPr bwMode="auto">
            <a:xfrm>
              <a:off x="5139" y="2588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52" name="Rectangle 264"/>
            <p:cNvSpPr>
              <a:spLocks noChangeArrowheads="1"/>
            </p:cNvSpPr>
            <p:nvPr/>
          </p:nvSpPr>
          <p:spPr bwMode="auto">
            <a:xfrm>
              <a:off x="672" y="2601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53" name="Line 265"/>
            <p:cNvSpPr>
              <a:spLocks noChangeShapeType="1"/>
            </p:cNvSpPr>
            <p:nvPr/>
          </p:nvSpPr>
          <p:spPr bwMode="auto">
            <a:xfrm>
              <a:off x="672" y="2601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54" name="Rectangle 266"/>
            <p:cNvSpPr>
              <a:spLocks noChangeArrowheads="1"/>
            </p:cNvSpPr>
            <p:nvPr/>
          </p:nvSpPr>
          <p:spPr bwMode="auto">
            <a:xfrm>
              <a:off x="1237" y="2601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55" name="Line 267"/>
            <p:cNvSpPr>
              <a:spLocks noChangeShapeType="1"/>
            </p:cNvSpPr>
            <p:nvPr/>
          </p:nvSpPr>
          <p:spPr bwMode="auto">
            <a:xfrm>
              <a:off x="1237" y="2601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56" name="Rectangle 268"/>
            <p:cNvSpPr>
              <a:spLocks noChangeArrowheads="1"/>
            </p:cNvSpPr>
            <p:nvPr/>
          </p:nvSpPr>
          <p:spPr bwMode="auto">
            <a:xfrm>
              <a:off x="3655" y="2601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57" name="Line 269"/>
            <p:cNvSpPr>
              <a:spLocks noChangeShapeType="1"/>
            </p:cNvSpPr>
            <p:nvPr/>
          </p:nvSpPr>
          <p:spPr bwMode="auto">
            <a:xfrm>
              <a:off x="3655" y="2601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58" name="Rectangle 270"/>
            <p:cNvSpPr>
              <a:spLocks noChangeArrowheads="1"/>
            </p:cNvSpPr>
            <p:nvPr/>
          </p:nvSpPr>
          <p:spPr bwMode="auto">
            <a:xfrm>
              <a:off x="5139" y="2601"/>
              <a:ext cx="14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59" name="Line 271"/>
            <p:cNvSpPr>
              <a:spLocks noChangeShapeType="1"/>
            </p:cNvSpPr>
            <p:nvPr/>
          </p:nvSpPr>
          <p:spPr bwMode="auto">
            <a:xfrm>
              <a:off x="5139" y="2601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60" name="Rectangle 272"/>
            <p:cNvSpPr>
              <a:spLocks noChangeArrowheads="1"/>
            </p:cNvSpPr>
            <p:nvPr/>
          </p:nvSpPr>
          <p:spPr bwMode="auto">
            <a:xfrm>
              <a:off x="909" y="2829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9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961" name="Rectangle 273"/>
            <p:cNvSpPr>
              <a:spLocks noChangeArrowheads="1"/>
            </p:cNvSpPr>
            <p:nvPr/>
          </p:nvSpPr>
          <p:spPr bwMode="auto">
            <a:xfrm>
              <a:off x="2288" y="2829"/>
              <a:ext cx="33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Call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962" name="Rectangle 274"/>
            <p:cNvSpPr>
              <a:spLocks noChangeArrowheads="1"/>
            </p:cNvSpPr>
            <p:nvPr/>
          </p:nvSpPr>
          <p:spPr bwMode="auto">
            <a:xfrm>
              <a:off x="4320" y="2829"/>
              <a:ext cx="2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1%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963" name="Rectangle 275"/>
            <p:cNvSpPr>
              <a:spLocks noChangeArrowheads="1"/>
            </p:cNvSpPr>
            <p:nvPr/>
          </p:nvSpPr>
          <p:spPr bwMode="auto">
            <a:xfrm>
              <a:off x="672" y="2829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64" name="Line 276"/>
            <p:cNvSpPr>
              <a:spLocks noChangeShapeType="1"/>
            </p:cNvSpPr>
            <p:nvPr/>
          </p:nvSpPr>
          <p:spPr bwMode="auto">
            <a:xfrm>
              <a:off x="672" y="2829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65" name="Line 277"/>
            <p:cNvSpPr>
              <a:spLocks noChangeShapeType="1"/>
            </p:cNvSpPr>
            <p:nvPr/>
          </p:nvSpPr>
          <p:spPr bwMode="auto">
            <a:xfrm>
              <a:off x="672" y="2829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66" name="Rectangle 278"/>
            <p:cNvSpPr>
              <a:spLocks noChangeArrowheads="1"/>
            </p:cNvSpPr>
            <p:nvPr/>
          </p:nvSpPr>
          <p:spPr bwMode="auto">
            <a:xfrm>
              <a:off x="685" y="2829"/>
              <a:ext cx="552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67" name="Line 279"/>
            <p:cNvSpPr>
              <a:spLocks noChangeShapeType="1"/>
            </p:cNvSpPr>
            <p:nvPr/>
          </p:nvSpPr>
          <p:spPr bwMode="auto">
            <a:xfrm>
              <a:off x="685" y="2829"/>
              <a:ext cx="552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68" name="Rectangle 280"/>
            <p:cNvSpPr>
              <a:spLocks noChangeArrowheads="1"/>
            </p:cNvSpPr>
            <p:nvPr/>
          </p:nvSpPr>
          <p:spPr bwMode="auto">
            <a:xfrm>
              <a:off x="1237" y="2829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69" name="Line 281"/>
            <p:cNvSpPr>
              <a:spLocks noChangeShapeType="1"/>
            </p:cNvSpPr>
            <p:nvPr/>
          </p:nvSpPr>
          <p:spPr bwMode="auto">
            <a:xfrm>
              <a:off x="1237" y="2829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70" name="Line 282"/>
            <p:cNvSpPr>
              <a:spLocks noChangeShapeType="1"/>
            </p:cNvSpPr>
            <p:nvPr/>
          </p:nvSpPr>
          <p:spPr bwMode="auto">
            <a:xfrm>
              <a:off x="1237" y="2829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71" name="Rectangle 283"/>
            <p:cNvSpPr>
              <a:spLocks noChangeArrowheads="1"/>
            </p:cNvSpPr>
            <p:nvPr/>
          </p:nvSpPr>
          <p:spPr bwMode="auto">
            <a:xfrm>
              <a:off x="1250" y="2829"/>
              <a:ext cx="2405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72" name="Line 284"/>
            <p:cNvSpPr>
              <a:spLocks noChangeShapeType="1"/>
            </p:cNvSpPr>
            <p:nvPr/>
          </p:nvSpPr>
          <p:spPr bwMode="auto">
            <a:xfrm>
              <a:off x="1250" y="2829"/>
              <a:ext cx="2405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73" name="Rectangle 285"/>
            <p:cNvSpPr>
              <a:spLocks noChangeArrowheads="1"/>
            </p:cNvSpPr>
            <p:nvPr/>
          </p:nvSpPr>
          <p:spPr bwMode="auto">
            <a:xfrm>
              <a:off x="3655" y="2829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74" name="Line 286"/>
            <p:cNvSpPr>
              <a:spLocks noChangeShapeType="1"/>
            </p:cNvSpPr>
            <p:nvPr/>
          </p:nvSpPr>
          <p:spPr bwMode="auto">
            <a:xfrm>
              <a:off x="3655" y="2829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75" name="Line 287"/>
            <p:cNvSpPr>
              <a:spLocks noChangeShapeType="1"/>
            </p:cNvSpPr>
            <p:nvPr/>
          </p:nvSpPr>
          <p:spPr bwMode="auto">
            <a:xfrm>
              <a:off x="3655" y="2829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76" name="Rectangle 288"/>
            <p:cNvSpPr>
              <a:spLocks noChangeArrowheads="1"/>
            </p:cNvSpPr>
            <p:nvPr/>
          </p:nvSpPr>
          <p:spPr bwMode="auto">
            <a:xfrm>
              <a:off x="3668" y="2829"/>
              <a:ext cx="1471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77" name="Line 289"/>
            <p:cNvSpPr>
              <a:spLocks noChangeShapeType="1"/>
            </p:cNvSpPr>
            <p:nvPr/>
          </p:nvSpPr>
          <p:spPr bwMode="auto">
            <a:xfrm>
              <a:off x="3668" y="2829"/>
              <a:ext cx="1471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78" name="Rectangle 290"/>
            <p:cNvSpPr>
              <a:spLocks noChangeArrowheads="1"/>
            </p:cNvSpPr>
            <p:nvPr/>
          </p:nvSpPr>
          <p:spPr bwMode="auto">
            <a:xfrm>
              <a:off x="5139" y="2829"/>
              <a:ext cx="14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79" name="Line 291"/>
            <p:cNvSpPr>
              <a:spLocks noChangeShapeType="1"/>
            </p:cNvSpPr>
            <p:nvPr/>
          </p:nvSpPr>
          <p:spPr bwMode="auto">
            <a:xfrm>
              <a:off x="5139" y="2829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80" name="Line 292"/>
            <p:cNvSpPr>
              <a:spLocks noChangeShapeType="1"/>
            </p:cNvSpPr>
            <p:nvPr/>
          </p:nvSpPr>
          <p:spPr bwMode="auto">
            <a:xfrm>
              <a:off x="5139" y="2829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81" name="Rectangle 293"/>
            <p:cNvSpPr>
              <a:spLocks noChangeArrowheads="1"/>
            </p:cNvSpPr>
            <p:nvPr/>
          </p:nvSpPr>
          <p:spPr bwMode="auto">
            <a:xfrm>
              <a:off x="672" y="2842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82" name="Line 294"/>
            <p:cNvSpPr>
              <a:spLocks noChangeShapeType="1"/>
            </p:cNvSpPr>
            <p:nvPr/>
          </p:nvSpPr>
          <p:spPr bwMode="auto">
            <a:xfrm>
              <a:off x="672" y="2842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83" name="Rectangle 295"/>
            <p:cNvSpPr>
              <a:spLocks noChangeArrowheads="1"/>
            </p:cNvSpPr>
            <p:nvPr/>
          </p:nvSpPr>
          <p:spPr bwMode="auto">
            <a:xfrm>
              <a:off x="1237" y="2842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84" name="Line 296"/>
            <p:cNvSpPr>
              <a:spLocks noChangeShapeType="1"/>
            </p:cNvSpPr>
            <p:nvPr/>
          </p:nvSpPr>
          <p:spPr bwMode="auto">
            <a:xfrm>
              <a:off x="1237" y="2842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85" name="Rectangle 297"/>
            <p:cNvSpPr>
              <a:spLocks noChangeArrowheads="1"/>
            </p:cNvSpPr>
            <p:nvPr/>
          </p:nvSpPr>
          <p:spPr bwMode="auto">
            <a:xfrm>
              <a:off x="3655" y="2842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86" name="Line 298"/>
            <p:cNvSpPr>
              <a:spLocks noChangeShapeType="1"/>
            </p:cNvSpPr>
            <p:nvPr/>
          </p:nvSpPr>
          <p:spPr bwMode="auto">
            <a:xfrm>
              <a:off x="3655" y="2842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87" name="Rectangle 299"/>
            <p:cNvSpPr>
              <a:spLocks noChangeArrowheads="1"/>
            </p:cNvSpPr>
            <p:nvPr/>
          </p:nvSpPr>
          <p:spPr bwMode="auto">
            <a:xfrm>
              <a:off x="5139" y="2842"/>
              <a:ext cx="14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88" name="Line 300"/>
            <p:cNvSpPr>
              <a:spLocks noChangeShapeType="1"/>
            </p:cNvSpPr>
            <p:nvPr/>
          </p:nvSpPr>
          <p:spPr bwMode="auto">
            <a:xfrm>
              <a:off x="5139" y="2842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89" name="Rectangle 301"/>
            <p:cNvSpPr>
              <a:spLocks noChangeArrowheads="1"/>
            </p:cNvSpPr>
            <p:nvPr/>
          </p:nvSpPr>
          <p:spPr bwMode="auto">
            <a:xfrm>
              <a:off x="856" y="3070"/>
              <a:ext cx="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10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990" name="Rectangle 302"/>
            <p:cNvSpPr>
              <a:spLocks noChangeArrowheads="1"/>
            </p:cNvSpPr>
            <p:nvPr/>
          </p:nvSpPr>
          <p:spPr bwMode="auto">
            <a:xfrm>
              <a:off x="2170" y="3070"/>
              <a:ext cx="54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Return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991" name="Rectangle 303"/>
            <p:cNvSpPr>
              <a:spLocks noChangeArrowheads="1"/>
            </p:cNvSpPr>
            <p:nvPr/>
          </p:nvSpPr>
          <p:spPr bwMode="auto">
            <a:xfrm>
              <a:off x="4320" y="3070"/>
              <a:ext cx="2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1%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0992" name="Rectangle 304"/>
            <p:cNvSpPr>
              <a:spLocks noChangeArrowheads="1"/>
            </p:cNvSpPr>
            <p:nvPr/>
          </p:nvSpPr>
          <p:spPr bwMode="auto">
            <a:xfrm>
              <a:off x="672" y="3070"/>
              <a:ext cx="13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93" name="Line 305"/>
            <p:cNvSpPr>
              <a:spLocks noChangeShapeType="1"/>
            </p:cNvSpPr>
            <p:nvPr/>
          </p:nvSpPr>
          <p:spPr bwMode="auto">
            <a:xfrm>
              <a:off x="672" y="3070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94" name="Line 306"/>
            <p:cNvSpPr>
              <a:spLocks noChangeShapeType="1"/>
            </p:cNvSpPr>
            <p:nvPr/>
          </p:nvSpPr>
          <p:spPr bwMode="auto">
            <a:xfrm>
              <a:off x="672" y="3070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95" name="Rectangle 307"/>
            <p:cNvSpPr>
              <a:spLocks noChangeArrowheads="1"/>
            </p:cNvSpPr>
            <p:nvPr/>
          </p:nvSpPr>
          <p:spPr bwMode="auto">
            <a:xfrm>
              <a:off x="685" y="3070"/>
              <a:ext cx="552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96" name="Line 308"/>
            <p:cNvSpPr>
              <a:spLocks noChangeShapeType="1"/>
            </p:cNvSpPr>
            <p:nvPr/>
          </p:nvSpPr>
          <p:spPr bwMode="auto">
            <a:xfrm>
              <a:off x="685" y="3070"/>
              <a:ext cx="552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97" name="Rectangle 309"/>
            <p:cNvSpPr>
              <a:spLocks noChangeArrowheads="1"/>
            </p:cNvSpPr>
            <p:nvPr/>
          </p:nvSpPr>
          <p:spPr bwMode="auto">
            <a:xfrm>
              <a:off x="1237" y="3070"/>
              <a:ext cx="13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98" name="Line 310"/>
            <p:cNvSpPr>
              <a:spLocks noChangeShapeType="1"/>
            </p:cNvSpPr>
            <p:nvPr/>
          </p:nvSpPr>
          <p:spPr bwMode="auto">
            <a:xfrm>
              <a:off x="1237" y="3070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99" name="Line 311"/>
            <p:cNvSpPr>
              <a:spLocks noChangeShapeType="1"/>
            </p:cNvSpPr>
            <p:nvPr/>
          </p:nvSpPr>
          <p:spPr bwMode="auto">
            <a:xfrm>
              <a:off x="1237" y="3070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00" name="Rectangle 312"/>
            <p:cNvSpPr>
              <a:spLocks noChangeArrowheads="1"/>
            </p:cNvSpPr>
            <p:nvPr/>
          </p:nvSpPr>
          <p:spPr bwMode="auto">
            <a:xfrm>
              <a:off x="1250" y="3070"/>
              <a:ext cx="2405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01" name="Line 313"/>
            <p:cNvSpPr>
              <a:spLocks noChangeShapeType="1"/>
            </p:cNvSpPr>
            <p:nvPr/>
          </p:nvSpPr>
          <p:spPr bwMode="auto">
            <a:xfrm>
              <a:off x="1250" y="3070"/>
              <a:ext cx="2405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02" name="Rectangle 314"/>
            <p:cNvSpPr>
              <a:spLocks noChangeArrowheads="1"/>
            </p:cNvSpPr>
            <p:nvPr/>
          </p:nvSpPr>
          <p:spPr bwMode="auto">
            <a:xfrm>
              <a:off x="3655" y="3070"/>
              <a:ext cx="13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03" name="Line 315"/>
            <p:cNvSpPr>
              <a:spLocks noChangeShapeType="1"/>
            </p:cNvSpPr>
            <p:nvPr/>
          </p:nvSpPr>
          <p:spPr bwMode="auto">
            <a:xfrm>
              <a:off x="3655" y="3070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04" name="Line 316"/>
            <p:cNvSpPr>
              <a:spLocks noChangeShapeType="1"/>
            </p:cNvSpPr>
            <p:nvPr/>
          </p:nvSpPr>
          <p:spPr bwMode="auto">
            <a:xfrm>
              <a:off x="3655" y="3070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05" name="Rectangle 317"/>
            <p:cNvSpPr>
              <a:spLocks noChangeArrowheads="1"/>
            </p:cNvSpPr>
            <p:nvPr/>
          </p:nvSpPr>
          <p:spPr bwMode="auto">
            <a:xfrm>
              <a:off x="3668" y="3070"/>
              <a:ext cx="1471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06" name="Line 318"/>
            <p:cNvSpPr>
              <a:spLocks noChangeShapeType="1"/>
            </p:cNvSpPr>
            <p:nvPr/>
          </p:nvSpPr>
          <p:spPr bwMode="auto">
            <a:xfrm>
              <a:off x="3668" y="3070"/>
              <a:ext cx="1471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07" name="Rectangle 319"/>
            <p:cNvSpPr>
              <a:spLocks noChangeArrowheads="1"/>
            </p:cNvSpPr>
            <p:nvPr/>
          </p:nvSpPr>
          <p:spPr bwMode="auto">
            <a:xfrm>
              <a:off x="5139" y="3070"/>
              <a:ext cx="14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08" name="Line 320"/>
            <p:cNvSpPr>
              <a:spLocks noChangeShapeType="1"/>
            </p:cNvSpPr>
            <p:nvPr/>
          </p:nvSpPr>
          <p:spPr bwMode="auto">
            <a:xfrm>
              <a:off x="5139" y="3070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09" name="Line 321"/>
            <p:cNvSpPr>
              <a:spLocks noChangeShapeType="1"/>
            </p:cNvSpPr>
            <p:nvPr/>
          </p:nvSpPr>
          <p:spPr bwMode="auto">
            <a:xfrm>
              <a:off x="5139" y="3070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10" name="Rectangle 322"/>
            <p:cNvSpPr>
              <a:spLocks noChangeArrowheads="1"/>
            </p:cNvSpPr>
            <p:nvPr/>
          </p:nvSpPr>
          <p:spPr bwMode="auto">
            <a:xfrm>
              <a:off x="672" y="3082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11" name="Line 323"/>
            <p:cNvSpPr>
              <a:spLocks noChangeShapeType="1"/>
            </p:cNvSpPr>
            <p:nvPr/>
          </p:nvSpPr>
          <p:spPr bwMode="auto">
            <a:xfrm>
              <a:off x="672" y="3082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12" name="Rectangle 324"/>
            <p:cNvSpPr>
              <a:spLocks noChangeArrowheads="1"/>
            </p:cNvSpPr>
            <p:nvPr/>
          </p:nvSpPr>
          <p:spPr bwMode="auto">
            <a:xfrm>
              <a:off x="1237" y="3082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13" name="Line 325"/>
            <p:cNvSpPr>
              <a:spLocks noChangeShapeType="1"/>
            </p:cNvSpPr>
            <p:nvPr/>
          </p:nvSpPr>
          <p:spPr bwMode="auto">
            <a:xfrm>
              <a:off x="1237" y="3082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14" name="Rectangle 326"/>
            <p:cNvSpPr>
              <a:spLocks noChangeArrowheads="1"/>
            </p:cNvSpPr>
            <p:nvPr/>
          </p:nvSpPr>
          <p:spPr bwMode="auto">
            <a:xfrm>
              <a:off x="3655" y="3082"/>
              <a:ext cx="13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15" name="Line 327"/>
            <p:cNvSpPr>
              <a:spLocks noChangeShapeType="1"/>
            </p:cNvSpPr>
            <p:nvPr/>
          </p:nvSpPr>
          <p:spPr bwMode="auto">
            <a:xfrm>
              <a:off x="3655" y="3082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16" name="Rectangle 328"/>
            <p:cNvSpPr>
              <a:spLocks noChangeArrowheads="1"/>
            </p:cNvSpPr>
            <p:nvPr/>
          </p:nvSpPr>
          <p:spPr bwMode="auto">
            <a:xfrm>
              <a:off x="5139" y="3082"/>
              <a:ext cx="14" cy="22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17" name="Line 329"/>
            <p:cNvSpPr>
              <a:spLocks noChangeShapeType="1"/>
            </p:cNvSpPr>
            <p:nvPr/>
          </p:nvSpPr>
          <p:spPr bwMode="auto">
            <a:xfrm>
              <a:off x="5139" y="3082"/>
              <a:ext cx="1" cy="22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18" name="Rectangle 330"/>
            <p:cNvSpPr>
              <a:spLocks noChangeArrowheads="1"/>
            </p:cNvSpPr>
            <p:nvPr/>
          </p:nvSpPr>
          <p:spPr bwMode="auto">
            <a:xfrm>
              <a:off x="1092" y="3360"/>
              <a:ext cx="4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Helvetica" pitchFamily="34" charset="0"/>
                </a:rPr>
                <a:t>Total</a:t>
              </a:r>
              <a:endParaRPr kumimoji="1" lang="en-US" altLang="zh-CN" sz="2000">
                <a:solidFill>
                  <a:srgbClr val="99FF99"/>
                </a:solidFill>
                <a:latin typeface="Helvetica" pitchFamily="34" charset="0"/>
              </a:endParaRPr>
            </a:p>
          </p:txBody>
        </p:sp>
        <p:sp>
          <p:nvSpPr>
            <p:cNvPr id="371019" name="Rectangle 331"/>
            <p:cNvSpPr>
              <a:spLocks noChangeArrowheads="1"/>
            </p:cNvSpPr>
            <p:nvPr/>
          </p:nvSpPr>
          <p:spPr bwMode="auto">
            <a:xfrm>
              <a:off x="4193" y="3310"/>
              <a:ext cx="3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2500">
                  <a:solidFill>
                    <a:srgbClr val="800080"/>
                  </a:solidFill>
                  <a:latin typeface="Times New Roman" pitchFamily="18" charset="0"/>
                </a:rPr>
                <a:t>96%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1020" name="Rectangle 332"/>
            <p:cNvSpPr>
              <a:spLocks noChangeArrowheads="1"/>
            </p:cNvSpPr>
            <p:nvPr/>
          </p:nvSpPr>
          <p:spPr bwMode="auto">
            <a:xfrm>
              <a:off x="672" y="3310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21" name="Line 333"/>
            <p:cNvSpPr>
              <a:spLocks noChangeShapeType="1"/>
            </p:cNvSpPr>
            <p:nvPr/>
          </p:nvSpPr>
          <p:spPr bwMode="auto">
            <a:xfrm>
              <a:off x="672" y="3310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22" name="Line 334"/>
            <p:cNvSpPr>
              <a:spLocks noChangeShapeType="1"/>
            </p:cNvSpPr>
            <p:nvPr/>
          </p:nvSpPr>
          <p:spPr bwMode="auto">
            <a:xfrm>
              <a:off x="672" y="3310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23" name="Rectangle 335"/>
            <p:cNvSpPr>
              <a:spLocks noChangeArrowheads="1"/>
            </p:cNvSpPr>
            <p:nvPr/>
          </p:nvSpPr>
          <p:spPr bwMode="auto">
            <a:xfrm>
              <a:off x="685" y="3310"/>
              <a:ext cx="552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24" name="Line 336"/>
            <p:cNvSpPr>
              <a:spLocks noChangeShapeType="1"/>
            </p:cNvSpPr>
            <p:nvPr/>
          </p:nvSpPr>
          <p:spPr bwMode="auto">
            <a:xfrm>
              <a:off x="685" y="3310"/>
              <a:ext cx="552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25" name="Rectangle 337"/>
            <p:cNvSpPr>
              <a:spLocks noChangeArrowheads="1"/>
            </p:cNvSpPr>
            <p:nvPr/>
          </p:nvSpPr>
          <p:spPr bwMode="auto">
            <a:xfrm>
              <a:off x="1237" y="3310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26" name="Line 338"/>
            <p:cNvSpPr>
              <a:spLocks noChangeShapeType="1"/>
            </p:cNvSpPr>
            <p:nvPr/>
          </p:nvSpPr>
          <p:spPr bwMode="auto">
            <a:xfrm>
              <a:off x="1237" y="3310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27" name="Line 339"/>
            <p:cNvSpPr>
              <a:spLocks noChangeShapeType="1"/>
            </p:cNvSpPr>
            <p:nvPr/>
          </p:nvSpPr>
          <p:spPr bwMode="auto">
            <a:xfrm>
              <a:off x="1237" y="3310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28" name="Rectangle 340"/>
            <p:cNvSpPr>
              <a:spLocks noChangeArrowheads="1"/>
            </p:cNvSpPr>
            <p:nvPr/>
          </p:nvSpPr>
          <p:spPr bwMode="auto">
            <a:xfrm>
              <a:off x="1250" y="3310"/>
              <a:ext cx="2405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29" name="Line 341"/>
            <p:cNvSpPr>
              <a:spLocks noChangeShapeType="1"/>
            </p:cNvSpPr>
            <p:nvPr/>
          </p:nvSpPr>
          <p:spPr bwMode="auto">
            <a:xfrm>
              <a:off x="1250" y="3310"/>
              <a:ext cx="2405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30" name="Rectangle 342"/>
            <p:cNvSpPr>
              <a:spLocks noChangeArrowheads="1"/>
            </p:cNvSpPr>
            <p:nvPr/>
          </p:nvSpPr>
          <p:spPr bwMode="auto">
            <a:xfrm>
              <a:off x="3655" y="3310"/>
              <a:ext cx="13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31" name="Line 343"/>
            <p:cNvSpPr>
              <a:spLocks noChangeShapeType="1"/>
            </p:cNvSpPr>
            <p:nvPr/>
          </p:nvSpPr>
          <p:spPr bwMode="auto">
            <a:xfrm>
              <a:off x="3655" y="3310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32" name="Line 344"/>
            <p:cNvSpPr>
              <a:spLocks noChangeShapeType="1"/>
            </p:cNvSpPr>
            <p:nvPr/>
          </p:nvSpPr>
          <p:spPr bwMode="auto">
            <a:xfrm>
              <a:off x="3655" y="3310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33" name="Rectangle 345"/>
            <p:cNvSpPr>
              <a:spLocks noChangeArrowheads="1"/>
            </p:cNvSpPr>
            <p:nvPr/>
          </p:nvSpPr>
          <p:spPr bwMode="auto">
            <a:xfrm>
              <a:off x="3668" y="3310"/>
              <a:ext cx="1471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34" name="Line 346"/>
            <p:cNvSpPr>
              <a:spLocks noChangeShapeType="1"/>
            </p:cNvSpPr>
            <p:nvPr/>
          </p:nvSpPr>
          <p:spPr bwMode="auto">
            <a:xfrm>
              <a:off x="3668" y="3310"/>
              <a:ext cx="1471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35" name="Rectangle 347"/>
            <p:cNvSpPr>
              <a:spLocks noChangeArrowheads="1"/>
            </p:cNvSpPr>
            <p:nvPr/>
          </p:nvSpPr>
          <p:spPr bwMode="auto">
            <a:xfrm>
              <a:off x="5139" y="3310"/>
              <a:ext cx="14" cy="1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36" name="Line 348"/>
            <p:cNvSpPr>
              <a:spLocks noChangeShapeType="1"/>
            </p:cNvSpPr>
            <p:nvPr/>
          </p:nvSpPr>
          <p:spPr bwMode="auto">
            <a:xfrm>
              <a:off x="5139" y="3310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37" name="Line 349"/>
            <p:cNvSpPr>
              <a:spLocks noChangeShapeType="1"/>
            </p:cNvSpPr>
            <p:nvPr/>
          </p:nvSpPr>
          <p:spPr bwMode="auto">
            <a:xfrm>
              <a:off x="5139" y="3310"/>
              <a:ext cx="1" cy="13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38" name="Rectangle 350"/>
            <p:cNvSpPr>
              <a:spLocks noChangeArrowheads="1"/>
            </p:cNvSpPr>
            <p:nvPr/>
          </p:nvSpPr>
          <p:spPr bwMode="auto">
            <a:xfrm>
              <a:off x="672" y="3323"/>
              <a:ext cx="13" cy="254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39" name="Line 351"/>
            <p:cNvSpPr>
              <a:spLocks noChangeShapeType="1"/>
            </p:cNvSpPr>
            <p:nvPr/>
          </p:nvSpPr>
          <p:spPr bwMode="auto">
            <a:xfrm>
              <a:off x="672" y="3323"/>
              <a:ext cx="1" cy="254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40" name="Rectangle 352"/>
            <p:cNvSpPr>
              <a:spLocks noChangeArrowheads="1"/>
            </p:cNvSpPr>
            <p:nvPr/>
          </p:nvSpPr>
          <p:spPr bwMode="auto">
            <a:xfrm>
              <a:off x="672" y="3577"/>
              <a:ext cx="13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41" name="Line 353"/>
            <p:cNvSpPr>
              <a:spLocks noChangeShapeType="1"/>
            </p:cNvSpPr>
            <p:nvPr/>
          </p:nvSpPr>
          <p:spPr bwMode="auto">
            <a:xfrm>
              <a:off x="672" y="3577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42" name="Line 354"/>
            <p:cNvSpPr>
              <a:spLocks noChangeShapeType="1"/>
            </p:cNvSpPr>
            <p:nvPr/>
          </p:nvSpPr>
          <p:spPr bwMode="auto">
            <a:xfrm>
              <a:off x="672" y="3577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43" name="Rectangle 355"/>
            <p:cNvSpPr>
              <a:spLocks noChangeArrowheads="1"/>
            </p:cNvSpPr>
            <p:nvPr/>
          </p:nvSpPr>
          <p:spPr bwMode="auto">
            <a:xfrm>
              <a:off x="672" y="3577"/>
              <a:ext cx="13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44" name="Line 356"/>
            <p:cNvSpPr>
              <a:spLocks noChangeShapeType="1"/>
            </p:cNvSpPr>
            <p:nvPr/>
          </p:nvSpPr>
          <p:spPr bwMode="auto">
            <a:xfrm>
              <a:off x="672" y="3577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45" name="Line 357"/>
            <p:cNvSpPr>
              <a:spLocks noChangeShapeType="1"/>
            </p:cNvSpPr>
            <p:nvPr/>
          </p:nvSpPr>
          <p:spPr bwMode="auto">
            <a:xfrm>
              <a:off x="672" y="3577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46" name="Rectangle 358"/>
            <p:cNvSpPr>
              <a:spLocks noChangeArrowheads="1"/>
            </p:cNvSpPr>
            <p:nvPr/>
          </p:nvSpPr>
          <p:spPr bwMode="auto">
            <a:xfrm>
              <a:off x="685" y="3577"/>
              <a:ext cx="2970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47" name="Line 359"/>
            <p:cNvSpPr>
              <a:spLocks noChangeShapeType="1"/>
            </p:cNvSpPr>
            <p:nvPr/>
          </p:nvSpPr>
          <p:spPr bwMode="auto">
            <a:xfrm>
              <a:off x="685" y="3577"/>
              <a:ext cx="2970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48" name="Rectangle 360"/>
            <p:cNvSpPr>
              <a:spLocks noChangeArrowheads="1"/>
            </p:cNvSpPr>
            <p:nvPr/>
          </p:nvSpPr>
          <p:spPr bwMode="auto">
            <a:xfrm>
              <a:off x="3655" y="3323"/>
              <a:ext cx="13" cy="254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49" name="Line 361"/>
            <p:cNvSpPr>
              <a:spLocks noChangeShapeType="1"/>
            </p:cNvSpPr>
            <p:nvPr/>
          </p:nvSpPr>
          <p:spPr bwMode="auto">
            <a:xfrm>
              <a:off x="3655" y="3323"/>
              <a:ext cx="1" cy="254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50" name="Rectangle 362"/>
            <p:cNvSpPr>
              <a:spLocks noChangeArrowheads="1"/>
            </p:cNvSpPr>
            <p:nvPr/>
          </p:nvSpPr>
          <p:spPr bwMode="auto">
            <a:xfrm>
              <a:off x="3655" y="3577"/>
              <a:ext cx="13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51" name="Line 363"/>
            <p:cNvSpPr>
              <a:spLocks noChangeShapeType="1"/>
            </p:cNvSpPr>
            <p:nvPr/>
          </p:nvSpPr>
          <p:spPr bwMode="auto">
            <a:xfrm>
              <a:off x="3655" y="3577"/>
              <a:ext cx="13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52" name="Line 364"/>
            <p:cNvSpPr>
              <a:spLocks noChangeShapeType="1"/>
            </p:cNvSpPr>
            <p:nvPr/>
          </p:nvSpPr>
          <p:spPr bwMode="auto">
            <a:xfrm>
              <a:off x="3655" y="3577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53" name="Rectangle 365"/>
            <p:cNvSpPr>
              <a:spLocks noChangeArrowheads="1"/>
            </p:cNvSpPr>
            <p:nvPr/>
          </p:nvSpPr>
          <p:spPr bwMode="auto">
            <a:xfrm>
              <a:off x="3668" y="3577"/>
              <a:ext cx="1471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54" name="Line 366"/>
            <p:cNvSpPr>
              <a:spLocks noChangeShapeType="1"/>
            </p:cNvSpPr>
            <p:nvPr/>
          </p:nvSpPr>
          <p:spPr bwMode="auto">
            <a:xfrm>
              <a:off x="3668" y="3577"/>
              <a:ext cx="1471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55" name="Rectangle 367"/>
            <p:cNvSpPr>
              <a:spLocks noChangeArrowheads="1"/>
            </p:cNvSpPr>
            <p:nvPr/>
          </p:nvSpPr>
          <p:spPr bwMode="auto">
            <a:xfrm>
              <a:off x="5139" y="3323"/>
              <a:ext cx="14" cy="254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56" name="Line 368"/>
            <p:cNvSpPr>
              <a:spLocks noChangeShapeType="1"/>
            </p:cNvSpPr>
            <p:nvPr/>
          </p:nvSpPr>
          <p:spPr bwMode="auto">
            <a:xfrm>
              <a:off x="5139" y="3323"/>
              <a:ext cx="1" cy="254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57" name="Rectangle 369"/>
            <p:cNvSpPr>
              <a:spLocks noChangeArrowheads="1"/>
            </p:cNvSpPr>
            <p:nvPr/>
          </p:nvSpPr>
          <p:spPr bwMode="auto">
            <a:xfrm>
              <a:off x="5139" y="3577"/>
              <a:ext cx="14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58" name="Line 370"/>
            <p:cNvSpPr>
              <a:spLocks noChangeShapeType="1"/>
            </p:cNvSpPr>
            <p:nvPr/>
          </p:nvSpPr>
          <p:spPr bwMode="auto">
            <a:xfrm>
              <a:off x="5139" y="3577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59" name="Line 371"/>
            <p:cNvSpPr>
              <a:spLocks noChangeShapeType="1"/>
            </p:cNvSpPr>
            <p:nvPr/>
          </p:nvSpPr>
          <p:spPr bwMode="auto">
            <a:xfrm>
              <a:off x="5139" y="3577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60" name="Rectangle 372"/>
            <p:cNvSpPr>
              <a:spLocks noChangeArrowheads="1"/>
            </p:cNvSpPr>
            <p:nvPr/>
          </p:nvSpPr>
          <p:spPr bwMode="auto">
            <a:xfrm>
              <a:off x="5139" y="3577"/>
              <a:ext cx="14" cy="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61" name="Line 373"/>
            <p:cNvSpPr>
              <a:spLocks noChangeShapeType="1"/>
            </p:cNvSpPr>
            <p:nvPr/>
          </p:nvSpPr>
          <p:spPr bwMode="auto">
            <a:xfrm>
              <a:off x="5139" y="3577"/>
              <a:ext cx="14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62" name="Line 374"/>
            <p:cNvSpPr>
              <a:spLocks noChangeShapeType="1"/>
            </p:cNvSpPr>
            <p:nvPr/>
          </p:nvSpPr>
          <p:spPr bwMode="auto">
            <a:xfrm>
              <a:off x="5139" y="3577"/>
              <a:ext cx="1" cy="1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Some special operations to Support media and signal processing:</a:t>
            </a:r>
          </a:p>
          <a:p>
            <a:pPr lvl="1"/>
            <a:r>
              <a:rPr lang="en-US" altLang="zh-CN"/>
              <a:t>Single-instruction multiple-data (SIMD), vector(Fig2.17)</a:t>
            </a:r>
          </a:p>
          <a:p>
            <a:pPr lvl="2"/>
            <a:r>
              <a:rPr lang="en-US" altLang="zh-CN"/>
              <a:t>fixed-width operations, performing multiple narrow operations on either a 64-bit or 128-bit ALU </a:t>
            </a:r>
          </a:p>
          <a:p>
            <a:pPr lvl="2"/>
            <a:r>
              <a:rPr lang="en-US" altLang="zh-CN"/>
              <a:t>partitioned add</a:t>
            </a:r>
          </a:p>
          <a:p>
            <a:pPr lvl="2"/>
            <a:r>
              <a:rPr lang="en-US" altLang="zh-CN"/>
              <a:t>paired single operations</a:t>
            </a:r>
          </a:p>
          <a:p>
            <a:pPr lvl="1"/>
            <a:r>
              <a:rPr lang="en-US" altLang="zh-CN"/>
              <a:t>Saturating arithmetic (for DSP)</a:t>
            </a:r>
          </a:p>
          <a:p>
            <a:pPr lvl="1"/>
            <a:r>
              <a:rPr lang="en-US" altLang="zh-CN"/>
              <a:t>Multiply-accumulate(MAC) instruction (for DSP)</a:t>
            </a:r>
            <a:endParaRPr lang="en-US" altLang="zh-CN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2.8 Operations for Media and Signal Processing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 branches	branch</a:t>
            </a:r>
          </a:p>
          <a:p>
            <a:r>
              <a:rPr lang="en-US" altLang="zh-CN" dirty="0"/>
              <a:t>Unconditional jumps	</a:t>
            </a:r>
          </a:p>
          <a:p>
            <a:r>
              <a:rPr lang="en-US" altLang="zh-CN" dirty="0"/>
              <a:t>Procedure calls     	call</a:t>
            </a:r>
          </a:p>
          <a:p>
            <a:r>
              <a:rPr lang="en-US" altLang="zh-CN" dirty="0"/>
              <a:t>Procedure returns	return </a:t>
            </a:r>
          </a:p>
          <a:p>
            <a:r>
              <a:rPr lang="en-US" altLang="zh-CN" dirty="0"/>
              <a:t>Frequencies of these control flow instructions </a:t>
            </a: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2.9 Instructions for Control Flow</a:t>
            </a:r>
          </a:p>
        </p:txBody>
      </p:sp>
      <p:grpSp>
        <p:nvGrpSpPr>
          <p:cNvPr id="372740" name="Group 4"/>
          <p:cNvGrpSpPr>
            <a:grpSpLocks/>
          </p:cNvGrpSpPr>
          <p:nvPr/>
        </p:nvGrpSpPr>
        <p:grpSpPr bwMode="auto">
          <a:xfrm>
            <a:off x="1329828" y="3769444"/>
            <a:ext cx="6623050" cy="2755900"/>
            <a:chOff x="866" y="2065"/>
            <a:chExt cx="4172" cy="1736"/>
          </a:xfrm>
        </p:grpSpPr>
        <p:sp>
          <p:nvSpPr>
            <p:cNvPr id="372741" name="Rectangle 5"/>
            <p:cNvSpPr>
              <a:spLocks noChangeArrowheads="1"/>
            </p:cNvSpPr>
            <p:nvPr/>
          </p:nvSpPr>
          <p:spPr bwMode="auto">
            <a:xfrm>
              <a:off x="5008" y="2084"/>
              <a:ext cx="30" cy="17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2" name="Rectangle 6"/>
            <p:cNvSpPr>
              <a:spLocks noChangeArrowheads="1"/>
            </p:cNvSpPr>
            <p:nvPr/>
          </p:nvSpPr>
          <p:spPr bwMode="auto">
            <a:xfrm>
              <a:off x="886" y="3772"/>
              <a:ext cx="4152" cy="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3" name="Rectangle 7"/>
            <p:cNvSpPr>
              <a:spLocks noChangeArrowheads="1"/>
            </p:cNvSpPr>
            <p:nvPr/>
          </p:nvSpPr>
          <p:spPr bwMode="auto">
            <a:xfrm>
              <a:off x="866" y="2065"/>
              <a:ext cx="4142" cy="170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4" name="Rectangle 8"/>
            <p:cNvSpPr>
              <a:spLocks noChangeArrowheads="1"/>
            </p:cNvSpPr>
            <p:nvPr/>
          </p:nvSpPr>
          <p:spPr bwMode="auto">
            <a:xfrm>
              <a:off x="1706" y="2142"/>
              <a:ext cx="3072" cy="1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5" name="Rectangle 9"/>
            <p:cNvSpPr>
              <a:spLocks noChangeArrowheads="1"/>
            </p:cNvSpPr>
            <p:nvPr/>
          </p:nvSpPr>
          <p:spPr bwMode="auto">
            <a:xfrm>
              <a:off x="1706" y="2142"/>
              <a:ext cx="3072" cy="1213"/>
            </a:xfrm>
            <a:prstGeom prst="rect">
              <a:avLst/>
            </a:prstGeom>
            <a:noFill/>
            <a:ln w="1587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6" name="Rectangle 10"/>
            <p:cNvSpPr>
              <a:spLocks noChangeArrowheads="1"/>
            </p:cNvSpPr>
            <p:nvPr/>
          </p:nvSpPr>
          <p:spPr bwMode="auto">
            <a:xfrm>
              <a:off x="1706" y="3151"/>
              <a:ext cx="2518" cy="11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7" name="Rectangle 11"/>
            <p:cNvSpPr>
              <a:spLocks noChangeArrowheads="1"/>
            </p:cNvSpPr>
            <p:nvPr/>
          </p:nvSpPr>
          <p:spPr bwMode="auto">
            <a:xfrm>
              <a:off x="1706" y="2744"/>
              <a:ext cx="358" cy="13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8" name="Rectangle 12"/>
            <p:cNvSpPr>
              <a:spLocks noChangeArrowheads="1"/>
            </p:cNvSpPr>
            <p:nvPr/>
          </p:nvSpPr>
          <p:spPr bwMode="auto">
            <a:xfrm>
              <a:off x="1706" y="2346"/>
              <a:ext cx="262" cy="10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9" name="Rectangle 13"/>
            <p:cNvSpPr>
              <a:spLocks noChangeArrowheads="1"/>
            </p:cNvSpPr>
            <p:nvPr/>
          </p:nvSpPr>
          <p:spPr bwMode="auto">
            <a:xfrm>
              <a:off x="1706" y="3024"/>
              <a:ext cx="2326" cy="127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50" name="Rectangle 14"/>
            <p:cNvSpPr>
              <a:spLocks noChangeArrowheads="1"/>
            </p:cNvSpPr>
            <p:nvPr/>
          </p:nvSpPr>
          <p:spPr bwMode="auto">
            <a:xfrm>
              <a:off x="1706" y="2637"/>
              <a:ext cx="181" cy="107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51" name="Rectangle 15"/>
            <p:cNvSpPr>
              <a:spLocks noChangeArrowheads="1"/>
            </p:cNvSpPr>
            <p:nvPr/>
          </p:nvSpPr>
          <p:spPr bwMode="auto">
            <a:xfrm>
              <a:off x="1706" y="2229"/>
              <a:ext cx="550" cy="123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52" name="Line 16"/>
            <p:cNvSpPr>
              <a:spLocks noChangeShapeType="1"/>
            </p:cNvSpPr>
            <p:nvPr/>
          </p:nvSpPr>
          <p:spPr bwMode="auto">
            <a:xfrm>
              <a:off x="1706" y="3355"/>
              <a:ext cx="307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53" name="Line 17"/>
            <p:cNvSpPr>
              <a:spLocks noChangeShapeType="1"/>
            </p:cNvSpPr>
            <p:nvPr/>
          </p:nvSpPr>
          <p:spPr bwMode="auto">
            <a:xfrm flipV="1">
              <a:off x="1706" y="3316"/>
              <a:ext cx="1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54" name="Line 18"/>
            <p:cNvSpPr>
              <a:spLocks noChangeShapeType="1"/>
            </p:cNvSpPr>
            <p:nvPr/>
          </p:nvSpPr>
          <p:spPr bwMode="auto">
            <a:xfrm flipV="1">
              <a:off x="2317" y="3316"/>
              <a:ext cx="1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55" name="Line 19"/>
            <p:cNvSpPr>
              <a:spLocks noChangeShapeType="1"/>
            </p:cNvSpPr>
            <p:nvPr/>
          </p:nvSpPr>
          <p:spPr bwMode="auto">
            <a:xfrm flipV="1">
              <a:off x="2937" y="3316"/>
              <a:ext cx="1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56" name="Line 20"/>
            <p:cNvSpPr>
              <a:spLocks noChangeShapeType="1"/>
            </p:cNvSpPr>
            <p:nvPr/>
          </p:nvSpPr>
          <p:spPr bwMode="auto">
            <a:xfrm flipV="1">
              <a:off x="3547" y="3316"/>
              <a:ext cx="1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57" name="Line 21"/>
            <p:cNvSpPr>
              <a:spLocks noChangeShapeType="1"/>
            </p:cNvSpPr>
            <p:nvPr/>
          </p:nvSpPr>
          <p:spPr bwMode="auto">
            <a:xfrm flipV="1">
              <a:off x="4168" y="3316"/>
              <a:ext cx="1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58" name="Line 22"/>
            <p:cNvSpPr>
              <a:spLocks noChangeShapeType="1"/>
            </p:cNvSpPr>
            <p:nvPr/>
          </p:nvSpPr>
          <p:spPr bwMode="auto">
            <a:xfrm flipV="1">
              <a:off x="4778" y="3316"/>
              <a:ext cx="1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59" name="Line 23"/>
            <p:cNvSpPr>
              <a:spLocks noChangeShapeType="1"/>
            </p:cNvSpPr>
            <p:nvPr/>
          </p:nvSpPr>
          <p:spPr bwMode="auto">
            <a:xfrm>
              <a:off x="1706" y="2142"/>
              <a:ext cx="1" cy="1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0" name="Line 24"/>
            <p:cNvSpPr>
              <a:spLocks noChangeShapeType="1"/>
            </p:cNvSpPr>
            <p:nvPr/>
          </p:nvSpPr>
          <p:spPr bwMode="auto">
            <a:xfrm>
              <a:off x="1706" y="3355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1" name="Line 25"/>
            <p:cNvSpPr>
              <a:spLocks noChangeShapeType="1"/>
            </p:cNvSpPr>
            <p:nvPr/>
          </p:nvSpPr>
          <p:spPr bwMode="auto">
            <a:xfrm>
              <a:off x="1706" y="2947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2" name="Line 26"/>
            <p:cNvSpPr>
              <a:spLocks noChangeShapeType="1"/>
            </p:cNvSpPr>
            <p:nvPr/>
          </p:nvSpPr>
          <p:spPr bwMode="auto">
            <a:xfrm>
              <a:off x="1706" y="2550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3" name="Line 27"/>
            <p:cNvSpPr>
              <a:spLocks noChangeShapeType="1"/>
            </p:cNvSpPr>
            <p:nvPr/>
          </p:nvSpPr>
          <p:spPr bwMode="auto">
            <a:xfrm>
              <a:off x="1706" y="2142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4" name="Rectangle 28"/>
            <p:cNvSpPr>
              <a:spLocks noChangeArrowheads="1"/>
            </p:cNvSpPr>
            <p:nvPr/>
          </p:nvSpPr>
          <p:spPr bwMode="auto">
            <a:xfrm>
              <a:off x="4292" y="3120"/>
              <a:ext cx="2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82%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65" name="Rectangle 29"/>
            <p:cNvSpPr>
              <a:spLocks noChangeArrowheads="1"/>
            </p:cNvSpPr>
            <p:nvPr/>
          </p:nvSpPr>
          <p:spPr bwMode="auto">
            <a:xfrm>
              <a:off x="2112" y="2736"/>
              <a:ext cx="2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10%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66" name="Rectangle 30"/>
            <p:cNvSpPr>
              <a:spLocks noChangeArrowheads="1"/>
            </p:cNvSpPr>
            <p:nvPr/>
          </p:nvSpPr>
          <p:spPr bwMode="auto">
            <a:xfrm>
              <a:off x="2048" y="2352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8%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67" name="Rectangle 31"/>
            <p:cNvSpPr>
              <a:spLocks noChangeArrowheads="1"/>
            </p:cNvSpPr>
            <p:nvPr/>
          </p:nvSpPr>
          <p:spPr bwMode="auto">
            <a:xfrm>
              <a:off x="4100" y="3006"/>
              <a:ext cx="2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75%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68" name="Rectangle 32"/>
            <p:cNvSpPr>
              <a:spLocks noChangeArrowheads="1"/>
            </p:cNvSpPr>
            <p:nvPr/>
          </p:nvSpPr>
          <p:spPr bwMode="auto">
            <a:xfrm>
              <a:off x="1927" y="2608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6%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69" name="Rectangle 33"/>
            <p:cNvSpPr>
              <a:spLocks noChangeArrowheads="1"/>
            </p:cNvSpPr>
            <p:nvPr/>
          </p:nvSpPr>
          <p:spPr bwMode="auto">
            <a:xfrm>
              <a:off x="2324" y="2210"/>
              <a:ext cx="2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19%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70" name="Rectangle 34"/>
            <p:cNvSpPr>
              <a:spLocks noChangeArrowheads="1"/>
            </p:cNvSpPr>
            <p:nvPr/>
          </p:nvSpPr>
          <p:spPr bwMode="auto">
            <a:xfrm>
              <a:off x="1606" y="3481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71" name="Rectangle 35"/>
            <p:cNvSpPr>
              <a:spLocks noChangeArrowheads="1"/>
            </p:cNvSpPr>
            <p:nvPr/>
          </p:nvSpPr>
          <p:spPr bwMode="auto">
            <a:xfrm>
              <a:off x="2187" y="3481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20%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72" name="Rectangle 36"/>
            <p:cNvSpPr>
              <a:spLocks noChangeArrowheads="1"/>
            </p:cNvSpPr>
            <p:nvPr/>
          </p:nvSpPr>
          <p:spPr bwMode="auto">
            <a:xfrm>
              <a:off x="2807" y="3481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40%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73" name="Rectangle 37"/>
            <p:cNvSpPr>
              <a:spLocks noChangeArrowheads="1"/>
            </p:cNvSpPr>
            <p:nvPr/>
          </p:nvSpPr>
          <p:spPr bwMode="auto">
            <a:xfrm>
              <a:off x="3417" y="3481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60%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74" name="Rectangle 38"/>
            <p:cNvSpPr>
              <a:spLocks noChangeArrowheads="1"/>
            </p:cNvSpPr>
            <p:nvPr/>
          </p:nvSpPr>
          <p:spPr bwMode="auto">
            <a:xfrm>
              <a:off x="4038" y="3481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80%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75" name="Rectangle 39"/>
            <p:cNvSpPr>
              <a:spLocks noChangeArrowheads="1"/>
            </p:cNvSpPr>
            <p:nvPr/>
          </p:nvSpPr>
          <p:spPr bwMode="auto">
            <a:xfrm>
              <a:off x="4608" y="3481"/>
              <a:ext cx="3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100%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76" name="Rectangle 40"/>
            <p:cNvSpPr>
              <a:spLocks noChangeArrowheads="1"/>
            </p:cNvSpPr>
            <p:nvPr/>
          </p:nvSpPr>
          <p:spPr bwMode="auto">
            <a:xfrm>
              <a:off x="960" y="2976"/>
              <a:ext cx="6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Conditional</a:t>
              </a:r>
            </a:p>
            <a:p>
              <a:pPr eaLnBrk="0" hangingPunct="0"/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branch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77" name="Rectangle 41"/>
            <p:cNvSpPr>
              <a:spLocks noChangeArrowheads="1"/>
            </p:cNvSpPr>
            <p:nvPr/>
          </p:nvSpPr>
          <p:spPr bwMode="auto">
            <a:xfrm>
              <a:off x="1296" y="2666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Jump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78" name="Rectangle 42"/>
            <p:cNvSpPr>
              <a:spLocks noChangeArrowheads="1"/>
            </p:cNvSpPr>
            <p:nvPr/>
          </p:nvSpPr>
          <p:spPr bwMode="auto">
            <a:xfrm>
              <a:off x="936" y="2268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Call/Return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79" name="Rectangle 43"/>
            <p:cNvSpPr>
              <a:spLocks noChangeArrowheads="1"/>
            </p:cNvSpPr>
            <p:nvPr/>
          </p:nvSpPr>
          <p:spPr bwMode="auto">
            <a:xfrm>
              <a:off x="2817" y="2152"/>
              <a:ext cx="1851" cy="6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80" name="Rectangle 44"/>
            <p:cNvSpPr>
              <a:spLocks noChangeArrowheads="1"/>
            </p:cNvSpPr>
            <p:nvPr/>
          </p:nvSpPr>
          <p:spPr bwMode="auto">
            <a:xfrm>
              <a:off x="3037" y="2278"/>
              <a:ext cx="80" cy="78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81" name="Rectangle 45"/>
            <p:cNvSpPr>
              <a:spLocks noChangeArrowheads="1"/>
            </p:cNvSpPr>
            <p:nvPr/>
          </p:nvSpPr>
          <p:spPr bwMode="auto">
            <a:xfrm>
              <a:off x="3167" y="2239"/>
              <a:ext cx="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Integer average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  <p:sp>
          <p:nvSpPr>
            <p:cNvPr id="372782" name="Rectangle 46"/>
            <p:cNvSpPr>
              <a:spLocks noChangeArrowheads="1"/>
            </p:cNvSpPr>
            <p:nvPr/>
          </p:nvSpPr>
          <p:spPr bwMode="auto">
            <a:xfrm>
              <a:off x="3037" y="2588"/>
              <a:ext cx="80" cy="7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83" name="Rectangle 47"/>
            <p:cNvSpPr>
              <a:spLocks noChangeArrowheads="1"/>
            </p:cNvSpPr>
            <p:nvPr/>
          </p:nvSpPr>
          <p:spPr bwMode="auto">
            <a:xfrm>
              <a:off x="3167" y="2550"/>
              <a:ext cx="13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Floating-Point average</a:t>
              </a:r>
              <a:endParaRPr kumimoji="1" lang="en-US" altLang="zh-CN" sz="2000">
                <a:solidFill>
                  <a:srgbClr val="99FF99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destination is specified explicitly in the instruction in the vast majority of cases</a:t>
            </a:r>
          </a:p>
          <a:p>
            <a:pPr lvl="1"/>
            <a:r>
              <a:rPr lang="en-US" altLang="zh-CN"/>
              <a:t>Procedure return is the major exception, since for return the target is not known at compiler time</a:t>
            </a:r>
            <a:r>
              <a:rPr lang="zh-CN" altLang="en-US"/>
              <a:t>， </a:t>
            </a: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Specification of destination address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Recall: The Design Engineering</a:t>
            </a:r>
          </a:p>
        </p:txBody>
      </p:sp>
      <p:grpSp>
        <p:nvGrpSpPr>
          <p:cNvPr id="328707" name="Group 3"/>
          <p:cNvGrpSpPr>
            <a:grpSpLocks/>
          </p:cNvGrpSpPr>
          <p:nvPr/>
        </p:nvGrpSpPr>
        <p:grpSpPr bwMode="auto">
          <a:xfrm>
            <a:off x="42862" y="1293068"/>
            <a:ext cx="9137650" cy="5056187"/>
            <a:chOff x="4" y="768"/>
            <a:chExt cx="5756" cy="3185"/>
          </a:xfrm>
        </p:grpSpPr>
        <p:sp>
          <p:nvSpPr>
            <p:cNvPr id="328708" name="Text Box 4"/>
            <p:cNvSpPr txBox="1">
              <a:spLocks noChangeArrowheads="1"/>
            </p:cNvSpPr>
            <p:nvPr/>
          </p:nvSpPr>
          <p:spPr bwMode="auto">
            <a:xfrm>
              <a:off x="4446" y="3005"/>
              <a:ext cx="131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0000FF"/>
                  </a:solidFill>
                  <a:latin typeface="Comic Sans MS" pitchFamily="66" charset="0"/>
                </a:rPr>
                <a:t>Quantitative </a:t>
              </a:r>
            </a:p>
            <a:p>
              <a:pPr algn="l"/>
              <a:r>
                <a:rPr kumimoji="1" lang="en-US" altLang="zh-CN" sz="2400" dirty="0">
                  <a:solidFill>
                    <a:srgbClr val="0000FF"/>
                  </a:solidFill>
                  <a:latin typeface="Comic Sans MS" pitchFamily="66" charset="0"/>
                </a:rPr>
                <a:t>principle</a:t>
              </a:r>
            </a:p>
          </p:txBody>
        </p:sp>
        <p:grpSp>
          <p:nvGrpSpPr>
            <p:cNvPr id="328709" name="Group 5"/>
            <p:cNvGrpSpPr>
              <a:grpSpLocks/>
            </p:cNvGrpSpPr>
            <p:nvPr/>
          </p:nvGrpSpPr>
          <p:grpSpPr bwMode="auto">
            <a:xfrm>
              <a:off x="1215" y="768"/>
              <a:ext cx="3065" cy="3185"/>
              <a:chOff x="1334" y="872"/>
              <a:chExt cx="3065" cy="3185"/>
            </a:xfrm>
          </p:grpSpPr>
          <p:sp>
            <p:nvSpPr>
              <p:cNvPr id="328710" name="Freeform 6"/>
              <p:cNvSpPr>
                <a:spLocks/>
              </p:cNvSpPr>
              <p:nvPr/>
            </p:nvSpPr>
            <p:spPr bwMode="auto">
              <a:xfrm>
                <a:off x="1406" y="872"/>
                <a:ext cx="1961" cy="2465"/>
              </a:xfrm>
              <a:custGeom>
                <a:avLst/>
                <a:gdLst>
                  <a:gd name="T0" fmla="*/ 1195 w 1961"/>
                  <a:gd name="T1" fmla="*/ 335 h 2465"/>
                  <a:gd name="T2" fmla="*/ 1123 w 1961"/>
                  <a:gd name="T3" fmla="*/ 347 h 2465"/>
                  <a:gd name="T4" fmla="*/ 1064 w 1961"/>
                  <a:gd name="T5" fmla="*/ 359 h 2465"/>
                  <a:gd name="T6" fmla="*/ 1004 w 1961"/>
                  <a:gd name="T7" fmla="*/ 371 h 2465"/>
                  <a:gd name="T8" fmla="*/ 944 w 1961"/>
                  <a:gd name="T9" fmla="*/ 395 h 2465"/>
                  <a:gd name="T10" fmla="*/ 884 w 1961"/>
                  <a:gd name="T11" fmla="*/ 419 h 2465"/>
                  <a:gd name="T12" fmla="*/ 813 w 1961"/>
                  <a:gd name="T13" fmla="*/ 455 h 2465"/>
                  <a:gd name="T14" fmla="*/ 753 w 1961"/>
                  <a:gd name="T15" fmla="*/ 478 h 2465"/>
                  <a:gd name="T16" fmla="*/ 705 w 1961"/>
                  <a:gd name="T17" fmla="*/ 514 h 2465"/>
                  <a:gd name="T18" fmla="*/ 645 w 1961"/>
                  <a:gd name="T19" fmla="*/ 550 h 2465"/>
                  <a:gd name="T20" fmla="*/ 586 w 1961"/>
                  <a:gd name="T21" fmla="*/ 586 h 2465"/>
                  <a:gd name="T22" fmla="*/ 538 w 1961"/>
                  <a:gd name="T23" fmla="*/ 634 h 2465"/>
                  <a:gd name="T24" fmla="*/ 454 w 1961"/>
                  <a:gd name="T25" fmla="*/ 706 h 2465"/>
                  <a:gd name="T26" fmla="*/ 382 w 1961"/>
                  <a:gd name="T27" fmla="*/ 777 h 2465"/>
                  <a:gd name="T28" fmla="*/ 323 w 1961"/>
                  <a:gd name="T29" fmla="*/ 849 h 2465"/>
                  <a:gd name="T30" fmla="*/ 263 w 1961"/>
                  <a:gd name="T31" fmla="*/ 921 h 2465"/>
                  <a:gd name="T32" fmla="*/ 215 w 1961"/>
                  <a:gd name="T33" fmla="*/ 1005 h 2465"/>
                  <a:gd name="T34" fmla="*/ 167 w 1961"/>
                  <a:gd name="T35" fmla="*/ 1088 h 2465"/>
                  <a:gd name="T36" fmla="*/ 120 w 1961"/>
                  <a:gd name="T37" fmla="*/ 1184 h 2465"/>
                  <a:gd name="T38" fmla="*/ 84 w 1961"/>
                  <a:gd name="T39" fmla="*/ 1280 h 2465"/>
                  <a:gd name="T40" fmla="*/ 48 w 1961"/>
                  <a:gd name="T41" fmla="*/ 1411 h 2465"/>
                  <a:gd name="T42" fmla="*/ 24 w 1961"/>
                  <a:gd name="T43" fmla="*/ 1531 h 2465"/>
                  <a:gd name="T44" fmla="*/ 12 w 1961"/>
                  <a:gd name="T45" fmla="*/ 1687 h 2465"/>
                  <a:gd name="T46" fmla="*/ 12 w 1961"/>
                  <a:gd name="T47" fmla="*/ 1818 h 2465"/>
                  <a:gd name="T48" fmla="*/ 24 w 1961"/>
                  <a:gd name="T49" fmla="*/ 1938 h 2465"/>
                  <a:gd name="T50" fmla="*/ 36 w 1961"/>
                  <a:gd name="T51" fmla="*/ 2069 h 2465"/>
                  <a:gd name="T52" fmla="*/ 84 w 1961"/>
                  <a:gd name="T53" fmla="*/ 2213 h 2465"/>
                  <a:gd name="T54" fmla="*/ 131 w 1961"/>
                  <a:gd name="T55" fmla="*/ 2344 h 2465"/>
                  <a:gd name="T56" fmla="*/ 203 w 1961"/>
                  <a:gd name="T57" fmla="*/ 2464 h 2465"/>
                  <a:gd name="T58" fmla="*/ 753 w 1961"/>
                  <a:gd name="T59" fmla="*/ 2069 h 2465"/>
                  <a:gd name="T60" fmla="*/ 717 w 1961"/>
                  <a:gd name="T61" fmla="*/ 1974 h 2465"/>
                  <a:gd name="T62" fmla="*/ 693 w 1961"/>
                  <a:gd name="T63" fmla="*/ 1866 h 2465"/>
                  <a:gd name="T64" fmla="*/ 681 w 1961"/>
                  <a:gd name="T65" fmla="*/ 1782 h 2465"/>
                  <a:gd name="T66" fmla="*/ 681 w 1961"/>
                  <a:gd name="T67" fmla="*/ 1675 h 2465"/>
                  <a:gd name="T68" fmla="*/ 705 w 1961"/>
                  <a:gd name="T69" fmla="*/ 1567 h 2465"/>
                  <a:gd name="T70" fmla="*/ 741 w 1961"/>
                  <a:gd name="T71" fmla="*/ 1459 h 2465"/>
                  <a:gd name="T72" fmla="*/ 777 w 1961"/>
                  <a:gd name="T73" fmla="*/ 1376 h 2465"/>
                  <a:gd name="T74" fmla="*/ 825 w 1961"/>
                  <a:gd name="T75" fmla="*/ 1304 h 2465"/>
                  <a:gd name="T76" fmla="*/ 872 w 1961"/>
                  <a:gd name="T77" fmla="*/ 1256 h 2465"/>
                  <a:gd name="T78" fmla="*/ 920 w 1961"/>
                  <a:gd name="T79" fmla="*/ 1208 h 2465"/>
                  <a:gd name="T80" fmla="*/ 968 w 1961"/>
                  <a:gd name="T81" fmla="*/ 1160 h 2465"/>
                  <a:gd name="T82" fmla="*/ 1028 w 1961"/>
                  <a:gd name="T83" fmla="*/ 1112 h 2465"/>
                  <a:gd name="T84" fmla="*/ 1088 w 1961"/>
                  <a:gd name="T85" fmla="*/ 1077 h 2465"/>
                  <a:gd name="T86" fmla="*/ 1159 w 1961"/>
                  <a:gd name="T87" fmla="*/ 1041 h 2465"/>
                  <a:gd name="T88" fmla="*/ 1219 w 1961"/>
                  <a:gd name="T89" fmla="*/ 1017 h 2465"/>
                  <a:gd name="T90" fmla="*/ 1303 w 1961"/>
                  <a:gd name="T91" fmla="*/ 1005 h 2465"/>
                  <a:gd name="T92" fmla="*/ 1386 w 1961"/>
                  <a:gd name="T93" fmla="*/ 993 h 2465"/>
                  <a:gd name="T94" fmla="*/ 1410 w 1961"/>
                  <a:gd name="T95" fmla="*/ 1352 h 2465"/>
                  <a:gd name="T96" fmla="*/ 1410 w 1961"/>
                  <a:gd name="T97" fmla="*/ 0 h 2465"/>
                  <a:gd name="T98" fmla="*/ 1386 w 1961"/>
                  <a:gd name="T99" fmla="*/ 311 h 2465"/>
                  <a:gd name="T100" fmla="*/ 1303 w 1961"/>
                  <a:gd name="T101" fmla="*/ 311 h 2465"/>
                  <a:gd name="T102" fmla="*/ 1219 w 1961"/>
                  <a:gd name="T103" fmla="*/ 323 h 2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61" h="2465">
                    <a:moveTo>
                      <a:pt x="1219" y="323"/>
                    </a:moveTo>
                    <a:lnTo>
                      <a:pt x="1195" y="335"/>
                    </a:lnTo>
                    <a:lnTo>
                      <a:pt x="1159" y="335"/>
                    </a:lnTo>
                    <a:lnTo>
                      <a:pt x="1123" y="347"/>
                    </a:lnTo>
                    <a:lnTo>
                      <a:pt x="1100" y="347"/>
                    </a:lnTo>
                    <a:lnTo>
                      <a:pt x="1064" y="359"/>
                    </a:lnTo>
                    <a:lnTo>
                      <a:pt x="1040" y="371"/>
                    </a:lnTo>
                    <a:lnTo>
                      <a:pt x="1004" y="371"/>
                    </a:lnTo>
                    <a:lnTo>
                      <a:pt x="980" y="383"/>
                    </a:lnTo>
                    <a:lnTo>
                      <a:pt x="944" y="395"/>
                    </a:lnTo>
                    <a:lnTo>
                      <a:pt x="908" y="407"/>
                    </a:lnTo>
                    <a:lnTo>
                      <a:pt x="884" y="419"/>
                    </a:lnTo>
                    <a:lnTo>
                      <a:pt x="849" y="431"/>
                    </a:lnTo>
                    <a:lnTo>
                      <a:pt x="813" y="455"/>
                    </a:lnTo>
                    <a:lnTo>
                      <a:pt x="789" y="466"/>
                    </a:lnTo>
                    <a:lnTo>
                      <a:pt x="753" y="478"/>
                    </a:lnTo>
                    <a:lnTo>
                      <a:pt x="729" y="502"/>
                    </a:lnTo>
                    <a:lnTo>
                      <a:pt x="705" y="514"/>
                    </a:lnTo>
                    <a:lnTo>
                      <a:pt x="681" y="526"/>
                    </a:lnTo>
                    <a:lnTo>
                      <a:pt x="645" y="550"/>
                    </a:lnTo>
                    <a:lnTo>
                      <a:pt x="621" y="574"/>
                    </a:lnTo>
                    <a:lnTo>
                      <a:pt x="586" y="586"/>
                    </a:lnTo>
                    <a:lnTo>
                      <a:pt x="562" y="610"/>
                    </a:lnTo>
                    <a:lnTo>
                      <a:pt x="538" y="634"/>
                    </a:lnTo>
                    <a:lnTo>
                      <a:pt x="490" y="670"/>
                    </a:lnTo>
                    <a:lnTo>
                      <a:pt x="454" y="706"/>
                    </a:lnTo>
                    <a:lnTo>
                      <a:pt x="418" y="730"/>
                    </a:lnTo>
                    <a:lnTo>
                      <a:pt x="382" y="777"/>
                    </a:lnTo>
                    <a:lnTo>
                      <a:pt x="359" y="813"/>
                    </a:lnTo>
                    <a:lnTo>
                      <a:pt x="323" y="849"/>
                    </a:lnTo>
                    <a:lnTo>
                      <a:pt x="287" y="885"/>
                    </a:lnTo>
                    <a:lnTo>
                      <a:pt x="263" y="921"/>
                    </a:lnTo>
                    <a:lnTo>
                      <a:pt x="239" y="969"/>
                    </a:lnTo>
                    <a:lnTo>
                      <a:pt x="215" y="1005"/>
                    </a:lnTo>
                    <a:lnTo>
                      <a:pt x="191" y="1053"/>
                    </a:lnTo>
                    <a:lnTo>
                      <a:pt x="167" y="1088"/>
                    </a:lnTo>
                    <a:lnTo>
                      <a:pt x="143" y="1136"/>
                    </a:lnTo>
                    <a:lnTo>
                      <a:pt x="120" y="1184"/>
                    </a:lnTo>
                    <a:lnTo>
                      <a:pt x="96" y="1232"/>
                    </a:lnTo>
                    <a:lnTo>
                      <a:pt x="84" y="1280"/>
                    </a:lnTo>
                    <a:lnTo>
                      <a:pt x="60" y="1352"/>
                    </a:lnTo>
                    <a:lnTo>
                      <a:pt x="48" y="1411"/>
                    </a:lnTo>
                    <a:lnTo>
                      <a:pt x="36" y="1471"/>
                    </a:lnTo>
                    <a:lnTo>
                      <a:pt x="24" y="1531"/>
                    </a:lnTo>
                    <a:lnTo>
                      <a:pt x="12" y="1603"/>
                    </a:lnTo>
                    <a:lnTo>
                      <a:pt x="12" y="1687"/>
                    </a:lnTo>
                    <a:lnTo>
                      <a:pt x="0" y="1758"/>
                    </a:lnTo>
                    <a:lnTo>
                      <a:pt x="12" y="1818"/>
                    </a:lnTo>
                    <a:lnTo>
                      <a:pt x="12" y="1878"/>
                    </a:lnTo>
                    <a:lnTo>
                      <a:pt x="24" y="1938"/>
                    </a:lnTo>
                    <a:lnTo>
                      <a:pt x="24" y="2009"/>
                    </a:lnTo>
                    <a:lnTo>
                      <a:pt x="36" y="2069"/>
                    </a:lnTo>
                    <a:lnTo>
                      <a:pt x="60" y="2141"/>
                    </a:lnTo>
                    <a:lnTo>
                      <a:pt x="84" y="2213"/>
                    </a:lnTo>
                    <a:lnTo>
                      <a:pt x="108" y="2273"/>
                    </a:lnTo>
                    <a:lnTo>
                      <a:pt x="131" y="2344"/>
                    </a:lnTo>
                    <a:lnTo>
                      <a:pt x="167" y="2404"/>
                    </a:lnTo>
                    <a:lnTo>
                      <a:pt x="203" y="2464"/>
                    </a:lnTo>
                    <a:lnTo>
                      <a:pt x="777" y="2129"/>
                    </a:lnTo>
                    <a:lnTo>
                      <a:pt x="753" y="2069"/>
                    </a:lnTo>
                    <a:lnTo>
                      <a:pt x="729" y="2021"/>
                    </a:lnTo>
                    <a:lnTo>
                      <a:pt x="717" y="1974"/>
                    </a:lnTo>
                    <a:lnTo>
                      <a:pt x="705" y="1914"/>
                    </a:lnTo>
                    <a:lnTo>
                      <a:pt x="693" y="1866"/>
                    </a:lnTo>
                    <a:lnTo>
                      <a:pt x="693" y="1830"/>
                    </a:lnTo>
                    <a:lnTo>
                      <a:pt x="681" y="1782"/>
                    </a:lnTo>
                    <a:lnTo>
                      <a:pt x="681" y="1734"/>
                    </a:lnTo>
                    <a:lnTo>
                      <a:pt x="681" y="1675"/>
                    </a:lnTo>
                    <a:lnTo>
                      <a:pt x="693" y="1627"/>
                    </a:lnTo>
                    <a:lnTo>
                      <a:pt x="705" y="1567"/>
                    </a:lnTo>
                    <a:lnTo>
                      <a:pt x="717" y="1519"/>
                    </a:lnTo>
                    <a:lnTo>
                      <a:pt x="741" y="1459"/>
                    </a:lnTo>
                    <a:lnTo>
                      <a:pt x="753" y="1411"/>
                    </a:lnTo>
                    <a:lnTo>
                      <a:pt x="777" y="1376"/>
                    </a:lnTo>
                    <a:lnTo>
                      <a:pt x="801" y="1340"/>
                    </a:lnTo>
                    <a:lnTo>
                      <a:pt x="825" y="1304"/>
                    </a:lnTo>
                    <a:lnTo>
                      <a:pt x="849" y="1280"/>
                    </a:lnTo>
                    <a:lnTo>
                      <a:pt x="872" y="1256"/>
                    </a:lnTo>
                    <a:lnTo>
                      <a:pt x="896" y="1220"/>
                    </a:lnTo>
                    <a:lnTo>
                      <a:pt x="920" y="1208"/>
                    </a:lnTo>
                    <a:lnTo>
                      <a:pt x="944" y="1172"/>
                    </a:lnTo>
                    <a:lnTo>
                      <a:pt x="968" y="1160"/>
                    </a:lnTo>
                    <a:lnTo>
                      <a:pt x="992" y="1136"/>
                    </a:lnTo>
                    <a:lnTo>
                      <a:pt x="1028" y="1112"/>
                    </a:lnTo>
                    <a:lnTo>
                      <a:pt x="1064" y="1088"/>
                    </a:lnTo>
                    <a:lnTo>
                      <a:pt x="1088" y="1077"/>
                    </a:lnTo>
                    <a:lnTo>
                      <a:pt x="1123" y="1053"/>
                    </a:lnTo>
                    <a:lnTo>
                      <a:pt x="1159" y="1041"/>
                    </a:lnTo>
                    <a:lnTo>
                      <a:pt x="1183" y="1029"/>
                    </a:lnTo>
                    <a:lnTo>
                      <a:pt x="1219" y="1017"/>
                    </a:lnTo>
                    <a:lnTo>
                      <a:pt x="1267" y="1005"/>
                    </a:lnTo>
                    <a:lnTo>
                      <a:pt x="1303" y="1005"/>
                    </a:lnTo>
                    <a:lnTo>
                      <a:pt x="1350" y="993"/>
                    </a:lnTo>
                    <a:lnTo>
                      <a:pt x="1386" y="993"/>
                    </a:lnTo>
                    <a:lnTo>
                      <a:pt x="1410" y="993"/>
                    </a:lnTo>
                    <a:lnTo>
                      <a:pt x="1410" y="1352"/>
                    </a:lnTo>
                    <a:lnTo>
                      <a:pt x="1960" y="682"/>
                    </a:lnTo>
                    <a:lnTo>
                      <a:pt x="1410" y="0"/>
                    </a:lnTo>
                    <a:lnTo>
                      <a:pt x="1410" y="311"/>
                    </a:lnTo>
                    <a:lnTo>
                      <a:pt x="1386" y="311"/>
                    </a:lnTo>
                    <a:lnTo>
                      <a:pt x="1339" y="311"/>
                    </a:lnTo>
                    <a:lnTo>
                      <a:pt x="1303" y="311"/>
                    </a:lnTo>
                    <a:lnTo>
                      <a:pt x="1255" y="323"/>
                    </a:lnTo>
                    <a:lnTo>
                      <a:pt x="1219" y="32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8711" name="Group 7"/>
              <p:cNvGrpSpPr>
                <a:grpSpLocks/>
              </p:cNvGrpSpPr>
              <p:nvPr/>
            </p:nvGrpSpPr>
            <p:grpSpPr bwMode="auto">
              <a:xfrm>
                <a:off x="1334" y="872"/>
                <a:ext cx="3065" cy="3185"/>
                <a:chOff x="1334" y="872"/>
                <a:chExt cx="3065" cy="3185"/>
              </a:xfrm>
            </p:grpSpPr>
            <p:sp>
              <p:nvSpPr>
                <p:cNvPr id="328712" name="Freeform 8"/>
                <p:cNvSpPr>
                  <a:spLocks/>
                </p:cNvSpPr>
                <p:nvPr/>
              </p:nvSpPr>
              <p:spPr bwMode="auto">
                <a:xfrm>
                  <a:off x="1334" y="2696"/>
                  <a:ext cx="2609" cy="1361"/>
                </a:xfrm>
                <a:custGeom>
                  <a:avLst/>
                  <a:gdLst>
                    <a:gd name="T0" fmla="*/ 1268 w 2609"/>
                    <a:gd name="T1" fmla="*/ 1336 h 1361"/>
                    <a:gd name="T2" fmla="*/ 1196 w 2609"/>
                    <a:gd name="T3" fmla="*/ 1324 h 1361"/>
                    <a:gd name="T4" fmla="*/ 1148 w 2609"/>
                    <a:gd name="T5" fmla="*/ 1312 h 1361"/>
                    <a:gd name="T6" fmla="*/ 1089 w 2609"/>
                    <a:gd name="T7" fmla="*/ 1300 h 1361"/>
                    <a:gd name="T8" fmla="*/ 1029 w 2609"/>
                    <a:gd name="T9" fmla="*/ 1276 h 1361"/>
                    <a:gd name="T10" fmla="*/ 957 w 2609"/>
                    <a:gd name="T11" fmla="*/ 1253 h 1361"/>
                    <a:gd name="T12" fmla="*/ 897 w 2609"/>
                    <a:gd name="T13" fmla="*/ 1217 h 1361"/>
                    <a:gd name="T14" fmla="*/ 837 w 2609"/>
                    <a:gd name="T15" fmla="*/ 1193 h 1361"/>
                    <a:gd name="T16" fmla="*/ 778 w 2609"/>
                    <a:gd name="T17" fmla="*/ 1157 h 1361"/>
                    <a:gd name="T18" fmla="*/ 730 w 2609"/>
                    <a:gd name="T19" fmla="*/ 1121 h 1361"/>
                    <a:gd name="T20" fmla="*/ 670 w 2609"/>
                    <a:gd name="T21" fmla="*/ 1074 h 1361"/>
                    <a:gd name="T22" fmla="*/ 622 w 2609"/>
                    <a:gd name="T23" fmla="*/ 1038 h 1361"/>
                    <a:gd name="T24" fmla="*/ 538 w 2609"/>
                    <a:gd name="T25" fmla="*/ 978 h 1361"/>
                    <a:gd name="T26" fmla="*/ 467 w 2609"/>
                    <a:gd name="T27" fmla="*/ 895 h 1361"/>
                    <a:gd name="T28" fmla="*/ 407 w 2609"/>
                    <a:gd name="T29" fmla="*/ 823 h 1361"/>
                    <a:gd name="T30" fmla="*/ 347 w 2609"/>
                    <a:gd name="T31" fmla="*/ 752 h 1361"/>
                    <a:gd name="T32" fmla="*/ 287 w 2609"/>
                    <a:gd name="T33" fmla="*/ 656 h 1361"/>
                    <a:gd name="T34" fmla="*/ 275 w 2609"/>
                    <a:gd name="T35" fmla="*/ 0 h 1361"/>
                    <a:gd name="T36" fmla="*/ 873 w 2609"/>
                    <a:gd name="T37" fmla="*/ 322 h 1361"/>
                    <a:gd name="T38" fmla="*/ 921 w 2609"/>
                    <a:gd name="T39" fmla="*/ 394 h 1361"/>
                    <a:gd name="T40" fmla="*/ 981 w 2609"/>
                    <a:gd name="T41" fmla="*/ 453 h 1361"/>
                    <a:gd name="T42" fmla="*/ 1017 w 2609"/>
                    <a:gd name="T43" fmla="*/ 501 h 1361"/>
                    <a:gd name="T44" fmla="*/ 1077 w 2609"/>
                    <a:gd name="T45" fmla="*/ 537 h 1361"/>
                    <a:gd name="T46" fmla="*/ 1148 w 2609"/>
                    <a:gd name="T47" fmla="*/ 585 h 1361"/>
                    <a:gd name="T48" fmla="*/ 1208 w 2609"/>
                    <a:gd name="T49" fmla="*/ 620 h 1361"/>
                    <a:gd name="T50" fmla="*/ 1268 w 2609"/>
                    <a:gd name="T51" fmla="*/ 644 h 1361"/>
                    <a:gd name="T52" fmla="*/ 1340 w 2609"/>
                    <a:gd name="T53" fmla="*/ 668 h 1361"/>
                    <a:gd name="T54" fmla="*/ 1424 w 2609"/>
                    <a:gd name="T55" fmla="*/ 668 h 1361"/>
                    <a:gd name="T56" fmla="*/ 1579 w 2609"/>
                    <a:gd name="T57" fmla="*/ 680 h 1361"/>
                    <a:gd name="T58" fmla="*/ 1699 w 2609"/>
                    <a:gd name="T59" fmla="*/ 656 h 1361"/>
                    <a:gd name="T60" fmla="*/ 1830 w 2609"/>
                    <a:gd name="T61" fmla="*/ 608 h 1361"/>
                    <a:gd name="T62" fmla="*/ 1938 w 2609"/>
                    <a:gd name="T63" fmla="*/ 549 h 1361"/>
                    <a:gd name="T64" fmla="*/ 2608 w 2609"/>
                    <a:gd name="T65" fmla="*/ 859 h 1361"/>
                    <a:gd name="T66" fmla="*/ 2548 w 2609"/>
                    <a:gd name="T67" fmla="*/ 919 h 1361"/>
                    <a:gd name="T68" fmla="*/ 2488 w 2609"/>
                    <a:gd name="T69" fmla="*/ 978 h 1361"/>
                    <a:gd name="T70" fmla="*/ 2417 w 2609"/>
                    <a:gd name="T71" fmla="*/ 1038 h 1361"/>
                    <a:gd name="T72" fmla="*/ 2357 w 2609"/>
                    <a:gd name="T73" fmla="*/ 1086 h 1361"/>
                    <a:gd name="T74" fmla="*/ 2285 w 2609"/>
                    <a:gd name="T75" fmla="*/ 1133 h 1361"/>
                    <a:gd name="T76" fmla="*/ 2213 w 2609"/>
                    <a:gd name="T77" fmla="*/ 1181 h 1361"/>
                    <a:gd name="T78" fmla="*/ 2141 w 2609"/>
                    <a:gd name="T79" fmla="*/ 1217 h 1361"/>
                    <a:gd name="T80" fmla="*/ 2058 w 2609"/>
                    <a:gd name="T81" fmla="*/ 1253 h 1361"/>
                    <a:gd name="T82" fmla="*/ 1974 w 2609"/>
                    <a:gd name="T83" fmla="*/ 1288 h 1361"/>
                    <a:gd name="T84" fmla="*/ 1902 w 2609"/>
                    <a:gd name="T85" fmla="*/ 1312 h 1361"/>
                    <a:gd name="T86" fmla="*/ 1818 w 2609"/>
                    <a:gd name="T87" fmla="*/ 1324 h 1361"/>
                    <a:gd name="T88" fmla="*/ 1735 w 2609"/>
                    <a:gd name="T89" fmla="*/ 1348 h 1361"/>
                    <a:gd name="T90" fmla="*/ 1639 w 2609"/>
                    <a:gd name="T91" fmla="*/ 1360 h 1361"/>
                    <a:gd name="T92" fmla="*/ 1555 w 2609"/>
                    <a:gd name="T93" fmla="*/ 1360 h 1361"/>
                    <a:gd name="T94" fmla="*/ 1471 w 2609"/>
                    <a:gd name="T95" fmla="*/ 1360 h 1361"/>
                    <a:gd name="T96" fmla="*/ 1376 w 2609"/>
                    <a:gd name="T97" fmla="*/ 1348 h 1361"/>
                    <a:gd name="T98" fmla="*/ 1304 w 2609"/>
                    <a:gd name="T99" fmla="*/ 1348 h 1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09" h="1361">
                      <a:moveTo>
                        <a:pt x="1304" y="1348"/>
                      </a:moveTo>
                      <a:lnTo>
                        <a:pt x="1268" y="1336"/>
                      </a:lnTo>
                      <a:lnTo>
                        <a:pt x="1232" y="1336"/>
                      </a:lnTo>
                      <a:lnTo>
                        <a:pt x="1196" y="1324"/>
                      </a:lnTo>
                      <a:lnTo>
                        <a:pt x="1172" y="1324"/>
                      </a:lnTo>
                      <a:lnTo>
                        <a:pt x="1148" y="1312"/>
                      </a:lnTo>
                      <a:lnTo>
                        <a:pt x="1113" y="1300"/>
                      </a:lnTo>
                      <a:lnTo>
                        <a:pt x="1089" y="1300"/>
                      </a:lnTo>
                      <a:lnTo>
                        <a:pt x="1065" y="1288"/>
                      </a:lnTo>
                      <a:lnTo>
                        <a:pt x="1029" y="1276"/>
                      </a:lnTo>
                      <a:lnTo>
                        <a:pt x="993" y="1265"/>
                      </a:lnTo>
                      <a:lnTo>
                        <a:pt x="957" y="1253"/>
                      </a:lnTo>
                      <a:lnTo>
                        <a:pt x="933" y="1229"/>
                      </a:lnTo>
                      <a:lnTo>
                        <a:pt x="897" y="1217"/>
                      </a:lnTo>
                      <a:lnTo>
                        <a:pt x="861" y="1205"/>
                      </a:lnTo>
                      <a:lnTo>
                        <a:pt x="837" y="1193"/>
                      </a:lnTo>
                      <a:lnTo>
                        <a:pt x="814" y="1169"/>
                      </a:lnTo>
                      <a:lnTo>
                        <a:pt x="778" y="1157"/>
                      </a:lnTo>
                      <a:lnTo>
                        <a:pt x="754" y="1133"/>
                      </a:lnTo>
                      <a:lnTo>
                        <a:pt x="730" y="1121"/>
                      </a:lnTo>
                      <a:lnTo>
                        <a:pt x="694" y="1098"/>
                      </a:lnTo>
                      <a:lnTo>
                        <a:pt x="670" y="1074"/>
                      </a:lnTo>
                      <a:lnTo>
                        <a:pt x="646" y="1062"/>
                      </a:lnTo>
                      <a:lnTo>
                        <a:pt x="622" y="1038"/>
                      </a:lnTo>
                      <a:lnTo>
                        <a:pt x="574" y="1014"/>
                      </a:lnTo>
                      <a:lnTo>
                        <a:pt x="538" y="978"/>
                      </a:lnTo>
                      <a:lnTo>
                        <a:pt x="502" y="942"/>
                      </a:lnTo>
                      <a:lnTo>
                        <a:pt x="467" y="895"/>
                      </a:lnTo>
                      <a:lnTo>
                        <a:pt x="431" y="859"/>
                      </a:lnTo>
                      <a:lnTo>
                        <a:pt x="407" y="823"/>
                      </a:lnTo>
                      <a:lnTo>
                        <a:pt x="371" y="787"/>
                      </a:lnTo>
                      <a:lnTo>
                        <a:pt x="347" y="752"/>
                      </a:lnTo>
                      <a:lnTo>
                        <a:pt x="323" y="704"/>
                      </a:lnTo>
                      <a:lnTo>
                        <a:pt x="287" y="656"/>
                      </a:lnTo>
                      <a:lnTo>
                        <a:pt x="0" y="823"/>
                      </a:lnTo>
                      <a:lnTo>
                        <a:pt x="275" y="0"/>
                      </a:lnTo>
                      <a:lnTo>
                        <a:pt x="1172" y="155"/>
                      </a:lnTo>
                      <a:lnTo>
                        <a:pt x="873" y="322"/>
                      </a:lnTo>
                      <a:lnTo>
                        <a:pt x="897" y="358"/>
                      </a:lnTo>
                      <a:lnTo>
                        <a:pt x="921" y="394"/>
                      </a:lnTo>
                      <a:lnTo>
                        <a:pt x="945" y="418"/>
                      </a:lnTo>
                      <a:lnTo>
                        <a:pt x="981" y="453"/>
                      </a:lnTo>
                      <a:lnTo>
                        <a:pt x="993" y="477"/>
                      </a:lnTo>
                      <a:lnTo>
                        <a:pt x="1017" y="501"/>
                      </a:lnTo>
                      <a:lnTo>
                        <a:pt x="1053" y="513"/>
                      </a:lnTo>
                      <a:lnTo>
                        <a:pt x="1077" y="537"/>
                      </a:lnTo>
                      <a:lnTo>
                        <a:pt x="1113" y="561"/>
                      </a:lnTo>
                      <a:lnTo>
                        <a:pt x="1148" y="585"/>
                      </a:lnTo>
                      <a:lnTo>
                        <a:pt x="1172" y="596"/>
                      </a:lnTo>
                      <a:lnTo>
                        <a:pt x="1208" y="620"/>
                      </a:lnTo>
                      <a:lnTo>
                        <a:pt x="1244" y="632"/>
                      </a:lnTo>
                      <a:lnTo>
                        <a:pt x="1268" y="644"/>
                      </a:lnTo>
                      <a:lnTo>
                        <a:pt x="1304" y="656"/>
                      </a:lnTo>
                      <a:lnTo>
                        <a:pt x="1340" y="668"/>
                      </a:lnTo>
                      <a:lnTo>
                        <a:pt x="1388" y="668"/>
                      </a:lnTo>
                      <a:lnTo>
                        <a:pt x="1424" y="668"/>
                      </a:lnTo>
                      <a:lnTo>
                        <a:pt x="1495" y="680"/>
                      </a:lnTo>
                      <a:lnTo>
                        <a:pt x="1579" y="680"/>
                      </a:lnTo>
                      <a:lnTo>
                        <a:pt x="1639" y="668"/>
                      </a:lnTo>
                      <a:lnTo>
                        <a:pt x="1699" y="656"/>
                      </a:lnTo>
                      <a:lnTo>
                        <a:pt x="1771" y="632"/>
                      </a:lnTo>
                      <a:lnTo>
                        <a:pt x="1830" y="608"/>
                      </a:lnTo>
                      <a:lnTo>
                        <a:pt x="1890" y="585"/>
                      </a:lnTo>
                      <a:lnTo>
                        <a:pt x="1938" y="549"/>
                      </a:lnTo>
                      <a:lnTo>
                        <a:pt x="1986" y="501"/>
                      </a:lnTo>
                      <a:lnTo>
                        <a:pt x="2608" y="859"/>
                      </a:lnTo>
                      <a:lnTo>
                        <a:pt x="2584" y="883"/>
                      </a:lnTo>
                      <a:lnTo>
                        <a:pt x="2548" y="919"/>
                      </a:lnTo>
                      <a:lnTo>
                        <a:pt x="2512" y="954"/>
                      </a:lnTo>
                      <a:lnTo>
                        <a:pt x="2488" y="978"/>
                      </a:lnTo>
                      <a:lnTo>
                        <a:pt x="2452" y="1002"/>
                      </a:lnTo>
                      <a:lnTo>
                        <a:pt x="2417" y="1038"/>
                      </a:lnTo>
                      <a:lnTo>
                        <a:pt x="2393" y="1062"/>
                      </a:lnTo>
                      <a:lnTo>
                        <a:pt x="2357" y="1086"/>
                      </a:lnTo>
                      <a:lnTo>
                        <a:pt x="2321" y="1109"/>
                      </a:lnTo>
                      <a:lnTo>
                        <a:pt x="2285" y="1133"/>
                      </a:lnTo>
                      <a:lnTo>
                        <a:pt x="2249" y="1157"/>
                      </a:lnTo>
                      <a:lnTo>
                        <a:pt x="2213" y="1181"/>
                      </a:lnTo>
                      <a:lnTo>
                        <a:pt x="2177" y="1193"/>
                      </a:lnTo>
                      <a:lnTo>
                        <a:pt x="2141" y="1217"/>
                      </a:lnTo>
                      <a:lnTo>
                        <a:pt x="2106" y="1229"/>
                      </a:lnTo>
                      <a:lnTo>
                        <a:pt x="2058" y="1253"/>
                      </a:lnTo>
                      <a:lnTo>
                        <a:pt x="2010" y="1265"/>
                      </a:lnTo>
                      <a:lnTo>
                        <a:pt x="1974" y="1288"/>
                      </a:lnTo>
                      <a:lnTo>
                        <a:pt x="1938" y="1300"/>
                      </a:lnTo>
                      <a:lnTo>
                        <a:pt x="1902" y="1312"/>
                      </a:lnTo>
                      <a:lnTo>
                        <a:pt x="1866" y="1324"/>
                      </a:lnTo>
                      <a:lnTo>
                        <a:pt x="1818" y="1324"/>
                      </a:lnTo>
                      <a:lnTo>
                        <a:pt x="1783" y="1336"/>
                      </a:lnTo>
                      <a:lnTo>
                        <a:pt x="1735" y="1348"/>
                      </a:lnTo>
                      <a:lnTo>
                        <a:pt x="1687" y="1348"/>
                      </a:lnTo>
                      <a:lnTo>
                        <a:pt x="1639" y="1360"/>
                      </a:lnTo>
                      <a:lnTo>
                        <a:pt x="1603" y="1360"/>
                      </a:lnTo>
                      <a:lnTo>
                        <a:pt x="1555" y="1360"/>
                      </a:lnTo>
                      <a:lnTo>
                        <a:pt x="1507" y="1360"/>
                      </a:lnTo>
                      <a:lnTo>
                        <a:pt x="1471" y="1360"/>
                      </a:lnTo>
                      <a:lnTo>
                        <a:pt x="1424" y="1360"/>
                      </a:lnTo>
                      <a:lnTo>
                        <a:pt x="1376" y="1348"/>
                      </a:lnTo>
                      <a:lnTo>
                        <a:pt x="1340" y="1348"/>
                      </a:lnTo>
                      <a:lnTo>
                        <a:pt x="1304" y="1348"/>
                      </a:lnTo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713" name="Freeform 9"/>
                <p:cNvSpPr>
                  <a:spLocks/>
                </p:cNvSpPr>
                <p:nvPr/>
              </p:nvSpPr>
              <p:spPr bwMode="auto">
                <a:xfrm>
                  <a:off x="3074" y="1208"/>
                  <a:ext cx="1325" cy="2441"/>
                </a:xfrm>
                <a:custGeom>
                  <a:avLst/>
                  <a:gdLst>
                    <a:gd name="T0" fmla="*/ 36 w 1325"/>
                    <a:gd name="T1" fmla="*/ 0 h 2441"/>
                    <a:gd name="T2" fmla="*/ 95 w 1325"/>
                    <a:gd name="T3" fmla="*/ 12 h 2441"/>
                    <a:gd name="T4" fmla="*/ 155 w 1325"/>
                    <a:gd name="T5" fmla="*/ 36 h 2441"/>
                    <a:gd name="T6" fmla="*/ 215 w 1325"/>
                    <a:gd name="T7" fmla="*/ 48 h 2441"/>
                    <a:gd name="T8" fmla="*/ 274 w 1325"/>
                    <a:gd name="T9" fmla="*/ 72 h 2441"/>
                    <a:gd name="T10" fmla="*/ 334 w 1325"/>
                    <a:gd name="T11" fmla="*/ 96 h 2441"/>
                    <a:gd name="T12" fmla="*/ 406 w 1325"/>
                    <a:gd name="T13" fmla="*/ 120 h 2441"/>
                    <a:gd name="T14" fmla="*/ 465 w 1325"/>
                    <a:gd name="T15" fmla="*/ 155 h 2441"/>
                    <a:gd name="T16" fmla="*/ 513 w 1325"/>
                    <a:gd name="T17" fmla="*/ 191 h 2441"/>
                    <a:gd name="T18" fmla="*/ 573 w 1325"/>
                    <a:gd name="T19" fmla="*/ 215 h 2441"/>
                    <a:gd name="T20" fmla="*/ 632 w 1325"/>
                    <a:gd name="T21" fmla="*/ 263 h 2441"/>
                    <a:gd name="T22" fmla="*/ 680 w 1325"/>
                    <a:gd name="T23" fmla="*/ 299 h 2441"/>
                    <a:gd name="T24" fmla="*/ 763 w 1325"/>
                    <a:gd name="T25" fmla="*/ 383 h 2441"/>
                    <a:gd name="T26" fmla="*/ 835 w 1325"/>
                    <a:gd name="T27" fmla="*/ 455 h 2441"/>
                    <a:gd name="T28" fmla="*/ 895 w 1325"/>
                    <a:gd name="T29" fmla="*/ 514 h 2441"/>
                    <a:gd name="T30" fmla="*/ 954 w 1325"/>
                    <a:gd name="T31" fmla="*/ 598 h 2441"/>
                    <a:gd name="T32" fmla="*/ 1002 w 1325"/>
                    <a:gd name="T33" fmla="*/ 682 h 2441"/>
                    <a:gd name="T34" fmla="*/ 1062 w 1325"/>
                    <a:gd name="T35" fmla="*/ 765 h 2441"/>
                    <a:gd name="T36" fmla="*/ 1097 w 1325"/>
                    <a:gd name="T37" fmla="*/ 861 h 2441"/>
                    <a:gd name="T38" fmla="*/ 1133 w 1325"/>
                    <a:gd name="T39" fmla="*/ 957 h 2441"/>
                    <a:gd name="T40" fmla="*/ 1169 w 1325"/>
                    <a:gd name="T41" fmla="*/ 1076 h 2441"/>
                    <a:gd name="T42" fmla="*/ 1193 w 1325"/>
                    <a:gd name="T43" fmla="*/ 1196 h 2441"/>
                    <a:gd name="T44" fmla="*/ 1217 w 1325"/>
                    <a:gd name="T45" fmla="*/ 1352 h 2441"/>
                    <a:gd name="T46" fmla="*/ 1217 w 1325"/>
                    <a:gd name="T47" fmla="*/ 1495 h 2441"/>
                    <a:gd name="T48" fmla="*/ 1193 w 1325"/>
                    <a:gd name="T49" fmla="*/ 1615 h 2441"/>
                    <a:gd name="T50" fmla="*/ 1181 w 1325"/>
                    <a:gd name="T51" fmla="*/ 1746 h 2441"/>
                    <a:gd name="T52" fmla="*/ 1133 w 1325"/>
                    <a:gd name="T53" fmla="*/ 1878 h 2441"/>
                    <a:gd name="T54" fmla="*/ 1085 w 1325"/>
                    <a:gd name="T55" fmla="*/ 2009 h 2441"/>
                    <a:gd name="T56" fmla="*/ 1026 w 1325"/>
                    <a:gd name="T57" fmla="*/ 2129 h 2441"/>
                    <a:gd name="T58" fmla="*/ 417 w 1325"/>
                    <a:gd name="T59" fmla="*/ 2440 h 2441"/>
                    <a:gd name="T60" fmla="*/ 429 w 1325"/>
                    <a:gd name="T61" fmla="*/ 1794 h 2441"/>
                    <a:gd name="T62" fmla="*/ 489 w 1325"/>
                    <a:gd name="T63" fmla="*/ 1686 h 2441"/>
                    <a:gd name="T64" fmla="*/ 513 w 1325"/>
                    <a:gd name="T65" fmla="*/ 1591 h 2441"/>
                    <a:gd name="T66" fmla="*/ 525 w 1325"/>
                    <a:gd name="T67" fmla="*/ 1495 h 2441"/>
                    <a:gd name="T68" fmla="*/ 537 w 1325"/>
                    <a:gd name="T69" fmla="*/ 1399 h 2441"/>
                    <a:gd name="T70" fmla="*/ 525 w 1325"/>
                    <a:gd name="T71" fmla="*/ 1292 h 2441"/>
                    <a:gd name="T72" fmla="*/ 501 w 1325"/>
                    <a:gd name="T73" fmla="*/ 1184 h 2441"/>
                    <a:gd name="T74" fmla="*/ 465 w 1325"/>
                    <a:gd name="T75" fmla="*/ 1088 h 2441"/>
                    <a:gd name="T76" fmla="*/ 417 w 1325"/>
                    <a:gd name="T77" fmla="*/ 1005 h 2441"/>
                    <a:gd name="T78" fmla="*/ 370 w 1325"/>
                    <a:gd name="T79" fmla="*/ 957 h 2441"/>
                    <a:gd name="T80" fmla="*/ 322 w 1325"/>
                    <a:gd name="T81" fmla="*/ 897 h 2441"/>
                    <a:gd name="T82" fmla="*/ 274 w 1325"/>
                    <a:gd name="T83" fmla="*/ 849 h 2441"/>
                    <a:gd name="T84" fmla="*/ 227 w 1325"/>
                    <a:gd name="T85" fmla="*/ 801 h 2441"/>
                    <a:gd name="T86" fmla="*/ 155 w 1325"/>
                    <a:gd name="T87" fmla="*/ 765 h 2441"/>
                    <a:gd name="T88" fmla="*/ 95 w 1325"/>
                    <a:gd name="T89" fmla="*/ 730 h 2441"/>
                    <a:gd name="T90" fmla="*/ 0 w 1325"/>
                    <a:gd name="T91" fmla="*/ 694 h 2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325" h="2441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60" y="12"/>
                      </a:lnTo>
                      <a:lnTo>
                        <a:pt x="95" y="12"/>
                      </a:lnTo>
                      <a:lnTo>
                        <a:pt x="131" y="24"/>
                      </a:lnTo>
                      <a:lnTo>
                        <a:pt x="155" y="36"/>
                      </a:lnTo>
                      <a:lnTo>
                        <a:pt x="179" y="36"/>
                      </a:lnTo>
                      <a:lnTo>
                        <a:pt x="215" y="48"/>
                      </a:lnTo>
                      <a:lnTo>
                        <a:pt x="239" y="60"/>
                      </a:lnTo>
                      <a:lnTo>
                        <a:pt x="274" y="72"/>
                      </a:lnTo>
                      <a:lnTo>
                        <a:pt x="310" y="84"/>
                      </a:lnTo>
                      <a:lnTo>
                        <a:pt x="334" y="96"/>
                      </a:lnTo>
                      <a:lnTo>
                        <a:pt x="370" y="108"/>
                      </a:lnTo>
                      <a:lnTo>
                        <a:pt x="406" y="120"/>
                      </a:lnTo>
                      <a:lnTo>
                        <a:pt x="429" y="144"/>
                      </a:lnTo>
                      <a:lnTo>
                        <a:pt x="465" y="155"/>
                      </a:lnTo>
                      <a:lnTo>
                        <a:pt x="489" y="167"/>
                      </a:lnTo>
                      <a:lnTo>
                        <a:pt x="513" y="191"/>
                      </a:lnTo>
                      <a:lnTo>
                        <a:pt x="537" y="203"/>
                      </a:lnTo>
                      <a:lnTo>
                        <a:pt x="573" y="215"/>
                      </a:lnTo>
                      <a:lnTo>
                        <a:pt x="596" y="239"/>
                      </a:lnTo>
                      <a:lnTo>
                        <a:pt x="632" y="263"/>
                      </a:lnTo>
                      <a:lnTo>
                        <a:pt x="656" y="287"/>
                      </a:lnTo>
                      <a:lnTo>
                        <a:pt x="680" y="299"/>
                      </a:lnTo>
                      <a:lnTo>
                        <a:pt x="728" y="335"/>
                      </a:lnTo>
                      <a:lnTo>
                        <a:pt x="763" y="383"/>
                      </a:lnTo>
                      <a:lnTo>
                        <a:pt x="799" y="407"/>
                      </a:lnTo>
                      <a:lnTo>
                        <a:pt x="835" y="455"/>
                      </a:lnTo>
                      <a:lnTo>
                        <a:pt x="859" y="478"/>
                      </a:lnTo>
                      <a:lnTo>
                        <a:pt x="895" y="514"/>
                      </a:lnTo>
                      <a:lnTo>
                        <a:pt x="930" y="562"/>
                      </a:lnTo>
                      <a:lnTo>
                        <a:pt x="954" y="598"/>
                      </a:lnTo>
                      <a:lnTo>
                        <a:pt x="978" y="634"/>
                      </a:lnTo>
                      <a:lnTo>
                        <a:pt x="1002" y="682"/>
                      </a:lnTo>
                      <a:lnTo>
                        <a:pt x="1038" y="730"/>
                      </a:lnTo>
                      <a:lnTo>
                        <a:pt x="1062" y="765"/>
                      </a:lnTo>
                      <a:lnTo>
                        <a:pt x="1074" y="813"/>
                      </a:lnTo>
                      <a:lnTo>
                        <a:pt x="1097" y="861"/>
                      </a:lnTo>
                      <a:lnTo>
                        <a:pt x="1121" y="909"/>
                      </a:lnTo>
                      <a:lnTo>
                        <a:pt x="1133" y="957"/>
                      </a:lnTo>
                      <a:lnTo>
                        <a:pt x="1157" y="1017"/>
                      </a:lnTo>
                      <a:lnTo>
                        <a:pt x="1169" y="1076"/>
                      </a:lnTo>
                      <a:lnTo>
                        <a:pt x="1181" y="1136"/>
                      </a:lnTo>
                      <a:lnTo>
                        <a:pt x="1193" y="1196"/>
                      </a:lnTo>
                      <a:lnTo>
                        <a:pt x="1205" y="1268"/>
                      </a:lnTo>
                      <a:lnTo>
                        <a:pt x="1217" y="1352"/>
                      </a:lnTo>
                      <a:lnTo>
                        <a:pt x="1217" y="1423"/>
                      </a:lnTo>
                      <a:lnTo>
                        <a:pt x="1217" y="1495"/>
                      </a:lnTo>
                      <a:lnTo>
                        <a:pt x="1205" y="1555"/>
                      </a:lnTo>
                      <a:lnTo>
                        <a:pt x="1193" y="1615"/>
                      </a:lnTo>
                      <a:lnTo>
                        <a:pt x="1193" y="1675"/>
                      </a:lnTo>
                      <a:lnTo>
                        <a:pt x="1181" y="1746"/>
                      </a:lnTo>
                      <a:lnTo>
                        <a:pt x="1157" y="1806"/>
                      </a:lnTo>
                      <a:lnTo>
                        <a:pt x="1133" y="1878"/>
                      </a:lnTo>
                      <a:lnTo>
                        <a:pt x="1109" y="1950"/>
                      </a:lnTo>
                      <a:lnTo>
                        <a:pt x="1085" y="2009"/>
                      </a:lnTo>
                      <a:lnTo>
                        <a:pt x="1062" y="2069"/>
                      </a:lnTo>
                      <a:lnTo>
                        <a:pt x="1026" y="2129"/>
                      </a:lnTo>
                      <a:lnTo>
                        <a:pt x="1324" y="2296"/>
                      </a:lnTo>
                      <a:lnTo>
                        <a:pt x="417" y="2440"/>
                      </a:lnTo>
                      <a:lnTo>
                        <a:pt x="83" y="1603"/>
                      </a:lnTo>
                      <a:lnTo>
                        <a:pt x="429" y="1794"/>
                      </a:lnTo>
                      <a:lnTo>
                        <a:pt x="465" y="1734"/>
                      </a:lnTo>
                      <a:lnTo>
                        <a:pt x="489" y="1686"/>
                      </a:lnTo>
                      <a:lnTo>
                        <a:pt x="501" y="1639"/>
                      </a:lnTo>
                      <a:lnTo>
                        <a:pt x="513" y="1591"/>
                      </a:lnTo>
                      <a:lnTo>
                        <a:pt x="525" y="1543"/>
                      </a:lnTo>
                      <a:lnTo>
                        <a:pt x="525" y="1495"/>
                      </a:lnTo>
                      <a:lnTo>
                        <a:pt x="537" y="1447"/>
                      </a:lnTo>
                      <a:lnTo>
                        <a:pt x="537" y="1399"/>
                      </a:lnTo>
                      <a:lnTo>
                        <a:pt x="537" y="1352"/>
                      </a:lnTo>
                      <a:lnTo>
                        <a:pt x="525" y="1292"/>
                      </a:lnTo>
                      <a:lnTo>
                        <a:pt x="513" y="1232"/>
                      </a:lnTo>
                      <a:lnTo>
                        <a:pt x="501" y="1184"/>
                      </a:lnTo>
                      <a:lnTo>
                        <a:pt x="477" y="1136"/>
                      </a:lnTo>
                      <a:lnTo>
                        <a:pt x="465" y="1088"/>
                      </a:lnTo>
                      <a:lnTo>
                        <a:pt x="441" y="1041"/>
                      </a:lnTo>
                      <a:lnTo>
                        <a:pt x="417" y="1005"/>
                      </a:lnTo>
                      <a:lnTo>
                        <a:pt x="394" y="981"/>
                      </a:lnTo>
                      <a:lnTo>
                        <a:pt x="370" y="957"/>
                      </a:lnTo>
                      <a:lnTo>
                        <a:pt x="346" y="921"/>
                      </a:lnTo>
                      <a:lnTo>
                        <a:pt x="322" y="897"/>
                      </a:lnTo>
                      <a:lnTo>
                        <a:pt x="298" y="873"/>
                      </a:lnTo>
                      <a:lnTo>
                        <a:pt x="274" y="849"/>
                      </a:lnTo>
                      <a:lnTo>
                        <a:pt x="250" y="825"/>
                      </a:lnTo>
                      <a:lnTo>
                        <a:pt x="227" y="801"/>
                      </a:lnTo>
                      <a:lnTo>
                        <a:pt x="191" y="777"/>
                      </a:lnTo>
                      <a:lnTo>
                        <a:pt x="155" y="765"/>
                      </a:lnTo>
                      <a:lnTo>
                        <a:pt x="131" y="742"/>
                      </a:lnTo>
                      <a:lnTo>
                        <a:pt x="95" y="730"/>
                      </a:lnTo>
                      <a:lnTo>
                        <a:pt x="60" y="706"/>
                      </a:lnTo>
                      <a:lnTo>
                        <a:pt x="0" y="69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714" name="Freeform 10"/>
                <p:cNvSpPr>
                  <a:spLocks/>
                </p:cNvSpPr>
                <p:nvPr/>
              </p:nvSpPr>
              <p:spPr bwMode="auto">
                <a:xfrm>
                  <a:off x="1406" y="872"/>
                  <a:ext cx="1961" cy="2213"/>
                </a:xfrm>
                <a:custGeom>
                  <a:avLst/>
                  <a:gdLst>
                    <a:gd name="T0" fmla="*/ 1195 w 1961"/>
                    <a:gd name="T1" fmla="*/ 335 h 2213"/>
                    <a:gd name="T2" fmla="*/ 1123 w 1961"/>
                    <a:gd name="T3" fmla="*/ 347 h 2213"/>
                    <a:gd name="T4" fmla="*/ 1064 w 1961"/>
                    <a:gd name="T5" fmla="*/ 359 h 2213"/>
                    <a:gd name="T6" fmla="*/ 1004 w 1961"/>
                    <a:gd name="T7" fmla="*/ 371 h 2213"/>
                    <a:gd name="T8" fmla="*/ 944 w 1961"/>
                    <a:gd name="T9" fmla="*/ 395 h 2213"/>
                    <a:gd name="T10" fmla="*/ 884 w 1961"/>
                    <a:gd name="T11" fmla="*/ 418 h 2213"/>
                    <a:gd name="T12" fmla="*/ 813 w 1961"/>
                    <a:gd name="T13" fmla="*/ 454 h 2213"/>
                    <a:gd name="T14" fmla="*/ 753 w 1961"/>
                    <a:gd name="T15" fmla="*/ 478 h 2213"/>
                    <a:gd name="T16" fmla="*/ 705 w 1961"/>
                    <a:gd name="T17" fmla="*/ 514 h 2213"/>
                    <a:gd name="T18" fmla="*/ 645 w 1961"/>
                    <a:gd name="T19" fmla="*/ 550 h 2213"/>
                    <a:gd name="T20" fmla="*/ 586 w 1961"/>
                    <a:gd name="T21" fmla="*/ 586 h 2213"/>
                    <a:gd name="T22" fmla="*/ 538 w 1961"/>
                    <a:gd name="T23" fmla="*/ 634 h 2213"/>
                    <a:gd name="T24" fmla="*/ 454 w 1961"/>
                    <a:gd name="T25" fmla="*/ 705 h 2213"/>
                    <a:gd name="T26" fmla="*/ 382 w 1961"/>
                    <a:gd name="T27" fmla="*/ 777 h 2213"/>
                    <a:gd name="T28" fmla="*/ 323 w 1961"/>
                    <a:gd name="T29" fmla="*/ 849 h 2213"/>
                    <a:gd name="T30" fmla="*/ 263 w 1961"/>
                    <a:gd name="T31" fmla="*/ 921 h 2213"/>
                    <a:gd name="T32" fmla="*/ 215 w 1961"/>
                    <a:gd name="T33" fmla="*/ 1004 h 2213"/>
                    <a:gd name="T34" fmla="*/ 167 w 1961"/>
                    <a:gd name="T35" fmla="*/ 1088 h 2213"/>
                    <a:gd name="T36" fmla="*/ 120 w 1961"/>
                    <a:gd name="T37" fmla="*/ 1184 h 2213"/>
                    <a:gd name="T38" fmla="*/ 84 w 1961"/>
                    <a:gd name="T39" fmla="*/ 1279 h 2213"/>
                    <a:gd name="T40" fmla="*/ 48 w 1961"/>
                    <a:gd name="T41" fmla="*/ 1411 h 2213"/>
                    <a:gd name="T42" fmla="*/ 24 w 1961"/>
                    <a:gd name="T43" fmla="*/ 1530 h 2213"/>
                    <a:gd name="T44" fmla="*/ 12 w 1961"/>
                    <a:gd name="T45" fmla="*/ 1686 h 2213"/>
                    <a:gd name="T46" fmla="*/ 12 w 1961"/>
                    <a:gd name="T47" fmla="*/ 1817 h 2213"/>
                    <a:gd name="T48" fmla="*/ 24 w 1961"/>
                    <a:gd name="T49" fmla="*/ 1937 h 2213"/>
                    <a:gd name="T50" fmla="*/ 36 w 1961"/>
                    <a:gd name="T51" fmla="*/ 2069 h 2213"/>
                    <a:gd name="T52" fmla="*/ 84 w 1961"/>
                    <a:gd name="T53" fmla="*/ 2212 h 2213"/>
                    <a:gd name="T54" fmla="*/ 693 w 1961"/>
                    <a:gd name="T55" fmla="*/ 1889 h 2213"/>
                    <a:gd name="T56" fmla="*/ 681 w 1961"/>
                    <a:gd name="T57" fmla="*/ 1782 h 2213"/>
                    <a:gd name="T58" fmla="*/ 681 w 1961"/>
                    <a:gd name="T59" fmla="*/ 1674 h 2213"/>
                    <a:gd name="T60" fmla="*/ 705 w 1961"/>
                    <a:gd name="T61" fmla="*/ 1566 h 2213"/>
                    <a:gd name="T62" fmla="*/ 741 w 1961"/>
                    <a:gd name="T63" fmla="*/ 1459 h 2213"/>
                    <a:gd name="T64" fmla="*/ 777 w 1961"/>
                    <a:gd name="T65" fmla="*/ 1375 h 2213"/>
                    <a:gd name="T66" fmla="*/ 825 w 1961"/>
                    <a:gd name="T67" fmla="*/ 1303 h 2213"/>
                    <a:gd name="T68" fmla="*/ 872 w 1961"/>
                    <a:gd name="T69" fmla="*/ 1255 h 2213"/>
                    <a:gd name="T70" fmla="*/ 920 w 1961"/>
                    <a:gd name="T71" fmla="*/ 1208 h 2213"/>
                    <a:gd name="T72" fmla="*/ 968 w 1961"/>
                    <a:gd name="T73" fmla="*/ 1160 h 2213"/>
                    <a:gd name="T74" fmla="*/ 1028 w 1961"/>
                    <a:gd name="T75" fmla="*/ 1112 h 2213"/>
                    <a:gd name="T76" fmla="*/ 1088 w 1961"/>
                    <a:gd name="T77" fmla="*/ 1076 h 2213"/>
                    <a:gd name="T78" fmla="*/ 1159 w 1961"/>
                    <a:gd name="T79" fmla="*/ 1040 h 2213"/>
                    <a:gd name="T80" fmla="*/ 1219 w 1961"/>
                    <a:gd name="T81" fmla="*/ 1016 h 2213"/>
                    <a:gd name="T82" fmla="*/ 1303 w 1961"/>
                    <a:gd name="T83" fmla="*/ 1004 h 2213"/>
                    <a:gd name="T84" fmla="*/ 1386 w 1961"/>
                    <a:gd name="T85" fmla="*/ 992 h 2213"/>
                    <a:gd name="T86" fmla="*/ 1410 w 1961"/>
                    <a:gd name="T87" fmla="*/ 1351 h 2213"/>
                    <a:gd name="T88" fmla="*/ 1410 w 1961"/>
                    <a:gd name="T89" fmla="*/ 0 h 2213"/>
                    <a:gd name="T90" fmla="*/ 1386 w 1961"/>
                    <a:gd name="T91" fmla="*/ 311 h 2213"/>
                    <a:gd name="T92" fmla="*/ 1303 w 1961"/>
                    <a:gd name="T93" fmla="*/ 311 h 2213"/>
                    <a:gd name="T94" fmla="*/ 1219 w 1961"/>
                    <a:gd name="T95" fmla="*/ 323 h 2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61" h="2213">
                      <a:moveTo>
                        <a:pt x="1219" y="323"/>
                      </a:moveTo>
                      <a:lnTo>
                        <a:pt x="1195" y="335"/>
                      </a:lnTo>
                      <a:lnTo>
                        <a:pt x="1159" y="335"/>
                      </a:lnTo>
                      <a:lnTo>
                        <a:pt x="1123" y="347"/>
                      </a:lnTo>
                      <a:lnTo>
                        <a:pt x="1100" y="347"/>
                      </a:lnTo>
                      <a:lnTo>
                        <a:pt x="1064" y="359"/>
                      </a:lnTo>
                      <a:lnTo>
                        <a:pt x="1040" y="371"/>
                      </a:lnTo>
                      <a:lnTo>
                        <a:pt x="1004" y="371"/>
                      </a:lnTo>
                      <a:lnTo>
                        <a:pt x="980" y="383"/>
                      </a:lnTo>
                      <a:lnTo>
                        <a:pt x="944" y="395"/>
                      </a:lnTo>
                      <a:lnTo>
                        <a:pt x="908" y="407"/>
                      </a:lnTo>
                      <a:lnTo>
                        <a:pt x="884" y="418"/>
                      </a:lnTo>
                      <a:lnTo>
                        <a:pt x="849" y="430"/>
                      </a:lnTo>
                      <a:lnTo>
                        <a:pt x="813" y="454"/>
                      </a:lnTo>
                      <a:lnTo>
                        <a:pt x="789" y="466"/>
                      </a:lnTo>
                      <a:lnTo>
                        <a:pt x="753" y="478"/>
                      </a:lnTo>
                      <a:lnTo>
                        <a:pt x="729" y="502"/>
                      </a:lnTo>
                      <a:lnTo>
                        <a:pt x="705" y="514"/>
                      </a:lnTo>
                      <a:lnTo>
                        <a:pt x="681" y="526"/>
                      </a:lnTo>
                      <a:lnTo>
                        <a:pt x="645" y="550"/>
                      </a:lnTo>
                      <a:lnTo>
                        <a:pt x="621" y="574"/>
                      </a:lnTo>
                      <a:lnTo>
                        <a:pt x="586" y="586"/>
                      </a:lnTo>
                      <a:lnTo>
                        <a:pt x="562" y="610"/>
                      </a:lnTo>
                      <a:lnTo>
                        <a:pt x="538" y="634"/>
                      </a:lnTo>
                      <a:lnTo>
                        <a:pt x="490" y="670"/>
                      </a:lnTo>
                      <a:lnTo>
                        <a:pt x="454" y="705"/>
                      </a:lnTo>
                      <a:lnTo>
                        <a:pt x="418" y="729"/>
                      </a:lnTo>
                      <a:lnTo>
                        <a:pt x="382" y="777"/>
                      </a:lnTo>
                      <a:lnTo>
                        <a:pt x="359" y="813"/>
                      </a:lnTo>
                      <a:lnTo>
                        <a:pt x="323" y="849"/>
                      </a:lnTo>
                      <a:lnTo>
                        <a:pt x="287" y="885"/>
                      </a:lnTo>
                      <a:lnTo>
                        <a:pt x="263" y="921"/>
                      </a:lnTo>
                      <a:lnTo>
                        <a:pt x="239" y="968"/>
                      </a:lnTo>
                      <a:lnTo>
                        <a:pt x="215" y="1004"/>
                      </a:lnTo>
                      <a:lnTo>
                        <a:pt x="191" y="1052"/>
                      </a:lnTo>
                      <a:lnTo>
                        <a:pt x="167" y="1088"/>
                      </a:lnTo>
                      <a:lnTo>
                        <a:pt x="143" y="1136"/>
                      </a:lnTo>
                      <a:lnTo>
                        <a:pt x="120" y="1184"/>
                      </a:lnTo>
                      <a:lnTo>
                        <a:pt x="96" y="1232"/>
                      </a:lnTo>
                      <a:lnTo>
                        <a:pt x="84" y="1279"/>
                      </a:lnTo>
                      <a:lnTo>
                        <a:pt x="60" y="1351"/>
                      </a:lnTo>
                      <a:lnTo>
                        <a:pt x="48" y="1411"/>
                      </a:lnTo>
                      <a:lnTo>
                        <a:pt x="36" y="1471"/>
                      </a:lnTo>
                      <a:lnTo>
                        <a:pt x="24" y="1530"/>
                      </a:lnTo>
                      <a:lnTo>
                        <a:pt x="12" y="1602"/>
                      </a:lnTo>
                      <a:lnTo>
                        <a:pt x="12" y="1686"/>
                      </a:lnTo>
                      <a:lnTo>
                        <a:pt x="0" y="1746"/>
                      </a:lnTo>
                      <a:lnTo>
                        <a:pt x="12" y="1817"/>
                      </a:lnTo>
                      <a:lnTo>
                        <a:pt x="12" y="1877"/>
                      </a:lnTo>
                      <a:lnTo>
                        <a:pt x="24" y="1937"/>
                      </a:lnTo>
                      <a:lnTo>
                        <a:pt x="24" y="2009"/>
                      </a:lnTo>
                      <a:lnTo>
                        <a:pt x="36" y="2069"/>
                      </a:lnTo>
                      <a:lnTo>
                        <a:pt x="60" y="2140"/>
                      </a:lnTo>
                      <a:lnTo>
                        <a:pt x="84" y="2212"/>
                      </a:lnTo>
                      <a:lnTo>
                        <a:pt x="203" y="1805"/>
                      </a:lnTo>
                      <a:lnTo>
                        <a:pt x="693" y="1889"/>
                      </a:lnTo>
                      <a:lnTo>
                        <a:pt x="693" y="1817"/>
                      </a:lnTo>
                      <a:lnTo>
                        <a:pt x="681" y="1782"/>
                      </a:lnTo>
                      <a:lnTo>
                        <a:pt x="681" y="1734"/>
                      </a:lnTo>
                      <a:lnTo>
                        <a:pt x="681" y="1674"/>
                      </a:lnTo>
                      <a:lnTo>
                        <a:pt x="693" y="1626"/>
                      </a:lnTo>
                      <a:lnTo>
                        <a:pt x="705" y="1566"/>
                      </a:lnTo>
                      <a:lnTo>
                        <a:pt x="717" y="1519"/>
                      </a:lnTo>
                      <a:lnTo>
                        <a:pt x="741" y="1459"/>
                      </a:lnTo>
                      <a:lnTo>
                        <a:pt x="753" y="1411"/>
                      </a:lnTo>
                      <a:lnTo>
                        <a:pt x="777" y="1375"/>
                      </a:lnTo>
                      <a:lnTo>
                        <a:pt x="801" y="1339"/>
                      </a:lnTo>
                      <a:lnTo>
                        <a:pt x="825" y="1303"/>
                      </a:lnTo>
                      <a:lnTo>
                        <a:pt x="849" y="1279"/>
                      </a:lnTo>
                      <a:lnTo>
                        <a:pt x="872" y="1255"/>
                      </a:lnTo>
                      <a:lnTo>
                        <a:pt x="896" y="1220"/>
                      </a:lnTo>
                      <a:lnTo>
                        <a:pt x="920" y="1208"/>
                      </a:lnTo>
                      <a:lnTo>
                        <a:pt x="944" y="1172"/>
                      </a:lnTo>
                      <a:lnTo>
                        <a:pt x="968" y="1160"/>
                      </a:lnTo>
                      <a:lnTo>
                        <a:pt x="992" y="1136"/>
                      </a:lnTo>
                      <a:lnTo>
                        <a:pt x="1028" y="1112"/>
                      </a:lnTo>
                      <a:lnTo>
                        <a:pt x="1064" y="1088"/>
                      </a:lnTo>
                      <a:lnTo>
                        <a:pt x="1088" y="1076"/>
                      </a:lnTo>
                      <a:lnTo>
                        <a:pt x="1123" y="1052"/>
                      </a:lnTo>
                      <a:lnTo>
                        <a:pt x="1159" y="1040"/>
                      </a:lnTo>
                      <a:lnTo>
                        <a:pt x="1183" y="1028"/>
                      </a:lnTo>
                      <a:lnTo>
                        <a:pt x="1219" y="1016"/>
                      </a:lnTo>
                      <a:lnTo>
                        <a:pt x="1267" y="1004"/>
                      </a:lnTo>
                      <a:lnTo>
                        <a:pt x="1303" y="1004"/>
                      </a:lnTo>
                      <a:lnTo>
                        <a:pt x="1350" y="992"/>
                      </a:lnTo>
                      <a:lnTo>
                        <a:pt x="1386" y="992"/>
                      </a:lnTo>
                      <a:lnTo>
                        <a:pt x="1410" y="992"/>
                      </a:lnTo>
                      <a:lnTo>
                        <a:pt x="1410" y="1351"/>
                      </a:lnTo>
                      <a:lnTo>
                        <a:pt x="1960" y="682"/>
                      </a:lnTo>
                      <a:lnTo>
                        <a:pt x="1410" y="0"/>
                      </a:lnTo>
                      <a:lnTo>
                        <a:pt x="1410" y="311"/>
                      </a:lnTo>
                      <a:lnTo>
                        <a:pt x="1386" y="311"/>
                      </a:lnTo>
                      <a:lnTo>
                        <a:pt x="1339" y="311"/>
                      </a:lnTo>
                      <a:lnTo>
                        <a:pt x="1303" y="311"/>
                      </a:lnTo>
                      <a:lnTo>
                        <a:pt x="1255" y="323"/>
                      </a:lnTo>
                      <a:lnTo>
                        <a:pt x="1219" y="323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8715" name="Rectangle 11"/>
            <p:cNvSpPr>
              <a:spLocks noChangeArrowheads="1"/>
            </p:cNvSpPr>
            <p:nvPr/>
          </p:nvSpPr>
          <p:spPr bwMode="auto">
            <a:xfrm>
              <a:off x="1948" y="1075"/>
              <a:ext cx="1729" cy="774"/>
            </a:xfrm>
            <a:prstGeom prst="rect">
              <a:avLst/>
            </a:prstGeom>
            <a:noFill/>
            <a:ln w="44450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Evaluate Existing</a:t>
              </a:r>
            </a:p>
            <a:p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Systems for </a:t>
              </a:r>
            </a:p>
            <a:p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Bottlenecks</a:t>
              </a:r>
            </a:p>
          </p:txBody>
        </p:sp>
        <p:sp>
          <p:nvSpPr>
            <p:cNvPr id="328716" name="Rectangle 12"/>
            <p:cNvSpPr>
              <a:spLocks noChangeArrowheads="1"/>
            </p:cNvSpPr>
            <p:nvPr/>
          </p:nvSpPr>
          <p:spPr bwMode="auto">
            <a:xfrm>
              <a:off x="2972" y="2755"/>
              <a:ext cx="1384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Simulate New</a:t>
              </a:r>
            </a:p>
            <a:p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Designs and</a:t>
              </a:r>
            </a:p>
            <a:p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Organizations</a:t>
              </a:r>
            </a:p>
          </p:txBody>
        </p:sp>
        <p:sp>
          <p:nvSpPr>
            <p:cNvPr id="328717" name="Rectangle 13"/>
            <p:cNvSpPr>
              <a:spLocks noChangeArrowheads="1"/>
            </p:cNvSpPr>
            <p:nvPr/>
          </p:nvSpPr>
          <p:spPr bwMode="auto">
            <a:xfrm>
              <a:off x="691" y="2659"/>
              <a:ext cx="1866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Implement Next</a:t>
              </a:r>
            </a:p>
            <a:p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Generation System</a:t>
              </a:r>
            </a:p>
          </p:txBody>
        </p:sp>
        <p:sp>
          <p:nvSpPr>
            <p:cNvPr id="328718" name="Rectangle 14"/>
            <p:cNvSpPr>
              <a:spLocks noChangeArrowheads="1"/>
            </p:cNvSpPr>
            <p:nvPr/>
          </p:nvSpPr>
          <p:spPr bwMode="auto">
            <a:xfrm>
              <a:off x="2073" y="2162"/>
              <a:ext cx="1296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00FF"/>
                  </a:solidFill>
                  <a:latin typeface="Comic Sans MS" pitchFamily="66" charset="0"/>
                </a:rPr>
                <a:t>Technology</a:t>
              </a:r>
            </a:p>
            <a:p>
              <a:r>
                <a:rPr kumimoji="1" lang="en-US" altLang="zh-CN" sz="2800" b="1" dirty="0">
                  <a:solidFill>
                    <a:srgbClr val="0000FF"/>
                  </a:solidFill>
                  <a:latin typeface="Comic Sans MS" pitchFamily="66" charset="0"/>
                </a:rPr>
                <a:t>Trends</a:t>
              </a:r>
            </a:p>
          </p:txBody>
        </p:sp>
        <p:sp>
          <p:nvSpPr>
            <p:cNvPr id="328719" name="Rectangle 15"/>
            <p:cNvSpPr>
              <a:spLocks noChangeArrowheads="1"/>
            </p:cNvSpPr>
            <p:nvPr/>
          </p:nvSpPr>
          <p:spPr bwMode="auto">
            <a:xfrm>
              <a:off x="4084" y="1903"/>
              <a:ext cx="119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kumimoji="1" lang="en-US" altLang="zh-CN" sz="2400" b="1" i="1" dirty="0">
                  <a:solidFill>
                    <a:srgbClr val="0000FF"/>
                  </a:solidFill>
                  <a:latin typeface="Comic Sans MS" pitchFamily="66" charset="0"/>
                </a:rPr>
                <a:t>Benchmarks</a:t>
              </a:r>
              <a:endParaRPr kumimoji="1" lang="en-US" altLang="zh-CN" sz="2400" b="1" i="1" dirty="0">
                <a:latin typeface="Comic Sans MS" pitchFamily="66" charset="0"/>
              </a:endParaRPr>
            </a:p>
          </p:txBody>
        </p:sp>
        <p:sp>
          <p:nvSpPr>
            <p:cNvPr id="328720" name="Rectangle 16"/>
            <p:cNvSpPr>
              <a:spLocks noChangeArrowheads="1"/>
            </p:cNvSpPr>
            <p:nvPr/>
          </p:nvSpPr>
          <p:spPr bwMode="auto">
            <a:xfrm>
              <a:off x="772" y="3595"/>
              <a:ext cx="10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kumimoji="1" lang="en-US" altLang="zh-CN" sz="2400" b="1" i="1" dirty="0">
                  <a:latin typeface="Comic Sans MS" pitchFamily="66" charset="0"/>
                </a:rPr>
                <a:t>Workloads</a:t>
              </a:r>
            </a:p>
          </p:txBody>
        </p:sp>
        <p:sp>
          <p:nvSpPr>
            <p:cNvPr id="328721" name="Rectangle 17"/>
            <p:cNvSpPr>
              <a:spLocks noChangeArrowheads="1"/>
            </p:cNvSpPr>
            <p:nvPr/>
          </p:nvSpPr>
          <p:spPr bwMode="auto">
            <a:xfrm>
              <a:off x="4" y="1824"/>
              <a:ext cx="1531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kumimoji="1" lang="en-US" altLang="zh-CN" sz="2400" b="1" i="1" dirty="0">
                  <a:latin typeface="Comic Sans MS" pitchFamily="66" charset="0"/>
                </a:rPr>
                <a:t>Implementation</a:t>
              </a:r>
            </a:p>
            <a:p>
              <a:pPr algn="l"/>
              <a:r>
                <a:rPr kumimoji="1" lang="en-US" altLang="zh-CN" sz="2400" b="1" i="1" dirty="0">
                  <a:latin typeface="Comic Sans MS" pitchFamily="66" charset="0"/>
                </a:rPr>
                <a:t>Complexity</a:t>
              </a:r>
            </a:p>
          </p:txBody>
        </p:sp>
        <p:sp>
          <p:nvSpPr>
            <p:cNvPr id="328722" name="Text Box 18"/>
            <p:cNvSpPr txBox="1">
              <a:spLocks noChangeArrowheads="1"/>
            </p:cNvSpPr>
            <p:nvPr/>
          </p:nvSpPr>
          <p:spPr bwMode="auto">
            <a:xfrm>
              <a:off x="532" y="1248"/>
              <a:ext cx="13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0000FF"/>
                  </a:solidFill>
                  <a:latin typeface="Comic Sans MS" pitchFamily="66" charset="0"/>
                </a:rPr>
                <a:t>Requirements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PC-relative</a:t>
            </a:r>
          </a:p>
          <a:p>
            <a:pPr lvl="1"/>
            <a:r>
              <a:rPr lang="en-US" altLang="zh-CN"/>
              <a:t>The target is often near the current instruction, so it requires fewer bits</a:t>
            </a:r>
          </a:p>
          <a:p>
            <a:pPr lvl="1"/>
            <a:r>
              <a:rPr lang="en-US" altLang="zh-CN"/>
              <a:t>Position independence(permit the code to run independently of where it is loaded)</a:t>
            </a:r>
          </a:p>
          <a:p>
            <a:pPr lvl="1"/>
            <a:r>
              <a:rPr lang="en-US" altLang="zh-CN"/>
              <a:t>How to do with procedure return or indirect jump?</a:t>
            </a:r>
          </a:p>
          <a:p>
            <a:r>
              <a:rPr lang="en-US" altLang="zh-CN"/>
              <a:t>Register indirect</a:t>
            </a:r>
          </a:p>
          <a:p>
            <a:pPr lvl="1"/>
            <a:r>
              <a:rPr lang="en-US" altLang="zh-CN"/>
              <a:t>case or switch</a:t>
            </a:r>
          </a:p>
          <a:p>
            <a:pPr lvl="1"/>
            <a:r>
              <a:rPr lang="en-US" altLang="zh-CN"/>
              <a:t>virtual functions or methods</a:t>
            </a:r>
          </a:p>
          <a:p>
            <a:pPr lvl="1"/>
            <a:r>
              <a:rPr lang="en-US" altLang="zh-CN"/>
              <a:t>high-order functions or function pointers</a:t>
            </a:r>
          </a:p>
          <a:p>
            <a:pPr lvl="1"/>
            <a:r>
              <a:rPr lang="en-US" altLang="zh-CN"/>
              <a:t>dynamically shared libraries</a:t>
            </a: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specify the destination?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Most displacement can be encoded in 2~7 bits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	 </a:t>
            </a:r>
            <a:r>
              <a:rPr lang="en-US" altLang="zh-CN" dirty="0"/>
              <a:t>7 bits</a:t>
            </a:r>
            <a:r>
              <a:rPr lang="zh-CN" altLang="en-US" dirty="0"/>
              <a:t>：</a:t>
            </a:r>
            <a:r>
              <a:rPr lang="en-US" altLang="zh-CN" dirty="0"/>
              <a:t>93%</a:t>
            </a:r>
            <a:endParaRPr lang="en-US" altLang="zh-CN" dirty="0">
              <a:sym typeface="Monotype Sorts" pitchFamily="2" charset="2"/>
            </a:endParaRPr>
          </a:p>
          <a:p>
            <a:r>
              <a:rPr lang="en-US" altLang="zh-CN" dirty="0">
                <a:sym typeface="Monotype Sorts" pitchFamily="2" charset="2"/>
              </a:rPr>
              <a:t>About 75% of the branches are in the forward direction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Bits of branch displacement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418805"/>
              </p:ext>
            </p:extLst>
          </p:nvPr>
        </p:nvGraphicFramePr>
        <p:xfrm>
          <a:off x="319964" y="737630"/>
          <a:ext cx="8224837" cy="3557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Since most changes in control flow are braches, deciding how to specify the branch conditions is important.</a:t>
            </a:r>
          </a:p>
          <a:p>
            <a:r>
              <a:rPr lang="en-US" altLang="zh-CN"/>
              <a:t>Three techniques to specify the branch conditions</a:t>
            </a:r>
          </a:p>
          <a:p>
            <a:pPr lvl="1"/>
            <a:r>
              <a:rPr lang="en-US" altLang="zh-CN"/>
              <a:t>condition code   tests special bits set by ALU operations, possibly under program control.</a:t>
            </a:r>
          </a:p>
          <a:p>
            <a:pPr lvl="1"/>
            <a:r>
              <a:rPr lang="en-US" altLang="zh-CN"/>
              <a:t>condition register   tests arbitrary register with the result of a comparison.</a:t>
            </a:r>
          </a:p>
          <a:p>
            <a:pPr lvl="1"/>
            <a:r>
              <a:rPr lang="en-US" altLang="zh-CN"/>
              <a:t>compare and branch   compare is part of the branch. Often compare is limited to subset.</a:t>
            </a:r>
            <a:endParaRPr lang="en-US" altLang="zh-CN" dirty="0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Branch Options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Pros and cons of three methods</a:t>
            </a:r>
          </a:p>
        </p:txBody>
      </p:sp>
      <p:grpSp>
        <p:nvGrpSpPr>
          <p:cNvPr id="379907" name="Group 3"/>
          <p:cNvGrpSpPr>
            <a:grpSpLocks/>
          </p:cNvGrpSpPr>
          <p:nvPr/>
        </p:nvGrpSpPr>
        <p:grpSpPr bwMode="auto">
          <a:xfrm>
            <a:off x="268788" y="1389946"/>
            <a:ext cx="8910638" cy="4537075"/>
            <a:chOff x="147" y="960"/>
            <a:chExt cx="5613" cy="3072"/>
          </a:xfrm>
        </p:grpSpPr>
        <p:sp>
          <p:nvSpPr>
            <p:cNvPr id="379908" name="Rectangle 4"/>
            <p:cNvSpPr>
              <a:spLocks noChangeArrowheads="1"/>
            </p:cNvSpPr>
            <p:nvPr/>
          </p:nvSpPr>
          <p:spPr bwMode="auto">
            <a:xfrm>
              <a:off x="3613" y="3169"/>
              <a:ext cx="2102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>
                  <a:latin typeface="Comic Sans MS" pitchFamily="66" charset="0"/>
                </a:rPr>
                <a:t>May be </a:t>
              </a:r>
              <a:r>
                <a:rPr kumimoji="1" lang="en-US" altLang="zh-CN" sz="2000">
                  <a:solidFill>
                    <a:srgbClr val="FF3300"/>
                  </a:solidFill>
                  <a:latin typeface="Comic Sans MS" pitchFamily="66" charset="0"/>
                </a:rPr>
                <a:t>too much work per instruction</a:t>
              </a:r>
              <a:r>
                <a:rPr kumimoji="1" lang="en-US" altLang="zh-CN" sz="2000">
                  <a:latin typeface="Comic Sans MS" pitchFamily="66" charset="0"/>
                </a:rPr>
                <a:t> for pipelined execution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379909" name="Rectangle 5"/>
            <p:cNvSpPr>
              <a:spLocks noChangeArrowheads="1"/>
            </p:cNvSpPr>
            <p:nvPr/>
          </p:nvSpPr>
          <p:spPr bwMode="auto">
            <a:xfrm>
              <a:off x="2306" y="3169"/>
              <a:ext cx="1307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 dirty="0">
                  <a:latin typeface="Comic Sans MS" pitchFamily="66" charset="0"/>
                </a:rPr>
                <a:t>One instruction rather than two for a branch</a:t>
              </a:r>
              <a:endParaRPr kumimoji="1" lang="en-US" altLang="zh-CN" dirty="0">
                <a:latin typeface="Times New Roman" pitchFamily="18" charset="0"/>
              </a:endParaRPr>
            </a:p>
          </p:txBody>
        </p:sp>
        <p:sp>
          <p:nvSpPr>
            <p:cNvPr id="379910" name="Rectangle 6"/>
            <p:cNvSpPr>
              <a:spLocks noChangeArrowheads="1"/>
            </p:cNvSpPr>
            <p:nvPr/>
          </p:nvSpPr>
          <p:spPr bwMode="auto">
            <a:xfrm>
              <a:off x="1169" y="3169"/>
              <a:ext cx="1137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 dirty="0">
                  <a:latin typeface="Comic Sans MS" pitchFamily="66" charset="0"/>
                </a:rPr>
                <a:t>PA-RISC, VAX</a:t>
              </a:r>
              <a:endParaRPr kumimoji="1" lang="en-US" altLang="zh-CN" dirty="0">
                <a:latin typeface="Times New Roman" pitchFamily="18" charset="0"/>
              </a:endParaRPr>
            </a:p>
          </p:txBody>
        </p:sp>
        <p:sp>
          <p:nvSpPr>
            <p:cNvPr id="379911" name="Rectangle 7"/>
            <p:cNvSpPr>
              <a:spLocks noChangeArrowheads="1"/>
            </p:cNvSpPr>
            <p:nvPr/>
          </p:nvSpPr>
          <p:spPr bwMode="auto">
            <a:xfrm>
              <a:off x="147" y="3169"/>
              <a:ext cx="1022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 dirty="0">
                  <a:latin typeface="Comic Sans MS" pitchFamily="66" charset="0"/>
                </a:rPr>
                <a:t>Compare and branch</a:t>
              </a:r>
              <a:endParaRPr kumimoji="1" lang="en-US" altLang="zh-CN" dirty="0">
                <a:latin typeface="Times New Roman" pitchFamily="18" charset="0"/>
              </a:endParaRPr>
            </a:p>
          </p:txBody>
        </p:sp>
        <p:sp>
          <p:nvSpPr>
            <p:cNvPr id="379912" name="Rectangle 8"/>
            <p:cNvSpPr>
              <a:spLocks noChangeArrowheads="1"/>
            </p:cNvSpPr>
            <p:nvPr/>
          </p:nvSpPr>
          <p:spPr bwMode="auto">
            <a:xfrm>
              <a:off x="3613" y="2688"/>
              <a:ext cx="2102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>
                  <a:latin typeface="Comic Sans MS" pitchFamily="66" charset="0"/>
                </a:rPr>
                <a:t>Uses up a register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379913" name="Rectangle 9"/>
            <p:cNvSpPr>
              <a:spLocks noChangeArrowheads="1"/>
            </p:cNvSpPr>
            <p:nvPr/>
          </p:nvSpPr>
          <p:spPr bwMode="auto">
            <a:xfrm>
              <a:off x="2306" y="2688"/>
              <a:ext cx="1307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>
                  <a:latin typeface="Comic Sans MS" pitchFamily="66" charset="0"/>
                </a:rPr>
                <a:t>Simple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379914" name="Rectangle 10"/>
            <p:cNvSpPr>
              <a:spLocks noChangeArrowheads="1"/>
            </p:cNvSpPr>
            <p:nvPr/>
          </p:nvSpPr>
          <p:spPr bwMode="auto">
            <a:xfrm>
              <a:off x="1169" y="2688"/>
              <a:ext cx="1137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>
                  <a:latin typeface="Comic Sans MS" pitchFamily="66" charset="0"/>
                </a:rPr>
                <a:t>Alpha, MIPS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379915" name="Rectangle 11"/>
            <p:cNvSpPr>
              <a:spLocks noChangeArrowheads="1"/>
            </p:cNvSpPr>
            <p:nvPr/>
          </p:nvSpPr>
          <p:spPr bwMode="auto">
            <a:xfrm>
              <a:off x="147" y="2640"/>
              <a:ext cx="1022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 dirty="0">
                  <a:latin typeface="Comic Sans MS" pitchFamily="66" charset="0"/>
                </a:rPr>
                <a:t>Condition register</a:t>
              </a:r>
              <a:endParaRPr kumimoji="1" lang="en-US" altLang="zh-CN" dirty="0">
                <a:latin typeface="Times New Roman" pitchFamily="18" charset="0"/>
              </a:endParaRPr>
            </a:p>
          </p:txBody>
        </p:sp>
        <p:sp>
          <p:nvSpPr>
            <p:cNvPr id="379916" name="Rectangle 12"/>
            <p:cNvSpPr>
              <a:spLocks noChangeArrowheads="1"/>
            </p:cNvSpPr>
            <p:nvPr/>
          </p:nvSpPr>
          <p:spPr bwMode="auto">
            <a:xfrm>
              <a:off x="3613" y="1326"/>
              <a:ext cx="2102" cy="1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>
                  <a:latin typeface="Comic Sans MS" pitchFamily="66" charset="0"/>
                </a:rPr>
                <a:t>CC is extra state. Condition codes </a:t>
              </a:r>
              <a:r>
                <a:rPr kumimoji="1" lang="en-US" altLang="zh-CN" sz="2000">
                  <a:solidFill>
                    <a:srgbClr val="FF3300"/>
                  </a:solidFill>
                  <a:latin typeface="Comic Sans MS" pitchFamily="66" charset="0"/>
                </a:rPr>
                <a:t>constrain the ordering</a:t>
              </a:r>
              <a:r>
                <a:rPr kumimoji="1" lang="en-US" altLang="zh-CN" sz="2000">
                  <a:latin typeface="Comic Sans MS" pitchFamily="66" charset="0"/>
                </a:rPr>
                <a:t> of instructions since they pass information from one instruction to a branch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379917" name="Rectangle 13"/>
            <p:cNvSpPr>
              <a:spLocks noChangeArrowheads="1"/>
            </p:cNvSpPr>
            <p:nvPr/>
          </p:nvSpPr>
          <p:spPr bwMode="auto">
            <a:xfrm>
              <a:off x="2306" y="1326"/>
              <a:ext cx="1307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>
                  <a:latin typeface="Comic Sans MS" pitchFamily="66" charset="0"/>
                </a:rPr>
                <a:t>Sometimes condition is set for free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379918" name="Rectangle 14"/>
            <p:cNvSpPr>
              <a:spLocks noChangeArrowheads="1"/>
            </p:cNvSpPr>
            <p:nvPr/>
          </p:nvSpPr>
          <p:spPr bwMode="auto">
            <a:xfrm>
              <a:off x="1169" y="1326"/>
              <a:ext cx="1137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 dirty="0">
                  <a:latin typeface="Comic Sans MS" pitchFamily="66" charset="0"/>
                </a:rPr>
                <a:t>80x86,ARM,</a:t>
              </a:r>
            </a:p>
            <a:p>
              <a:pPr algn="l" eaLnBrk="0" hangingPunct="0"/>
              <a:r>
                <a:rPr kumimoji="1" lang="en-US" altLang="zh-CN" sz="2000" dirty="0">
                  <a:latin typeface="Comic Sans MS" pitchFamily="66" charset="0"/>
                </a:rPr>
                <a:t>PowerPC, </a:t>
              </a:r>
            </a:p>
            <a:p>
              <a:pPr algn="l" eaLnBrk="0" hangingPunct="0"/>
              <a:r>
                <a:rPr kumimoji="1" lang="en-US" altLang="zh-CN" sz="2000" dirty="0">
                  <a:latin typeface="Comic Sans MS" pitchFamily="66" charset="0"/>
                </a:rPr>
                <a:t>SPARC,</a:t>
              </a:r>
            </a:p>
            <a:p>
              <a:pPr algn="l" eaLnBrk="0" hangingPunct="0"/>
              <a:r>
                <a:rPr kumimoji="1" lang="en-US" altLang="zh-CN" sz="2000" dirty="0" err="1">
                  <a:latin typeface="Comic Sans MS" pitchFamily="66" charset="0"/>
                </a:rPr>
                <a:t>SuperH</a:t>
              </a:r>
              <a:endParaRPr kumimoji="1" lang="en-US" altLang="zh-CN" sz="1600" dirty="0">
                <a:latin typeface="Times New Roman" pitchFamily="18" charset="0"/>
              </a:endParaRPr>
            </a:p>
          </p:txBody>
        </p:sp>
        <p:sp>
          <p:nvSpPr>
            <p:cNvPr id="379919" name="Rectangle 15"/>
            <p:cNvSpPr>
              <a:spLocks noChangeArrowheads="1"/>
            </p:cNvSpPr>
            <p:nvPr/>
          </p:nvSpPr>
          <p:spPr bwMode="auto">
            <a:xfrm>
              <a:off x="147" y="1326"/>
              <a:ext cx="1022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000" dirty="0">
                  <a:latin typeface="Comic Sans MS" pitchFamily="66" charset="0"/>
                </a:rPr>
                <a:t>Condition Code(CC)</a:t>
              </a:r>
              <a:endParaRPr kumimoji="1" lang="en-US" altLang="zh-CN" dirty="0">
                <a:latin typeface="Times New Roman" pitchFamily="18" charset="0"/>
              </a:endParaRPr>
            </a:p>
          </p:txBody>
        </p:sp>
        <p:sp>
          <p:nvSpPr>
            <p:cNvPr id="379920" name="Rectangle 16"/>
            <p:cNvSpPr>
              <a:spLocks noChangeArrowheads="1"/>
            </p:cNvSpPr>
            <p:nvPr/>
          </p:nvSpPr>
          <p:spPr bwMode="auto">
            <a:xfrm>
              <a:off x="3613" y="960"/>
              <a:ext cx="210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400">
                  <a:latin typeface="Comic Sans MS" pitchFamily="66" charset="0"/>
                </a:rPr>
                <a:t>Disadvantages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79921" name="Rectangle 17"/>
            <p:cNvSpPr>
              <a:spLocks noChangeArrowheads="1"/>
            </p:cNvSpPr>
            <p:nvPr/>
          </p:nvSpPr>
          <p:spPr bwMode="auto">
            <a:xfrm>
              <a:off x="2306" y="960"/>
              <a:ext cx="13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400">
                  <a:latin typeface="Comic Sans MS" pitchFamily="66" charset="0"/>
                </a:rPr>
                <a:t>Advantages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79922" name="Rectangle 18"/>
            <p:cNvSpPr>
              <a:spLocks noChangeArrowheads="1"/>
            </p:cNvSpPr>
            <p:nvPr/>
          </p:nvSpPr>
          <p:spPr bwMode="auto">
            <a:xfrm>
              <a:off x="1169" y="960"/>
              <a:ext cx="113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400">
                  <a:latin typeface="Comic Sans MS" pitchFamily="66" charset="0"/>
                </a:rPr>
                <a:t>Examples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79923" name="Rectangle 19"/>
            <p:cNvSpPr>
              <a:spLocks noChangeArrowheads="1"/>
            </p:cNvSpPr>
            <p:nvPr/>
          </p:nvSpPr>
          <p:spPr bwMode="auto">
            <a:xfrm>
              <a:off x="147" y="960"/>
              <a:ext cx="102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kumimoji="1" lang="en-US" altLang="zh-CN" sz="2400">
                  <a:latin typeface="Comic Sans MS" pitchFamily="66" charset="0"/>
                </a:rPr>
                <a:t>Name</a:t>
              </a:r>
            </a:p>
          </p:txBody>
        </p:sp>
        <p:sp>
          <p:nvSpPr>
            <p:cNvPr id="379924" name="Line 20"/>
            <p:cNvSpPr>
              <a:spLocks noChangeShapeType="1"/>
            </p:cNvSpPr>
            <p:nvPr/>
          </p:nvSpPr>
          <p:spPr bwMode="auto">
            <a:xfrm>
              <a:off x="147" y="960"/>
              <a:ext cx="55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5" name="Line 21"/>
            <p:cNvSpPr>
              <a:spLocks noChangeShapeType="1"/>
            </p:cNvSpPr>
            <p:nvPr/>
          </p:nvSpPr>
          <p:spPr bwMode="auto">
            <a:xfrm>
              <a:off x="147" y="1326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6" name="Line 22"/>
            <p:cNvSpPr>
              <a:spLocks noChangeShapeType="1"/>
            </p:cNvSpPr>
            <p:nvPr/>
          </p:nvSpPr>
          <p:spPr bwMode="auto">
            <a:xfrm>
              <a:off x="192" y="2592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7" name="Line 23"/>
            <p:cNvSpPr>
              <a:spLocks noChangeShapeType="1"/>
            </p:cNvSpPr>
            <p:nvPr/>
          </p:nvSpPr>
          <p:spPr bwMode="auto">
            <a:xfrm>
              <a:off x="147" y="3169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8" name="Line 24"/>
            <p:cNvSpPr>
              <a:spLocks noChangeShapeType="1"/>
            </p:cNvSpPr>
            <p:nvPr/>
          </p:nvSpPr>
          <p:spPr bwMode="auto">
            <a:xfrm>
              <a:off x="147" y="4032"/>
              <a:ext cx="55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9" name="Line 25"/>
            <p:cNvSpPr>
              <a:spLocks noChangeShapeType="1"/>
            </p:cNvSpPr>
            <p:nvPr/>
          </p:nvSpPr>
          <p:spPr bwMode="auto">
            <a:xfrm>
              <a:off x="147" y="960"/>
              <a:ext cx="0" cy="30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0" name="Line 26"/>
            <p:cNvSpPr>
              <a:spLocks noChangeShapeType="1"/>
            </p:cNvSpPr>
            <p:nvPr/>
          </p:nvSpPr>
          <p:spPr bwMode="auto">
            <a:xfrm>
              <a:off x="1169" y="960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1" name="Line 27"/>
            <p:cNvSpPr>
              <a:spLocks noChangeShapeType="1"/>
            </p:cNvSpPr>
            <p:nvPr/>
          </p:nvSpPr>
          <p:spPr bwMode="auto">
            <a:xfrm>
              <a:off x="2306" y="960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2" name="Line 28"/>
            <p:cNvSpPr>
              <a:spLocks noChangeShapeType="1"/>
            </p:cNvSpPr>
            <p:nvPr/>
          </p:nvSpPr>
          <p:spPr bwMode="auto">
            <a:xfrm>
              <a:off x="3613" y="960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3" name="Line 29"/>
            <p:cNvSpPr>
              <a:spLocks noChangeShapeType="1"/>
            </p:cNvSpPr>
            <p:nvPr/>
          </p:nvSpPr>
          <p:spPr bwMode="auto">
            <a:xfrm>
              <a:off x="5715" y="960"/>
              <a:ext cx="0" cy="30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Frequency of different types of compares in conditional branches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249932"/>
              </p:ext>
            </p:extLst>
          </p:nvPr>
        </p:nvGraphicFramePr>
        <p:xfrm>
          <a:off x="314896" y="1390104"/>
          <a:ext cx="8813800" cy="477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Less than (or Equal) branches dominate this combination of compiler and architecture </a:t>
            </a:r>
          </a:p>
          <a:p>
            <a:r>
              <a:rPr lang="en-US" altLang="zh-CN" dirty="0"/>
              <a:t>Comparisons with 0</a:t>
            </a:r>
            <a:r>
              <a:rPr lang="zh-CN" altLang="en-US" dirty="0"/>
              <a:t>：</a:t>
            </a:r>
            <a:r>
              <a:rPr lang="zh-CN" altLang="en-US" dirty="0">
                <a:sym typeface="Symbol" pitchFamily="18" charset="2"/>
              </a:rPr>
              <a:t></a:t>
            </a:r>
            <a:r>
              <a:rPr lang="en-US" altLang="zh-CN" dirty="0"/>
              <a:t>50% is “ =0 ”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    (this leads to third method to specify the branch condition, “compare and branch”)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special branch instruction</a:t>
            </a:r>
            <a:r>
              <a:rPr lang="zh-CN" altLang="en-US" dirty="0"/>
              <a:t>：</a:t>
            </a:r>
            <a:r>
              <a:rPr lang="en-US" altLang="zh-CN" dirty="0"/>
              <a:t>not only makes comparisons, but also branches</a:t>
            </a:r>
          </a:p>
          <a:p>
            <a:r>
              <a:rPr lang="en-US" altLang="zh-CN" dirty="0"/>
              <a:t>DSP add repeat instruction to avoid loop overhead.</a:t>
            </a: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Analysis of different types of compares in conditional branches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State saving (at a minimum the return address must be saved somewhere)</a:t>
            </a:r>
          </a:p>
          <a:p>
            <a:r>
              <a:rPr lang="en-US" altLang="zh-CN" dirty="0"/>
              <a:t>Save registers</a:t>
            </a:r>
          </a:p>
          <a:p>
            <a:pPr lvl="1"/>
            <a:r>
              <a:rPr lang="en-US" altLang="zh-CN" dirty="0"/>
              <a:t>Provide a mechanism to save many registers</a:t>
            </a:r>
          </a:p>
          <a:p>
            <a:pPr lvl="1"/>
            <a:r>
              <a:rPr lang="en-US" altLang="zh-CN" dirty="0"/>
              <a:t>Require the complier to generate stores and loads for each register saved and restored</a:t>
            </a:r>
          </a:p>
          <a:p>
            <a:r>
              <a:rPr lang="en-US" altLang="zh-CN" dirty="0"/>
              <a:t>caller-saving:  Caller saves any registers that it wants to use after the call, then invoke.</a:t>
            </a:r>
          </a:p>
          <a:p>
            <a:r>
              <a:rPr lang="en-US" altLang="zh-CN" dirty="0" err="1"/>
              <a:t>callee</a:t>
            </a:r>
            <a:r>
              <a:rPr lang="en-US" altLang="zh-CN" dirty="0"/>
              <a:t>-saving: first invoke, then </a:t>
            </a:r>
            <a:r>
              <a:rPr lang="en-US" altLang="zh-CN" dirty="0" err="1"/>
              <a:t>callee</a:t>
            </a:r>
            <a:r>
              <a:rPr lang="en-US" altLang="zh-CN" dirty="0"/>
              <a:t> saves the registers. </a:t>
            </a: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Procedure invocation options (call &amp; return)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030257"/>
            <a:ext cx="7924800" cy="2730110"/>
          </a:xfrm>
        </p:spPr>
        <p:txBody>
          <a:bodyPr/>
          <a:lstStyle/>
          <a:p>
            <a:r>
              <a:rPr lang="en-US" altLang="zh-CN" dirty="0"/>
              <a:t>Caller save:  store x to a </a:t>
            </a:r>
            <a:r>
              <a:rPr lang="en-US" altLang="zh-CN" dirty="0" err="1"/>
              <a:t>location,which</a:t>
            </a:r>
            <a:r>
              <a:rPr lang="en-US" altLang="zh-CN" dirty="0"/>
              <a:t> is known by P2.</a:t>
            </a:r>
          </a:p>
          <a:p>
            <a:r>
              <a:rPr lang="en-US" altLang="zh-CN" dirty="0"/>
              <a:t>Compiler should discover a called procedure may access register-allocated quantities. ------complicated by separate compilation.</a:t>
            </a:r>
          </a:p>
          <a:p>
            <a:r>
              <a:rPr lang="en-US" altLang="zh-CN" dirty="0"/>
              <a:t>Many compilers conservatively caller save any variable that may be accessed during a call.</a:t>
            </a:r>
          </a:p>
          <a:p>
            <a:r>
              <a:rPr lang="en-US" altLang="zh-CN" dirty="0"/>
              <a:t>Most real systems today use a combination of the two conventions.</a:t>
            </a: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Sometimes, caller save must be used </a:t>
            </a:r>
          </a:p>
        </p:txBody>
      </p:sp>
      <p:grpSp>
        <p:nvGrpSpPr>
          <p:cNvPr id="385028" name="Group 4"/>
          <p:cNvGrpSpPr>
            <a:grpSpLocks/>
          </p:cNvGrpSpPr>
          <p:nvPr/>
        </p:nvGrpSpPr>
        <p:grpSpPr bwMode="auto">
          <a:xfrm>
            <a:off x="1223517" y="949151"/>
            <a:ext cx="6797675" cy="2171700"/>
            <a:chOff x="710" y="986"/>
            <a:chExt cx="4282" cy="1702"/>
          </a:xfrm>
        </p:grpSpPr>
        <p:sp>
          <p:nvSpPr>
            <p:cNvPr id="385029" name="Rectangle 5"/>
            <p:cNvSpPr>
              <a:spLocks noChangeArrowheads="1"/>
            </p:cNvSpPr>
            <p:nvPr/>
          </p:nvSpPr>
          <p:spPr bwMode="auto">
            <a:xfrm>
              <a:off x="720" y="1248"/>
              <a:ext cx="86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030" name="Text Box 6"/>
            <p:cNvSpPr txBox="1">
              <a:spLocks noChangeArrowheads="1"/>
            </p:cNvSpPr>
            <p:nvPr/>
          </p:nvSpPr>
          <p:spPr bwMode="auto">
            <a:xfrm>
              <a:off x="710" y="986"/>
              <a:ext cx="31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385031" name="Rectangle 7"/>
            <p:cNvSpPr>
              <a:spLocks noChangeArrowheads="1"/>
            </p:cNvSpPr>
            <p:nvPr/>
          </p:nvSpPr>
          <p:spPr bwMode="auto">
            <a:xfrm>
              <a:off x="2352" y="1248"/>
              <a:ext cx="86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032" name="Text Box 8"/>
            <p:cNvSpPr txBox="1">
              <a:spLocks noChangeArrowheads="1"/>
            </p:cNvSpPr>
            <p:nvPr/>
          </p:nvSpPr>
          <p:spPr bwMode="auto">
            <a:xfrm>
              <a:off x="2342" y="986"/>
              <a:ext cx="31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</a:rPr>
                <a:t>P2</a:t>
              </a:r>
            </a:p>
          </p:txBody>
        </p:sp>
        <p:sp>
          <p:nvSpPr>
            <p:cNvPr id="385033" name="Rectangle 9"/>
            <p:cNvSpPr>
              <a:spLocks noChangeArrowheads="1"/>
            </p:cNvSpPr>
            <p:nvPr/>
          </p:nvSpPr>
          <p:spPr bwMode="auto">
            <a:xfrm>
              <a:off x="4128" y="1248"/>
              <a:ext cx="86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034" name="Text Box 10"/>
            <p:cNvSpPr txBox="1">
              <a:spLocks noChangeArrowheads="1"/>
            </p:cNvSpPr>
            <p:nvPr/>
          </p:nvSpPr>
          <p:spPr bwMode="auto">
            <a:xfrm>
              <a:off x="4118" y="986"/>
              <a:ext cx="31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</a:rPr>
                <a:t>P3</a:t>
              </a:r>
            </a:p>
          </p:txBody>
        </p:sp>
        <p:sp>
          <p:nvSpPr>
            <p:cNvPr id="385035" name="Text Box 11"/>
            <p:cNvSpPr txBox="1">
              <a:spLocks noChangeArrowheads="1"/>
            </p:cNvSpPr>
            <p:nvPr/>
          </p:nvSpPr>
          <p:spPr bwMode="auto">
            <a:xfrm>
              <a:off x="710" y="1609"/>
              <a:ext cx="68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</a:rPr>
                <a:t>Call P2</a:t>
              </a:r>
            </a:p>
          </p:txBody>
        </p:sp>
        <p:sp>
          <p:nvSpPr>
            <p:cNvPr id="385036" name="Text Box 12"/>
            <p:cNvSpPr txBox="1">
              <a:spLocks noChangeArrowheads="1"/>
            </p:cNvSpPr>
            <p:nvPr/>
          </p:nvSpPr>
          <p:spPr bwMode="auto">
            <a:xfrm>
              <a:off x="2390" y="1561"/>
              <a:ext cx="686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>
                  <a:latin typeface="Times New Roman" pitchFamily="18" charset="0"/>
                </a:rPr>
                <a:t>Call P3</a:t>
              </a:r>
            </a:p>
          </p:txBody>
        </p:sp>
        <p:sp>
          <p:nvSpPr>
            <p:cNvPr id="385037" name="Line 13"/>
            <p:cNvSpPr>
              <a:spLocks noChangeShapeType="1"/>
            </p:cNvSpPr>
            <p:nvPr/>
          </p:nvSpPr>
          <p:spPr bwMode="auto">
            <a:xfrm flipV="1">
              <a:off x="1584" y="1248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038" name="Line 14"/>
            <p:cNvSpPr>
              <a:spLocks noChangeShapeType="1"/>
            </p:cNvSpPr>
            <p:nvPr/>
          </p:nvSpPr>
          <p:spPr bwMode="auto">
            <a:xfrm>
              <a:off x="1584" y="1728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039" name="Line 15"/>
            <p:cNvSpPr>
              <a:spLocks noChangeShapeType="1"/>
            </p:cNvSpPr>
            <p:nvPr/>
          </p:nvSpPr>
          <p:spPr bwMode="auto">
            <a:xfrm flipV="1">
              <a:off x="3216" y="124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040" name="Line 16"/>
            <p:cNvSpPr>
              <a:spLocks noChangeShapeType="1"/>
            </p:cNvSpPr>
            <p:nvPr/>
          </p:nvSpPr>
          <p:spPr bwMode="auto">
            <a:xfrm>
              <a:off x="3168" y="1680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041" name="Text Box 17"/>
            <p:cNvSpPr txBox="1">
              <a:spLocks noChangeArrowheads="1"/>
            </p:cNvSpPr>
            <p:nvPr/>
          </p:nvSpPr>
          <p:spPr bwMode="auto">
            <a:xfrm>
              <a:off x="710" y="2330"/>
              <a:ext cx="783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</a:rPr>
                <a:t>Rx ----X</a:t>
              </a: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Common used instructions shall be considered firstly</a:t>
            </a:r>
            <a:r>
              <a:rPr lang="zh-CN" altLang="en-US"/>
              <a:t>：</a:t>
            </a:r>
            <a:r>
              <a:rPr lang="en-US" altLang="zh-CN"/>
              <a:t>Load, store, add, sub, move R-R, and, shift, </a:t>
            </a:r>
            <a:r>
              <a:rPr lang="zh-CN" altLang="en-US"/>
              <a:t>＝</a:t>
            </a:r>
            <a:r>
              <a:rPr lang="en-US" altLang="zh-CN"/>
              <a:t>, ≠, branch and etc.</a:t>
            </a:r>
          </a:p>
          <a:p>
            <a:r>
              <a:rPr lang="en-US" altLang="zh-CN"/>
              <a:t>Conditional branch: displacement 100 &lt;=27 PC-relative branch: displacement  &gt; 8 bits</a:t>
            </a:r>
          </a:p>
          <a:p>
            <a:r>
              <a:rPr lang="en-US" altLang="zh-CN"/>
              <a:t>PC-relative conditional branches dominate the control instructions.</a:t>
            </a:r>
          </a:p>
          <a:p>
            <a:r>
              <a:rPr lang="en-US" altLang="zh-CN"/>
              <a:t>jump and link instruction for procedure call</a:t>
            </a:r>
          </a:p>
          <a:p>
            <a:r>
              <a:rPr lang="en-US" altLang="zh-CN"/>
              <a:t>register indirect jump  for procedure return; </a:t>
            </a:r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Summary: Instructions for Control flow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analyze and evaluate the existing machines with a large collection of programs before making architectural decisions.</a:t>
            </a:r>
          </a:p>
          <a:p>
            <a:r>
              <a:rPr lang="en-US" altLang="zh-CN" dirty="0"/>
              <a:t>Compare with research/graduate project</a:t>
            </a:r>
          </a:p>
          <a:p>
            <a:pPr lvl="1"/>
            <a:r>
              <a:rPr lang="en-US" altLang="zh-CN" dirty="0"/>
              <a:t>reading a large amount of materials in the area</a:t>
            </a:r>
          </a:p>
          <a:p>
            <a:pPr lvl="1"/>
            <a:r>
              <a:rPr lang="en-US" altLang="zh-CN" dirty="0"/>
              <a:t>evaluating or classifying the existing methods</a:t>
            </a:r>
          </a:p>
          <a:p>
            <a:pPr lvl="1"/>
            <a:r>
              <a:rPr lang="en-US" altLang="zh-CN" dirty="0"/>
              <a:t>make your focus and your work plan</a:t>
            </a:r>
          </a:p>
          <a:p>
            <a:pPr lvl="1"/>
            <a:r>
              <a:rPr lang="en-US" altLang="zh-CN" dirty="0"/>
              <a:t>implement your ideas</a:t>
            </a:r>
          </a:p>
          <a:p>
            <a:pPr lvl="1"/>
            <a:r>
              <a:rPr lang="en-US" altLang="zh-CN" dirty="0"/>
              <a:t>write the report : summary of your work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step for ISA design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Desktop Computing</a:t>
            </a:r>
          </a:p>
          <a:p>
            <a:pPr lvl="1"/>
            <a:r>
              <a:rPr lang="en-US" altLang="zh-CN" dirty="0"/>
              <a:t>emphasizes performance of programs with integer and floating-point data types, with little regard for program size of processor power consumption</a:t>
            </a:r>
          </a:p>
          <a:p>
            <a:pPr lvl="1"/>
            <a:r>
              <a:rPr lang="en-US" altLang="zh-CN" dirty="0"/>
              <a:t>integer /floating-point  programs</a:t>
            </a:r>
          </a:p>
          <a:p>
            <a:r>
              <a:rPr lang="en-US" altLang="zh-CN" dirty="0"/>
              <a:t>Servers</a:t>
            </a:r>
          </a:p>
          <a:p>
            <a:pPr lvl="1"/>
            <a:r>
              <a:rPr lang="en-US" altLang="zh-CN" dirty="0"/>
              <a:t>used primarily for databases, file server and Web applications, plus some time-sharing applications for many users.</a:t>
            </a:r>
          </a:p>
          <a:p>
            <a:pPr lvl="1"/>
            <a:r>
              <a:rPr lang="en-US" altLang="zh-CN" dirty="0"/>
              <a:t>Time-sharing applications for many users</a:t>
            </a:r>
          </a:p>
          <a:p>
            <a:pPr lvl="1"/>
            <a:r>
              <a:rPr lang="en-US" altLang="zh-CN" dirty="0"/>
              <a:t>FP performance is less important than that of integer/strings </a:t>
            </a:r>
          </a:p>
          <a:p>
            <a:r>
              <a:rPr lang="en-US" altLang="zh-CN" dirty="0"/>
              <a:t>Embedded Applications</a:t>
            </a:r>
          </a:p>
          <a:p>
            <a:pPr lvl="1"/>
            <a:r>
              <a:rPr lang="en-US" altLang="zh-CN" dirty="0"/>
              <a:t>value cost and power, so code size is important because less memory is both cheaper and lower power</a:t>
            </a:r>
          </a:p>
          <a:p>
            <a:pPr lvl="1"/>
            <a:r>
              <a:rPr lang="en-US" altLang="zh-CN" dirty="0"/>
              <a:t>code size</a:t>
            </a: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Recall: Three application area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type of internal storage in CPU</a:t>
            </a:r>
          </a:p>
          <a:p>
            <a:r>
              <a:rPr lang="en-US" altLang="zh-CN" dirty="0"/>
              <a:t>Stack</a:t>
            </a:r>
          </a:p>
          <a:p>
            <a:pPr lvl="1"/>
            <a:r>
              <a:rPr lang="en-US" altLang="zh-CN" dirty="0"/>
              <a:t>The operands are implicitly on the top of the stack :B5000 </a:t>
            </a:r>
          </a:p>
          <a:p>
            <a:r>
              <a:rPr lang="en-US" altLang="zh-CN" dirty="0"/>
              <a:t>Accumulator </a:t>
            </a:r>
          </a:p>
          <a:p>
            <a:pPr lvl="1"/>
            <a:r>
              <a:rPr lang="en-US" altLang="zh-CN" dirty="0"/>
              <a:t>One operand is implicitly the accumulator : PDP-8</a:t>
            </a:r>
          </a:p>
          <a:p>
            <a:r>
              <a:rPr lang="en-US" altLang="zh-CN" dirty="0"/>
              <a:t>GPR(General-Purpose Register) architecture</a:t>
            </a:r>
          </a:p>
          <a:p>
            <a:pPr lvl="1"/>
            <a:r>
              <a:rPr lang="en-US" altLang="zh-CN" dirty="0"/>
              <a:t>Have only explicit operands-either registers or memory locations</a:t>
            </a:r>
          </a:p>
          <a:p>
            <a:pPr lvl="1"/>
            <a:r>
              <a:rPr lang="en-US" altLang="zh-CN" dirty="0"/>
              <a:t>1975-now all machines use general purpose registers    </a:t>
            </a: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1629" y="232287"/>
            <a:ext cx="7903790" cy="460409"/>
          </a:xfrm>
        </p:spPr>
        <p:txBody>
          <a:bodyPr/>
          <a:lstStyle/>
          <a:p>
            <a:r>
              <a:rPr lang="en-US" altLang="zh-CN" sz="2800" dirty="0"/>
              <a:t>2.2  Classifying Instruction Set Architectures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159829"/>
              </p:ext>
            </p:extLst>
          </p:nvPr>
        </p:nvGraphicFramePr>
        <p:xfrm>
          <a:off x="323850" y="1412875"/>
          <a:ext cx="8264525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7" name="Picture" r:id="rId3" imgW="4029120" imgH="1895400" progId="Word.Picture.8">
                  <p:embed/>
                </p:oleObj>
              </mc:Choice>
              <mc:Fallback>
                <p:oleObj name="Picture" r:id="rId3" imgW="4029120" imgH="18954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12875"/>
                        <a:ext cx="8264525" cy="388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Operand location for 4 ISA classes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v5_arch11-12-13</Template>
  <TotalTime>2125</TotalTime>
  <Words>3036</Words>
  <Application>Microsoft Office PowerPoint</Application>
  <PresentationFormat>全屏显示(4:3)</PresentationFormat>
  <Paragraphs>538</Paragraphs>
  <Slides>59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77" baseType="lpstr">
      <vt:lpstr>Monotype Sorts</vt:lpstr>
      <vt:lpstr>黑体</vt:lpstr>
      <vt:lpstr>宋体</vt:lpstr>
      <vt:lpstr>宋体</vt:lpstr>
      <vt:lpstr>微软雅黑</vt:lpstr>
      <vt:lpstr>Arial</vt:lpstr>
      <vt:lpstr>Arial Narrow</vt:lpstr>
      <vt:lpstr>Comic Sans MS</vt:lpstr>
      <vt:lpstr>Helvetica</vt:lpstr>
      <vt:lpstr>Symbol</vt:lpstr>
      <vt:lpstr>Tahoma</vt:lpstr>
      <vt:lpstr>Times New Roman</vt:lpstr>
      <vt:lpstr>Wingdings</vt:lpstr>
      <vt:lpstr>射线</vt:lpstr>
      <vt:lpstr>VISIO</vt:lpstr>
      <vt:lpstr>Picture</vt:lpstr>
      <vt:lpstr>Document</vt:lpstr>
      <vt:lpstr>图表</vt:lpstr>
      <vt:lpstr>Computer Architecture  ----A Quantitative Approach</vt:lpstr>
      <vt:lpstr>Instruction Set Architecture</vt:lpstr>
      <vt:lpstr>Instruction Set Architecture</vt:lpstr>
      <vt:lpstr>Instruction Set Design Tasks</vt:lpstr>
      <vt:lpstr>Recall: The Design Engineering</vt:lpstr>
      <vt:lpstr>Important step for ISA design</vt:lpstr>
      <vt:lpstr>Recall: Three application area</vt:lpstr>
      <vt:lpstr>2.2  Classifying Instruction Set Architectures</vt:lpstr>
      <vt:lpstr>Operand location for 4 ISA classes</vt:lpstr>
      <vt:lpstr>Three general types of GPR</vt:lpstr>
      <vt:lpstr>Examples of Computers</vt:lpstr>
      <vt:lpstr>Code sequence of C=A+B</vt:lpstr>
      <vt:lpstr>Why are GPR ISAs so popular ?</vt:lpstr>
      <vt:lpstr>ISA metrics</vt:lpstr>
      <vt:lpstr>Pros and Cons of the three GPR computers</vt:lpstr>
      <vt:lpstr>2.3 Memory Addressing</vt:lpstr>
      <vt:lpstr>Memory Organization</vt:lpstr>
      <vt:lpstr>Addressed in Words or Bytes</vt:lpstr>
      <vt:lpstr>Little Endian vs. Big Endian</vt:lpstr>
      <vt:lpstr>Aligned Memory Access</vt:lpstr>
      <vt:lpstr>Misaligned memory access</vt:lpstr>
      <vt:lpstr>Hardware Alignment </vt:lpstr>
      <vt:lpstr>Addressing Modes (Fig B.6)</vt:lpstr>
      <vt:lpstr>Measuring addressing mode</vt:lpstr>
      <vt:lpstr>Summary: use of memory addressing modes</vt:lpstr>
      <vt:lpstr>Summary: use of memory addressing modes</vt:lpstr>
      <vt:lpstr>Displacement Addressing Mode </vt:lpstr>
      <vt:lpstr>Summary of the range of displacement values</vt:lpstr>
      <vt:lpstr>Summary of the range of displacement values(2)</vt:lpstr>
      <vt:lpstr>Immediate Addressing Mode</vt:lpstr>
      <vt:lpstr>Percent of instr. which provide immediates</vt:lpstr>
      <vt:lpstr>The distribution of immediate values</vt:lpstr>
      <vt:lpstr>Summary of Immediate mode </vt:lpstr>
      <vt:lpstr>2.4 Addressing Modes for Signal Processing</vt:lpstr>
      <vt:lpstr>Summary: Memory Addressing</vt:lpstr>
      <vt:lpstr>  2.5  Type and Size of Operands</vt:lpstr>
      <vt:lpstr>Frequency of access to different data types</vt:lpstr>
      <vt:lpstr>Most Common Used Data Types Statistics</vt:lpstr>
      <vt:lpstr>Summary of the usage of integer Data types</vt:lpstr>
      <vt:lpstr>2.6 Operands for Media and Signal Processing </vt:lpstr>
      <vt:lpstr>Summary of Type and Size of Operands</vt:lpstr>
      <vt:lpstr>2.7 Operations in the Instruction Set </vt:lpstr>
      <vt:lpstr>Categories of instruction operators and examples</vt:lpstr>
      <vt:lpstr>Instruction Operations </vt:lpstr>
      <vt:lpstr>Decide which operations to support</vt:lpstr>
      <vt:lpstr>The top 10 instructions for the 80x86</vt:lpstr>
      <vt:lpstr>2.8 Operations for Media and Signal Processing</vt:lpstr>
      <vt:lpstr>2.9 Instructions for Control Flow</vt:lpstr>
      <vt:lpstr>Specification of destination address</vt:lpstr>
      <vt:lpstr>How to specify the destination?</vt:lpstr>
      <vt:lpstr>Bits of branch displacement</vt:lpstr>
      <vt:lpstr>Conditional Branch Options</vt:lpstr>
      <vt:lpstr>Pros and cons of three methods</vt:lpstr>
      <vt:lpstr>Frequency of different types of compares in conditional branches</vt:lpstr>
      <vt:lpstr>Analysis of different types of compares in conditional branches</vt:lpstr>
      <vt:lpstr>Procedure invocation options (call &amp; return)</vt:lpstr>
      <vt:lpstr>Sometimes, caller save must be used </vt:lpstr>
      <vt:lpstr>Summary: Instructions for Control flow</vt:lpstr>
      <vt:lpstr>PowerPoint 演示文稿</vt:lpstr>
    </vt:vector>
  </TitlesOfParts>
  <Company>浙江大学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陈文智</dc:creator>
  <cp:lastModifiedBy>yuanhao fan</cp:lastModifiedBy>
  <cp:revision>130</cp:revision>
  <dcterms:created xsi:type="dcterms:W3CDTF">2007-02-25T21:32:39Z</dcterms:created>
  <dcterms:modified xsi:type="dcterms:W3CDTF">2020-10-13T05:46:29Z</dcterms:modified>
</cp:coreProperties>
</file>