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0"/>
  </p:notesMasterIdLst>
  <p:sldIdLst>
    <p:sldId id="552" r:id="rId2"/>
    <p:sldId id="453" r:id="rId3"/>
    <p:sldId id="555" r:id="rId4"/>
    <p:sldId id="454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4" r:id="rId4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89365" autoAdjust="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fld id="{B1D4F80A-EAFA-45B1-9DB4-F9CE99ECC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25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8D607-758B-4683-B154-16C37A71D9B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860925"/>
            <a:ext cx="4654550" cy="9953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编译器的目标（输出）是指令</a:t>
            </a:r>
          </a:p>
          <a:p>
            <a:endParaRPr lang="zh-CN" altLang="zh-CN"/>
          </a:p>
          <a:p>
            <a:r>
              <a:rPr lang="zh-CN" altLang="zh-CN"/>
              <a:t>系统结构            支持汇编程序设计（早期）</a:t>
            </a:r>
          </a:p>
          <a:p>
            <a:r>
              <a:rPr lang="zh-CN" altLang="zh-CN"/>
              <a:t>                            编译（现在）（代码质量、写编译程序的难易）</a:t>
            </a:r>
            <a:endParaRPr lang="zh-CN" altLang="en-US"/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>
            <a:off x="1735138" y="5543550"/>
            <a:ext cx="395287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>
            <a:off x="1735138" y="5543550"/>
            <a:ext cx="395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F80A-EAFA-45B1-9DB4-F9CE99ECCC82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4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579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0123-5CA9-4BFA-828E-FD27730705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685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728A9C-5F58-4BE8-BA61-D90C614E3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0834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A5F136-B005-4621-B567-5A0D65F017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79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08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596224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8D62AA-B53D-6748-B47D-A45F5282493A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826005-D660-41ED-85E7-B594FBB655E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507909-F0D8-4126-B5D8-0955E50DB4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600C9-EF63-4EEB-BEAF-09831E96A3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BCFA15-CA4D-4450-9586-486DB585FF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99B0F1-6025-41E8-B479-960DEBF3FE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158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6B50F-449C-4DF9-ABCA-3DBECD0A84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0123-5CA9-4BFA-828E-FD27730705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A5F136-B005-4621-B567-5A0D65F017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D33D0A-9F7D-4983-8D98-96D5BF7C4D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00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FA0D21-5BE9-4410-AE9D-65C64AB58D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86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F2209E-2B00-4E30-8DD8-AD01F37024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31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484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600C9-EF63-4EEB-BEAF-09831E96A3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809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BCFA15-CA4D-4450-9586-486DB585FF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1719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99B0F1-6025-41E8-B479-960DEBF3FE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80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6B50F-449C-4DF9-ABCA-3DBECD0A84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A28D12-4FC0-4F23-A560-1AFDBA1ED2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378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05F804-E6F1-40EE-99DB-BA071045A5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73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504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3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9" r:id="rId21"/>
    <p:sldLayoutId id="2147483681" r:id="rId22"/>
    <p:sldLayoutId id="2147483683" r:id="rId23"/>
    <p:sldLayoutId id="2147483684" r:id="rId24"/>
    <p:sldLayoutId id="2147483685" r:id="rId25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ch2.do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Understanding compiler technology is critical to designing an effective instruction set. </a:t>
            </a:r>
          </a:p>
          <a:p>
            <a:r>
              <a:rPr lang="en-US" altLang="zh-CN"/>
              <a:t> Assembly language programming has been largely replaced by compilers which work together with the hardware to optimize performance. </a:t>
            </a:r>
          </a:p>
          <a:p>
            <a:r>
              <a:rPr lang="en-US" altLang="zh-CN"/>
              <a:t> Therefore, design architectures to be compiler targets .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2.11 The Role of Compilers</a:t>
            </a:r>
          </a:p>
        </p:txBody>
      </p:sp>
    </p:spTree>
    <p:extLst>
      <p:ext uri="{BB962C8B-B14F-4D97-AF65-F5344CB8AC3E}">
        <p14:creationId xmlns:p14="http://schemas.microsoft.com/office/powerpoint/2010/main" val="111778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 features of an architecture lead to high quality code ? </a:t>
            </a:r>
          </a:p>
          <a:p>
            <a:r>
              <a:rPr lang="en-US" altLang="zh-CN"/>
              <a:t>What "makes it easy" to write efficient compilers for an architecture ?  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Compilers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64687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of Recent Compilers </a:t>
            </a:r>
          </a:p>
        </p:txBody>
      </p:sp>
      <p:pic>
        <p:nvPicPr>
          <p:cNvPr id="395267" name="Picture 3" descr="chap2_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84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goals of compiler</a:t>
            </a:r>
          </a:p>
          <a:p>
            <a:pPr lvl="1"/>
            <a:r>
              <a:rPr lang="en-US" altLang="zh-CN"/>
              <a:t>All valid programs must be compiled correctly</a:t>
            </a:r>
          </a:p>
          <a:p>
            <a:pPr lvl="1"/>
            <a:r>
              <a:rPr lang="en-US" altLang="zh-CN"/>
              <a:t>Fast speed of the compiled code</a:t>
            </a:r>
          </a:p>
          <a:p>
            <a:pPr lvl="1"/>
            <a:r>
              <a:rPr lang="en-US" altLang="zh-CN"/>
              <a:t>fast compilation, debugging support, interoperability among languages</a:t>
            </a:r>
            <a:endParaRPr lang="en-US" altLang="zh-CN">
              <a:hlinkClick r:id="rId2" action="ppaction://hlinkfile"/>
            </a:endParaRPr>
          </a:p>
          <a:p>
            <a:r>
              <a:rPr lang="en-US" altLang="zh-CN"/>
              <a:t>Multiple-pass structure’s advantage</a:t>
            </a:r>
            <a:r>
              <a:rPr lang="zh-CN" altLang="en-US"/>
              <a:t>：                                                        </a:t>
            </a:r>
          </a:p>
          <a:p>
            <a:pPr lvl="1"/>
            <a:r>
              <a:rPr lang="en-US" altLang="zh-CN"/>
              <a:t>Reduce compiler complexity                </a:t>
            </a:r>
          </a:p>
          <a:p>
            <a:pPr lvl="1"/>
            <a:r>
              <a:rPr lang="en-US" altLang="zh-CN"/>
              <a:t>Easy writing a bug-free compiler</a:t>
            </a:r>
          </a:p>
          <a:p>
            <a:r>
              <a:rPr lang="en-US" altLang="zh-CN"/>
              <a:t>Disadvantages</a:t>
            </a:r>
            <a:r>
              <a:rPr lang="zh-CN" altLang="en-US"/>
              <a:t>：                                                          </a:t>
            </a:r>
          </a:p>
          <a:p>
            <a:pPr lvl="1"/>
            <a:r>
              <a:rPr lang="en-US" altLang="zh-CN"/>
              <a:t>Phase-ordering problem    </a:t>
            </a:r>
          </a:p>
          <a:p>
            <a:pPr lvl="1"/>
            <a:r>
              <a:rPr lang="en-US" altLang="zh-CN"/>
              <a:t>		      e.g. global common subexpression elimination        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compiler</a:t>
            </a:r>
          </a:p>
        </p:txBody>
      </p:sp>
    </p:spTree>
    <p:extLst>
      <p:ext uri="{BB962C8B-B14F-4D97-AF65-F5344CB8AC3E}">
        <p14:creationId xmlns:p14="http://schemas.microsoft.com/office/powerpoint/2010/main" val="25278616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High-level optimizations </a:t>
            </a:r>
          </a:p>
          <a:p>
            <a:pPr lvl="1"/>
            <a:r>
              <a:rPr lang="en-US" altLang="zh-CN"/>
              <a:t>Procedure inlining</a:t>
            </a:r>
          </a:p>
          <a:p>
            <a:r>
              <a:rPr lang="en-US" altLang="zh-CN"/>
              <a:t>Local optimizations within a straight-line code fragment </a:t>
            </a:r>
          </a:p>
          <a:p>
            <a:pPr lvl="1"/>
            <a:r>
              <a:rPr lang="en-US" altLang="zh-CN"/>
              <a:t>Common subexpression elimination</a:t>
            </a:r>
            <a:r>
              <a:rPr lang="zh-CN" altLang="en-US"/>
              <a:t>、</a:t>
            </a:r>
            <a:r>
              <a:rPr lang="en-US" altLang="zh-CN"/>
              <a:t>constant propagation</a:t>
            </a:r>
            <a:r>
              <a:rPr lang="zh-CN" altLang="en-US"/>
              <a:t>、</a:t>
            </a:r>
          </a:p>
          <a:p>
            <a:r>
              <a:rPr lang="en-US" altLang="zh-CN"/>
              <a:t>Global optimizations extend the local optimizations across branches and introduce a set of transformations aimed at optimizing loops</a:t>
            </a:r>
          </a:p>
          <a:p>
            <a:r>
              <a:rPr lang="en-US" altLang="zh-CN"/>
              <a:t>Register allocation associates registers with operands</a:t>
            </a:r>
          </a:p>
          <a:p>
            <a:pPr lvl="1"/>
            <a:r>
              <a:rPr lang="en-US" altLang="zh-CN"/>
              <a:t>Calculate expressions</a:t>
            </a:r>
            <a:r>
              <a:rPr lang="zh-CN" altLang="en-US"/>
              <a:t>、</a:t>
            </a:r>
            <a:r>
              <a:rPr lang="en-US" altLang="zh-CN"/>
              <a:t>transfer parameters</a:t>
            </a:r>
            <a:r>
              <a:rPr lang="zh-CN" altLang="en-US"/>
              <a:t>、</a:t>
            </a:r>
            <a:r>
              <a:rPr lang="en-US" altLang="zh-CN"/>
              <a:t>store variables</a:t>
            </a:r>
          </a:p>
          <a:p>
            <a:r>
              <a:rPr lang="en-US" altLang="zh-CN"/>
              <a:t>Processor-dependent optimizations attempt to take advantage of specific architectural knowledge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10020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important questions:</a:t>
            </a:r>
          </a:p>
          <a:p>
            <a:pPr lvl="1"/>
            <a:r>
              <a:rPr lang="en-US" altLang="zh-CN"/>
              <a:t>How are variables allocated and addressed? </a:t>
            </a:r>
          </a:p>
          <a:p>
            <a:pPr lvl="1"/>
            <a:r>
              <a:rPr lang="en-US" altLang="zh-CN"/>
              <a:t>How many registers are needed to allocate variables appropriately?</a:t>
            </a:r>
          </a:p>
          <a:p>
            <a:r>
              <a:rPr lang="en-US" altLang="zh-CN"/>
              <a:t>Three areas in which current high-level languages allocate the data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Stack</a:t>
            </a:r>
            <a:r>
              <a:rPr lang="zh-CN" altLang="en-US"/>
              <a:t>：</a:t>
            </a:r>
            <a:r>
              <a:rPr lang="en-US" altLang="zh-CN"/>
              <a:t>local variables; scalars(single variables)</a:t>
            </a:r>
          </a:p>
          <a:p>
            <a:pPr lvl="1"/>
            <a:r>
              <a:rPr lang="en-US" altLang="zh-CN"/>
              <a:t>Global data area</a:t>
            </a:r>
            <a:r>
              <a:rPr lang="zh-CN" altLang="en-US"/>
              <a:t>：</a:t>
            </a:r>
            <a:r>
              <a:rPr lang="en-US" altLang="zh-CN"/>
              <a:t>global variables, constants; arrays</a:t>
            </a:r>
          </a:p>
          <a:p>
            <a:pPr lvl="1"/>
            <a:r>
              <a:rPr lang="en-US" altLang="zh-CN"/>
              <a:t>Heap</a:t>
            </a:r>
            <a:r>
              <a:rPr lang="zh-CN" altLang="en-US"/>
              <a:t>：</a:t>
            </a:r>
            <a:r>
              <a:rPr lang="en-US" altLang="zh-CN"/>
              <a:t>dynamic objects; accessed with pointers</a:t>
            </a:r>
          </a:p>
          <a:p>
            <a:r>
              <a:rPr lang="en-US" altLang="zh-CN"/>
              <a:t>At least 16 GPRs + separate floating-point registers</a:t>
            </a:r>
            <a:endParaRPr lang="en-US" altLang="zh-CN" dirty="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The Impact of Compiler Technology on the Architect’s Decisions</a:t>
            </a:r>
          </a:p>
        </p:txBody>
      </p:sp>
    </p:spTree>
    <p:extLst>
      <p:ext uri="{BB962C8B-B14F-4D97-AF65-F5344CB8AC3E}">
        <p14:creationId xmlns:p14="http://schemas.microsoft.com/office/powerpoint/2010/main" val="6060974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difficulties of compiler</a:t>
            </a:r>
          </a:p>
          <a:p>
            <a:pPr lvl="1"/>
            <a:r>
              <a:rPr lang="en-US" altLang="zh-CN"/>
              <a:t>Big program size</a:t>
            </a:r>
          </a:p>
          <a:p>
            <a:pPr lvl="1"/>
            <a:r>
              <a:rPr lang="en-US" altLang="zh-CN"/>
              <a:t>Interactive</a:t>
            </a:r>
          </a:p>
          <a:p>
            <a:pPr lvl="1"/>
            <a:r>
              <a:rPr lang="en-US" altLang="zh-CN"/>
              <a:t>complexity of compiler’s structure </a:t>
            </a:r>
          </a:p>
          <a:p>
            <a:r>
              <a:rPr lang="en-US" altLang="zh-CN"/>
              <a:t>Basic principle of the compiler</a:t>
            </a:r>
          </a:p>
          <a:p>
            <a:pPr lvl="1"/>
            <a:r>
              <a:rPr lang="en-US" altLang="zh-CN"/>
              <a:t>Make the frequent case fast and the rare case correct</a:t>
            </a:r>
            <a:endParaRPr lang="en-US" altLang="zh-CN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How the Architect Can Help the Compiler Writer  ?</a:t>
            </a:r>
          </a:p>
        </p:txBody>
      </p:sp>
    </p:spTree>
    <p:extLst>
      <p:ext uri="{BB962C8B-B14F-4D97-AF65-F5344CB8AC3E}">
        <p14:creationId xmlns:p14="http://schemas.microsoft.com/office/powerpoint/2010/main" val="3919959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regularity</a:t>
            </a:r>
          </a:p>
          <a:p>
            <a:r>
              <a:rPr lang="en-US" altLang="zh-CN" dirty="0"/>
              <a:t>Provide primitives, not solutions</a:t>
            </a:r>
          </a:p>
          <a:p>
            <a:pPr lvl="1"/>
            <a:r>
              <a:rPr lang="en-US" altLang="zh-CN" dirty="0"/>
              <a:t>Providing special features that "match" language constructs is NOT a good idea. </a:t>
            </a:r>
          </a:p>
          <a:p>
            <a:pPr lvl="1"/>
            <a:r>
              <a:rPr lang="en-US" altLang="zh-CN" dirty="0"/>
              <a:t>These features may be good only for a certain language. </a:t>
            </a:r>
          </a:p>
          <a:p>
            <a:pPr lvl="1"/>
            <a:r>
              <a:rPr lang="en-US" altLang="zh-CN" dirty="0"/>
              <a:t>And, worse, they may match but do more or less than what's required.</a:t>
            </a:r>
          </a:p>
          <a:p>
            <a:r>
              <a:rPr lang="en-US" altLang="zh-CN" dirty="0"/>
              <a:t>Simplify trade-offs among alternatives</a:t>
            </a:r>
          </a:p>
          <a:p>
            <a:pPr lvl="1"/>
            <a:r>
              <a:rPr lang="en-US" altLang="zh-CN" dirty="0"/>
              <a:t>If there are 20 ways to implement an instruction sequence, it makes it difficult for the compiler writer to choose which is the most efficient. </a:t>
            </a:r>
          </a:p>
          <a:p>
            <a:r>
              <a:rPr lang="en-US" altLang="zh-CN" dirty="0"/>
              <a:t>provide instructions that bind quantities known at compile time as constants.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Architect’s Guidelines</a:t>
            </a:r>
          </a:p>
        </p:txBody>
      </p:sp>
    </p:spTree>
    <p:extLst>
      <p:ext uri="{BB962C8B-B14F-4D97-AF65-F5344CB8AC3E}">
        <p14:creationId xmlns:p14="http://schemas.microsoft.com/office/powerpoint/2010/main" val="11554040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At least 16 gerneral-purpose registers</a:t>
            </a:r>
          </a:p>
          <a:p>
            <a:r>
              <a:rPr lang="en-US" altLang="zh-CN"/>
              <a:t>all supported addressing modes apply to all instructions that transfer data</a:t>
            </a:r>
          </a:p>
          <a:p>
            <a:r>
              <a:rPr lang="en-US" altLang="zh-CN"/>
              <a:t>provide primitives instead of solutions</a:t>
            </a:r>
          </a:p>
          <a:p>
            <a:r>
              <a:rPr lang="en-US" altLang="zh-CN"/>
              <a:t>simplify trade-offs between alternatives</a:t>
            </a:r>
          </a:p>
          <a:p>
            <a:r>
              <a:rPr lang="en-US" altLang="zh-CN"/>
              <a:t>KEEP IT SIMPLE , Less is more</a:t>
            </a:r>
          </a:p>
          <a:p>
            <a:r>
              <a:rPr lang="en-US" altLang="zh-CN"/>
              <a:t>SIMD extensions are examples of good marketing than that of hardware-software codesign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for compiler’s role</a:t>
            </a:r>
          </a:p>
        </p:txBody>
      </p:sp>
    </p:spTree>
    <p:extLst>
      <p:ext uri="{BB962C8B-B14F-4D97-AF65-F5344CB8AC3E}">
        <p14:creationId xmlns:p14="http://schemas.microsoft.com/office/powerpoint/2010/main" val="22454834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MIPS emphasizes:</a:t>
            </a:r>
          </a:p>
          <a:p>
            <a:pPr lvl="1"/>
            <a:r>
              <a:rPr lang="en-US" altLang="zh-CN"/>
              <a:t>A simple load-store instruction set</a:t>
            </a:r>
          </a:p>
          <a:p>
            <a:pPr lvl="1"/>
            <a:r>
              <a:rPr lang="en-US" altLang="zh-CN"/>
              <a:t>Design for pipelining efficiency, including a fixed instruction set encoding</a:t>
            </a:r>
          </a:p>
          <a:p>
            <a:pPr lvl="1"/>
            <a:r>
              <a:rPr lang="en-US" altLang="zh-CN"/>
              <a:t>Efficiency as a complier target</a:t>
            </a:r>
          </a:p>
          <a:p>
            <a:r>
              <a:rPr lang="en-US" altLang="zh-CN"/>
              <a:t>MIPS provides a good architectural model for study, because of: </a:t>
            </a:r>
          </a:p>
          <a:p>
            <a:pPr lvl="1"/>
            <a:r>
              <a:rPr lang="en-US" altLang="zh-CN"/>
              <a:t>Popularity of this type of processor</a:t>
            </a:r>
          </a:p>
          <a:p>
            <a:pPr lvl="1"/>
            <a:r>
              <a:rPr lang="en-US" altLang="zh-CN"/>
              <a:t>An easy architecture to understand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2.12 The MIPS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146321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0" y="1676400"/>
          <a:ext cx="6019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8" name="VISIO" r:id="rId3" imgW="9384840" imgH="4851000" progId="Visio.Drawing.5">
                  <p:embed/>
                </p:oleObj>
              </mc:Choice>
              <mc:Fallback>
                <p:oleObj name="VISIO" r:id="rId3" imgW="9384840" imgH="48510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6019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31242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924800" cy="4419600"/>
          </a:xfrm>
        </p:spPr>
        <p:txBody>
          <a:bodyPr/>
          <a:lstStyle/>
          <a:p>
            <a:r>
              <a:rPr lang="en-US" altLang="zh-CN" sz="2000"/>
              <a:t>B.2  Use GPRs with a load-store architecture</a:t>
            </a:r>
          </a:p>
          <a:p>
            <a:r>
              <a:rPr lang="en-US" altLang="zh-CN" sz="2000"/>
              <a:t>B.3  Addressing modes</a:t>
            </a:r>
            <a:r>
              <a:rPr lang="zh-CN" altLang="en-US" sz="2000"/>
              <a:t>：</a:t>
            </a:r>
          </a:p>
          <a:p>
            <a:r>
              <a:rPr lang="zh-CN" altLang="en-US" sz="2000"/>
              <a:t>     </a:t>
            </a:r>
            <a:r>
              <a:rPr lang="en-US" altLang="zh-CN" sz="2000"/>
              <a:t>displacement(12-16), immediate(8-16), register indirect</a:t>
            </a:r>
          </a:p>
          <a:p>
            <a:r>
              <a:rPr lang="en-US" altLang="zh-CN" sz="2000"/>
              <a:t>B.4  Support the data size and types: </a:t>
            </a:r>
          </a:p>
          <a:p>
            <a:r>
              <a:rPr lang="en-US" altLang="zh-CN" sz="2000"/>
              <a:t>	  8-, 16-, 32-, and 64-bit integers and 64-bit IEEE 754 floating-point numbers</a:t>
            </a:r>
          </a:p>
          <a:p>
            <a:r>
              <a:rPr lang="en-US" altLang="zh-CN" sz="2000"/>
              <a:t>B.5  Support the simple instructions:</a:t>
            </a:r>
          </a:p>
          <a:p>
            <a:r>
              <a:rPr lang="en-US" altLang="zh-CN" sz="2000"/>
              <a:t>	  load, store, add, subtract, move register-register, and shift</a:t>
            </a:r>
          </a:p>
          <a:p>
            <a:r>
              <a:rPr lang="en-US" altLang="zh-CN" sz="2000"/>
              <a:t>B.6  compare equal, compare not equal, compare less, branch, jump, call, and return</a:t>
            </a:r>
          </a:p>
          <a:p>
            <a:r>
              <a:rPr lang="en-US" altLang="zh-CN" sz="2000"/>
              <a:t>B.7  Use fixed instruction encoding</a:t>
            </a:r>
          </a:p>
          <a:p>
            <a:r>
              <a:rPr lang="en-US" altLang="zh-CN" sz="2000"/>
              <a:t>B.8  Provide at least 16 GPRs, and all addressing modes apply to all data transfer instructions</a:t>
            </a:r>
            <a:endParaRPr lang="en-US" altLang="zh-CN" sz="2000" dirty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Summary of the statistic data from above sections</a:t>
            </a:r>
          </a:p>
        </p:txBody>
      </p:sp>
    </p:spTree>
    <p:extLst>
      <p:ext uri="{BB962C8B-B14F-4D97-AF65-F5344CB8AC3E}">
        <p14:creationId xmlns:p14="http://schemas.microsoft.com/office/powerpoint/2010/main" val="7398414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simple load-store instruction set</a:t>
            </a:r>
          </a:p>
          <a:p>
            <a:r>
              <a:rPr lang="en-US" altLang="zh-CN"/>
              <a:t>Design for pipelining efficiency, fixed instruction set encoding</a:t>
            </a:r>
          </a:p>
          <a:p>
            <a:r>
              <a:rPr lang="en-US" altLang="zh-CN"/>
              <a:t>Efficiency as a compiler target</a:t>
            </a:r>
            <a:endParaRPr lang="en-US" altLang="zh-CN" dirty="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emphasizes</a:t>
            </a:r>
          </a:p>
        </p:txBody>
      </p:sp>
    </p:spTree>
    <p:extLst>
      <p:ext uri="{BB962C8B-B14F-4D97-AF65-F5344CB8AC3E}">
        <p14:creationId xmlns:p14="http://schemas.microsoft.com/office/powerpoint/2010/main" val="8775437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Registers for MIPS</a:t>
            </a:r>
          </a:p>
          <a:p>
            <a:pPr lvl="1"/>
            <a:r>
              <a:rPr lang="en-US" altLang="zh-CN"/>
              <a:t>R0~R31, F0~F31, a few special registers</a:t>
            </a:r>
          </a:p>
          <a:p>
            <a:r>
              <a:rPr lang="en-US" altLang="zh-CN"/>
              <a:t>Data Types for MIPS</a:t>
            </a:r>
          </a:p>
          <a:p>
            <a:pPr lvl="1"/>
            <a:r>
              <a:rPr lang="en-US" altLang="zh-CN"/>
              <a:t>8-bit bytes, 16-bit half words, 32-bit words, and 64-bit double words for integer data</a:t>
            </a:r>
          </a:p>
          <a:p>
            <a:pPr lvl="1"/>
            <a:r>
              <a:rPr lang="en-US" altLang="zh-CN"/>
              <a:t>32-bit single precision and 64-bit double precision for floating point</a:t>
            </a:r>
          </a:p>
          <a:p>
            <a:r>
              <a:rPr lang="en-US" altLang="zh-CN"/>
              <a:t>Addressing Modes for MIPS Data Transfers</a:t>
            </a:r>
          </a:p>
          <a:p>
            <a:pPr lvl="1"/>
            <a:r>
              <a:rPr lang="en-US" altLang="zh-CN"/>
              <a:t>Immediate, displacement </a:t>
            </a:r>
          </a:p>
          <a:p>
            <a:pPr lvl="1"/>
            <a:r>
              <a:rPr lang="en-US" altLang="zh-CN"/>
              <a:t> ( register indirect      ~ D=0</a:t>
            </a:r>
          </a:p>
          <a:p>
            <a:pPr lvl="1"/>
            <a:r>
              <a:rPr lang="en-US" altLang="zh-CN"/>
              <a:t>       absolute addressing  ~ base register=R0)</a:t>
            </a:r>
          </a:p>
          <a:p>
            <a:pPr lvl="1"/>
            <a:r>
              <a:rPr lang="en-US" altLang="zh-CN"/>
              <a:t>PC-relative addressing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Architecture</a:t>
            </a:r>
          </a:p>
        </p:txBody>
      </p:sp>
    </p:spTree>
    <p:extLst>
      <p:ext uri="{BB962C8B-B14F-4D97-AF65-F5344CB8AC3E}">
        <p14:creationId xmlns:p14="http://schemas.microsoft.com/office/powerpoint/2010/main" val="7747786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Register Conventions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143891" y="1957784"/>
            <a:ext cx="49530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chemeClr val="tx2"/>
                </a:solidFill>
                <a:latin typeface="Comic Sans MS" pitchFamily="66" charset="0"/>
              </a:rPr>
              <a:t>Conventions</a:t>
            </a:r>
            <a:endParaRPr kumimoji="1" lang="en-US" altLang="zh-CN" sz="2400" b="1">
              <a:solidFill>
                <a:schemeClr val="tx2"/>
              </a:solidFill>
              <a:latin typeface="Arial Narrow" pitchFamily="34" charset="0"/>
            </a:endParaRPr>
          </a:p>
          <a:p>
            <a:pPr algn="l" eaLnBrk="0" hangingPunct="0">
              <a:buFontTx/>
              <a:buChar char="•"/>
            </a:pPr>
            <a:r>
              <a:rPr kumimoji="1" lang="en-US" altLang="zh-CN" sz="24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This is an agreed upon “</a:t>
            </a: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contract</a:t>
            </a: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” or</a:t>
            </a:r>
          </a:p>
          <a:p>
            <a:pPr algn="l" eaLnBrk="0" hangingPunct="0">
              <a:buFontTx/>
              <a:buChar char="•"/>
            </a:pP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 “</a:t>
            </a: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protocol</a:t>
            </a: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” that everybody follows</a:t>
            </a:r>
          </a:p>
          <a:p>
            <a:pPr algn="l" eaLnBrk="0" hangingPunct="0"/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Specifies correct (and expected) </a:t>
            </a: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usage</a:t>
            </a: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 eaLnBrk="0" hangingPunct="0"/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and some </a:t>
            </a: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naming </a:t>
            </a: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conventions</a:t>
            </a:r>
          </a:p>
          <a:p>
            <a:pPr algn="l" eaLnBrk="0" hangingPunct="0">
              <a:buFontTx/>
              <a:buChar char="•"/>
            </a:pP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 Established part of architecture</a:t>
            </a:r>
          </a:p>
          <a:p>
            <a:pPr algn="l" eaLnBrk="0" hangingPunct="0">
              <a:buFontTx/>
              <a:buChar char="•"/>
            </a:pP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 Used by all compilers, programs,</a:t>
            </a:r>
          </a:p>
          <a:p>
            <a:pPr algn="l" eaLnBrk="0" hangingPunct="0"/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and libraries</a:t>
            </a:r>
          </a:p>
          <a:p>
            <a:pPr algn="l" eaLnBrk="0" hangingPunct="0">
              <a:buFontTx/>
              <a:buChar char="•"/>
            </a:pPr>
            <a:r>
              <a:rPr kumimoji="1" lang="en-US" altLang="zh-CN" sz="2000">
                <a:solidFill>
                  <a:srgbClr val="000000"/>
                </a:solidFill>
                <a:latin typeface="Comic Sans MS" pitchFamily="66" charset="0"/>
              </a:rPr>
              <a:t> Assures </a:t>
            </a:r>
            <a:r>
              <a:rPr kumimoji="1" lang="en-US" altLang="zh-CN" sz="2000" b="1">
                <a:solidFill>
                  <a:srgbClr val="000000"/>
                </a:solidFill>
                <a:latin typeface="Comic Sans MS" pitchFamily="66" charset="0"/>
              </a:rPr>
              <a:t>compatibility</a:t>
            </a:r>
          </a:p>
          <a:p>
            <a:pPr algn="l" eaLnBrk="0" hangingPunct="0"/>
            <a:endParaRPr kumimoji="1" lang="en-US" altLang="zh-CN" sz="2400" b="1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54" y="1668859"/>
            <a:ext cx="3810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7403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7924800" cy="4419600"/>
          </a:xfrm>
        </p:spPr>
        <p:txBody>
          <a:bodyPr/>
          <a:lstStyle/>
          <a:p>
            <a:r>
              <a:rPr lang="en-US" altLang="zh-CN" dirty="0"/>
              <a:t>Important Ones for Now (shaded)</a:t>
            </a:r>
          </a:p>
          <a:p>
            <a:r>
              <a:rPr lang="en-US" altLang="zh-CN" dirty="0"/>
              <a:t>R0 Constant 0</a:t>
            </a:r>
          </a:p>
          <a:p>
            <a:r>
              <a:rPr lang="en-US" altLang="zh-CN" dirty="0"/>
              <a:t>R2 Return Value</a:t>
            </a:r>
          </a:p>
          <a:p>
            <a:r>
              <a:rPr lang="en-US" altLang="zh-CN" dirty="0"/>
              <a:t>R3 Can use as temporary</a:t>
            </a:r>
          </a:p>
          <a:p>
            <a:r>
              <a:rPr lang="en-US" altLang="zh-CN" dirty="0"/>
              <a:t>R4 First argument</a:t>
            </a:r>
          </a:p>
          <a:p>
            <a:r>
              <a:rPr lang="en-US" altLang="zh-CN" dirty="0"/>
              <a:t>R5 Second argument</a:t>
            </a:r>
          </a:p>
          <a:p>
            <a:r>
              <a:rPr lang="en-US" altLang="zh-CN" dirty="0"/>
              <a:t>R31 Return address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Register Convention (cont.)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04" y="1625996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2659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Addressing Modes</a:t>
            </a:r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9" y="1419621"/>
            <a:ext cx="57054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6176392" y="2356246"/>
            <a:ext cx="291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063DE9"/>
                </a:solidFill>
                <a:latin typeface="Courier"/>
              </a:rPr>
              <a:t>addi R1, R0, 10</a:t>
            </a:r>
          </a:p>
        </p:txBody>
      </p:sp>
      <p:pic>
        <p:nvPicPr>
          <p:cNvPr id="408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9" y="3373834"/>
            <a:ext cx="80676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6355779" y="4516834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063DE9"/>
                </a:solidFill>
                <a:latin typeface="Courier"/>
              </a:rPr>
              <a:t>add R2, R0, R1</a:t>
            </a:r>
          </a:p>
        </p:txBody>
      </p:sp>
      <p:pic>
        <p:nvPicPr>
          <p:cNvPr id="4085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9" y="4516834"/>
            <a:ext cx="5486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85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9" y="2645171"/>
            <a:ext cx="5391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424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Addressing Modes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9" y="1332309"/>
            <a:ext cx="87344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331217" y="5105796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063DE9"/>
                </a:solidFill>
                <a:latin typeface="Courier"/>
              </a:rPr>
              <a:t>lw R1, 100(R2)</a:t>
            </a:r>
          </a:p>
        </p:txBody>
      </p:sp>
      <p:pic>
        <p:nvPicPr>
          <p:cNvPr id="409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4" y="5653484"/>
            <a:ext cx="472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429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Addressing Modes</a:t>
            </a:r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308496"/>
            <a:ext cx="8801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417512" y="4889896"/>
            <a:ext cx="243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063DE9"/>
                </a:solidFill>
                <a:latin typeface="Courier"/>
              </a:rPr>
              <a:t>beq R1, R2, 100</a:t>
            </a:r>
          </a:p>
        </p:txBody>
      </p:sp>
      <p:pic>
        <p:nvPicPr>
          <p:cNvPr id="41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5347096"/>
            <a:ext cx="5410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5348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Addressing Modes</a:t>
            </a:r>
          </a:p>
        </p:txBody>
      </p:sp>
      <p:pic>
        <p:nvPicPr>
          <p:cNvPr id="411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9" y="1305321"/>
            <a:ext cx="83629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716979" y="4899421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063DE9"/>
                </a:solidFill>
                <a:latin typeface="Courier"/>
              </a:rPr>
              <a:t>j 10000</a:t>
            </a:r>
          </a:p>
        </p:txBody>
      </p:sp>
      <p:pic>
        <p:nvPicPr>
          <p:cNvPr id="411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9" y="5356621"/>
            <a:ext cx="54006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8556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Operations(Fig.B.23, pB-37)</a:t>
            </a:r>
          </a:p>
        </p:txBody>
      </p:sp>
      <p:pic>
        <p:nvPicPr>
          <p:cNvPr id="412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052513"/>
            <a:ext cx="871855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2142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8E12AA79-0C52-40A1-B114-4D84268A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0" y="980728"/>
            <a:ext cx="8621700" cy="4896544"/>
          </a:xfrm>
          <a:prstGeom prst="rect">
            <a:avLst/>
          </a:prstGeom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796108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2287"/>
            <a:ext cx="7903790" cy="505343"/>
          </a:xfrm>
        </p:spPr>
        <p:txBody>
          <a:bodyPr/>
          <a:lstStyle/>
          <a:p>
            <a:r>
              <a:rPr lang="en-US" altLang="zh-CN" sz="2400" dirty="0"/>
              <a:t>Instruction layout of MIPS</a:t>
            </a:r>
            <a:r>
              <a:rPr lang="zh-CN" altLang="en-US" sz="2400" dirty="0"/>
              <a:t> </a:t>
            </a:r>
            <a:r>
              <a:rPr lang="en-US" altLang="zh-CN" sz="2400" dirty="0"/>
              <a:t>Fig.B.22, pB-35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7315200" y="1443038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7315200" y="1443038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7315200" y="1457325"/>
            <a:ext cx="14288" cy="284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7315200" y="1741488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7315200" y="1741488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2849563" y="3192463"/>
            <a:ext cx="14287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6203950" y="3192463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2849563" y="3206750"/>
            <a:ext cx="14287" cy="284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2849563" y="3490913"/>
            <a:ext cx="14287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6203950" y="3206750"/>
            <a:ext cx="14288" cy="284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6203950" y="3490913"/>
            <a:ext cx="142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2849563" y="4487863"/>
            <a:ext cx="14287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2849563" y="4500563"/>
            <a:ext cx="14287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2849563" y="4786313"/>
            <a:ext cx="14287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13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6477000"/>
            <a:ext cx="457200" cy="304800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714" name="Group 18"/>
          <p:cNvGrpSpPr>
            <a:grpSpLocks/>
          </p:cNvGrpSpPr>
          <p:nvPr/>
        </p:nvGrpSpPr>
        <p:grpSpPr bwMode="auto">
          <a:xfrm>
            <a:off x="773122" y="1207095"/>
            <a:ext cx="7770813" cy="5102225"/>
            <a:chOff x="481" y="578"/>
            <a:chExt cx="4895" cy="3214"/>
          </a:xfrm>
        </p:grpSpPr>
        <p:sp>
          <p:nvSpPr>
            <p:cNvPr id="413715" name="Rectangle 19"/>
            <p:cNvSpPr>
              <a:spLocks noChangeArrowheads="1"/>
            </p:cNvSpPr>
            <p:nvPr/>
          </p:nvSpPr>
          <p:spPr bwMode="auto">
            <a:xfrm>
              <a:off x="481" y="578"/>
              <a:ext cx="4895" cy="321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6" name="Rectangle 20"/>
            <p:cNvSpPr>
              <a:spLocks noChangeArrowheads="1"/>
            </p:cNvSpPr>
            <p:nvPr/>
          </p:nvSpPr>
          <p:spPr bwMode="auto">
            <a:xfrm>
              <a:off x="499" y="655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17" name="Rectangle 21"/>
            <p:cNvSpPr>
              <a:spLocks noChangeArrowheads="1"/>
            </p:cNvSpPr>
            <p:nvPr/>
          </p:nvSpPr>
          <p:spPr bwMode="auto">
            <a:xfrm>
              <a:off x="992" y="605"/>
              <a:ext cx="9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I-type instruction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18" name="Rectangle 22"/>
            <p:cNvSpPr>
              <a:spLocks noChangeArrowheads="1"/>
            </p:cNvSpPr>
            <p:nvPr/>
          </p:nvSpPr>
          <p:spPr bwMode="auto">
            <a:xfrm>
              <a:off x="1296" y="1133"/>
              <a:ext cx="267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Encodes: loads and stores of bytes, half words, words, double words. 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All immediate(rt </a:t>
              </a:r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  <a:sym typeface="Wingdings 3" pitchFamily="18" charset="2"/>
                </a:rPr>
                <a:t></a:t>
              </a:r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rs op immediate)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Conditional branch instructions(rs is register, rd unused)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Jump register, jump and link register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     (rd = 0, rs = destination, immediate = 0)</a:t>
              </a:r>
            </a:p>
          </p:txBody>
        </p:sp>
        <p:sp>
          <p:nvSpPr>
            <p:cNvPr id="413719" name="Rectangle 23"/>
            <p:cNvSpPr>
              <a:spLocks noChangeArrowheads="1"/>
            </p:cNvSpPr>
            <p:nvPr/>
          </p:nvSpPr>
          <p:spPr bwMode="auto">
            <a:xfrm>
              <a:off x="499" y="83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0" name="Rectangle 24"/>
            <p:cNvSpPr>
              <a:spLocks noChangeArrowheads="1"/>
            </p:cNvSpPr>
            <p:nvPr/>
          </p:nvSpPr>
          <p:spPr bwMode="auto">
            <a:xfrm>
              <a:off x="1328" y="75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1" name="Rectangle 25"/>
            <p:cNvSpPr>
              <a:spLocks noChangeArrowheads="1"/>
            </p:cNvSpPr>
            <p:nvPr/>
          </p:nvSpPr>
          <p:spPr bwMode="auto">
            <a:xfrm>
              <a:off x="1192" y="909"/>
              <a:ext cx="3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opcode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2" name="Rectangle 26"/>
            <p:cNvSpPr>
              <a:spLocks noChangeArrowheads="1"/>
            </p:cNvSpPr>
            <p:nvPr/>
          </p:nvSpPr>
          <p:spPr bwMode="auto">
            <a:xfrm>
              <a:off x="2024" y="90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3" name="Rectangle 27"/>
            <p:cNvSpPr>
              <a:spLocks noChangeArrowheads="1"/>
            </p:cNvSpPr>
            <p:nvPr/>
          </p:nvSpPr>
          <p:spPr bwMode="auto">
            <a:xfrm>
              <a:off x="2577" y="909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4" name="Rectangle 28"/>
            <p:cNvSpPr>
              <a:spLocks noChangeArrowheads="1"/>
            </p:cNvSpPr>
            <p:nvPr/>
          </p:nvSpPr>
          <p:spPr bwMode="auto">
            <a:xfrm>
              <a:off x="3529" y="935"/>
              <a:ext cx="5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immediate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25" name="Rectangle 29"/>
            <p:cNvSpPr>
              <a:spLocks noChangeArrowheads="1"/>
            </p:cNvSpPr>
            <p:nvPr/>
          </p:nvSpPr>
          <p:spPr bwMode="auto">
            <a:xfrm>
              <a:off x="982" y="90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>
              <a:off x="982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7" name="Line 31"/>
            <p:cNvSpPr>
              <a:spLocks noChangeShapeType="1"/>
            </p:cNvSpPr>
            <p:nvPr/>
          </p:nvSpPr>
          <p:spPr bwMode="auto">
            <a:xfrm>
              <a:off x="982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8" name="Rectangle 32"/>
            <p:cNvSpPr>
              <a:spLocks noChangeArrowheads="1"/>
            </p:cNvSpPr>
            <p:nvPr/>
          </p:nvSpPr>
          <p:spPr bwMode="auto">
            <a:xfrm>
              <a:off x="982" y="90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9" name="Line 33"/>
            <p:cNvSpPr>
              <a:spLocks noChangeShapeType="1"/>
            </p:cNvSpPr>
            <p:nvPr/>
          </p:nvSpPr>
          <p:spPr bwMode="auto">
            <a:xfrm>
              <a:off x="982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0" name="Line 34"/>
            <p:cNvSpPr>
              <a:spLocks noChangeShapeType="1"/>
            </p:cNvSpPr>
            <p:nvPr/>
          </p:nvSpPr>
          <p:spPr bwMode="auto">
            <a:xfrm>
              <a:off x="982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1" name="Rectangle 35"/>
            <p:cNvSpPr>
              <a:spLocks noChangeArrowheads="1"/>
            </p:cNvSpPr>
            <p:nvPr/>
          </p:nvSpPr>
          <p:spPr bwMode="auto">
            <a:xfrm>
              <a:off x="991" y="909"/>
              <a:ext cx="7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2" name="Line 36"/>
            <p:cNvSpPr>
              <a:spLocks noChangeShapeType="1"/>
            </p:cNvSpPr>
            <p:nvPr/>
          </p:nvSpPr>
          <p:spPr bwMode="auto">
            <a:xfrm>
              <a:off x="991" y="909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3" name="Rectangle 37"/>
            <p:cNvSpPr>
              <a:spLocks noChangeArrowheads="1"/>
            </p:cNvSpPr>
            <p:nvPr/>
          </p:nvSpPr>
          <p:spPr bwMode="auto">
            <a:xfrm>
              <a:off x="1779" y="90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4" name="Line 38"/>
            <p:cNvSpPr>
              <a:spLocks noChangeShapeType="1"/>
            </p:cNvSpPr>
            <p:nvPr/>
          </p:nvSpPr>
          <p:spPr bwMode="auto">
            <a:xfrm>
              <a:off x="1779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5" name="Line 39"/>
            <p:cNvSpPr>
              <a:spLocks noChangeShapeType="1"/>
            </p:cNvSpPr>
            <p:nvPr/>
          </p:nvSpPr>
          <p:spPr bwMode="auto">
            <a:xfrm>
              <a:off x="1779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6" name="Rectangle 40"/>
            <p:cNvSpPr>
              <a:spLocks noChangeArrowheads="1"/>
            </p:cNvSpPr>
            <p:nvPr/>
          </p:nvSpPr>
          <p:spPr bwMode="auto">
            <a:xfrm>
              <a:off x="1788" y="909"/>
              <a:ext cx="57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7" name="Line 41"/>
            <p:cNvSpPr>
              <a:spLocks noChangeShapeType="1"/>
            </p:cNvSpPr>
            <p:nvPr/>
          </p:nvSpPr>
          <p:spPr bwMode="auto">
            <a:xfrm>
              <a:off x="1788" y="909"/>
              <a:ext cx="5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8" name="Rectangle 42"/>
            <p:cNvSpPr>
              <a:spLocks noChangeArrowheads="1"/>
            </p:cNvSpPr>
            <p:nvPr/>
          </p:nvSpPr>
          <p:spPr bwMode="auto">
            <a:xfrm>
              <a:off x="2360" y="90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9" name="Line 43"/>
            <p:cNvSpPr>
              <a:spLocks noChangeShapeType="1"/>
            </p:cNvSpPr>
            <p:nvPr/>
          </p:nvSpPr>
          <p:spPr bwMode="auto">
            <a:xfrm>
              <a:off x="2360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0" name="Line 44"/>
            <p:cNvSpPr>
              <a:spLocks noChangeShapeType="1"/>
            </p:cNvSpPr>
            <p:nvPr/>
          </p:nvSpPr>
          <p:spPr bwMode="auto">
            <a:xfrm>
              <a:off x="2360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2369" y="909"/>
              <a:ext cx="49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2" name="Line 46"/>
            <p:cNvSpPr>
              <a:spLocks noChangeShapeType="1"/>
            </p:cNvSpPr>
            <p:nvPr/>
          </p:nvSpPr>
          <p:spPr bwMode="auto">
            <a:xfrm>
              <a:off x="2369" y="909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3" name="Rectangle 47"/>
            <p:cNvSpPr>
              <a:spLocks noChangeArrowheads="1"/>
            </p:cNvSpPr>
            <p:nvPr/>
          </p:nvSpPr>
          <p:spPr bwMode="auto">
            <a:xfrm>
              <a:off x="2867" y="90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4" name="Line 48"/>
            <p:cNvSpPr>
              <a:spLocks noChangeShapeType="1"/>
            </p:cNvSpPr>
            <p:nvPr/>
          </p:nvSpPr>
          <p:spPr bwMode="auto">
            <a:xfrm>
              <a:off x="2867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5" name="Line 49"/>
            <p:cNvSpPr>
              <a:spLocks noChangeShapeType="1"/>
            </p:cNvSpPr>
            <p:nvPr/>
          </p:nvSpPr>
          <p:spPr bwMode="auto">
            <a:xfrm>
              <a:off x="2867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2876" y="909"/>
              <a:ext cx="173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7" name="Line 51"/>
            <p:cNvSpPr>
              <a:spLocks noChangeShapeType="1"/>
            </p:cNvSpPr>
            <p:nvPr/>
          </p:nvSpPr>
          <p:spPr bwMode="auto">
            <a:xfrm>
              <a:off x="2876" y="909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8" name="Line 52"/>
            <p:cNvSpPr>
              <a:spLocks noChangeShapeType="1"/>
            </p:cNvSpPr>
            <p:nvPr/>
          </p:nvSpPr>
          <p:spPr bwMode="auto">
            <a:xfrm>
              <a:off x="4608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49" name="Line 53"/>
            <p:cNvSpPr>
              <a:spLocks noChangeShapeType="1"/>
            </p:cNvSpPr>
            <p:nvPr/>
          </p:nvSpPr>
          <p:spPr bwMode="auto">
            <a:xfrm>
              <a:off x="4608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0" name="Line 54"/>
            <p:cNvSpPr>
              <a:spLocks noChangeShapeType="1"/>
            </p:cNvSpPr>
            <p:nvPr/>
          </p:nvSpPr>
          <p:spPr bwMode="auto">
            <a:xfrm>
              <a:off x="4608" y="90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1" name="Line 55"/>
            <p:cNvSpPr>
              <a:spLocks noChangeShapeType="1"/>
            </p:cNvSpPr>
            <p:nvPr/>
          </p:nvSpPr>
          <p:spPr bwMode="auto">
            <a:xfrm>
              <a:off x="4608" y="90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982" y="918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3" name="Line 57"/>
            <p:cNvSpPr>
              <a:spLocks noChangeShapeType="1"/>
            </p:cNvSpPr>
            <p:nvPr/>
          </p:nvSpPr>
          <p:spPr bwMode="auto">
            <a:xfrm>
              <a:off x="982" y="918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4" name="Rectangle 58"/>
            <p:cNvSpPr>
              <a:spLocks noChangeArrowheads="1"/>
            </p:cNvSpPr>
            <p:nvPr/>
          </p:nvSpPr>
          <p:spPr bwMode="auto">
            <a:xfrm>
              <a:off x="982" y="1097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5" name="Line 59"/>
            <p:cNvSpPr>
              <a:spLocks noChangeShapeType="1"/>
            </p:cNvSpPr>
            <p:nvPr/>
          </p:nvSpPr>
          <p:spPr bwMode="auto">
            <a:xfrm>
              <a:off x="982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6" name="Line 60"/>
            <p:cNvSpPr>
              <a:spLocks noChangeShapeType="1"/>
            </p:cNvSpPr>
            <p:nvPr/>
          </p:nvSpPr>
          <p:spPr bwMode="auto">
            <a:xfrm>
              <a:off x="982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7" name="Rectangle 61"/>
            <p:cNvSpPr>
              <a:spLocks noChangeArrowheads="1"/>
            </p:cNvSpPr>
            <p:nvPr/>
          </p:nvSpPr>
          <p:spPr bwMode="auto">
            <a:xfrm>
              <a:off x="982" y="1097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8" name="Line 62"/>
            <p:cNvSpPr>
              <a:spLocks noChangeShapeType="1"/>
            </p:cNvSpPr>
            <p:nvPr/>
          </p:nvSpPr>
          <p:spPr bwMode="auto">
            <a:xfrm>
              <a:off x="982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982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0" name="Rectangle 64"/>
            <p:cNvSpPr>
              <a:spLocks noChangeArrowheads="1"/>
            </p:cNvSpPr>
            <p:nvPr/>
          </p:nvSpPr>
          <p:spPr bwMode="auto">
            <a:xfrm>
              <a:off x="991" y="1097"/>
              <a:ext cx="7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1" name="Line 65"/>
            <p:cNvSpPr>
              <a:spLocks noChangeShapeType="1"/>
            </p:cNvSpPr>
            <p:nvPr/>
          </p:nvSpPr>
          <p:spPr bwMode="auto">
            <a:xfrm>
              <a:off x="991" y="1097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2" name="Rectangle 66"/>
            <p:cNvSpPr>
              <a:spLocks noChangeArrowheads="1"/>
            </p:cNvSpPr>
            <p:nvPr/>
          </p:nvSpPr>
          <p:spPr bwMode="auto">
            <a:xfrm>
              <a:off x="1779" y="918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3" name="Line 67"/>
            <p:cNvSpPr>
              <a:spLocks noChangeShapeType="1"/>
            </p:cNvSpPr>
            <p:nvPr/>
          </p:nvSpPr>
          <p:spPr bwMode="auto">
            <a:xfrm>
              <a:off x="1779" y="918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4" name="Rectangle 68"/>
            <p:cNvSpPr>
              <a:spLocks noChangeArrowheads="1"/>
            </p:cNvSpPr>
            <p:nvPr/>
          </p:nvSpPr>
          <p:spPr bwMode="auto">
            <a:xfrm>
              <a:off x="1779" y="1097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5" name="Line 69"/>
            <p:cNvSpPr>
              <a:spLocks noChangeShapeType="1"/>
            </p:cNvSpPr>
            <p:nvPr/>
          </p:nvSpPr>
          <p:spPr bwMode="auto">
            <a:xfrm>
              <a:off x="1779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6" name="Line 70"/>
            <p:cNvSpPr>
              <a:spLocks noChangeShapeType="1"/>
            </p:cNvSpPr>
            <p:nvPr/>
          </p:nvSpPr>
          <p:spPr bwMode="auto">
            <a:xfrm>
              <a:off x="1779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7" name="Rectangle 71"/>
            <p:cNvSpPr>
              <a:spLocks noChangeArrowheads="1"/>
            </p:cNvSpPr>
            <p:nvPr/>
          </p:nvSpPr>
          <p:spPr bwMode="auto">
            <a:xfrm>
              <a:off x="1788" y="1097"/>
              <a:ext cx="57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8" name="Line 72"/>
            <p:cNvSpPr>
              <a:spLocks noChangeShapeType="1"/>
            </p:cNvSpPr>
            <p:nvPr/>
          </p:nvSpPr>
          <p:spPr bwMode="auto">
            <a:xfrm>
              <a:off x="1788" y="1097"/>
              <a:ext cx="5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69" name="Rectangle 73"/>
            <p:cNvSpPr>
              <a:spLocks noChangeArrowheads="1"/>
            </p:cNvSpPr>
            <p:nvPr/>
          </p:nvSpPr>
          <p:spPr bwMode="auto">
            <a:xfrm>
              <a:off x="2360" y="918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0" name="Line 74"/>
            <p:cNvSpPr>
              <a:spLocks noChangeShapeType="1"/>
            </p:cNvSpPr>
            <p:nvPr/>
          </p:nvSpPr>
          <p:spPr bwMode="auto">
            <a:xfrm>
              <a:off x="2360" y="918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1" name="Rectangle 75"/>
            <p:cNvSpPr>
              <a:spLocks noChangeArrowheads="1"/>
            </p:cNvSpPr>
            <p:nvPr/>
          </p:nvSpPr>
          <p:spPr bwMode="auto">
            <a:xfrm>
              <a:off x="2360" y="1097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2" name="Line 76"/>
            <p:cNvSpPr>
              <a:spLocks noChangeShapeType="1"/>
            </p:cNvSpPr>
            <p:nvPr/>
          </p:nvSpPr>
          <p:spPr bwMode="auto">
            <a:xfrm>
              <a:off x="2360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3" name="Line 77"/>
            <p:cNvSpPr>
              <a:spLocks noChangeShapeType="1"/>
            </p:cNvSpPr>
            <p:nvPr/>
          </p:nvSpPr>
          <p:spPr bwMode="auto">
            <a:xfrm>
              <a:off x="2360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4" name="Rectangle 78"/>
            <p:cNvSpPr>
              <a:spLocks noChangeArrowheads="1"/>
            </p:cNvSpPr>
            <p:nvPr/>
          </p:nvSpPr>
          <p:spPr bwMode="auto">
            <a:xfrm>
              <a:off x="2369" y="1097"/>
              <a:ext cx="49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5" name="Line 79"/>
            <p:cNvSpPr>
              <a:spLocks noChangeShapeType="1"/>
            </p:cNvSpPr>
            <p:nvPr/>
          </p:nvSpPr>
          <p:spPr bwMode="auto">
            <a:xfrm>
              <a:off x="2369" y="1097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6" name="Rectangle 80"/>
            <p:cNvSpPr>
              <a:spLocks noChangeArrowheads="1"/>
            </p:cNvSpPr>
            <p:nvPr/>
          </p:nvSpPr>
          <p:spPr bwMode="auto">
            <a:xfrm>
              <a:off x="2867" y="918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7" name="Line 81"/>
            <p:cNvSpPr>
              <a:spLocks noChangeShapeType="1"/>
            </p:cNvSpPr>
            <p:nvPr/>
          </p:nvSpPr>
          <p:spPr bwMode="auto">
            <a:xfrm>
              <a:off x="2867" y="918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8" name="Rectangle 82"/>
            <p:cNvSpPr>
              <a:spLocks noChangeArrowheads="1"/>
            </p:cNvSpPr>
            <p:nvPr/>
          </p:nvSpPr>
          <p:spPr bwMode="auto">
            <a:xfrm>
              <a:off x="2867" y="1097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79" name="Line 83"/>
            <p:cNvSpPr>
              <a:spLocks noChangeShapeType="1"/>
            </p:cNvSpPr>
            <p:nvPr/>
          </p:nvSpPr>
          <p:spPr bwMode="auto">
            <a:xfrm>
              <a:off x="2867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0" name="Line 84"/>
            <p:cNvSpPr>
              <a:spLocks noChangeShapeType="1"/>
            </p:cNvSpPr>
            <p:nvPr/>
          </p:nvSpPr>
          <p:spPr bwMode="auto">
            <a:xfrm>
              <a:off x="2867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1" name="Rectangle 85"/>
            <p:cNvSpPr>
              <a:spLocks noChangeArrowheads="1"/>
            </p:cNvSpPr>
            <p:nvPr/>
          </p:nvSpPr>
          <p:spPr bwMode="auto">
            <a:xfrm>
              <a:off x="2876" y="1097"/>
              <a:ext cx="173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2" name="Line 86"/>
            <p:cNvSpPr>
              <a:spLocks noChangeShapeType="1"/>
            </p:cNvSpPr>
            <p:nvPr/>
          </p:nvSpPr>
          <p:spPr bwMode="auto">
            <a:xfrm>
              <a:off x="2876" y="1097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3" name="Line 87"/>
            <p:cNvSpPr>
              <a:spLocks noChangeShapeType="1"/>
            </p:cNvSpPr>
            <p:nvPr/>
          </p:nvSpPr>
          <p:spPr bwMode="auto">
            <a:xfrm>
              <a:off x="4608" y="918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4" name="Line 88"/>
            <p:cNvSpPr>
              <a:spLocks noChangeShapeType="1"/>
            </p:cNvSpPr>
            <p:nvPr/>
          </p:nvSpPr>
          <p:spPr bwMode="auto">
            <a:xfrm>
              <a:off x="4608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5" name="Line 89"/>
            <p:cNvSpPr>
              <a:spLocks noChangeShapeType="1"/>
            </p:cNvSpPr>
            <p:nvPr/>
          </p:nvSpPr>
          <p:spPr bwMode="auto">
            <a:xfrm>
              <a:off x="4608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6" name="Line 90"/>
            <p:cNvSpPr>
              <a:spLocks noChangeShapeType="1"/>
            </p:cNvSpPr>
            <p:nvPr/>
          </p:nvSpPr>
          <p:spPr bwMode="auto">
            <a:xfrm>
              <a:off x="4608" y="109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7" name="Line 91"/>
            <p:cNvSpPr>
              <a:spLocks noChangeShapeType="1"/>
            </p:cNvSpPr>
            <p:nvPr/>
          </p:nvSpPr>
          <p:spPr bwMode="auto">
            <a:xfrm>
              <a:off x="4608" y="109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88" name="Rectangle 92"/>
            <p:cNvSpPr>
              <a:spLocks noChangeArrowheads="1"/>
            </p:cNvSpPr>
            <p:nvPr/>
          </p:nvSpPr>
          <p:spPr bwMode="auto">
            <a:xfrm>
              <a:off x="499" y="1202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89" name="Rectangle 93"/>
            <p:cNvSpPr>
              <a:spLocks noChangeArrowheads="1"/>
            </p:cNvSpPr>
            <p:nvPr/>
          </p:nvSpPr>
          <p:spPr bwMode="auto">
            <a:xfrm>
              <a:off x="499" y="1382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0" name="Rectangle 94"/>
            <p:cNvSpPr>
              <a:spLocks noChangeArrowheads="1"/>
            </p:cNvSpPr>
            <p:nvPr/>
          </p:nvSpPr>
          <p:spPr bwMode="auto">
            <a:xfrm>
              <a:off x="934" y="157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1" name="Rectangle 95"/>
            <p:cNvSpPr>
              <a:spLocks noChangeArrowheads="1"/>
            </p:cNvSpPr>
            <p:nvPr/>
          </p:nvSpPr>
          <p:spPr bwMode="auto">
            <a:xfrm>
              <a:off x="1380" y="157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2" name="Rectangle 96"/>
            <p:cNvSpPr>
              <a:spLocks noChangeArrowheads="1"/>
            </p:cNvSpPr>
            <p:nvPr/>
          </p:nvSpPr>
          <p:spPr bwMode="auto">
            <a:xfrm>
              <a:off x="1200" y="2011"/>
              <a:ext cx="3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opcode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3" name="Rectangle 97"/>
            <p:cNvSpPr>
              <a:spLocks noChangeArrowheads="1"/>
            </p:cNvSpPr>
            <p:nvPr/>
          </p:nvSpPr>
          <p:spPr bwMode="auto">
            <a:xfrm>
              <a:off x="2058" y="201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4" name="Rectangle 98"/>
            <p:cNvSpPr>
              <a:spLocks noChangeArrowheads="1"/>
            </p:cNvSpPr>
            <p:nvPr/>
          </p:nvSpPr>
          <p:spPr bwMode="auto">
            <a:xfrm>
              <a:off x="2629" y="2011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5" name="Rectangle 99"/>
            <p:cNvSpPr>
              <a:spLocks noChangeArrowheads="1"/>
            </p:cNvSpPr>
            <p:nvPr/>
          </p:nvSpPr>
          <p:spPr bwMode="auto">
            <a:xfrm>
              <a:off x="3074" y="2011"/>
              <a:ext cx="11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6" name="Rectangle 100"/>
            <p:cNvSpPr>
              <a:spLocks noChangeArrowheads="1"/>
            </p:cNvSpPr>
            <p:nvPr/>
          </p:nvSpPr>
          <p:spPr bwMode="auto">
            <a:xfrm>
              <a:off x="3467" y="2016"/>
              <a:ext cx="3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shamt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7" name="Rectangle 101"/>
            <p:cNvSpPr>
              <a:spLocks noChangeArrowheads="1"/>
            </p:cNvSpPr>
            <p:nvPr/>
          </p:nvSpPr>
          <p:spPr bwMode="auto">
            <a:xfrm>
              <a:off x="4137" y="2016"/>
              <a:ext cx="27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funct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798" name="Rectangle 102"/>
            <p:cNvSpPr>
              <a:spLocks noChangeArrowheads="1"/>
            </p:cNvSpPr>
            <p:nvPr/>
          </p:nvSpPr>
          <p:spPr bwMode="auto">
            <a:xfrm>
              <a:off x="998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99" name="Line 103"/>
            <p:cNvSpPr>
              <a:spLocks noChangeShapeType="1"/>
            </p:cNvSpPr>
            <p:nvPr/>
          </p:nvSpPr>
          <p:spPr bwMode="auto">
            <a:xfrm>
              <a:off x="998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0" name="Line 104"/>
            <p:cNvSpPr>
              <a:spLocks noChangeShapeType="1"/>
            </p:cNvSpPr>
            <p:nvPr/>
          </p:nvSpPr>
          <p:spPr bwMode="auto">
            <a:xfrm>
              <a:off x="998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1" name="Rectangle 105"/>
            <p:cNvSpPr>
              <a:spLocks noChangeArrowheads="1"/>
            </p:cNvSpPr>
            <p:nvPr/>
          </p:nvSpPr>
          <p:spPr bwMode="auto">
            <a:xfrm>
              <a:off x="998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2" name="Line 106"/>
            <p:cNvSpPr>
              <a:spLocks noChangeShapeType="1"/>
            </p:cNvSpPr>
            <p:nvPr/>
          </p:nvSpPr>
          <p:spPr bwMode="auto">
            <a:xfrm>
              <a:off x="998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3" name="Line 107"/>
            <p:cNvSpPr>
              <a:spLocks noChangeShapeType="1"/>
            </p:cNvSpPr>
            <p:nvPr/>
          </p:nvSpPr>
          <p:spPr bwMode="auto">
            <a:xfrm>
              <a:off x="998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4" name="Rectangle 108"/>
            <p:cNvSpPr>
              <a:spLocks noChangeArrowheads="1"/>
            </p:cNvSpPr>
            <p:nvPr/>
          </p:nvSpPr>
          <p:spPr bwMode="auto">
            <a:xfrm>
              <a:off x="1007" y="2011"/>
              <a:ext cx="7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5" name="Line 109"/>
            <p:cNvSpPr>
              <a:spLocks noChangeShapeType="1"/>
            </p:cNvSpPr>
            <p:nvPr/>
          </p:nvSpPr>
          <p:spPr bwMode="auto">
            <a:xfrm>
              <a:off x="1007" y="2011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6" name="Line 110"/>
            <p:cNvSpPr>
              <a:spLocks noChangeShapeType="1"/>
            </p:cNvSpPr>
            <p:nvPr/>
          </p:nvSpPr>
          <p:spPr bwMode="auto">
            <a:xfrm>
              <a:off x="1795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7" name="Line 111"/>
            <p:cNvSpPr>
              <a:spLocks noChangeShapeType="1"/>
            </p:cNvSpPr>
            <p:nvPr/>
          </p:nvSpPr>
          <p:spPr bwMode="auto">
            <a:xfrm>
              <a:off x="1795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8" name="Rectangle 112"/>
            <p:cNvSpPr>
              <a:spLocks noChangeArrowheads="1"/>
            </p:cNvSpPr>
            <p:nvPr/>
          </p:nvSpPr>
          <p:spPr bwMode="auto">
            <a:xfrm>
              <a:off x="1804" y="2011"/>
              <a:ext cx="60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09" name="Line 113"/>
            <p:cNvSpPr>
              <a:spLocks noChangeShapeType="1"/>
            </p:cNvSpPr>
            <p:nvPr/>
          </p:nvSpPr>
          <p:spPr bwMode="auto">
            <a:xfrm>
              <a:off x="1804" y="2011"/>
              <a:ext cx="6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0" name="Rectangle 114"/>
            <p:cNvSpPr>
              <a:spLocks noChangeArrowheads="1"/>
            </p:cNvSpPr>
            <p:nvPr/>
          </p:nvSpPr>
          <p:spPr bwMode="auto">
            <a:xfrm>
              <a:off x="2412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1" name="Line 115"/>
            <p:cNvSpPr>
              <a:spLocks noChangeShapeType="1"/>
            </p:cNvSpPr>
            <p:nvPr/>
          </p:nvSpPr>
          <p:spPr bwMode="auto">
            <a:xfrm>
              <a:off x="2412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2" name="Line 116"/>
            <p:cNvSpPr>
              <a:spLocks noChangeShapeType="1"/>
            </p:cNvSpPr>
            <p:nvPr/>
          </p:nvSpPr>
          <p:spPr bwMode="auto">
            <a:xfrm>
              <a:off x="2412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3" name="Rectangle 117"/>
            <p:cNvSpPr>
              <a:spLocks noChangeArrowheads="1"/>
            </p:cNvSpPr>
            <p:nvPr/>
          </p:nvSpPr>
          <p:spPr bwMode="auto">
            <a:xfrm>
              <a:off x="2421" y="2011"/>
              <a:ext cx="48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4" name="Line 118"/>
            <p:cNvSpPr>
              <a:spLocks noChangeShapeType="1"/>
            </p:cNvSpPr>
            <p:nvPr/>
          </p:nvSpPr>
          <p:spPr bwMode="auto">
            <a:xfrm>
              <a:off x="2421" y="2011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5" name="Rectangle 119"/>
            <p:cNvSpPr>
              <a:spLocks noChangeArrowheads="1"/>
            </p:cNvSpPr>
            <p:nvPr/>
          </p:nvSpPr>
          <p:spPr bwMode="auto">
            <a:xfrm>
              <a:off x="2910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6" name="Line 120"/>
            <p:cNvSpPr>
              <a:spLocks noChangeShapeType="1"/>
            </p:cNvSpPr>
            <p:nvPr/>
          </p:nvSpPr>
          <p:spPr bwMode="auto">
            <a:xfrm>
              <a:off x="2910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7" name="Line 121"/>
            <p:cNvSpPr>
              <a:spLocks noChangeShapeType="1"/>
            </p:cNvSpPr>
            <p:nvPr/>
          </p:nvSpPr>
          <p:spPr bwMode="auto">
            <a:xfrm>
              <a:off x="2910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8" name="Rectangle 122"/>
            <p:cNvSpPr>
              <a:spLocks noChangeArrowheads="1"/>
            </p:cNvSpPr>
            <p:nvPr/>
          </p:nvSpPr>
          <p:spPr bwMode="auto">
            <a:xfrm>
              <a:off x="2919" y="2011"/>
              <a:ext cx="41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19" name="Line 123"/>
            <p:cNvSpPr>
              <a:spLocks noChangeShapeType="1"/>
            </p:cNvSpPr>
            <p:nvPr/>
          </p:nvSpPr>
          <p:spPr bwMode="auto">
            <a:xfrm>
              <a:off x="2919" y="2011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0" name="Rectangle 124"/>
            <p:cNvSpPr>
              <a:spLocks noChangeArrowheads="1"/>
            </p:cNvSpPr>
            <p:nvPr/>
          </p:nvSpPr>
          <p:spPr bwMode="auto">
            <a:xfrm>
              <a:off x="3336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1" name="Line 125"/>
            <p:cNvSpPr>
              <a:spLocks noChangeShapeType="1"/>
            </p:cNvSpPr>
            <p:nvPr/>
          </p:nvSpPr>
          <p:spPr bwMode="auto">
            <a:xfrm>
              <a:off x="3336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2" name="Line 126"/>
            <p:cNvSpPr>
              <a:spLocks noChangeShapeType="1"/>
            </p:cNvSpPr>
            <p:nvPr/>
          </p:nvSpPr>
          <p:spPr bwMode="auto">
            <a:xfrm>
              <a:off x="3336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3" name="Rectangle 127"/>
            <p:cNvSpPr>
              <a:spLocks noChangeArrowheads="1"/>
            </p:cNvSpPr>
            <p:nvPr/>
          </p:nvSpPr>
          <p:spPr bwMode="auto">
            <a:xfrm>
              <a:off x="3345" y="2011"/>
              <a:ext cx="563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4" name="Line 128"/>
            <p:cNvSpPr>
              <a:spLocks noChangeShapeType="1"/>
            </p:cNvSpPr>
            <p:nvPr/>
          </p:nvSpPr>
          <p:spPr bwMode="auto">
            <a:xfrm>
              <a:off x="3345" y="2011"/>
              <a:ext cx="5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5" name="Line 129"/>
            <p:cNvSpPr>
              <a:spLocks noChangeShapeType="1"/>
            </p:cNvSpPr>
            <p:nvPr/>
          </p:nvSpPr>
          <p:spPr bwMode="auto">
            <a:xfrm>
              <a:off x="3908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6" name="Line 130"/>
            <p:cNvSpPr>
              <a:spLocks noChangeShapeType="1"/>
            </p:cNvSpPr>
            <p:nvPr/>
          </p:nvSpPr>
          <p:spPr bwMode="auto">
            <a:xfrm>
              <a:off x="3908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7" name="Rectangle 131"/>
            <p:cNvSpPr>
              <a:spLocks noChangeArrowheads="1"/>
            </p:cNvSpPr>
            <p:nvPr/>
          </p:nvSpPr>
          <p:spPr bwMode="auto">
            <a:xfrm>
              <a:off x="3917" y="2011"/>
              <a:ext cx="70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8" name="Line 132"/>
            <p:cNvSpPr>
              <a:spLocks noChangeShapeType="1"/>
            </p:cNvSpPr>
            <p:nvPr/>
          </p:nvSpPr>
          <p:spPr bwMode="auto">
            <a:xfrm>
              <a:off x="3917" y="2011"/>
              <a:ext cx="7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9" name="Rectangle 133"/>
            <p:cNvSpPr>
              <a:spLocks noChangeArrowheads="1"/>
            </p:cNvSpPr>
            <p:nvPr/>
          </p:nvSpPr>
          <p:spPr bwMode="auto">
            <a:xfrm>
              <a:off x="4624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0" name="Line 134"/>
            <p:cNvSpPr>
              <a:spLocks noChangeShapeType="1"/>
            </p:cNvSpPr>
            <p:nvPr/>
          </p:nvSpPr>
          <p:spPr bwMode="auto">
            <a:xfrm>
              <a:off x="4624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1" name="Line 135"/>
            <p:cNvSpPr>
              <a:spLocks noChangeShapeType="1"/>
            </p:cNvSpPr>
            <p:nvPr/>
          </p:nvSpPr>
          <p:spPr bwMode="auto">
            <a:xfrm>
              <a:off x="4624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2" name="Rectangle 136"/>
            <p:cNvSpPr>
              <a:spLocks noChangeArrowheads="1"/>
            </p:cNvSpPr>
            <p:nvPr/>
          </p:nvSpPr>
          <p:spPr bwMode="auto">
            <a:xfrm>
              <a:off x="4624" y="201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3" name="Line 137"/>
            <p:cNvSpPr>
              <a:spLocks noChangeShapeType="1"/>
            </p:cNvSpPr>
            <p:nvPr/>
          </p:nvSpPr>
          <p:spPr bwMode="auto">
            <a:xfrm>
              <a:off x="4624" y="201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4" name="Line 138"/>
            <p:cNvSpPr>
              <a:spLocks noChangeShapeType="1"/>
            </p:cNvSpPr>
            <p:nvPr/>
          </p:nvSpPr>
          <p:spPr bwMode="auto">
            <a:xfrm>
              <a:off x="4624" y="2011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5" name="Rectangle 139"/>
            <p:cNvSpPr>
              <a:spLocks noChangeArrowheads="1"/>
            </p:cNvSpPr>
            <p:nvPr/>
          </p:nvSpPr>
          <p:spPr bwMode="auto">
            <a:xfrm>
              <a:off x="998" y="2020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6" name="Line 140"/>
            <p:cNvSpPr>
              <a:spLocks noChangeShapeType="1"/>
            </p:cNvSpPr>
            <p:nvPr/>
          </p:nvSpPr>
          <p:spPr bwMode="auto">
            <a:xfrm>
              <a:off x="998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7" name="Rectangle 141"/>
            <p:cNvSpPr>
              <a:spLocks noChangeArrowheads="1"/>
            </p:cNvSpPr>
            <p:nvPr/>
          </p:nvSpPr>
          <p:spPr bwMode="auto">
            <a:xfrm>
              <a:off x="998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8" name="Line 142"/>
            <p:cNvSpPr>
              <a:spLocks noChangeShapeType="1"/>
            </p:cNvSpPr>
            <p:nvPr/>
          </p:nvSpPr>
          <p:spPr bwMode="auto">
            <a:xfrm>
              <a:off x="998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39" name="Line 143"/>
            <p:cNvSpPr>
              <a:spLocks noChangeShapeType="1"/>
            </p:cNvSpPr>
            <p:nvPr/>
          </p:nvSpPr>
          <p:spPr bwMode="auto">
            <a:xfrm>
              <a:off x="998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0" name="Rectangle 144"/>
            <p:cNvSpPr>
              <a:spLocks noChangeArrowheads="1"/>
            </p:cNvSpPr>
            <p:nvPr/>
          </p:nvSpPr>
          <p:spPr bwMode="auto">
            <a:xfrm>
              <a:off x="998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1" name="Line 145"/>
            <p:cNvSpPr>
              <a:spLocks noChangeShapeType="1"/>
            </p:cNvSpPr>
            <p:nvPr/>
          </p:nvSpPr>
          <p:spPr bwMode="auto">
            <a:xfrm>
              <a:off x="998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2" name="Line 146"/>
            <p:cNvSpPr>
              <a:spLocks noChangeShapeType="1"/>
            </p:cNvSpPr>
            <p:nvPr/>
          </p:nvSpPr>
          <p:spPr bwMode="auto">
            <a:xfrm>
              <a:off x="998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3" name="Rectangle 147"/>
            <p:cNvSpPr>
              <a:spLocks noChangeArrowheads="1"/>
            </p:cNvSpPr>
            <p:nvPr/>
          </p:nvSpPr>
          <p:spPr bwMode="auto">
            <a:xfrm>
              <a:off x="1007" y="2199"/>
              <a:ext cx="7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4" name="Line 148"/>
            <p:cNvSpPr>
              <a:spLocks noChangeShapeType="1"/>
            </p:cNvSpPr>
            <p:nvPr/>
          </p:nvSpPr>
          <p:spPr bwMode="auto">
            <a:xfrm>
              <a:off x="1007" y="2199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5" name="Line 149"/>
            <p:cNvSpPr>
              <a:spLocks noChangeShapeType="1"/>
            </p:cNvSpPr>
            <p:nvPr/>
          </p:nvSpPr>
          <p:spPr bwMode="auto">
            <a:xfrm>
              <a:off x="1795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6" name="Line 150"/>
            <p:cNvSpPr>
              <a:spLocks noChangeShapeType="1"/>
            </p:cNvSpPr>
            <p:nvPr/>
          </p:nvSpPr>
          <p:spPr bwMode="auto">
            <a:xfrm>
              <a:off x="1795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7" name="Line 151"/>
            <p:cNvSpPr>
              <a:spLocks noChangeShapeType="1"/>
            </p:cNvSpPr>
            <p:nvPr/>
          </p:nvSpPr>
          <p:spPr bwMode="auto">
            <a:xfrm>
              <a:off x="1795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8" name="Rectangle 152"/>
            <p:cNvSpPr>
              <a:spLocks noChangeArrowheads="1"/>
            </p:cNvSpPr>
            <p:nvPr/>
          </p:nvSpPr>
          <p:spPr bwMode="auto">
            <a:xfrm>
              <a:off x="1804" y="2199"/>
              <a:ext cx="60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49" name="Line 153"/>
            <p:cNvSpPr>
              <a:spLocks noChangeShapeType="1"/>
            </p:cNvSpPr>
            <p:nvPr/>
          </p:nvSpPr>
          <p:spPr bwMode="auto">
            <a:xfrm>
              <a:off x="1804" y="2199"/>
              <a:ext cx="6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0" name="Rectangle 154"/>
            <p:cNvSpPr>
              <a:spLocks noChangeArrowheads="1"/>
            </p:cNvSpPr>
            <p:nvPr/>
          </p:nvSpPr>
          <p:spPr bwMode="auto">
            <a:xfrm>
              <a:off x="2412" y="2020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1" name="Line 155"/>
            <p:cNvSpPr>
              <a:spLocks noChangeShapeType="1"/>
            </p:cNvSpPr>
            <p:nvPr/>
          </p:nvSpPr>
          <p:spPr bwMode="auto">
            <a:xfrm>
              <a:off x="2412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2" name="Rectangle 156"/>
            <p:cNvSpPr>
              <a:spLocks noChangeArrowheads="1"/>
            </p:cNvSpPr>
            <p:nvPr/>
          </p:nvSpPr>
          <p:spPr bwMode="auto">
            <a:xfrm>
              <a:off x="2412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3" name="Line 157"/>
            <p:cNvSpPr>
              <a:spLocks noChangeShapeType="1"/>
            </p:cNvSpPr>
            <p:nvPr/>
          </p:nvSpPr>
          <p:spPr bwMode="auto">
            <a:xfrm>
              <a:off x="2412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4" name="Line 158"/>
            <p:cNvSpPr>
              <a:spLocks noChangeShapeType="1"/>
            </p:cNvSpPr>
            <p:nvPr/>
          </p:nvSpPr>
          <p:spPr bwMode="auto">
            <a:xfrm>
              <a:off x="2412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5" name="Rectangle 159"/>
            <p:cNvSpPr>
              <a:spLocks noChangeArrowheads="1"/>
            </p:cNvSpPr>
            <p:nvPr/>
          </p:nvSpPr>
          <p:spPr bwMode="auto">
            <a:xfrm>
              <a:off x="2421" y="2199"/>
              <a:ext cx="48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6" name="Line 160"/>
            <p:cNvSpPr>
              <a:spLocks noChangeShapeType="1"/>
            </p:cNvSpPr>
            <p:nvPr/>
          </p:nvSpPr>
          <p:spPr bwMode="auto">
            <a:xfrm>
              <a:off x="2421" y="2199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7" name="Rectangle 161"/>
            <p:cNvSpPr>
              <a:spLocks noChangeArrowheads="1"/>
            </p:cNvSpPr>
            <p:nvPr/>
          </p:nvSpPr>
          <p:spPr bwMode="auto">
            <a:xfrm>
              <a:off x="2910" y="2020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8" name="Line 162"/>
            <p:cNvSpPr>
              <a:spLocks noChangeShapeType="1"/>
            </p:cNvSpPr>
            <p:nvPr/>
          </p:nvSpPr>
          <p:spPr bwMode="auto">
            <a:xfrm>
              <a:off x="2910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59" name="Rectangle 163"/>
            <p:cNvSpPr>
              <a:spLocks noChangeArrowheads="1"/>
            </p:cNvSpPr>
            <p:nvPr/>
          </p:nvSpPr>
          <p:spPr bwMode="auto">
            <a:xfrm>
              <a:off x="2910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0" name="Line 164"/>
            <p:cNvSpPr>
              <a:spLocks noChangeShapeType="1"/>
            </p:cNvSpPr>
            <p:nvPr/>
          </p:nvSpPr>
          <p:spPr bwMode="auto">
            <a:xfrm>
              <a:off x="2910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1" name="Line 165"/>
            <p:cNvSpPr>
              <a:spLocks noChangeShapeType="1"/>
            </p:cNvSpPr>
            <p:nvPr/>
          </p:nvSpPr>
          <p:spPr bwMode="auto">
            <a:xfrm>
              <a:off x="2910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2" name="Rectangle 166"/>
            <p:cNvSpPr>
              <a:spLocks noChangeArrowheads="1"/>
            </p:cNvSpPr>
            <p:nvPr/>
          </p:nvSpPr>
          <p:spPr bwMode="auto">
            <a:xfrm>
              <a:off x="2919" y="2199"/>
              <a:ext cx="41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3" name="Line 167"/>
            <p:cNvSpPr>
              <a:spLocks noChangeShapeType="1"/>
            </p:cNvSpPr>
            <p:nvPr/>
          </p:nvSpPr>
          <p:spPr bwMode="auto">
            <a:xfrm>
              <a:off x="2919" y="2199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4" name="Rectangle 168"/>
            <p:cNvSpPr>
              <a:spLocks noChangeArrowheads="1"/>
            </p:cNvSpPr>
            <p:nvPr/>
          </p:nvSpPr>
          <p:spPr bwMode="auto">
            <a:xfrm>
              <a:off x="3336" y="2020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5" name="Line 169"/>
            <p:cNvSpPr>
              <a:spLocks noChangeShapeType="1"/>
            </p:cNvSpPr>
            <p:nvPr/>
          </p:nvSpPr>
          <p:spPr bwMode="auto">
            <a:xfrm>
              <a:off x="3336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6" name="Rectangle 170"/>
            <p:cNvSpPr>
              <a:spLocks noChangeArrowheads="1"/>
            </p:cNvSpPr>
            <p:nvPr/>
          </p:nvSpPr>
          <p:spPr bwMode="auto">
            <a:xfrm>
              <a:off x="3336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7" name="Line 171"/>
            <p:cNvSpPr>
              <a:spLocks noChangeShapeType="1"/>
            </p:cNvSpPr>
            <p:nvPr/>
          </p:nvSpPr>
          <p:spPr bwMode="auto">
            <a:xfrm>
              <a:off x="3336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8" name="Line 172"/>
            <p:cNvSpPr>
              <a:spLocks noChangeShapeType="1"/>
            </p:cNvSpPr>
            <p:nvPr/>
          </p:nvSpPr>
          <p:spPr bwMode="auto">
            <a:xfrm>
              <a:off x="3336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69" name="Rectangle 173"/>
            <p:cNvSpPr>
              <a:spLocks noChangeArrowheads="1"/>
            </p:cNvSpPr>
            <p:nvPr/>
          </p:nvSpPr>
          <p:spPr bwMode="auto">
            <a:xfrm>
              <a:off x="3345" y="2199"/>
              <a:ext cx="563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0" name="Line 174"/>
            <p:cNvSpPr>
              <a:spLocks noChangeShapeType="1"/>
            </p:cNvSpPr>
            <p:nvPr/>
          </p:nvSpPr>
          <p:spPr bwMode="auto">
            <a:xfrm>
              <a:off x="3345" y="2199"/>
              <a:ext cx="5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1" name="Line 175"/>
            <p:cNvSpPr>
              <a:spLocks noChangeShapeType="1"/>
            </p:cNvSpPr>
            <p:nvPr/>
          </p:nvSpPr>
          <p:spPr bwMode="auto">
            <a:xfrm>
              <a:off x="3908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2" name="Line 176"/>
            <p:cNvSpPr>
              <a:spLocks noChangeShapeType="1"/>
            </p:cNvSpPr>
            <p:nvPr/>
          </p:nvSpPr>
          <p:spPr bwMode="auto">
            <a:xfrm>
              <a:off x="3908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3" name="Line 177"/>
            <p:cNvSpPr>
              <a:spLocks noChangeShapeType="1"/>
            </p:cNvSpPr>
            <p:nvPr/>
          </p:nvSpPr>
          <p:spPr bwMode="auto">
            <a:xfrm>
              <a:off x="3908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4" name="Rectangle 178"/>
            <p:cNvSpPr>
              <a:spLocks noChangeArrowheads="1"/>
            </p:cNvSpPr>
            <p:nvPr/>
          </p:nvSpPr>
          <p:spPr bwMode="auto">
            <a:xfrm>
              <a:off x="3917" y="2199"/>
              <a:ext cx="70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5" name="Line 179"/>
            <p:cNvSpPr>
              <a:spLocks noChangeShapeType="1"/>
            </p:cNvSpPr>
            <p:nvPr/>
          </p:nvSpPr>
          <p:spPr bwMode="auto">
            <a:xfrm>
              <a:off x="3917" y="2199"/>
              <a:ext cx="7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6" name="Rectangle 180"/>
            <p:cNvSpPr>
              <a:spLocks noChangeArrowheads="1"/>
            </p:cNvSpPr>
            <p:nvPr/>
          </p:nvSpPr>
          <p:spPr bwMode="auto">
            <a:xfrm>
              <a:off x="4624" y="2020"/>
              <a:ext cx="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7" name="Line 181"/>
            <p:cNvSpPr>
              <a:spLocks noChangeShapeType="1"/>
            </p:cNvSpPr>
            <p:nvPr/>
          </p:nvSpPr>
          <p:spPr bwMode="auto">
            <a:xfrm>
              <a:off x="4624" y="2020"/>
              <a:ext cx="1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8" name="Rectangle 182"/>
            <p:cNvSpPr>
              <a:spLocks noChangeArrowheads="1"/>
            </p:cNvSpPr>
            <p:nvPr/>
          </p:nvSpPr>
          <p:spPr bwMode="auto">
            <a:xfrm>
              <a:off x="4624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79" name="Line 183"/>
            <p:cNvSpPr>
              <a:spLocks noChangeShapeType="1"/>
            </p:cNvSpPr>
            <p:nvPr/>
          </p:nvSpPr>
          <p:spPr bwMode="auto">
            <a:xfrm>
              <a:off x="4624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80" name="Line 184"/>
            <p:cNvSpPr>
              <a:spLocks noChangeShapeType="1"/>
            </p:cNvSpPr>
            <p:nvPr/>
          </p:nvSpPr>
          <p:spPr bwMode="auto">
            <a:xfrm>
              <a:off x="4624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81" name="Rectangle 185"/>
            <p:cNvSpPr>
              <a:spLocks noChangeArrowheads="1"/>
            </p:cNvSpPr>
            <p:nvPr/>
          </p:nvSpPr>
          <p:spPr bwMode="auto">
            <a:xfrm>
              <a:off x="4624" y="219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82" name="Line 186"/>
            <p:cNvSpPr>
              <a:spLocks noChangeShapeType="1"/>
            </p:cNvSpPr>
            <p:nvPr/>
          </p:nvSpPr>
          <p:spPr bwMode="auto">
            <a:xfrm>
              <a:off x="4624" y="219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83" name="Line 187"/>
            <p:cNvSpPr>
              <a:spLocks noChangeShapeType="1"/>
            </p:cNvSpPr>
            <p:nvPr/>
          </p:nvSpPr>
          <p:spPr bwMode="auto">
            <a:xfrm>
              <a:off x="4624" y="219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84" name="Rectangle 188"/>
            <p:cNvSpPr>
              <a:spLocks noChangeArrowheads="1"/>
            </p:cNvSpPr>
            <p:nvPr/>
          </p:nvSpPr>
          <p:spPr bwMode="auto">
            <a:xfrm>
              <a:off x="499" y="2141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885" name="Rectangle 189"/>
            <p:cNvSpPr>
              <a:spLocks noChangeArrowheads="1"/>
            </p:cNvSpPr>
            <p:nvPr/>
          </p:nvSpPr>
          <p:spPr bwMode="auto">
            <a:xfrm>
              <a:off x="499" y="2500"/>
              <a:ext cx="2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886" name="Rectangle 190"/>
            <p:cNvSpPr>
              <a:spLocks noChangeArrowheads="1"/>
            </p:cNvSpPr>
            <p:nvPr/>
          </p:nvSpPr>
          <p:spPr bwMode="auto">
            <a:xfrm>
              <a:off x="934" y="2517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887" name="Rectangle 191"/>
            <p:cNvSpPr>
              <a:spLocks noChangeArrowheads="1"/>
            </p:cNvSpPr>
            <p:nvPr/>
          </p:nvSpPr>
          <p:spPr bwMode="auto">
            <a:xfrm>
              <a:off x="1192" y="2827"/>
              <a:ext cx="3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opcode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888" name="Rectangle 192"/>
            <p:cNvSpPr>
              <a:spLocks noChangeArrowheads="1"/>
            </p:cNvSpPr>
            <p:nvPr/>
          </p:nvSpPr>
          <p:spPr bwMode="auto">
            <a:xfrm>
              <a:off x="2688" y="2861"/>
              <a:ext cx="10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Offset added to PC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889" name="Rectangle 193"/>
            <p:cNvSpPr>
              <a:spLocks noChangeArrowheads="1"/>
            </p:cNvSpPr>
            <p:nvPr/>
          </p:nvSpPr>
          <p:spPr bwMode="auto">
            <a:xfrm>
              <a:off x="998" y="2827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0" name="Line 194"/>
            <p:cNvSpPr>
              <a:spLocks noChangeShapeType="1"/>
            </p:cNvSpPr>
            <p:nvPr/>
          </p:nvSpPr>
          <p:spPr bwMode="auto">
            <a:xfrm>
              <a:off x="998" y="282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1" name="Line 195"/>
            <p:cNvSpPr>
              <a:spLocks noChangeShapeType="1"/>
            </p:cNvSpPr>
            <p:nvPr/>
          </p:nvSpPr>
          <p:spPr bwMode="auto">
            <a:xfrm>
              <a:off x="998" y="2827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2" name="Rectangle 196"/>
            <p:cNvSpPr>
              <a:spLocks noChangeArrowheads="1"/>
            </p:cNvSpPr>
            <p:nvPr/>
          </p:nvSpPr>
          <p:spPr bwMode="auto">
            <a:xfrm>
              <a:off x="998" y="2827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3" name="Line 197"/>
            <p:cNvSpPr>
              <a:spLocks noChangeShapeType="1"/>
            </p:cNvSpPr>
            <p:nvPr/>
          </p:nvSpPr>
          <p:spPr bwMode="auto">
            <a:xfrm>
              <a:off x="998" y="282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4" name="Line 198"/>
            <p:cNvSpPr>
              <a:spLocks noChangeShapeType="1"/>
            </p:cNvSpPr>
            <p:nvPr/>
          </p:nvSpPr>
          <p:spPr bwMode="auto">
            <a:xfrm>
              <a:off x="998" y="2827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5" name="Rectangle 199"/>
            <p:cNvSpPr>
              <a:spLocks noChangeArrowheads="1"/>
            </p:cNvSpPr>
            <p:nvPr/>
          </p:nvSpPr>
          <p:spPr bwMode="auto">
            <a:xfrm>
              <a:off x="1007" y="2827"/>
              <a:ext cx="78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6" name="Line 200"/>
            <p:cNvSpPr>
              <a:spLocks noChangeShapeType="1"/>
            </p:cNvSpPr>
            <p:nvPr/>
          </p:nvSpPr>
          <p:spPr bwMode="auto">
            <a:xfrm>
              <a:off x="1007" y="2827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7" name="Line 201"/>
            <p:cNvSpPr>
              <a:spLocks noChangeShapeType="1"/>
            </p:cNvSpPr>
            <p:nvPr/>
          </p:nvSpPr>
          <p:spPr bwMode="auto">
            <a:xfrm>
              <a:off x="1795" y="282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8" name="Line 202"/>
            <p:cNvSpPr>
              <a:spLocks noChangeShapeType="1"/>
            </p:cNvSpPr>
            <p:nvPr/>
          </p:nvSpPr>
          <p:spPr bwMode="auto">
            <a:xfrm>
              <a:off x="1795" y="2827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99" name="Rectangle 203"/>
            <p:cNvSpPr>
              <a:spLocks noChangeArrowheads="1"/>
            </p:cNvSpPr>
            <p:nvPr/>
          </p:nvSpPr>
          <p:spPr bwMode="auto">
            <a:xfrm>
              <a:off x="1804" y="2827"/>
              <a:ext cx="28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0" name="Line 204"/>
            <p:cNvSpPr>
              <a:spLocks noChangeShapeType="1"/>
            </p:cNvSpPr>
            <p:nvPr/>
          </p:nvSpPr>
          <p:spPr bwMode="auto">
            <a:xfrm>
              <a:off x="1804" y="2827"/>
              <a:ext cx="28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1" name="Rectangle 205"/>
            <p:cNvSpPr>
              <a:spLocks noChangeArrowheads="1"/>
            </p:cNvSpPr>
            <p:nvPr/>
          </p:nvSpPr>
          <p:spPr bwMode="auto">
            <a:xfrm>
              <a:off x="4624" y="2827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2" name="Line 206"/>
            <p:cNvSpPr>
              <a:spLocks noChangeShapeType="1"/>
            </p:cNvSpPr>
            <p:nvPr/>
          </p:nvSpPr>
          <p:spPr bwMode="auto">
            <a:xfrm>
              <a:off x="4624" y="282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3" name="Line 207"/>
            <p:cNvSpPr>
              <a:spLocks noChangeShapeType="1"/>
            </p:cNvSpPr>
            <p:nvPr/>
          </p:nvSpPr>
          <p:spPr bwMode="auto">
            <a:xfrm>
              <a:off x="4624" y="2827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4" name="Rectangle 208"/>
            <p:cNvSpPr>
              <a:spLocks noChangeArrowheads="1"/>
            </p:cNvSpPr>
            <p:nvPr/>
          </p:nvSpPr>
          <p:spPr bwMode="auto">
            <a:xfrm>
              <a:off x="4624" y="2827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5" name="Line 209"/>
            <p:cNvSpPr>
              <a:spLocks noChangeShapeType="1"/>
            </p:cNvSpPr>
            <p:nvPr/>
          </p:nvSpPr>
          <p:spPr bwMode="auto">
            <a:xfrm>
              <a:off x="4624" y="282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6" name="Line 210"/>
            <p:cNvSpPr>
              <a:spLocks noChangeShapeType="1"/>
            </p:cNvSpPr>
            <p:nvPr/>
          </p:nvSpPr>
          <p:spPr bwMode="auto">
            <a:xfrm>
              <a:off x="4624" y="2827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7" name="Rectangle 211"/>
            <p:cNvSpPr>
              <a:spLocks noChangeArrowheads="1"/>
            </p:cNvSpPr>
            <p:nvPr/>
          </p:nvSpPr>
          <p:spPr bwMode="auto">
            <a:xfrm>
              <a:off x="998" y="2835"/>
              <a:ext cx="9" cy="1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8" name="Line 212"/>
            <p:cNvSpPr>
              <a:spLocks noChangeShapeType="1"/>
            </p:cNvSpPr>
            <p:nvPr/>
          </p:nvSpPr>
          <p:spPr bwMode="auto">
            <a:xfrm>
              <a:off x="998" y="2835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09" name="Rectangle 213"/>
            <p:cNvSpPr>
              <a:spLocks noChangeArrowheads="1"/>
            </p:cNvSpPr>
            <p:nvPr/>
          </p:nvSpPr>
          <p:spPr bwMode="auto">
            <a:xfrm>
              <a:off x="998" y="301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0" name="Line 214"/>
            <p:cNvSpPr>
              <a:spLocks noChangeShapeType="1"/>
            </p:cNvSpPr>
            <p:nvPr/>
          </p:nvSpPr>
          <p:spPr bwMode="auto">
            <a:xfrm>
              <a:off x="998" y="301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1" name="Line 215"/>
            <p:cNvSpPr>
              <a:spLocks noChangeShapeType="1"/>
            </p:cNvSpPr>
            <p:nvPr/>
          </p:nvSpPr>
          <p:spPr bwMode="auto">
            <a:xfrm>
              <a:off x="998" y="30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2" name="Rectangle 216"/>
            <p:cNvSpPr>
              <a:spLocks noChangeArrowheads="1"/>
            </p:cNvSpPr>
            <p:nvPr/>
          </p:nvSpPr>
          <p:spPr bwMode="auto">
            <a:xfrm>
              <a:off x="998" y="301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3" name="Line 217"/>
            <p:cNvSpPr>
              <a:spLocks noChangeShapeType="1"/>
            </p:cNvSpPr>
            <p:nvPr/>
          </p:nvSpPr>
          <p:spPr bwMode="auto">
            <a:xfrm>
              <a:off x="998" y="301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4" name="Line 218"/>
            <p:cNvSpPr>
              <a:spLocks noChangeShapeType="1"/>
            </p:cNvSpPr>
            <p:nvPr/>
          </p:nvSpPr>
          <p:spPr bwMode="auto">
            <a:xfrm>
              <a:off x="998" y="30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5" name="Rectangle 219"/>
            <p:cNvSpPr>
              <a:spLocks noChangeArrowheads="1"/>
            </p:cNvSpPr>
            <p:nvPr/>
          </p:nvSpPr>
          <p:spPr bwMode="auto">
            <a:xfrm>
              <a:off x="1007" y="3015"/>
              <a:ext cx="78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6" name="Line 220"/>
            <p:cNvSpPr>
              <a:spLocks noChangeShapeType="1"/>
            </p:cNvSpPr>
            <p:nvPr/>
          </p:nvSpPr>
          <p:spPr bwMode="auto">
            <a:xfrm>
              <a:off x="1007" y="3015"/>
              <a:ext cx="7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7" name="Line 221"/>
            <p:cNvSpPr>
              <a:spLocks noChangeShapeType="1"/>
            </p:cNvSpPr>
            <p:nvPr/>
          </p:nvSpPr>
          <p:spPr bwMode="auto">
            <a:xfrm>
              <a:off x="1795" y="2835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8" name="Line 222"/>
            <p:cNvSpPr>
              <a:spLocks noChangeShapeType="1"/>
            </p:cNvSpPr>
            <p:nvPr/>
          </p:nvSpPr>
          <p:spPr bwMode="auto">
            <a:xfrm>
              <a:off x="1795" y="301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19" name="Line 223"/>
            <p:cNvSpPr>
              <a:spLocks noChangeShapeType="1"/>
            </p:cNvSpPr>
            <p:nvPr/>
          </p:nvSpPr>
          <p:spPr bwMode="auto">
            <a:xfrm>
              <a:off x="1795" y="30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0" name="Rectangle 224"/>
            <p:cNvSpPr>
              <a:spLocks noChangeArrowheads="1"/>
            </p:cNvSpPr>
            <p:nvPr/>
          </p:nvSpPr>
          <p:spPr bwMode="auto">
            <a:xfrm>
              <a:off x="1804" y="3015"/>
              <a:ext cx="28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1" name="Line 225"/>
            <p:cNvSpPr>
              <a:spLocks noChangeShapeType="1"/>
            </p:cNvSpPr>
            <p:nvPr/>
          </p:nvSpPr>
          <p:spPr bwMode="auto">
            <a:xfrm>
              <a:off x="1804" y="3015"/>
              <a:ext cx="28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2" name="Rectangle 226"/>
            <p:cNvSpPr>
              <a:spLocks noChangeArrowheads="1"/>
            </p:cNvSpPr>
            <p:nvPr/>
          </p:nvSpPr>
          <p:spPr bwMode="auto">
            <a:xfrm>
              <a:off x="4624" y="2835"/>
              <a:ext cx="9" cy="1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3" name="Line 227"/>
            <p:cNvSpPr>
              <a:spLocks noChangeShapeType="1"/>
            </p:cNvSpPr>
            <p:nvPr/>
          </p:nvSpPr>
          <p:spPr bwMode="auto">
            <a:xfrm>
              <a:off x="4624" y="2835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4" name="Rectangle 228"/>
            <p:cNvSpPr>
              <a:spLocks noChangeArrowheads="1"/>
            </p:cNvSpPr>
            <p:nvPr/>
          </p:nvSpPr>
          <p:spPr bwMode="auto">
            <a:xfrm>
              <a:off x="4624" y="301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5" name="Line 229"/>
            <p:cNvSpPr>
              <a:spLocks noChangeShapeType="1"/>
            </p:cNvSpPr>
            <p:nvPr/>
          </p:nvSpPr>
          <p:spPr bwMode="auto">
            <a:xfrm>
              <a:off x="4624" y="301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6" name="Line 230"/>
            <p:cNvSpPr>
              <a:spLocks noChangeShapeType="1"/>
            </p:cNvSpPr>
            <p:nvPr/>
          </p:nvSpPr>
          <p:spPr bwMode="auto">
            <a:xfrm>
              <a:off x="4624" y="30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7" name="Rectangle 231"/>
            <p:cNvSpPr>
              <a:spLocks noChangeArrowheads="1"/>
            </p:cNvSpPr>
            <p:nvPr/>
          </p:nvSpPr>
          <p:spPr bwMode="auto">
            <a:xfrm>
              <a:off x="4624" y="301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8" name="Line 232"/>
            <p:cNvSpPr>
              <a:spLocks noChangeShapeType="1"/>
            </p:cNvSpPr>
            <p:nvPr/>
          </p:nvSpPr>
          <p:spPr bwMode="auto">
            <a:xfrm>
              <a:off x="4624" y="301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29" name="Line 233"/>
            <p:cNvSpPr>
              <a:spLocks noChangeShapeType="1"/>
            </p:cNvSpPr>
            <p:nvPr/>
          </p:nvSpPr>
          <p:spPr bwMode="auto">
            <a:xfrm>
              <a:off x="4624" y="30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30" name="Rectangle 234"/>
            <p:cNvSpPr>
              <a:spLocks noChangeArrowheads="1"/>
            </p:cNvSpPr>
            <p:nvPr/>
          </p:nvSpPr>
          <p:spPr bwMode="auto">
            <a:xfrm>
              <a:off x="2048" y="76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1" name="Rectangle 235"/>
            <p:cNvSpPr>
              <a:spLocks noChangeArrowheads="1"/>
            </p:cNvSpPr>
            <p:nvPr/>
          </p:nvSpPr>
          <p:spPr bwMode="auto">
            <a:xfrm>
              <a:off x="2612" y="76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2" name="Rectangle 236"/>
            <p:cNvSpPr>
              <a:spLocks noChangeArrowheads="1"/>
            </p:cNvSpPr>
            <p:nvPr/>
          </p:nvSpPr>
          <p:spPr bwMode="auto">
            <a:xfrm>
              <a:off x="3716" y="76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3" name="Rectangle 237"/>
            <p:cNvSpPr>
              <a:spLocks noChangeArrowheads="1"/>
            </p:cNvSpPr>
            <p:nvPr/>
          </p:nvSpPr>
          <p:spPr bwMode="auto">
            <a:xfrm>
              <a:off x="1008" y="1757"/>
              <a:ext cx="9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R-type instruction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4" name="Rectangle 238"/>
            <p:cNvSpPr>
              <a:spLocks noChangeArrowheads="1"/>
            </p:cNvSpPr>
            <p:nvPr/>
          </p:nvSpPr>
          <p:spPr bwMode="auto">
            <a:xfrm>
              <a:off x="1344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5" name="Rectangle 239"/>
            <p:cNvSpPr>
              <a:spLocks noChangeArrowheads="1"/>
            </p:cNvSpPr>
            <p:nvPr/>
          </p:nvSpPr>
          <p:spPr bwMode="auto">
            <a:xfrm>
              <a:off x="2100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6" name="Rectangle 240"/>
            <p:cNvSpPr>
              <a:spLocks noChangeArrowheads="1"/>
            </p:cNvSpPr>
            <p:nvPr/>
          </p:nvSpPr>
          <p:spPr bwMode="auto">
            <a:xfrm>
              <a:off x="2628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7" name="Rectangle 241"/>
            <p:cNvSpPr>
              <a:spLocks noChangeArrowheads="1"/>
            </p:cNvSpPr>
            <p:nvPr/>
          </p:nvSpPr>
          <p:spPr bwMode="auto">
            <a:xfrm>
              <a:off x="3108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8" name="Rectangle 242"/>
            <p:cNvSpPr>
              <a:spLocks noChangeArrowheads="1"/>
            </p:cNvSpPr>
            <p:nvPr/>
          </p:nvSpPr>
          <p:spPr bwMode="auto">
            <a:xfrm>
              <a:off x="3588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39" name="Rectangle 243"/>
            <p:cNvSpPr>
              <a:spLocks noChangeArrowheads="1"/>
            </p:cNvSpPr>
            <p:nvPr/>
          </p:nvSpPr>
          <p:spPr bwMode="auto">
            <a:xfrm>
              <a:off x="4224" y="187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40" name="Rectangle 244"/>
            <p:cNvSpPr>
              <a:spLocks noChangeArrowheads="1"/>
            </p:cNvSpPr>
            <p:nvPr/>
          </p:nvSpPr>
          <p:spPr bwMode="auto">
            <a:xfrm>
              <a:off x="1296" y="2209"/>
              <a:ext cx="221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Register-register ALU operations: rd </a:t>
              </a:r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  <a:sym typeface="Wingdings 3" pitchFamily="18" charset="2"/>
                </a:rPr>
                <a:t></a:t>
              </a:r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rs funct rt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  Function encodes the data path operation: Add, Sub, …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  Read/write special registers and moves</a:t>
              </a:r>
            </a:p>
          </p:txBody>
        </p:sp>
        <p:sp>
          <p:nvSpPr>
            <p:cNvPr id="413941" name="Rectangle 245"/>
            <p:cNvSpPr>
              <a:spLocks noChangeArrowheads="1"/>
            </p:cNvSpPr>
            <p:nvPr/>
          </p:nvSpPr>
          <p:spPr bwMode="auto">
            <a:xfrm>
              <a:off x="1030" y="2573"/>
              <a:ext cx="94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J-type instruction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42" name="Rectangle 246"/>
            <p:cNvSpPr>
              <a:spLocks noChangeArrowheads="1"/>
            </p:cNvSpPr>
            <p:nvPr/>
          </p:nvSpPr>
          <p:spPr bwMode="auto">
            <a:xfrm>
              <a:off x="1380" y="268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43" name="Rectangle 247"/>
            <p:cNvSpPr>
              <a:spLocks noChangeArrowheads="1"/>
            </p:cNvSpPr>
            <p:nvPr/>
          </p:nvSpPr>
          <p:spPr bwMode="auto">
            <a:xfrm>
              <a:off x="3156" y="268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26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413944" name="Rectangle 248"/>
            <p:cNvSpPr>
              <a:spLocks noChangeArrowheads="1"/>
            </p:cNvSpPr>
            <p:nvPr/>
          </p:nvSpPr>
          <p:spPr bwMode="auto">
            <a:xfrm>
              <a:off x="1296" y="3063"/>
              <a:ext cx="12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Jump and jump and link</a:t>
              </a:r>
            </a:p>
            <a:p>
              <a:pPr algn="l" eaLnBrk="0" hangingPunct="0"/>
              <a:r>
                <a:rPr kumimoji="1"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Trap and return from exception</a:t>
              </a:r>
            </a:p>
          </p:txBody>
        </p:sp>
        <p:sp>
          <p:nvSpPr>
            <p:cNvPr id="413945" name="Rectangle 249"/>
            <p:cNvSpPr>
              <a:spLocks noChangeArrowheads="1"/>
            </p:cNvSpPr>
            <p:nvPr/>
          </p:nvSpPr>
          <p:spPr bwMode="auto">
            <a:xfrm>
              <a:off x="912" y="3428"/>
              <a:ext cx="372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All instructions are encoded in one of three types, with common fields in the same </a:t>
              </a:r>
            </a:p>
            <a:p>
              <a:pPr algn="l" eaLnBrk="0" hangingPunct="0"/>
              <a:r>
                <a:rPr kumimoji="1"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location in each format.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4796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What’s the largest immediate value that can be loaded into a register?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But, how do we load larger numbers?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Loading Immediate Values</a:t>
            </a:r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0" y="2565375"/>
            <a:ext cx="86772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2881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Upper Immediate</a:t>
            </a:r>
          </a:p>
        </p:txBody>
      </p:sp>
      <p:pic>
        <p:nvPicPr>
          <p:cNvPr id="415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2560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Larger Constants?</a:t>
            </a:r>
            <a:endParaRPr lang="en-US" altLang="zh-CN" dirty="0"/>
          </a:p>
        </p:txBody>
      </p:sp>
      <p:pic>
        <p:nvPicPr>
          <p:cNvPr id="416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686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254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Steps followed in executing a procedure call:</a:t>
            </a:r>
          </a:p>
          <a:p>
            <a:pPr lvl="1"/>
            <a:r>
              <a:rPr lang="en-US" altLang="zh-CN"/>
              <a:t>Place parameters in a place where the procedure (callee) can access them</a:t>
            </a:r>
          </a:p>
          <a:p>
            <a:pPr lvl="1"/>
            <a:r>
              <a:rPr lang="en-US" altLang="zh-CN"/>
              <a:t>Transfer control to the procedure</a:t>
            </a:r>
          </a:p>
          <a:p>
            <a:pPr lvl="1"/>
            <a:r>
              <a:rPr lang="en-US" altLang="zh-CN"/>
              <a:t>Acquire the storage resources needed for the procedure</a:t>
            </a:r>
          </a:p>
          <a:p>
            <a:pPr lvl="1"/>
            <a:r>
              <a:rPr lang="en-US" altLang="zh-CN"/>
              <a:t>Perform desired task</a:t>
            </a:r>
          </a:p>
          <a:p>
            <a:pPr lvl="1"/>
            <a:r>
              <a:rPr lang="en-US" altLang="zh-CN"/>
              <a:t>Place results in a place where the calling program (caller) can access them</a:t>
            </a:r>
          </a:p>
          <a:p>
            <a:pPr lvl="1"/>
            <a:r>
              <a:rPr lang="en-US" altLang="zh-CN"/>
              <a:t>Return control to the point of origin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Procedure calls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1192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Resources Involved</a:t>
            </a:r>
            <a:endParaRPr lang="en-US" altLang="zh-CN" dirty="0"/>
          </a:p>
        </p:txBody>
      </p:sp>
      <p:pic>
        <p:nvPicPr>
          <p:cNvPr id="418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" y="1296888"/>
            <a:ext cx="90868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2589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Register Convention</a:t>
            </a:r>
          </a:p>
        </p:txBody>
      </p:sp>
      <p:pic>
        <p:nvPicPr>
          <p:cNvPr id="419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8" y="1197521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921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About MIPS as an ISA</a:t>
            </a:r>
          </a:p>
          <a:p>
            <a:pPr lvl="1"/>
            <a:r>
              <a:rPr lang="en-US" altLang="zh-CN"/>
              <a:t>It’s a simple/small ISA;</a:t>
            </a:r>
          </a:p>
          <a:p>
            <a:pPr lvl="1"/>
            <a:r>
              <a:rPr lang="en-US" altLang="zh-CN"/>
              <a:t>It emphasizes a small number of instructions, formats, address modes</a:t>
            </a:r>
          </a:p>
          <a:p>
            <a:r>
              <a:rPr lang="en-US" altLang="zh-CN"/>
              <a:t>Design alternative:</a:t>
            </a:r>
          </a:p>
          <a:p>
            <a:pPr lvl="1"/>
            <a:r>
              <a:rPr lang="en-US" altLang="zh-CN"/>
              <a:t>Provide more powerful operations, and many of them</a:t>
            </a:r>
          </a:p>
          <a:p>
            <a:pPr lvl="1"/>
            <a:r>
              <a:rPr lang="en-US" altLang="zh-CN"/>
              <a:t>Goal is to reduce number of instructions executed</a:t>
            </a:r>
          </a:p>
          <a:p>
            <a:pPr lvl="1"/>
            <a:r>
              <a:rPr lang="en-US" altLang="zh-CN"/>
              <a:t>Danger is a slower cycle time and/or a higher CPI</a:t>
            </a:r>
          </a:p>
          <a:p>
            <a:r>
              <a:rPr lang="en-US" altLang="zh-CN"/>
              <a:t>Sometimes referred to as “RISC vs. CISC”</a:t>
            </a:r>
          </a:p>
          <a:p>
            <a:pPr lvl="1"/>
            <a:r>
              <a:rPr lang="en-US" altLang="zh-CN"/>
              <a:t>RISC: Reduced Instruction Set Computing</a:t>
            </a:r>
          </a:p>
          <a:p>
            <a:pPr lvl="1"/>
            <a:r>
              <a:rPr lang="en-US" altLang="zh-CN"/>
              <a:t>CISC: Complex Instruction Set Computing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Alternative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4562270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CISC (Complex Instruction Set Computer)</a:t>
            </a:r>
          </a:p>
          <a:p>
            <a:pPr lvl="1"/>
            <a:r>
              <a:rPr lang="en-US" altLang="zh-CN"/>
              <a:t>Enhance the function of instructions, many kinds of operations, each instruction’s function is strong</a:t>
            </a:r>
          </a:p>
          <a:p>
            <a:r>
              <a:rPr lang="en-US" altLang="zh-CN"/>
              <a:t>RISC(Reduced Instruction Set Computer)</a:t>
            </a:r>
          </a:p>
          <a:p>
            <a:pPr lvl="1"/>
            <a:r>
              <a:rPr lang="en-US" altLang="zh-CN"/>
              <a:t>Reduce the function of instructions, Provide basic instructions, each instruction’s function is weak</a:t>
            </a:r>
          </a:p>
          <a:p>
            <a:r>
              <a:rPr lang="en-US" altLang="zh-CN"/>
              <a:t>Two completely different directions for Instruction Set Architectures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CISC vs. RISC</a:t>
            </a:r>
          </a:p>
        </p:txBody>
      </p:sp>
    </p:spTree>
    <p:extLst>
      <p:ext uri="{BB962C8B-B14F-4D97-AF65-F5344CB8AC3E}">
        <p14:creationId xmlns:p14="http://schemas.microsoft.com/office/powerpoint/2010/main" val="20138621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Complex Instruction Set Computer</a:t>
            </a:r>
          </a:p>
          <a:p>
            <a:pPr lvl="1"/>
            <a:r>
              <a:rPr lang="en-US" altLang="zh-CN"/>
              <a:t>Background: lack of storage resource, emphasize compiler optimization</a:t>
            </a:r>
          </a:p>
          <a:p>
            <a:pPr lvl="1"/>
            <a:r>
              <a:rPr lang="en-US" altLang="zh-CN"/>
              <a:t>Techniques: Enhance the function of the instructions, Design some complex instructions, instead of some functions which are originally implemented by software</a:t>
            </a:r>
          </a:p>
          <a:p>
            <a:r>
              <a:rPr lang="en-US" altLang="zh-CN"/>
              <a:t>CISC example was DEC VAX: min code size, make asm easy instructions from 1 to 54 bytes long!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CISC</a:t>
            </a:r>
          </a:p>
        </p:txBody>
      </p:sp>
    </p:spTree>
    <p:extLst>
      <p:ext uri="{BB962C8B-B14F-4D97-AF65-F5344CB8AC3E}">
        <p14:creationId xmlns:p14="http://schemas.microsoft.com/office/powerpoint/2010/main" val="18577721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Classifying Instruction Set Architectures</a:t>
            </a:r>
          </a:p>
          <a:p>
            <a:r>
              <a:rPr lang="en-US" altLang="zh-CN" dirty="0"/>
              <a:t>Memory Addressing</a:t>
            </a:r>
          </a:p>
          <a:p>
            <a:r>
              <a:rPr lang="en-US" altLang="zh-CN" dirty="0"/>
              <a:t>Operations in the Instruction Set</a:t>
            </a:r>
          </a:p>
          <a:p>
            <a:r>
              <a:rPr lang="en-US" altLang="zh-CN" dirty="0"/>
              <a:t>Type and Size of Operands</a:t>
            </a:r>
          </a:p>
          <a:p>
            <a:r>
              <a:rPr lang="en-US" altLang="zh-CN" dirty="0"/>
              <a:t>Encoding an Instruction Set</a:t>
            </a:r>
          </a:p>
          <a:p>
            <a:r>
              <a:rPr lang="en-US" altLang="zh-CN" dirty="0"/>
              <a:t>Optimizing an Instruction Set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Design Tasks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Reduce CPI: </a:t>
            </a:r>
          </a:p>
          <a:p>
            <a:r>
              <a:rPr lang="en-US" altLang="zh-CN"/>
              <a:t>        CPUtime=Instr_Count * CPI * Clock_cycle</a:t>
            </a:r>
          </a:p>
          <a:p>
            <a:r>
              <a:rPr lang="en-US" altLang="zh-CN"/>
              <a:t>Reduce the instruction set: </a:t>
            </a:r>
          </a:p>
          <a:p>
            <a:r>
              <a:rPr lang="en-US" altLang="zh-CN"/>
              <a:t>        only keep the most basic ones</a:t>
            </a:r>
          </a:p>
          <a:p>
            <a:r>
              <a:rPr lang="en-US" altLang="zh-CN"/>
              <a:t>Load/Store architecture</a:t>
            </a:r>
          </a:p>
          <a:p>
            <a:r>
              <a:rPr lang="en-US" altLang="zh-CN"/>
              <a:t>Simple instructions, simple addressing modes, fixed-length instruction format… 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RISC</a:t>
            </a:r>
          </a:p>
        </p:txBody>
      </p:sp>
    </p:spTree>
    <p:extLst>
      <p:ext uri="{BB962C8B-B14F-4D97-AF65-F5344CB8AC3E}">
        <p14:creationId xmlns:p14="http://schemas.microsoft.com/office/powerpoint/2010/main" val="154764752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Load/Store architecture</a:t>
            </a:r>
            <a:r>
              <a:rPr lang="zh-CN" altLang="en-US"/>
              <a:t>：</a:t>
            </a:r>
          </a:p>
          <a:p>
            <a:r>
              <a:rPr lang="zh-CN" altLang="en-US"/>
              <a:t>          </a:t>
            </a:r>
            <a:r>
              <a:rPr lang="en-US" altLang="zh-CN"/>
              <a:t>CDC6600(1963)--CRAY1(1976)</a:t>
            </a:r>
          </a:p>
          <a:p>
            <a:r>
              <a:rPr lang="en-US" altLang="zh-CN"/>
              <a:t>IBM801(1979</a:t>
            </a:r>
            <a:r>
              <a:rPr lang="zh-CN" altLang="en-US"/>
              <a:t>年</a:t>
            </a:r>
            <a:r>
              <a:rPr lang="en-US" altLang="zh-CN"/>
              <a:t>),      </a:t>
            </a:r>
          </a:p>
          <a:p>
            <a:r>
              <a:rPr lang="en-US" altLang="zh-CN"/>
              <a:t>        first RISC computer</a:t>
            </a:r>
          </a:p>
          <a:p>
            <a:r>
              <a:rPr lang="en-US" altLang="zh-CN"/>
              <a:t>1980, Patterson(Berkeley) &amp; Ditzel </a:t>
            </a:r>
          </a:p>
          <a:p>
            <a:r>
              <a:rPr lang="en-US" altLang="zh-CN"/>
              <a:t>        first put forward RISC, RISC-</a:t>
            </a:r>
            <a:r>
              <a:rPr lang="en-US" altLang="zh-CN">
                <a:sym typeface="Symbol" pitchFamily="18" charset="2"/>
              </a:rPr>
              <a:t>,</a:t>
            </a:r>
          </a:p>
          <a:p>
            <a:r>
              <a:rPr lang="en-US" altLang="zh-CN"/>
              <a:t>1981, Hennessy(Stanford)</a:t>
            </a:r>
          </a:p>
          <a:p>
            <a:r>
              <a:rPr lang="en-US" altLang="zh-CN"/>
              <a:t>         MIPS</a:t>
            </a:r>
          </a:p>
          <a:p>
            <a:r>
              <a:rPr lang="en-US" altLang="zh-CN"/>
              <a:t>Commercial RISC CPU after 1985: </a:t>
            </a:r>
          </a:p>
          <a:p>
            <a:r>
              <a:rPr lang="en-US" altLang="zh-CN"/>
              <a:t>         MIPS1(1986) &amp; SPARC V1(1987) …</a:t>
            </a:r>
          </a:p>
          <a:p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Brief history of RISC</a:t>
            </a:r>
          </a:p>
        </p:txBody>
      </p:sp>
    </p:spTree>
    <p:extLst>
      <p:ext uri="{BB962C8B-B14F-4D97-AF65-F5344CB8AC3E}">
        <p14:creationId xmlns:p14="http://schemas.microsoft.com/office/powerpoint/2010/main" val="382802629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SUN, SPARC(1987)</a:t>
            </a:r>
          </a:p>
          <a:p>
            <a:r>
              <a:rPr lang="en-US" altLang="zh-CN"/>
              <a:t>MIPS, SGI:MIPS(1986)</a:t>
            </a:r>
          </a:p>
          <a:p>
            <a:r>
              <a:rPr lang="en-US" altLang="zh-CN"/>
              <a:t>HP, PA-RISC,</a:t>
            </a:r>
          </a:p>
          <a:p>
            <a:r>
              <a:rPr lang="en-US" altLang="zh-CN"/>
              <a:t>IBM, Motorola, PowerPC</a:t>
            </a:r>
          </a:p>
          <a:p>
            <a:r>
              <a:rPr lang="en-US" altLang="zh-CN"/>
              <a:t>DEC</a:t>
            </a:r>
            <a:r>
              <a:rPr lang="zh-CN" altLang="en-US"/>
              <a:t>、</a:t>
            </a:r>
            <a:r>
              <a:rPr lang="en-US" altLang="zh-CN"/>
              <a:t>Compaq, Alpha AXP</a:t>
            </a:r>
          </a:p>
          <a:p>
            <a:r>
              <a:rPr lang="en-US" altLang="zh-CN"/>
              <a:t>IBM RS6000(1990)  first Superscalar RISC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typical high performance RISC CPU</a:t>
            </a:r>
          </a:p>
        </p:txBody>
      </p:sp>
    </p:spTree>
    <p:extLst>
      <p:ext uri="{BB962C8B-B14F-4D97-AF65-F5344CB8AC3E}">
        <p14:creationId xmlns:p14="http://schemas.microsoft.com/office/powerpoint/2010/main" val="353346866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Architecture = what’s visible to the program about the machine</a:t>
            </a:r>
          </a:p>
          <a:p>
            <a:pPr lvl="1"/>
            <a:r>
              <a:rPr lang="en-US" altLang="zh-CN"/>
              <a:t>Not everything in the deep implementation is “visible”</a:t>
            </a:r>
          </a:p>
          <a:p>
            <a:pPr lvl="1"/>
            <a:r>
              <a:rPr lang="en-US" altLang="zh-CN"/>
              <a:t>The name for this invisible stuff is “the implementation”</a:t>
            </a:r>
          </a:p>
          <a:p>
            <a:r>
              <a:rPr lang="en-US" altLang="zh-CN"/>
              <a:t>A big piece of the ISA = assembly language structure</a:t>
            </a:r>
          </a:p>
          <a:p>
            <a:pPr lvl="1"/>
            <a:r>
              <a:rPr lang="en-US" altLang="zh-CN"/>
              <a:t>Primitive instructions, execute sequentially, atomically</a:t>
            </a:r>
          </a:p>
          <a:p>
            <a:pPr lvl="1"/>
            <a:r>
              <a:rPr lang="en-US" altLang="zh-CN"/>
              <a:t>Issues are formats, computations, addressing modes, encoding etc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ISA </a:t>
            </a:r>
          </a:p>
        </p:txBody>
      </p:sp>
    </p:spTree>
    <p:extLst>
      <p:ext uri="{BB962C8B-B14F-4D97-AF65-F5344CB8AC3E}">
        <p14:creationId xmlns:p14="http://schemas.microsoft.com/office/powerpoint/2010/main" val="214550522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broad flavors:</a:t>
            </a:r>
          </a:p>
          <a:p>
            <a:pPr lvl="1"/>
            <a:r>
              <a:rPr lang="en-US" altLang="zh-CN"/>
              <a:t>CISC: lots of complicated instructions</a:t>
            </a:r>
          </a:p>
          <a:p>
            <a:pPr lvl="1"/>
            <a:r>
              <a:rPr lang="en-US" altLang="zh-CN"/>
              <a:t>RISC: a few, essential instructions</a:t>
            </a:r>
          </a:p>
          <a:p>
            <a:pPr lvl="1"/>
            <a:r>
              <a:rPr lang="en-US" altLang="zh-CN"/>
              <a:t>Basically all recent machines are RISC, but the dominant machine of</a:t>
            </a:r>
          </a:p>
          <a:p>
            <a:pPr lvl="1"/>
            <a:r>
              <a:rPr lang="en-US" altLang="zh-CN"/>
              <a:t>today, Intel x86, is still CISC (though they do RISC tricks in the guts…)</a:t>
            </a:r>
          </a:p>
          <a:p>
            <a:r>
              <a:rPr lang="en-US" altLang="zh-CN"/>
              <a:t>Example: MIPS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ISA</a:t>
            </a:r>
          </a:p>
        </p:txBody>
      </p:sp>
    </p:spTree>
    <p:extLst>
      <p:ext uri="{BB962C8B-B14F-4D97-AF65-F5344CB8AC3E}">
        <p14:creationId xmlns:p14="http://schemas.microsoft.com/office/powerpoint/2010/main" val="1795824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60’ Stack----reduce the gap between high-level programming language and machine language.</a:t>
            </a:r>
          </a:p>
          <a:p>
            <a:r>
              <a:rPr lang="en-US" altLang="zh-CN" dirty="0"/>
              <a:t>70’  reduce the software cost, replacing software with hardware</a:t>
            </a:r>
          </a:p>
          <a:p>
            <a:r>
              <a:rPr lang="en-US" altLang="zh-CN" dirty="0"/>
              <a:t>80’  processor performance </a:t>
            </a:r>
            <a:r>
              <a:rPr lang="en-US" altLang="zh-CN" dirty="0">
                <a:sym typeface="Wingdings" pitchFamily="2" charset="2"/>
              </a:rPr>
              <a:t> simple ISA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of ISA</a:t>
            </a:r>
          </a:p>
        </p:txBody>
      </p:sp>
    </p:spTree>
    <p:extLst>
      <p:ext uri="{BB962C8B-B14F-4D97-AF65-F5344CB8AC3E}">
        <p14:creationId xmlns:p14="http://schemas.microsoft.com/office/powerpoint/2010/main" val="400415303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Address size doubles: 32bit</a:t>
            </a:r>
            <a:r>
              <a:rPr lang="en-US" altLang="zh-CN">
                <a:sym typeface="Wingdings" pitchFamily="2" charset="2"/>
              </a:rPr>
              <a:t> 64bit</a:t>
            </a:r>
            <a:endParaRPr lang="en-US" altLang="zh-CN"/>
          </a:p>
          <a:p>
            <a:r>
              <a:rPr lang="en-US" altLang="zh-CN"/>
              <a:t>Optimization conditional branch via conditional execution</a:t>
            </a:r>
          </a:p>
          <a:p>
            <a:r>
              <a:rPr lang="en-US" altLang="zh-CN"/>
              <a:t>Optimization of cache performance via prefetch</a:t>
            </a:r>
          </a:p>
          <a:p>
            <a:r>
              <a:rPr lang="en-US" altLang="zh-CN"/>
              <a:t>Support of multimedia</a:t>
            </a:r>
          </a:p>
          <a:p>
            <a:r>
              <a:rPr lang="en-US" altLang="zh-CN"/>
              <a:t>Faster floating-point operations</a:t>
            </a:r>
          </a:p>
          <a:p>
            <a:r>
              <a:rPr lang="en-US" altLang="zh-CN"/>
              <a:t>Long instruction word</a:t>
            </a:r>
          </a:p>
          <a:p>
            <a:r>
              <a:rPr lang="en-US" altLang="zh-CN"/>
              <a:t>Increased Conditional Execution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90’s ISA</a:t>
            </a:r>
          </a:p>
        </p:txBody>
      </p:sp>
    </p:spTree>
    <p:extLst>
      <p:ext uri="{BB962C8B-B14F-4D97-AF65-F5344CB8AC3E}">
        <p14:creationId xmlns:p14="http://schemas.microsoft.com/office/powerpoint/2010/main" val="321262183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6148453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Encoding affect: </a:t>
            </a:r>
          </a:p>
          <a:p>
            <a:pPr lvl="1"/>
            <a:r>
              <a:rPr lang="en-US" altLang="zh-CN"/>
              <a:t>Size of compiled program</a:t>
            </a:r>
          </a:p>
          <a:p>
            <a:pPr lvl="1"/>
            <a:r>
              <a:rPr lang="en-US" altLang="zh-CN"/>
              <a:t>the implementation of the CPU</a:t>
            </a:r>
          </a:p>
          <a:p>
            <a:r>
              <a:rPr lang="en-US" altLang="zh-CN"/>
              <a:t>Balancing forces: </a:t>
            </a:r>
          </a:p>
          <a:p>
            <a:pPr lvl="1"/>
            <a:r>
              <a:rPr lang="en-US" altLang="zh-CN"/>
              <a:t>From the compiler viewpoint: to have as many registers and addressing modes as possible</a:t>
            </a:r>
          </a:p>
          <a:p>
            <a:pPr lvl="1"/>
            <a:r>
              <a:rPr lang="en-US" altLang="zh-CN"/>
              <a:t>Impact of register size and addressing mode fields on Average instruction size</a:t>
            </a:r>
            <a:r>
              <a:rPr lang="zh-CN" altLang="en-US"/>
              <a:t>、</a:t>
            </a:r>
            <a:r>
              <a:rPr lang="en-US" altLang="zh-CN"/>
              <a:t>average program size</a:t>
            </a:r>
          </a:p>
          <a:p>
            <a:pPr lvl="1"/>
            <a:r>
              <a:rPr lang="en-US" altLang="zh-CN"/>
              <a:t>Easy to implement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2.10 Encoding an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5968701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Key Factors</a:t>
            </a:r>
          </a:p>
          <a:p>
            <a:pPr lvl="1"/>
            <a:r>
              <a:rPr lang="en-US" altLang="zh-CN"/>
              <a:t>The range of addressing modes</a:t>
            </a:r>
          </a:p>
          <a:p>
            <a:pPr lvl="1"/>
            <a:r>
              <a:rPr lang="en-US" altLang="zh-CN"/>
              <a:t>The degree of independence between opcodes and addressing modes</a:t>
            </a:r>
            <a:endParaRPr lang="en-US" altLang="zh-CN" dirty="0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factors for Encoding </a:t>
            </a:r>
          </a:p>
        </p:txBody>
      </p:sp>
    </p:spTree>
    <p:extLst>
      <p:ext uri="{BB962C8B-B14F-4D97-AF65-F5344CB8AC3E}">
        <p14:creationId xmlns:p14="http://schemas.microsoft.com/office/powerpoint/2010/main" val="18764774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popular choices for instruction encoding</a:t>
            </a:r>
          </a:p>
        </p:txBody>
      </p:sp>
      <p:grpSp>
        <p:nvGrpSpPr>
          <p:cNvPr id="389123" name="Group 3"/>
          <p:cNvGrpSpPr>
            <a:grpSpLocks/>
          </p:cNvGrpSpPr>
          <p:nvPr/>
        </p:nvGrpSpPr>
        <p:grpSpPr bwMode="auto">
          <a:xfrm>
            <a:off x="533400" y="1479946"/>
            <a:ext cx="8382000" cy="5043488"/>
            <a:chOff x="336" y="816"/>
            <a:chExt cx="5280" cy="3177"/>
          </a:xfrm>
        </p:grpSpPr>
        <p:sp>
          <p:nvSpPr>
            <p:cNvPr id="389124" name="Rectangle 4"/>
            <p:cNvSpPr>
              <a:spLocks noChangeArrowheads="1"/>
            </p:cNvSpPr>
            <p:nvPr/>
          </p:nvSpPr>
          <p:spPr bwMode="auto">
            <a:xfrm>
              <a:off x="336" y="816"/>
              <a:ext cx="5267" cy="31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5" name="Rectangle 5"/>
            <p:cNvSpPr>
              <a:spLocks noChangeArrowheads="1"/>
            </p:cNvSpPr>
            <p:nvPr/>
          </p:nvSpPr>
          <p:spPr bwMode="auto">
            <a:xfrm>
              <a:off x="637" y="936"/>
              <a:ext cx="2734" cy="405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6" name="Rectangle 6"/>
            <p:cNvSpPr>
              <a:spLocks noChangeArrowheads="1"/>
            </p:cNvSpPr>
            <p:nvPr/>
          </p:nvSpPr>
          <p:spPr bwMode="auto">
            <a:xfrm>
              <a:off x="649" y="963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Operation &amp;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27" name="Rectangle 7"/>
            <p:cNvSpPr>
              <a:spLocks noChangeArrowheads="1"/>
            </p:cNvSpPr>
            <p:nvPr/>
          </p:nvSpPr>
          <p:spPr bwMode="auto">
            <a:xfrm>
              <a:off x="1831" y="963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Address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28" name="Rectangle 8"/>
            <p:cNvSpPr>
              <a:spLocks noChangeArrowheads="1"/>
            </p:cNvSpPr>
            <p:nvPr/>
          </p:nvSpPr>
          <p:spPr bwMode="auto">
            <a:xfrm>
              <a:off x="2695" y="960"/>
              <a:ext cx="4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</a:t>
              </a:r>
            </a:p>
          </p:txBody>
        </p:sp>
        <p:sp>
          <p:nvSpPr>
            <p:cNvPr id="389129" name="Rectangle 9"/>
            <p:cNvSpPr>
              <a:spLocks noChangeArrowheads="1"/>
            </p:cNvSpPr>
            <p:nvPr/>
          </p:nvSpPr>
          <p:spPr bwMode="auto">
            <a:xfrm>
              <a:off x="665" y="1157"/>
              <a:ext cx="8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no. of operands </a:t>
              </a:r>
            </a:p>
          </p:txBody>
        </p:sp>
        <p:sp>
          <p:nvSpPr>
            <p:cNvPr id="389130" name="Rectangle 10"/>
            <p:cNvSpPr>
              <a:spLocks noChangeArrowheads="1"/>
            </p:cNvSpPr>
            <p:nvPr/>
          </p:nvSpPr>
          <p:spPr bwMode="auto">
            <a:xfrm>
              <a:off x="1951" y="1157"/>
              <a:ext cx="5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specifier1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1" name="Rectangle 11"/>
            <p:cNvSpPr>
              <a:spLocks noChangeArrowheads="1"/>
            </p:cNvSpPr>
            <p:nvPr/>
          </p:nvSpPr>
          <p:spPr bwMode="auto">
            <a:xfrm>
              <a:off x="3797" y="936"/>
              <a:ext cx="1531" cy="405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2" name="Rectangle 12"/>
            <p:cNvSpPr>
              <a:spLocks noChangeArrowheads="1"/>
            </p:cNvSpPr>
            <p:nvPr/>
          </p:nvSpPr>
          <p:spPr bwMode="auto">
            <a:xfrm>
              <a:off x="3810" y="963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3" name="Rectangle 13"/>
            <p:cNvSpPr>
              <a:spLocks noChangeArrowheads="1"/>
            </p:cNvSpPr>
            <p:nvPr/>
          </p:nvSpPr>
          <p:spPr bwMode="auto">
            <a:xfrm>
              <a:off x="4562" y="96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4" name="Rectangle 14"/>
            <p:cNvSpPr>
              <a:spLocks noChangeArrowheads="1"/>
            </p:cNvSpPr>
            <p:nvPr/>
          </p:nvSpPr>
          <p:spPr bwMode="auto">
            <a:xfrm>
              <a:off x="4663" y="963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5" name="Rectangle 15"/>
            <p:cNvSpPr>
              <a:spLocks noChangeArrowheads="1"/>
            </p:cNvSpPr>
            <p:nvPr/>
          </p:nvSpPr>
          <p:spPr bwMode="auto">
            <a:xfrm>
              <a:off x="3810" y="1157"/>
              <a:ext cx="5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specifier 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6" name="Rectangle 16"/>
            <p:cNvSpPr>
              <a:spLocks noChangeArrowheads="1"/>
            </p:cNvSpPr>
            <p:nvPr/>
          </p:nvSpPr>
          <p:spPr bwMode="auto">
            <a:xfrm>
              <a:off x="4500" y="1157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7" name="Rectangle 17"/>
            <p:cNvSpPr>
              <a:spLocks noChangeArrowheads="1"/>
            </p:cNvSpPr>
            <p:nvPr/>
          </p:nvSpPr>
          <p:spPr bwMode="auto">
            <a:xfrm>
              <a:off x="4639" y="1157"/>
              <a:ext cx="3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field 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38" name="Rectangle 18"/>
            <p:cNvSpPr>
              <a:spLocks noChangeArrowheads="1"/>
            </p:cNvSpPr>
            <p:nvPr/>
          </p:nvSpPr>
          <p:spPr bwMode="auto">
            <a:xfrm>
              <a:off x="637" y="1608"/>
              <a:ext cx="4076" cy="38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9" name="Rectangle 19"/>
            <p:cNvSpPr>
              <a:spLocks noChangeArrowheads="1"/>
            </p:cNvSpPr>
            <p:nvPr/>
          </p:nvSpPr>
          <p:spPr bwMode="auto">
            <a:xfrm>
              <a:off x="649" y="1636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Operation &amp;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40" name="Rectangle 20"/>
            <p:cNvSpPr>
              <a:spLocks noChangeArrowheads="1"/>
            </p:cNvSpPr>
            <p:nvPr/>
          </p:nvSpPr>
          <p:spPr bwMode="auto">
            <a:xfrm>
              <a:off x="1941" y="1636"/>
              <a:ext cx="5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41" name="Rectangle 21"/>
            <p:cNvSpPr>
              <a:spLocks noChangeArrowheads="1"/>
            </p:cNvSpPr>
            <p:nvPr/>
          </p:nvSpPr>
          <p:spPr bwMode="auto">
            <a:xfrm>
              <a:off x="2819" y="1636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42" name="Rectangle 22"/>
            <p:cNvSpPr>
              <a:spLocks noChangeArrowheads="1"/>
            </p:cNvSpPr>
            <p:nvPr/>
          </p:nvSpPr>
          <p:spPr bwMode="auto">
            <a:xfrm>
              <a:off x="3747" y="1636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43" name="Rectangle 23"/>
            <p:cNvSpPr>
              <a:spLocks noChangeArrowheads="1"/>
            </p:cNvSpPr>
            <p:nvPr/>
          </p:nvSpPr>
          <p:spPr bwMode="auto">
            <a:xfrm>
              <a:off x="665" y="1829"/>
              <a:ext cx="8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no. of operands </a:t>
              </a:r>
            </a:p>
          </p:txBody>
        </p:sp>
        <p:sp>
          <p:nvSpPr>
            <p:cNvPr id="389144" name="Rectangle 24"/>
            <p:cNvSpPr>
              <a:spLocks noChangeArrowheads="1"/>
            </p:cNvSpPr>
            <p:nvPr/>
          </p:nvSpPr>
          <p:spPr bwMode="auto">
            <a:xfrm>
              <a:off x="1959" y="1829"/>
              <a:ext cx="21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field 1                field 2                    field 3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45" name="Line 25"/>
            <p:cNvSpPr>
              <a:spLocks noChangeShapeType="1"/>
            </p:cNvSpPr>
            <p:nvPr/>
          </p:nvSpPr>
          <p:spPr bwMode="auto">
            <a:xfrm>
              <a:off x="1841" y="936"/>
              <a:ext cx="2" cy="3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6" name="Line 26"/>
            <p:cNvSpPr>
              <a:spLocks noChangeShapeType="1"/>
            </p:cNvSpPr>
            <p:nvPr/>
          </p:nvSpPr>
          <p:spPr bwMode="auto">
            <a:xfrm>
              <a:off x="2594" y="936"/>
              <a:ext cx="1" cy="3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7" name="Line 27"/>
            <p:cNvSpPr>
              <a:spLocks noChangeShapeType="1"/>
            </p:cNvSpPr>
            <p:nvPr/>
          </p:nvSpPr>
          <p:spPr bwMode="auto">
            <a:xfrm>
              <a:off x="4549" y="927"/>
              <a:ext cx="2" cy="3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8" name="Line 28"/>
            <p:cNvSpPr>
              <a:spLocks noChangeShapeType="1"/>
            </p:cNvSpPr>
            <p:nvPr/>
          </p:nvSpPr>
          <p:spPr bwMode="auto">
            <a:xfrm>
              <a:off x="1841" y="1608"/>
              <a:ext cx="2" cy="37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9" name="Line 29"/>
            <p:cNvSpPr>
              <a:spLocks noChangeShapeType="1"/>
            </p:cNvSpPr>
            <p:nvPr/>
          </p:nvSpPr>
          <p:spPr bwMode="auto">
            <a:xfrm>
              <a:off x="3646" y="1608"/>
              <a:ext cx="2" cy="37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0" name="Line 30"/>
            <p:cNvSpPr>
              <a:spLocks noChangeShapeType="1"/>
            </p:cNvSpPr>
            <p:nvPr/>
          </p:nvSpPr>
          <p:spPr bwMode="auto">
            <a:xfrm>
              <a:off x="2745" y="1608"/>
              <a:ext cx="1" cy="37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1" name="Rectangle 31"/>
            <p:cNvSpPr>
              <a:spLocks noChangeArrowheads="1"/>
            </p:cNvSpPr>
            <p:nvPr/>
          </p:nvSpPr>
          <p:spPr bwMode="auto">
            <a:xfrm>
              <a:off x="637" y="2271"/>
              <a:ext cx="3173" cy="39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2" name="Rectangle 32"/>
            <p:cNvSpPr>
              <a:spLocks noChangeArrowheads="1"/>
            </p:cNvSpPr>
            <p:nvPr/>
          </p:nvSpPr>
          <p:spPr bwMode="auto">
            <a:xfrm>
              <a:off x="649" y="2308"/>
              <a:ext cx="5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Operation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53" name="Rectangle 33"/>
            <p:cNvSpPr>
              <a:spLocks noChangeArrowheads="1"/>
            </p:cNvSpPr>
            <p:nvPr/>
          </p:nvSpPr>
          <p:spPr bwMode="auto">
            <a:xfrm>
              <a:off x="2907" y="2308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54" name="Rectangle 34"/>
            <p:cNvSpPr>
              <a:spLocks noChangeArrowheads="1"/>
            </p:cNvSpPr>
            <p:nvPr/>
          </p:nvSpPr>
          <p:spPr bwMode="auto">
            <a:xfrm>
              <a:off x="649" y="2501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55" name="Rectangle 35"/>
            <p:cNvSpPr>
              <a:spLocks noChangeArrowheads="1"/>
            </p:cNvSpPr>
            <p:nvPr/>
          </p:nvSpPr>
          <p:spPr bwMode="auto">
            <a:xfrm>
              <a:off x="1966" y="2501"/>
              <a:ext cx="10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specifier            field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56" name="Line 36"/>
            <p:cNvSpPr>
              <a:spLocks noChangeShapeType="1"/>
            </p:cNvSpPr>
            <p:nvPr/>
          </p:nvSpPr>
          <p:spPr bwMode="auto">
            <a:xfrm>
              <a:off x="1841" y="2271"/>
              <a:ext cx="2" cy="3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7" name="Line 37"/>
            <p:cNvSpPr>
              <a:spLocks noChangeShapeType="1"/>
            </p:cNvSpPr>
            <p:nvPr/>
          </p:nvSpPr>
          <p:spPr bwMode="auto">
            <a:xfrm>
              <a:off x="2745" y="2271"/>
              <a:ext cx="1" cy="3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8" name="Rectangle 38"/>
            <p:cNvSpPr>
              <a:spLocks noChangeArrowheads="1"/>
            </p:cNvSpPr>
            <p:nvPr/>
          </p:nvSpPr>
          <p:spPr bwMode="auto">
            <a:xfrm>
              <a:off x="637" y="2750"/>
              <a:ext cx="4076" cy="4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9" name="Rectangle 39"/>
            <p:cNvSpPr>
              <a:spLocks noChangeArrowheads="1"/>
            </p:cNvSpPr>
            <p:nvPr/>
          </p:nvSpPr>
          <p:spPr bwMode="auto">
            <a:xfrm>
              <a:off x="649" y="2787"/>
              <a:ext cx="5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Operation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0" name="Rectangle 40"/>
            <p:cNvSpPr>
              <a:spLocks noChangeArrowheads="1"/>
            </p:cNvSpPr>
            <p:nvPr/>
          </p:nvSpPr>
          <p:spPr bwMode="auto">
            <a:xfrm>
              <a:off x="2819" y="2787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1" name="Rectangle 41"/>
            <p:cNvSpPr>
              <a:spLocks noChangeArrowheads="1"/>
            </p:cNvSpPr>
            <p:nvPr/>
          </p:nvSpPr>
          <p:spPr bwMode="auto">
            <a:xfrm>
              <a:off x="3747" y="2787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2" name="Rectangle 42"/>
            <p:cNvSpPr>
              <a:spLocks noChangeArrowheads="1"/>
            </p:cNvSpPr>
            <p:nvPr/>
          </p:nvSpPr>
          <p:spPr bwMode="auto">
            <a:xfrm>
              <a:off x="649" y="2980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3" name="Rectangle 43"/>
            <p:cNvSpPr>
              <a:spLocks noChangeArrowheads="1"/>
            </p:cNvSpPr>
            <p:nvPr/>
          </p:nvSpPr>
          <p:spPr bwMode="auto">
            <a:xfrm>
              <a:off x="1966" y="2980"/>
              <a:ext cx="19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specifier1            specifier2           field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4" name="Line 44"/>
            <p:cNvSpPr>
              <a:spLocks noChangeShapeType="1"/>
            </p:cNvSpPr>
            <p:nvPr/>
          </p:nvSpPr>
          <p:spPr bwMode="auto">
            <a:xfrm>
              <a:off x="1841" y="2750"/>
              <a:ext cx="2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5" name="Line 45"/>
            <p:cNvSpPr>
              <a:spLocks noChangeShapeType="1"/>
            </p:cNvSpPr>
            <p:nvPr/>
          </p:nvSpPr>
          <p:spPr bwMode="auto">
            <a:xfrm>
              <a:off x="2745" y="2750"/>
              <a:ext cx="1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6" name="Line 46"/>
            <p:cNvSpPr>
              <a:spLocks noChangeShapeType="1"/>
            </p:cNvSpPr>
            <p:nvPr/>
          </p:nvSpPr>
          <p:spPr bwMode="auto">
            <a:xfrm>
              <a:off x="3646" y="2750"/>
              <a:ext cx="2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7" name="Rectangle 47"/>
            <p:cNvSpPr>
              <a:spLocks noChangeArrowheads="1"/>
            </p:cNvSpPr>
            <p:nvPr/>
          </p:nvSpPr>
          <p:spPr bwMode="auto">
            <a:xfrm>
              <a:off x="637" y="3229"/>
              <a:ext cx="4076" cy="4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8" name="Rectangle 48"/>
            <p:cNvSpPr>
              <a:spLocks noChangeArrowheads="1"/>
            </p:cNvSpPr>
            <p:nvPr/>
          </p:nvSpPr>
          <p:spPr bwMode="auto">
            <a:xfrm>
              <a:off x="649" y="3266"/>
              <a:ext cx="5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Operation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69" name="Rectangle 49"/>
            <p:cNvSpPr>
              <a:spLocks noChangeArrowheads="1"/>
            </p:cNvSpPr>
            <p:nvPr/>
          </p:nvSpPr>
          <p:spPr bwMode="auto">
            <a:xfrm>
              <a:off x="2819" y="3266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70" name="Rectangle 50"/>
            <p:cNvSpPr>
              <a:spLocks noChangeArrowheads="1"/>
            </p:cNvSpPr>
            <p:nvPr/>
          </p:nvSpPr>
          <p:spPr bwMode="auto">
            <a:xfrm>
              <a:off x="3747" y="3266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71" name="Rectangle 51"/>
            <p:cNvSpPr>
              <a:spLocks noChangeArrowheads="1"/>
            </p:cNvSpPr>
            <p:nvPr/>
          </p:nvSpPr>
          <p:spPr bwMode="auto">
            <a:xfrm>
              <a:off x="649" y="3459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  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72" name="Rectangle 52"/>
            <p:cNvSpPr>
              <a:spLocks noChangeArrowheads="1"/>
            </p:cNvSpPr>
            <p:nvPr/>
          </p:nvSpPr>
          <p:spPr bwMode="auto">
            <a:xfrm>
              <a:off x="1966" y="3459"/>
              <a:ext cx="20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specifier              field 1                 field 2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73" name="Line 53"/>
            <p:cNvSpPr>
              <a:spLocks noChangeShapeType="1"/>
            </p:cNvSpPr>
            <p:nvPr/>
          </p:nvSpPr>
          <p:spPr bwMode="auto">
            <a:xfrm>
              <a:off x="2745" y="3229"/>
              <a:ext cx="1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4" name="Line 54"/>
            <p:cNvSpPr>
              <a:spLocks noChangeShapeType="1"/>
            </p:cNvSpPr>
            <p:nvPr/>
          </p:nvSpPr>
          <p:spPr bwMode="auto">
            <a:xfrm>
              <a:off x="3646" y="3229"/>
              <a:ext cx="2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5" name="Line 55"/>
            <p:cNvSpPr>
              <a:spLocks noChangeShapeType="1"/>
            </p:cNvSpPr>
            <p:nvPr/>
          </p:nvSpPr>
          <p:spPr bwMode="auto">
            <a:xfrm>
              <a:off x="1841" y="3229"/>
              <a:ext cx="2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6" name="Rectangle 56"/>
            <p:cNvSpPr>
              <a:spLocks noChangeArrowheads="1"/>
            </p:cNvSpPr>
            <p:nvPr/>
          </p:nvSpPr>
          <p:spPr bwMode="auto">
            <a:xfrm>
              <a:off x="3346" y="1028"/>
              <a:ext cx="46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7" name="Rectangle 57"/>
            <p:cNvSpPr>
              <a:spLocks noChangeArrowheads="1"/>
            </p:cNvSpPr>
            <p:nvPr/>
          </p:nvSpPr>
          <p:spPr bwMode="auto">
            <a:xfrm>
              <a:off x="3472" y="110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/>
                </a:rPr>
                <a:t>…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78" name="Rectangle 58"/>
            <p:cNvSpPr>
              <a:spLocks noChangeArrowheads="1"/>
            </p:cNvSpPr>
            <p:nvPr/>
          </p:nvSpPr>
          <p:spPr bwMode="auto">
            <a:xfrm>
              <a:off x="637" y="1313"/>
              <a:ext cx="181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9" name="Rectangle 59"/>
            <p:cNvSpPr>
              <a:spLocks noChangeArrowheads="1"/>
            </p:cNvSpPr>
            <p:nvPr/>
          </p:nvSpPr>
          <p:spPr bwMode="auto">
            <a:xfrm>
              <a:off x="762" y="1378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(a)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0" name="Rectangle 60"/>
            <p:cNvSpPr>
              <a:spLocks noChangeArrowheads="1"/>
            </p:cNvSpPr>
            <p:nvPr/>
          </p:nvSpPr>
          <p:spPr bwMode="auto">
            <a:xfrm>
              <a:off x="964" y="1387"/>
              <a:ext cx="19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1">
                  <a:solidFill>
                    <a:schemeClr val="accent2"/>
                  </a:solidFill>
                  <a:latin typeface="SimSun" pitchFamily="2" charset="-122"/>
                </a:rPr>
                <a:t>Variable</a:t>
              </a:r>
              <a:r>
                <a:rPr kumimoji="1" lang="en-US" altLang="zh-CN" sz="1600">
                  <a:solidFill>
                    <a:srgbClr val="000000"/>
                  </a:solidFill>
                  <a:latin typeface="SimSun" pitchFamily="2" charset="-122"/>
                </a:rPr>
                <a:t>(e.g.,VAX,Intel 80x86)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1" name="Rectangle 61"/>
            <p:cNvSpPr>
              <a:spLocks noChangeArrowheads="1"/>
            </p:cNvSpPr>
            <p:nvPr/>
          </p:nvSpPr>
          <p:spPr bwMode="auto">
            <a:xfrm>
              <a:off x="637" y="1986"/>
              <a:ext cx="166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2" name="Rectangle 62"/>
            <p:cNvSpPr>
              <a:spLocks noChangeArrowheads="1"/>
            </p:cNvSpPr>
            <p:nvPr/>
          </p:nvSpPr>
          <p:spPr bwMode="auto">
            <a:xfrm>
              <a:off x="762" y="2050"/>
              <a:ext cx="1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(b)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3" name="Rectangle 63"/>
            <p:cNvSpPr>
              <a:spLocks noChangeArrowheads="1"/>
            </p:cNvSpPr>
            <p:nvPr/>
          </p:nvSpPr>
          <p:spPr bwMode="auto">
            <a:xfrm>
              <a:off x="976" y="2059"/>
              <a:ext cx="30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1">
                  <a:solidFill>
                    <a:schemeClr val="accent2"/>
                  </a:solidFill>
                  <a:latin typeface="SimSun" pitchFamily="2" charset="-122"/>
                </a:rPr>
                <a:t>Fixed</a:t>
              </a:r>
              <a:r>
                <a:rPr kumimoji="1" lang="en-US" altLang="zh-CN" sz="1600">
                  <a:solidFill>
                    <a:srgbClr val="000000"/>
                  </a:solidFill>
                  <a:latin typeface="SimSun" pitchFamily="2" charset="-122"/>
                </a:rPr>
                <a:t>(e.g.,Alpha,ARM,MIPS,PowerPC,SPARC,SuperH)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4" name="Rectangle 64"/>
            <p:cNvSpPr>
              <a:spLocks noChangeArrowheads="1"/>
            </p:cNvSpPr>
            <p:nvPr/>
          </p:nvSpPr>
          <p:spPr bwMode="auto">
            <a:xfrm>
              <a:off x="637" y="3708"/>
              <a:ext cx="166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5" name="Rectangle 65"/>
            <p:cNvSpPr>
              <a:spLocks noChangeArrowheads="1"/>
            </p:cNvSpPr>
            <p:nvPr/>
          </p:nvSpPr>
          <p:spPr bwMode="auto">
            <a:xfrm>
              <a:off x="637" y="3726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(c)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6" name="Rectangle 66"/>
            <p:cNvSpPr>
              <a:spLocks noChangeArrowheads="1"/>
            </p:cNvSpPr>
            <p:nvPr/>
          </p:nvSpPr>
          <p:spPr bwMode="auto">
            <a:xfrm>
              <a:off x="850" y="3735"/>
              <a:ext cx="3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1">
                  <a:solidFill>
                    <a:schemeClr val="accent2"/>
                  </a:solidFill>
                  <a:latin typeface="SimSun" pitchFamily="2" charset="-122"/>
                </a:rPr>
                <a:t>Hybrid</a:t>
              </a:r>
              <a:r>
                <a:rPr kumimoji="1" lang="en-US" altLang="zh-CN" sz="1600">
                  <a:solidFill>
                    <a:srgbClr val="000000"/>
                  </a:solidFill>
                  <a:latin typeface="SimSun" pitchFamily="2" charset="-122"/>
                </a:rPr>
                <a:t>(e.g.,IBM360/70,MIPS16,Thumb,TI TMS320C54x)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7" name="Rectangle 67"/>
            <p:cNvSpPr>
              <a:spLocks noChangeArrowheads="1"/>
            </p:cNvSpPr>
            <p:nvPr/>
          </p:nvSpPr>
          <p:spPr bwMode="auto">
            <a:xfrm>
              <a:off x="336" y="816"/>
              <a:ext cx="5280" cy="3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8" name="Rectangle 68"/>
            <p:cNvSpPr>
              <a:spLocks noChangeArrowheads="1"/>
            </p:cNvSpPr>
            <p:nvPr/>
          </p:nvSpPr>
          <p:spPr bwMode="auto">
            <a:xfrm>
              <a:off x="2663" y="1152"/>
              <a:ext cx="3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field 1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89" name="Rectangle 69"/>
            <p:cNvSpPr>
              <a:spLocks noChangeArrowheads="1"/>
            </p:cNvSpPr>
            <p:nvPr/>
          </p:nvSpPr>
          <p:spPr bwMode="auto">
            <a:xfrm>
              <a:off x="1951" y="2304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90" name="Rectangle 70"/>
            <p:cNvSpPr>
              <a:spLocks noChangeArrowheads="1"/>
            </p:cNvSpPr>
            <p:nvPr/>
          </p:nvSpPr>
          <p:spPr bwMode="auto">
            <a:xfrm>
              <a:off x="1982" y="2784"/>
              <a:ext cx="5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89191" name="Rectangle 71"/>
            <p:cNvSpPr>
              <a:spLocks noChangeArrowheads="1"/>
            </p:cNvSpPr>
            <p:nvPr/>
          </p:nvSpPr>
          <p:spPr bwMode="auto">
            <a:xfrm>
              <a:off x="1982" y="3264"/>
              <a:ext cx="5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Address   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4207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Variable length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Number of operations and addressing modes is big</a:t>
            </a:r>
          </a:p>
          <a:p>
            <a:pPr lvl="1"/>
            <a:r>
              <a:rPr lang="en-US" altLang="zh-CN"/>
              <a:t>Small program size, high code density, a variety of formats for one instruction</a:t>
            </a:r>
          </a:p>
          <a:p>
            <a:r>
              <a:rPr lang="en-US" altLang="zh-CN"/>
              <a:t>Fixed length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Number of operations and addressing modes is small</a:t>
            </a:r>
          </a:p>
          <a:p>
            <a:pPr lvl="1"/>
            <a:r>
              <a:rPr lang="en-US" altLang="zh-CN"/>
              <a:t>Large program size, low code density, fixed format, easy to implement</a:t>
            </a:r>
          </a:p>
          <a:p>
            <a:r>
              <a:rPr lang="en-US" altLang="zh-CN"/>
              <a:t>Hybrid</a:t>
            </a:r>
          </a:p>
          <a:p>
            <a:pPr lvl="1"/>
            <a:r>
              <a:rPr lang="en-US" altLang="zh-CN"/>
              <a:t>Has multiple formats specified by the opcode, adding or or two fields to specify the addressing mode and one or two fields to specify the operand address</a:t>
            </a: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Comparison of three instruction encoding formats</a:t>
            </a:r>
          </a:p>
        </p:txBody>
      </p:sp>
    </p:spTree>
    <p:extLst>
      <p:ext uri="{BB962C8B-B14F-4D97-AF65-F5344CB8AC3E}">
        <p14:creationId xmlns:p14="http://schemas.microsoft.com/office/powerpoint/2010/main" val="6591039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hybrid version of RISC instructions, with both 16-bit and 32-bit instructions.</a:t>
            </a:r>
          </a:p>
          <a:p>
            <a:pPr lvl="1"/>
            <a:r>
              <a:rPr lang="en-US" altLang="zh-CN"/>
              <a:t>ARM Thumb , MIPS16</a:t>
            </a:r>
          </a:p>
          <a:p>
            <a:r>
              <a:rPr lang="en-US" altLang="zh-CN"/>
              <a:t>IBM CodePack : compress standard instruction set</a:t>
            </a:r>
          </a:p>
          <a:p>
            <a:pPr lvl="1"/>
            <a:r>
              <a:rPr lang="en-US" altLang="zh-CN"/>
              <a:t>full 32-bit instruction in instruction cache</a:t>
            </a:r>
          </a:p>
          <a:p>
            <a:pPr lvl="1"/>
            <a:r>
              <a:rPr lang="en-US" altLang="zh-CN"/>
              <a:t>compressed code kept in main memory, ROM, disk.</a:t>
            </a:r>
          </a:p>
          <a:p>
            <a:pPr lvl="1"/>
            <a:r>
              <a:rPr lang="en-US" altLang="zh-CN"/>
              <a:t>Hash table (TLB)</a:t>
            </a:r>
          </a:p>
          <a:p>
            <a:r>
              <a:rPr lang="en-US" altLang="zh-CN"/>
              <a:t>Hitachi</a:t>
            </a:r>
            <a:r>
              <a:rPr lang="zh-CN" altLang="en-US"/>
              <a:t>：</a:t>
            </a:r>
            <a:r>
              <a:rPr lang="en-US" altLang="zh-CN"/>
              <a:t>special RISC instruction set for embedded applications.</a:t>
            </a:r>
          </a:p>
          <a:p>
            <a:pPr lvl="1"/>
            <a:r>
              <a:rPr lang="en-US" altLang="zh-CN"/>
              <a:t>SuperH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</p:spTree>
    <p:extLst>
      <p:ext uri="{BB962C8B-B14F-4D97-AF65-F5344CB8AC3E}">
        <p14:creationId xmlns:p14="http://schemas.microsoft.com/office/powerpoint/2010/main" val="2647253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2149</TotalTime>
  <Words>1993</Words>
  <Application>Microsoft Office PowerPoint</Application>
  <PresentationFormat>全屏显示(4:3)</PresentationFormat>
  <Paragraphs>360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Courier</vt:lpstr>
      <vt:lpstr>黑体</vt:lpstr>
      <vt:lpstr>SimSun</vt:lpstr>
      <vt:lpstr>SimSun</vt:lpstr>
      <vt:lpstr>微软雅黑</vt:lpstr>
      <vt:lpstr>Arial</vt:lpstr>
      <vt:lpstr>Arial Narrow</vt:lpstr>
      <vt:lpstr>Comic Sans MS</vt:lpstr>
      <vt:lpstr>Symbol</vt:lpstr>
      <vt:lpstr>Tahoma</vt:lpstr>
      <vt:lpstr>Times New Roman</vt:lpstr>
      <vt:lpstr>Wingdings</vt:lpstr>
      <vt:lpstr>Wingdings 3</vt:lpstr>
      <vt:lpstr>射线</vt:lpstr>
      <vt:lpstr>VISIO</vt:lpstr>
      <vt:lpstr>Computer Architecture  ----A Quantitative Approach</vt:lpstr>
      <vt:lpstr>Instruction Set Architecture</vt:lpstr>
      <vt:lpstr>Instruction Set Architecture</vt:lpstr>
      <vt:lpstr>Instruction Set Design Tasks</vt:lpstr>
      <vt:lpstr>2.10 Encoding an Instruction Set</vt:lpstr>
      <vt:lpstr>Key factors for Encoding </vt:lpstr>
      <vt:lpstr>Three popular choices for instruction encoding</vt:lpstr>
      <vt:lpstr>Comparison of three instruction encoding formats</vt:lpstr>
      <vt:lpstr>Reduced Code Size in RISCs</vt:lpstr>
      <vt:lpstr>2.11 The Role of Compilers</vt:lpstr>
      <vt:lpstr>Compilers and Architecture</vt:lpstr>
      <vt:lpstr>The Structure of Recent Compilers </vt:lpstr>
      <vt:lpstr>About compiler</vt:lpstr>
      <vt:lpstr>Optimizations Classification</vt:lpstr>
      <vt:lpstr>The Impact of Compiler Technology on the Architect’s Decisions</vt:lpstr>
      <vt:lpstr>How the Architect Can Help the Compiler Writer  ?</vt:lpstr>
      <vt:lpstr>Architect’s Guidelines</vt:lpstr>
      <vt:lpstr>Summary for compiler’s role</vt:lpstr>
      <vt:lpstr>2.12 The MIPS Architecture</vt:lpstr>
      <vt:lpstr>Summary of the statistic data from above sections</vt:lpstr>
      <vt:lpstr>MIPS emphasizes</vt:lpstr>
      <vt:lpstr>MIPS Architecture</vt:lpstr>
      <vt:lpstr>MIPS Register Conventions</vt:lpstr>
      <vt:lpstr>MIPS Register Convention (cont.)</vt:lpstr>
      <vt:lpstr>MIPS Addressing Modes</vt:lpstr>
      <vt:lpstr>MIPS Addressing Modes</vt:lpstr>
      <vt:lpstr>MIPS Addressing Modes</vt:lpstr>
      <vt:lpstr>MIPS Addressing Modes</vt:lpstr>
      <vt:lpstr>MIPS Operations(Fig.B.23, pB-37)</vt:lpstr>
      <vt:lpstr>Instruction layout of MIPS Fig.B.22, pB-35</vt:lpstr>
      <vt:lpstr>Loading Immediate Values</vt:lpstr>
      <vt:lpstr>Load Upper Immediate</vt:lpstr>
      <vt:lpstr>Larger Constants?</vt:lpstr>
      <vt:lpstr>Procedure calls</vt:lpstr>
      <vt:lpstr>Resources Involved</vt:lpstr>
      <vt:lpstr>MIPS Register Convention</vt:lpstr>
      <vt:lpstr>Alternative Architectures</vt:lpstr>
      <vt:lpstr>CISC vs. RISC</vt:lpstr>
      <vt:lpstr>CISC</vt:lpstr>
      <vt:lpstr>RISC</vt:lpstr>
      <vt:lpstr>A Brief history of RISC</vt:lpstr>
      <vt:lpstr>Some typical high performance RISC CPU</vt:lpstr>
      <vt:lpstr>Summary of ISA </vt:lpstr>
      <vt:lpstr>Summary of ISA</vt:lpstr>
      <vt:lpstr>History of ISA</vt:lpstr>
      <vt:lpstr>90’s ISA</vt:lpstr>
      <vt:lpstr>Homework</vt:lpstr>
      <vt:lpstr>PowerPoint 演示文稿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陈文智</dc:creator>
  <cp:lastModifiedBy>yuanhao fan</cp:lastModifiedBy>
  <cp:revision>130</cp:revision>
  <dcterms:created xsi:type="dcterms:W3CDTF">2007-02-25T21:32:39Z</dcterms:created>
  <dcterms:modified xsi:type="dcterms:W3CDTF">2021-01-22T04:36:07Z</dcterms:modified>
</cp:coreProperties>
</file>