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7"/>
  </p:notesMasterIdLst>
  <p:handoutMasterIdLst>
    <p:handoutMasterId r:id="rId48"/>
  </p:handoutMasterIdLst>
  <p:sldIdLst>
    <p:sldId id="552" r:id="rId2"/>
    <p:sldId id="555" r:id="rId3"/>
    <p:sldId id="345" r:id="rId4"/>
    <p:sldId id="346" r:id="rId5"/>
    <p:sldId id="257" r:id="rId6"/>
    <p:sldId id="262" r:id="rId7"/>
    <p:sldId id="270" r:id="rId8"/>
    <p:sldId id="271" r:id="rId9"/>
    <p:sldId id="272" r:id="rId10"/>
    <p:sldId id="273" r:id="rId11"/>
    <p:sldId id="274" r:id="rId12"/>
    <p:sldId id="258" r:id="rId13"/>
    <p:sldId id="259" r:id="rId14"/>
    <p:sldId id="260" r:id="rId15"/>
    <p:sldId id="275" r:id="rId16"/>
    <p:sldId id="276" r:id="rId17"/>
    <p:sldId id="265" r:id="rId18"/>
    <p:sldId id="266" r:id="rId19"/>
    <p:sldId id="281" r:id="rId20"/>
    <p:sldId id="282" r:id="rId21"/>
    <p:sldId id="283" r:id="rId22"/>
    <p:sldId id="284" r:id="rId23"/>
    <p:sldId id="285" r:id="rId24"/>
    <p:sldId id="277" r:id="rId25"/>
    <p:sldId id="343" r:id="rId26"/>
    <p:sldId id="280" r:id="rId27"/>
    <p:sldId id="278" r:id="rId28"/>
    <p:sldId id="279" r:id="rId29"/>
    <p:sldId id="288" r:id="rId30"/>
    <p:sldId id="289" r:id="rId31"/>
    <p:sldId id="291" r:id="rId32"/>
    <p:sldId id="286" r:id="rId33"/>
    <p:sldId id="287" r:id="rId34"/>
    <p:sldId id="290" r:id="rId35"/>
    <p:sldId id="293" r:id="rId36"/>
    <p:sldId id="294" r:id="rId37"/>
    <p:sldId id="292" r:id="rId38"/>
    <p:sldId id="295" r:id="rId39"/>
    <p:sldId id="297" r:id="rId40"/>
    <p:sldId id="296" r:id="rId41"/>
    <p:sldId id="298" r:id="rId42"/>
    <p:sldId id="299" r:id="rId43"/>
    <p:sldId id="300" r:id="rId44"/>
    <p:sldId id="301" r:id="rId45"/>
    <p:sldId id="554" r:id="rId46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00CC"/>
    <a:srgbClr val="339966"/>
    <a:srgbClr val="66FF66"/>
    <a:srgbClr val="FF3300"/>
    <a:srgbClr val="FF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1266" autoAdjust="0"/>
  </p:normalViewPr>
  <p:slideViewPr>
    <p:cSldViewPr>
      <p:cViewPr varScale="1">
        <p:scale>
          <a:sx n="83" d="100"/>
          <a:sy n="83" d="100"/>
        </p:scale>
        <p:origin x="1008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5FACC17A-F0D9-4A5E-A2DD-CDBDDE894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72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96B62AA9-FFC2-4853-B28F-49665EFFC0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27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A63EE-21F8-4ED0-93C2-E988B194817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85813"/>
            <a:ext cx="5130800" cy="3848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868863"/>
            <a:ext cx="5189537" cy="46339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044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D3892-9710-46A8-87E6-267F5DCBBAB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85813"/>
            <a:ext cx="5130800" cy="3848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868863"/>
            <a:ext cx="5189537" cy="46339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06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33440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503E53-D900-4B90-BDF1-B5F85E6DEF5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2781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A8CD3A-F310-4CB9-A1F4-DA560DF5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7743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05791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2597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34074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7680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32798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263701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617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200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00B323-C957-402A-9645-16EC87F43CB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53020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FAD01F-9148-4A53-B5D3-A35401C55D2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74371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A383E0-86EB-4158-9320-C2E0AA8633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059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4FA3CC-064E-47AD-9DCD-B3A7A54ED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7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05B1F4-4B50-46D9-8BE7-469B8A5C19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943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2020/10/20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DCD5B4-EFA7-4DEF-8322-F42E472B46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6024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67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962400"/>
            <a:ext cx="8534400" cy="2286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Now let’s do the math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Pipeline can accept 1 barrel every hour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How many barrels get delivered to the gas station per day?</a:t>
            </a:r>
            <a:endParaRPr lang="en-US" altLang="zh-CN">
              <a:latin typeface="Comic Sans MS" pitchFamily="66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 idea: Build a pipeline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1051A62-EB17-46EA-B4BC-83D0824350EB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27652" name="Picture 4" descr="E:\English_arch\business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91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3048000"/>
            <a:ext cx="4876800" cy="32766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Trucks</a:t>
            </a:r>
            <a:endParaRPr lang="en-US" altLang="zh-CN" sz="2200">
              <a:solidFill>
                <a:srgbClr val="000000"/>
              </a:solidFill>
              <a:latin typeface="Comic Sans MS" pitchFamily="66" charset="0"/>
            </a:endParaRPr>
          </a:p>
          <a:p>
            <a:pPr lvl="1"/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Truck with 5 barrels takes 1 day to drive to and from gas station, while need 2 hours for loading and unloading</a:t>
            </a:r>
          </a:p>
          <a:p>
            <a:pPr lvl="1"/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LOTS of TIME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when loading area,gas station, and pieces of the road are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unused</a:t>
            </a:r>
            <a:endParaRPr lang="en-US" altLang="zh-CN" b="1"/>
          </a:p>
        </p:txBody>
      </p:sp>
      <p:sp>
        <p:nvSpPr>
          <p:cNvPr id="2867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029200" y="3276600"/>
            <a:ext cx="3886200" cy="28956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Pipelines</a:t>
            </a:r>
            <a:endParaRPr lang="en-US" altLang="zh-CN" sz="2400">
              <a:solidFill>
                <a:srgbClr val="000000"/>
              </a:solidFill>
              <a:latin typeface="Comic Sans MS" pitchFamily="66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Pipeline can accept 1 barrel every hour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Resources (loading area, gas station,pipelines) are 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always in use</a:t>
            </a:r>
            <a:endParaRPr lang="en-US" altLang="zh-CN">
              <a:latin typeface="Comic Sans MS" pitchFamily="66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118A-7029-495E-AA29-119C14884A3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Trucking vs. Pipelines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676" name="Picture 4" descr="E:\English_arch\business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400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mic Sans MS" pitchFamily="66" charset="0"/>
              </a:rPr>
              <a:t>Laundry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Ann, Brian, Cathy, Dave </a:t>
            </a:r>
            <a:br>
              <a:rPr lang="en-US" altLang="zh-CN">
                <a:latin typeface="Comic Sans MS" pitchFamily="66" charset="0"/>
              </a:rPr>
            </a:br>
            <a:r>
              <a:rPr lang="en-US" altLang="zh-CN">
                <a:latin typeface="Comic Sans MS" pitchFamily="66" charset="0"/>
              </a:rPr>
              <a:t>each have one load of clothes </a:t>
            </a:r>
            <a:br>
              <a:rPr lang="en-US" altLang="zh-CN">
                <a:latin typeface="Comic Sans MS" pitchFamily="66" charset="0"/>
              </a:rPr>
            </a:br>
            <a:r>
              <a:rPr lang="en-US" altLang="zh-CN">
                <a:latin typeface="Comic Sans MS" pitchFamily="66" charset="0"/>
              </a:rPr>
              <a:t>to wash, dry, and fold</a:t>
            </a:r>
          </a:p>
          <a:p>
            <a:pPr lvl="1"/>
            <a:endParaRPr lang="en-US" altLang="zh-CN">
              <a:latin typeface="Comic Sans MS" pitchFamily="66" charset="0"/>
            </a:endParaRPr>
          </a:p>
          <a:p>
            <a:pPr lvl="1"/>
            <a:r>
              <a:rPr lang="en-US" altLang="zh-CN">
                <a:latin typeface="Comic Sans MS" pitchFamily="66" charset="0"/>
              </a:rPr>
              <a:t>Washer takes 30 minutes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Dryer takes 40 minutes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“Folder” takes 20 minutes</a:t>
            </a:r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Pipelining: Its Natural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ACCB27E-0305-4F46-AD2F-0146D8D012A1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867400" y="1905000"/>
            <a:ext cx="2224088" cy="534988"/>
            <a:chOff x="3692" y="1708"/>
            <a:chExt cx="1401" cy="337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3692" y="1708"/>
              <a:ext cx="329" cy="337"/>
              <a:chOff x="3692" y="1708"/>
              <a:chExt cx="329" cy="337"/>
            </a:xfrm>
          </p:grpSpPr>
          <p:sp>
            <p:nvSpPr>
              <p:cNvPr id="9222" name="Freeform 6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3743" y="1759"/>
                <a:ext cx="25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4052" y="1708"/>
              <a:ext cx="329" cy="337"/>
              <a:chOff x="4052" y="1708"/>
              <a:chExt cx="329" cy="337"/>
            </a:xfrm>
          </p:grpSpPr>
          <p:sp>
            <p:nvSpPr>
              <p:cNvPr id="9225" name="Freeform 9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4112" y="1759"/>
                <a:ext cx="23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9227" name="Group 11"/>
            <p:cNvGrpSpPr>
              <a:grpSpLocks/>
            </p:cNvGrpSpPr>
            <p:nvPr/>
          </p:nvGrpSpPr>
          <p:grpSpPr bwMode="auto">
            <a:xfrm>
              <a:off x="4412" y="1708"/>
              <a:ext cx="329" cy="337"/>
              <a:chOff x="4412" y="1708"/>
              <a:chExt cx="329" cy="337"/>
            </a:xfrm>
          </p:grpSpPr>
          <p:sp>
            <p:nvSpPr>
              <p:cNvPr id="9228" name="Freeform 12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/>
            </p:nvSpPr>
            <p:spPr bwMode="auto">
              <a:xfrm>
                <a:off x="4473" y="1759"/>
                <a:ext cx="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9230" name="Group 14"/>
            <p:cNvGrpSpPr>
              <a:grpSpLocks/>
            </p:cNvGrpSpPr>
            <p:nvPr/>
          </p:nvGrpSpPr>
          <p:grpSpPr bwMode="auto">
            <a:xfrm>
              <a:off x="4764" y="1708"/>
              <a:ext cx="329" cy="337"/>
              <a:chOff x="4764" y="1708"/>
              <a:chExt cx="329" cy="337"/>
            </a:xfrm>
          </p:grpSpPr>
          <p:sp>
            <p:nvSpPr>
              <p:cNvPr id="9231" name="Freeform 15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Rectangle 16"/>
              <p:cNvSpPr>
                <a:spLocks noChangeArrowheads="1"/>
              </p:cNvSpPr>
              <p:nvPr/>
            </p:nvSpPr>
            <p:spPr bwMode="auto">
              <a:xfrm>
                <a:off x="4815" y="175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D</a:t>
                </a:r>
              </a:p>
            </p:txBody>
          </p:sp>
        </p:grpSp>
      </p:grp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6781800" y="3886200"/>
            <a:ext cx="673100" cy="800100"/>
            <a:chOff x="4228" y="2820"/>
            <a:chExt cx="424" cy="504"/>
          </a:xfrm>
        </p:grpSpPr>
        <p:grpSp>
          <p:nvGrpSpPr>
            <p:cNvPr id="9234" name="Group 18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AutoShape 22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858000" y="5105400"/>
            <a:ext cx="661988" cy="649288"/>
            <a:chOff x="4319" y="3408"/>
            <a:chExt cx="417" cy="409"/>
          </a:xfrm>
        </p:grpSpPr>
        <p:grpSp>
          <p:nvGrpSpPr>
            <p:cNvPr id="9240" name="Group 24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9241" name="Freeform 25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Rectangle 27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28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5" name="Group 29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9246" name="Oval 30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Freeform 31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6705600" y="2743200"/>
            <a:ext cx="673100" cy="800100"/>
            <a:chOff x="4212" y="2144"/>
            <a:chExt cx="424" cy="504"/>
          </a:xfrm>
        </p:grpSpPr>
        <p:grpSp>
          <p:nvGrpSpPr>
            <p:cNvPr id="9249" name="Group 33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9250" name="Group 34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9251" name="AutoShape 35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AutoShape 36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53" name="AutoShape 37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0"/>
            <a:ext cx="9144000" cy="9906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Sequential laundry takes 6 hours for 4 loads</a:t>
            </a:r>
          </a:p>
          <a:p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If they learned pipelining, how long would laundry take?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Sequential Laundry</a:t>
            </a:r>
          </a:p>
        </p:txBody>
      </p:sp>
      <p:sp>
        <p:nvSpPr>
          <p:cNvPr id="14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D02EA7D-78AA-4A3C-A52C-92ABED6D9EB4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10383" name="Group 143"/>
          <p:cNvGrpSpPr>
            <a:grpSpLocks/>
          </p:cNvGrpSpPr>
          <p:nvPr/>
        </p:nvGrpSpPr>
        <p:grpSpPr bwMode="auto">
          <a:xfrm>
            <a:off x="914400" y="1447800"/>
            <a:ext cx="7443788" cy="3757613"/>
            <a:chOff x="400" y="615"/>
            <a:chExt cx="5041" cy="2857"/>
          </a:xfrm>
        </p:grpSpPr>
        <p:grpSp>
          <p:nvGrpSpPr>
            <p:cNvPr id="10384" name="Group 144"/>
            <p:cNvGrpSpPr>
              <a:grpSpLocks/>
            </p:cNvGrpSpPr>
            <p:nvPr/>
          </p:nvGrpSpPr>
          <p:grpSpPr bwMode="auto">
            <a:xfrm>
              <a:off x="532" y="1620"/>
              <a:ext cx="329" cy="396"/>
              <a:chOff x="532" y="1620"/>
              <a:chExt cx="329" cy="396"/>
            </a:xfrm>
          </p:grpSpPr>
          <p:sp>
            <p:nvSpPr>
              <p:cNvPr id="10385" name="Freeform 145"/>
              <p:cNvSpPr>
                <a:spLocks/>
              </p:cNvSpPr>
              <p:nvPr/>
            </p:nvSpPr>
            <p:spPr bwMode="auto">
              <a:xfrm>
                <a:off x="532" y="162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6" name="Rectangle 146"/>
              <p:cNvSpPr>
                <a:spLocks noChangeArrowheads="1"/>
              </p:cNvSpPr>
              <p:nvPr/>
            </p:nvSpPr>
            <p:spPr bwMode="auto">
              <a:xfrm>
                <a:off x="574" y="1671"/>
                <a:ext cx="27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0387" name="Group 147"/>
            <p:cNvGrpSpPr>
              <a:grpSpLocks/>
            </p:cNvGrpSpPr>
            <p:nvPr/>
          </p:nvGrpSpPr>
          <p:grpSpPr bwMode="auto">
            <a:xfrm>
              <a:off x="524" y="2140"/>
              <a:ext cx="329" cy="395"/>
              <a:chOff x="524" y="2140"/>
              <a:chExt cx="329" cy="395"/>
            </a:xfrm>
          </p:grpSpPr>
          <p:sp>
            <p:nvSpPr>
              <p:cNvPr id="10388" name="Freeform 148"/>
              <p:cNvSpPr>
                <a:spLocks/>
              </p:cNvSpPr>
              <p:nvPr/>
            </p:nvSpPr>
            <p:spPr bwMode="auto">
              <a:xfrm>
                <a:off x="524" y="214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9" name="Rectangle 149"/>
              <p:cNvSpPr>
                <a:spLocks noChangeArrowheads="1"/>
              </p:cNvSpPr>
              <p:nvPr/>
            </p:nvSpPr>
            <p:spPr bwMode="auto">
              <a:xfrm>
                <a:off x="574" y="2190"/>
                <a:ext cx="25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10390" name="Group 150"/>
            <p:cNvGrpSpPr>
              <a:grpSpLocks/>
            </p:cNvGrpSpPr>
            <p:nvPr/>
          </p:nvGrpSpPr>
          <p:grpSpPr bwMode="auto">
            <a:xfrm>
              <a:off x="508" y="2604"/>
              <a:ext cx="329" cy="396"/>
              <a:chOff x="508" y="2604"/>
              <a:chExt cx="329" cy="396"/>
            </a:xfrm>
          </p:grpSpPr>
          <p:sp>
            <p:nvSpPr>
              <p:cNvPr id="10391" name="Freeform 151"/>
              <p:cNvSpPr>
                <a:spLocks/>
              </p:cNvSpPr>
              <p:nvPr/>
            </p:nvSpPr>
            <p:spPr bwMode="auto">
              <a:xfrm>
                <a:off x="508" y="260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2" name="Rectangle 152"/>
              <p:cNvSpPr>
                <a:spLocks noChangeArrowheads="1"/>
              </p:cNvSpPr>
              <p:nvPr/>
            </p:nvSpPr>
            <p:spPr bwMode="auto">
              <a:xfrm>
                <a:off x="562" y="2655"/>
                <a:ext cx="251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10393" name="Group 153"/>
            <p:cNvGrpSpPr>
              <a:grpSpLocks/>
            </p:cNvGrpSpPr>
            <p:nvPr/>
          </p:nvGrpSpPr>
          <p:grpSpPr bwMode="auto">
            <a:xfrm>
              <a:off x="500" y="3076"/>
              <a:ext cx="329" cy="396"/>
              <a:chOff x="500" y="3076"/>
              <a:chExt cx="329" cy="396"/>
            </a:xfrm>
          </p:grpSpPr>
          <p:sp>
            <p:nvSpPr>
              <p:cNvPr id="10394" name="Freeform 154"/>
              <p:cNvSpPr>
                <a:spLocks/>
              </p:cNvSpPr>
              <p:nvPr/>
            </p:nvSpPr>
            <p:spPr bwMode="auto">
              <a:xfrm>
                <a:off x="500" y="307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5" name="Rectangle 155"/>
              <p:cNvSpPr>
                <a:spLocks noChangeArrowheads="1"/>
              </p:cNvSpPr>
              <p:nvPr/>
            </p:nvSpPr>
            <p:spPr bwMode="auto">
              <a:xfrm>
                <a:off x="542" y="3127"/>
                <a:ext cx="27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D</a:t>
                </a:r>
              </a:p>
            </p:txBody>
          </p:sp>
        </p:grpSp>
        <p:sp>
          <p:nvSpPr>
            <p:cNvPr id="10396" name="Rectangle 156"/>
            <p:cNvSpPr>
              <a:spLocks noChangeArrowheads="1"/>
            </p:cNvSpPr>
            <p:nvPr/>
          </p:nvSpPr>
          <p:spPr bwMode="auto">
            <a:xfrm>
              <a:off x="909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397" name="Group 157"/>
            <p:cNvGrpSpPr>
              <a:grpSpLocks/>
            </p:cNvGrpSpPr>
            <p:nvPr/>
          </p:nvGrpSpPr>
          <p:grpSpPr bwMode="auto">
            <a:xfrm>
              <a:off x="952" y="1304"/>
              <a:ext cx="944" cy="0"/>
              <a:chOff x="952" y="1304"/>
              <a:chExt cx="944" cy="0"/>
            </a:xfrm>
          </p:grpSpPr>
          <p:sp>
            <p:nvSpPr>
              <p:cNvPr id="10398" name="Line 158"/>
              <p:cNvSpPr>
                <a:spLocks noChangeShapeType="1"/>
              </p:cNvSpPr>
              <p:nvPr/>
            </p:nvSpPr>
            <p:spPr bwMode="auto">
              <a:xfrm>
                <a:off x="952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9" name="Line 159"/>
              <p:cNvSpPr>
                <a:spLocks noChangeShapeType="1"/>
              </p:cNvSpPr>
              <p:nvPr/>
            </p:nvSpPr>
            <p:spPr bwMode="auto">
              <a:xfrm>
                <a:off x="1280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0" name="Line 160"/>
              <p:cNvSpPr>
                <a:spLocks noChangeShapeType="1"/>
              </p:cNvSpPr>
              <p:nvPr/>
            </p:nvSpPr>
            <p:spPr bwMode="auto">
              <a:xfrm>
                <a:off x="1680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01" name="Rectangle 161"/>
            <p:cNvSpPr>
              <a:spLocks noChangeArrowheads="1"/>
            </p:cNvSpPr>
            <p:nvPr/>
          </p:nvSpPr>
          <p:spPr bwMode="auto">
            <a:xfrm>
              <a:off x="1275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02" name="Rectangle 162"/>
            <p:cNvSpPr>
              <a:spLocks noChangeArrowheads="1"/>
            </p:cNvSpPr>
            <p:nvPr/>
          </p:nvSpPr>
          <p:spPr bwMode="auto">
            <a:xfrm>
              <a:off x="1604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03" name="Line 163"/>
            <p:cNvSpPr>
              <a:spLocks noChangeShapeType="1"/>
            </p:cNvSpPr>
            <p:nvPr/>
          </p:nvSpPr>
          <p:spPr bwMode="auto">
            <a:xfrm>
              <a:off x="1264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4" name="Line 164"/>
            <p:cNvSpPr>
              <a:spLocks noChangeShapeType="1"/>
            </p:cNvSpPr>
            <p:nvPr/>
          </p:nvSpPr>
          <p:spPr bwMode="auto">
            <a:xfrm>
              <a:off x="1664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5" name="Line 165"/>
            <p:cNvSpPr>
              <a:spLocks noChangeShapeType="1"/>
            </p:cNvSpPr>
            <p:nvPr/>
          </p:nvSpPr>
          <p:spPr bwMode="auto">
            <a:xfrm>
              <a:off x="1920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6" name="Rectangle 166"/>
            <p:cNvSpPr>
              <a:spLocks noChangeArrowheads="1"/>
            </p:cNvSpPr>
            <p:nvPr/>
          </p:nvSpPr>
          <p:spPr bwMode="auto">
            <a:xfrm>
              <a:off x="1901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407" name="Group 167"/>
            <p:cNvGrpSpPr>
              <a:grpSpLocks/>
            </p:cNvGrpSpPr>
            <p:nvPr/>
          </p:nvGrpSpPr>
          <p:grpSpPr bwMode="auto">
            <a:xfrm>
              <a:off x="1944" y="1304"/>
              <a:ext cx="944" cy="0"/>
              <a:chOff x="1944" y="1304"/>
              <a:chExt cx="944" cy="0"/>
            </a:xfrm>
          </p:grpSpPr>
          <p:sp>
            <p:nvSpPr>
              <p:cNvPr id="10408" name="Line 168"/>
              <p:cNvSpPr>
                <a:spLocks noChangeShapeType="1"/>
              </p:cNvSpPr>
              <p:nvPr/>
            </p:nvSpPr>
            <p:spPr bwMode="auto">
              <a:xfrm>
                <a:off x="1944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9" name="Line 169"/>
              <p:cNvSpPr>
                <a:spLocks noChangeShapeType="1"/>
              </p:cNvSpPr>
              <p:nvPr/>
            </p:nvSpPr>
            <p:spPr bwMode="auto">
              <a:xfrm>
                <a:off x="2272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0" name="Line 170"/>
              <p:cNvSpPr>
                <a:spLocks noChangeShapeType="1"/>
              </p:cNvSpPr>
              <p:nvPr/>
            </p:nvSpPr>
            <p:spPr bwMode="auto">
              <a:xfrm>
                <a:off x="2672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11" name="Rectangle 171"/>
            <p:cNvSpPr>
              <a:spLocks noChangeArrowheads="1"/>
            </p:cNvSpPr>
            <p:nvPr/>
          </p:nvSpPr>
          <p:spPr bwMode="auto">
            <a:xfrm>
              <a:off x="2268" y="1311"/>
              <a:ext cx="37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12" name="Rectangle 172"/>
            <p:cNvSpPr>
              <a:spLocks noChangeArrowheads="1"/>
            </p:cNvSpPr>
            <p:nvPr/>
          </p:nvSpPr>
          <p:spPr bwMode="auto">
            <a:xfrm>
              <a:off x="2596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13" name="Line 173"/>
            <p:cNvSpPr>
              <a:spLocks noChangeShapeType="1"/>
            </p:cNvSpPr>
            <p:nvPr/>
          </p:nvSpPr>
          <p:spPr bwMode="auto">
            <a:xfrm>
              <a:off x="2256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4" name="Line 174"/>
            <p:cNvSpPr>
              <a:spLocks noChangeShapeType="1"/>
            </p:cNvSpPr>
            <p:nvPr/>
          </p:nvSpPr>
          <p:spPr bwMode="auto">
            <a:xfrm>
              <a:off x="2656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5" name="Line 175"/>
            <p:cNvSpPr>
              <a:spLocks noChangeShapeType="1"/>
            </p:cNvSpPr>
            <p:nvPr/>
          </p:nvSpPr>
          <p:spPr bwMode="auto">
            <a:xfrm>
              <a:off x="2912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6" name="Rectangle 176"/>
            <p:cNvSpPr>
              <a:spLocks noChangeArrowheads="1"/>
            </p:cNvSpPr>
            <p:nvPr/>
          </p:nvSpPr>
          <p:spPr bwMode="auto">
            <a:xfrm>
              <a:off x="2893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417" name="Group 177"/>
            <p:cNvGrpSpPr>
              <a:grpSpLocks/>
            </p:cNvGrpSpPr>
            <p:nvPr/>
          </p:nvGrpSpPr>
          <p:grpSpPr bwMode="auto">
            <a:xfrm>
              <a:off x="2936" y="1304"/>
              <a:ext cx="944" cy="0"/>
              <a:chOff x="2936" y="1304"/>
              <a:chExt cx="944" cy="0"/>
            </a:xfrm>
          </p:grpSpPr>
          <p:sp>
            <p:nvSpPr>
              <p:cNvPr id="10418" name="Line 178"/>
              <p:cNvSpPr>
                <a:spLocks noChangeShapeType="1"/>
              </p:cNvSpPr>
              <p:nvPr/>
            </p:nvSpPr>
            <p:spPr bwMode="auto">
              <a:xfrm>
                <a:off x="2936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9" name="Line 179"/>
              <p:cNvSpPr>
                <a:spLocks noChangeShapeType="1"/>
              </p:cNvSpPr>
              <p:nvPr/>
            </p:nvSpPr>
            <p:spPr bwMode="auto">
              <a:xfrm>
                <a:off x="3264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0" name="Line 180"/>
              <p:cNvSpPr>
                <a:spLocks noChangeShapeType="1"/>
              </p:cNvSpPr>
              <p:nvPr/>
            </p:nvSpPr>
            <p:spPr bwMode="auto">
              <a:xfrm>
                <a:off x="3664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21" name="Rectangle 181"/>
            <p:cNvSpPr>
              <a:spLocks noChangeArrowheads="1"/>
            </p:cNvSpPr>
            <p:nvPr/>
          </p:nvSpPr>
          <p:spPr bwMode="auto">
            <a:xfrm>
              <a:off x="3261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22" name="Rectangle 182"/>
            <p:cNvSpPr>
              <a:spLocks noChangeArrowheads="1"/>
            </p:cNvSpPr>
            <p:nvPr/>
          </p:nvSpPr>
          <p:spPr bwMode="auto">
            <a:xfrm>
              <a:off x="3589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23" name="Line 183"/>
            <p:cNvSpPr>
              <a:spLocks noChangeShapeType="1"/>
            </p:cNvSpPr>
            <p:nvPr/>
          </p:nvSpPr>
          <p:spPr bwMode="auto">
            <a:xfrm>
              <a:off x="3248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4" name="Line 184"/>
            <p:cNvSpPr>
              <a:spLocks noChangeShapeType="1"/>
            </p:cNvSpPr>
            <p:nvPr/>
          </p:nvSpPr>
          <p:spPr bwMode="auto">
            <a:xfrm>
              <a:off x="3648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5" name="Line 185"/>
            <p:cNvSpPr>
              <a:spLocks noChangeShapeType="1"/>
            </p:cNvSpPr>
            <p:nvPr/>
          </p:nvSpPr>
          <p:spPr bwMode="auto">
            <a:xfrm>
              <a:off x="3904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6" name="Rectangle 186"/>
            <p:cNvSpPr>
              <a:spLocks noChangeArrowheads="1"/>
            </p:cNvSpPr>
            <p:nvPr/>
          </p:nvSpPr>
          <p:spPr bwMode="auto">
            <a:xfrm>
              <a:off x="3884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30</a:t>
              </a:r>
            </a:p>
          </p:txBody>
        </p:sp>
        <p:grpSp>
          <p:nvGrpSpPr>
            <p:cNvPr id="10427" name="Group 187"/>
            <p:cNvGrpSpPr>
              <a:grpSpLocks/>
            </p:cNvGrpSpPr>
            <p:nvPr/>
          </p:nvGrpSpPr>
          <p:grpSpPr bwMode="auto">
            <a:xfrm>
              <a:off x="3928" y="1304"/>
              <a:ext cx="944" cy="0"/>
              <a:chOff x="3928" y="1304"/>
              <a:chExt cx="944" cy="0"/>
            </a:xfrm>
          </p:grpSpPr>
          <p:sp>
            <p:nvSpPr>
              <p:cNvPr id="10428" name="Line 188"/>
              <p:cNvSpPr>
                <a:spLocks noChangeShapeType="1"/>
              </p:cNvSpPr>
              <p:nvPr/>
            </p:nvSpPr>
            <p:spPr bwMode="auto">
              <a:xfrm>
                <a:off x="3928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9" name="Line 189"/>
              <p:cNvSpPr>
                <a:spLocks noChangeShapeType="1"/>
              </p:cNvSpPr>
              <p:nvPr/>
            </p:nvSpPr>
            <p:spPr bwMode="auto">
              <a:xfrm>
                <a:off x="4256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0" name="Line 190"/>
              <p:cNvSpPr>
                <a:spLocks noChangeShapeType="1"/>
              </p:cNvSpPr>
              <p:nvPr/>
            </p:nvSpPr>
            <p:spPr bwMode="auto">
              <a:xfrm>
                <a:off x="4656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31" name="Rectangle 191"/>
            <p:cNvSpPr>
              <a:spLocks noChangeArrowheads="1"/>
            </p:cNvSpPr>
            <p:nvPr/>
          </p:nvSpPr>
          <p:spPr bwMode="auto">
            <a:xfrm>
              <a:off x="4253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0432" name="Rectangle 192"/>
            <p:cNvSpPr>
              <a:spLocks noChangeArrowheads="1"/>
            </p:cNvSpPr>
            <p:nvPr/>
          </p:nvSpPr>
          <p:spPr bwMode="auto">
            <a:xfrm>
              <a:off x="4580" y="1311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0433" name="Line 193"/>
            <p:cNvSpPr>
              <a:spLocks noChangeShapeType="1"/>
            </p:cNvSpPr>
            <p:nvPr/>
          </p:nvSpPr>
          <p:spPr bwMode="auto">
            <a:xfrm>
              <a:off x="4240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4" name="Line 194"/>
            <p:cNvSpPr>
              <a:spLocks noChangeShapeType="1"/>
            </p:cNvSpPr>
            <p:nvPr/>
          </p:nvSpPr>
          <p:spPr bwMode="auto">
            <a:xfrm>
              <a:off x="4640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5" name="Line 195"/>
            <p:cNvSpPr>
              <a:spLocks noChangeShapeType="1"/>
            </p:cNvSpPr>
            <p:nvPr/>
          </p:nvSpPr>
          <p:spPr bwMode="auto">
            <a:xfrm>
              <a:off x="4896" y="11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36" name="Group 196"/>
            <p:cNvGrpSpPr>
              <a:grpSpLocks/>
            </p:cNvGrpSpPr>
            <p:nvPr/>
          </p:nvGrpSpPr>
          <p:grpSpPr bwMode="auto">
            <a:xfrm>
              <a:off x="940" y="1556"/>
              <a:ext cx="967" cy="448"/>
              <a:chOff x="940" y="1556"/>
              <a:chExt cx="967" cy="448"/>
            </a:xfrm>
          </p:grpSpPr>
          <p:grpSp>
            <p:nvGrpSpPr>
              <p:cNvPr id="10437" name="Group 197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grpSp>
              <p:nvGrpSpPr>
                <p:cNvPr id="10438" name="Group 198"/>
                <p:cNvGrpSpPr>
                  <a:grpSpLocks/>
                </p:cNvGrpSpPr>
                <p:nvPr/>
              </p:nvGrpSpPr>
              <p:grpSpPr bwMode="auto">
                <a:xfrm>
                  <a:off x="940" y="1556"/>
                  <a:ext cx="305" cy="448"/>
                  <a:chOff x="940" y="1556"/>
                  <a:chExt cx="305" cy="448"/>
                </a:xfrm>
              </p:grpSpPr>
              <p:sp>
                <p:nvSpPr>
                  <p:cNvPr id="10439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162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0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155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41" name="AutoShape 201"/>
                <p:cNvSpPr>
                  <a:spLocks noChangeArrowheads="1"/>
                </p:cNvSpPr>
                <p:nvPr/>
              </p:nvSpPr>
              <p:spPr bwMode="auto">
                <a:xfrm>
                  <a:off x="1002" y="166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2" name="Group 202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grpSp>
              <p:nvGrpSpPr>
                <p:cNvPr id="10443" name="Group 203"/>
                <p:cNvGrpSpPr>
                  <a:grpSpLocks/>
                </p:cNvGrpSpPr>
                <p:nvPr/>
              </p:nvGrpSpPr>
              <p:grpSpPr bwMode="auto">
                <a:xfrm>
                  <a:off x="1241" y="1556"/>
                  <a:ext cx="378" cy="448"/>
                  <a:chOff x="1241" y="1556"/>
                  <a:chExt cx="378" cy="448"/>
                </a:xfrm>
              </p:grpSpPr>
              <p:sp>
                <p:nvSpPr>
                  <p:cNvPr id="10444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162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5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1327" y="155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46" name="Oval 206"/>
                <p:cNvSpPr>
                  <a:spLocks noChangeArrowheads="1"/>
                </p:cNvSpPr>
                <p:nvPr/>
              </p:nvSpPr>
              <p:spPr bwMode="auto">
                <a:xfrm>
                  <a:off x="1356" y="159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7" name="AutoShape 207"/>
                <p:cNvSpPr>
                  <a:spLocks noChangeArrowheads="1"/>
                </p:cNvSpPr>
                <p:nvPr/>
              </p:nvSpPr>
              <p:spPr bwMode="auto">
                <a:xfrm>
                  <a:off x="1288" y="180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48" name="Freeform 208"/>
              <p:cNvSpPr>
                <a:spLocks/>
              </p:cNvSpPr>
              <p:nvPr/>
            </p:nvSpPr>
            <p:spPr bwMode="auto">
              <a:xfrm>
                <a:off x="1805" y="178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" name="Rectangle 209"/>
              <p:cNvSpPr>
                <a:spLocks noChangeArrowheads="1"/>
              </p:cNvSpPr>
              <p:nvPr/>
            </p:nvSpPr>
            <p:spPr bwMode="auto">
              <a:xfrm>
                <a:off x="1801" y="178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0" name="Rectangle 210"/>
              <p:cNvSpPr>
                <a:spLocks noChangeArrowheads="1"/>
              </p:cNvSpPr>
              <p:nvPr/>
            </p:nvSpPr>
            <p:spPr bwMode="auto">
              <a:xfrm>
                <a:off x="1808" y="186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1" name="Rectangle 211"/>
              <p:cNvSpPr>
                <a:spLocks noChangeArrowheads="1"/>
              </p:cNvSpPr>
              <p:nvPr/>
            </p:nvSpPr>
            <p:spPr bwMode="auto">
              <a:xfrm>
                <a:off x="1625" y="186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52" name="Group 212"/>
              <p:cNvGrpSpPr>
                <a:grpSpLocks/>
              </p:cNvGrpSpPr>
              <p:nvPr/>
            </p:nvGrpSpPr>
            <p:grpSpPr bwMode="auto">
              <a:xfrm>
                <a:off x="1623" y="1613"/>
                <a:ext cx="194" cy="364"/>
                <a:chOff x="1623" y="1613"/>
                <a:chExt cx="194" cy="364"/>
              </a:xfrm>
            </p:grpSpPr>
            <p:sp>
              <p:nvSpPr>
                <p:cNvPr id="10453" name="Oval 213"/>
                <p:cNvSpPr>
                  <a:spLocks noChangeArrowheads="1"/>
                </p:cNvSpPr>
                <p:nvPr/>
              </p:nvSpPr>
              <p:spPr bwMode="auto">
                <a:xfrm>
                  <a:off x="1699" y="161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4" name="Freeform 214"/>
                <p:cNvSpPr>
                  <a:spLocks/>
                </p:cNvSpPr>
                <p:nvPr/>
              </p:nvSpPr>
              <p:spPr bwMode="auto">
                <a:xfrm>
                  <a:off x="1623" y="168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55" name="Rectangle 215"/>
            <p:cNvSpPr>
              <a:spLocks noChangeArrowheads="1"/>
            </p:cNvSpPr>
            <p:nvPr/>
          </p:nvSpPr>
          <p:spPr bwMode="auto">
            <a:xfrm>
              <a:off x="703" y="615"/>
              <a:ext cx="630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6 PM</a:t>
              </a:r>
            </a:p>
          </p:txBody>
        </p:sp>
        <p:sp>
          <p:nvSpPr>
            <p:cNvPr id="10456" name="Line 216"/>
            <p:cNvSpPr>
              <a:spLocks noChangeShapeType="1"/>
            </p:cNvSpPr>
            <p:nvPr/>
          </p:nvSpPr>
          <p:spPr bwMode="auto">
            <a:xfrm>
              <a:off x="932" y="984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7" name="Line 217"/>
            <p:cNvSpPr>
              <a:spLocks noChangeShapeType="1"/>
            </p:cNvSpPr>
            <p:nvPr/>
          </p:nvSpPr>
          <p:spPr bwMode="auto">
            <a:xfrm>
              <a:off x="928" y="9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8" name="Rectangle 218"/>
            <p:cNvSpPr>
              <a:spLocks noChangeArrowheads="1"/>
            </p:cNvSpPr>
            <p:nvPr/>
          </p:nvSpPr>
          <p:spPr bwMode="auto">
            <a:xfrm>
              <a:off x="1479" y="623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459" name="Rectangle 219"/>
            <p:cNvSpPr>
              <a:spLocks noChangeArrowheads="1"/>
            </p:cNvSpPr>
            <p:nvPr/>
          </p:nvSpPr>
          <p:spPr bwMode="auto">
            <a:xfrm>
              <a:off x="2151" y="623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8</a:t>
              </a:r>
            </a:p>
          </p:txBody>
        </p:sp>
        <p:sp>
          <p:nvSpPr>
            <p:cNvPr id="10460" name="Rectangle 220"/>
            <p:cNvSpPr>
              <a:spLocks noChangeArrowheads="1"/>
            </p:cNvSpPr>
            <p:nvPr/>
          </p:nvSpPr>
          <p:spPr bwMode="auto">
            <a:xfrm>
              <a:off x="2791" y="623"/>
              <a:ext cx="24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9</a:t>
              </a:r>
            </a:p>
          </p:txBody>
        </p:sp>
        <p:sp>
          <p:nvSpPr>
            <p:cNvPr id="10461" name="Rectangle 221"/>
            <p:cNvSpPr>
              <a:spLocks noChangeArrowheads="1"/>
            </p:cNvSpPr>
            <p:nvPr/>
          </p:nvSpPr>
          <p:spPr bwMode="auto">
            <a:xfrm>
              <a:off x="3383" y="631"/>
              <a:ext cx="37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462" name="Rectangle 222"/>
            <p:cNvSpPr>
              <a:spLocks noChangeArrowheads="1"/>
            </p:cNvSpPr>
            <p:nvPr/>
          </p:nvSpPr>
          <p:spPr bwMode="auto">
            <a:xfrm>
              <a:off x="4071" y="623"/>
              <a:ext cx="3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0463" name="Rectangle 223"/>
            <p:cNvSpPr>
              <a:spLocks noChangeArrowheads="1"/>
            </p:cNvSpPr>
            <p:nvPr/>
          </p:nvSpPr>
          <p:spPr bwMode="auto">
            <a:xfrm>
              <a:off x="4464" y="615"/>
              <a:ext cx="97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Midnight</a:t>
              </a:r>
            </a:p>
          </p:txBody>
        </p:sp>
        <p:grpSp>
          <p:nvGrpSpPr>
            <p:cNvPr id="10464" name="Group 224"/>
            <p:cNvGrpSpPr>
              <a:grpSpLocks/>
            </p:cNvGrpSpPr>
            <p:nvPr/>
          </p:nvGrpSpPr>
          <p:grpSpPr bwMode="auto">
            <a:xfrm>
              <a:off x="1900" y="2020"/>
              <a:ext cx="967" cy="448"/>
              <a:chOff x="1900" y="2020"/>
              <a:chExt cx="967" cy="448"/>
            </a:xfrm>
          </p:grpSpPr>
          <p:grpSp>
            <p:nvGrpSpPr>
              <p:cNvPr id="10465" name="Group 225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grpSp>
              <p:nvGrpSpPr>
                <p:cNvPr id="10466" name="Group 226"/>
                <p:cNvGrpSpPr>
                  <a:grpSpLocks/>
                </p:cNvGrpSpPr>
                <p:nvPr/>
              </p:nvGrpSpPr>
              <p:grpSpPr bwMode="auto">
                <a:xfrm>
                  <a:off x="1900" y="2020"/>
                  <a:ext cx="305" cy="448"/>
                  <a:chOff x="1900" y="2020"/>
                  <a:chExt cx="305" cy="448"/>
                </a:xfrm>
              </p:grpSpPr>
              <p:sp>
                <p:nvSpPr>
                  <p:cNvPr id="10467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1900" y="2091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68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1970" y="2020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69" name="AutoShape 229"/>
                <p:cNvSpPr>
                  <a:spLocks noChangeArrowheads="1"/>
                </p:cNvSpPr>
                <p:nvPr/>
              </p:nvSpPr>
              <p:spPr bwMode="auto">
                <a:xfrm>
                  <a:off x="1962" y="2124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70" name="Group 230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grpSp>
              <p:nvGrpSpPr>
                <p:cNvPr id="10471" name="Group 231"/>
                <p:cNvGrpSpPr>
                  <a:grpSpLocks/>
                </p:cNvGrpSpPr>
                <p:nvPr/>
              </p:nvGrpSpPr>
              <p:grpSpPr bwMode="auto">
                <a:xfrm>
                  <a:off x="2201" y="2020"/>
                  <a:ext cx="378" cy="448"/>
                  <a:chOff x="2201" y="2020"/>
                  <a:chExt cx="378" cy="448"/>
                </a:xfrm>
              </p:grpSpPr>
              <p:sp>
                <p:nvSpPr>
                  <p:cNvPr id="10472" name="AutoShape 232"/>
                  <p:cNvSpPr>
                    <a:spLocks noChangeArrowheads="1"/>
                  </p:cNvSpPr>
                  <p:nvPr/>
                </p:nvSpPr>
                <p:spPr bwMode="auto">
                  <a:xfrm>
                    <a:off x="2201" y="2091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73" name="AutoShape 233"/>
                  <p:cNvSpPr>
                    <a:spLocks noChangeArrowheads="1"/>
                  </p:cNvSpPr>
                  <p:nvPr/>
                </p:nvSpPr>
                <p:spPr bwMode="auto">
                  <a:xfrm>
                    <a:off x="2287" y="2020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74" name="Oval 234"/>
                <p:cNvSpPr>
                  <a:spLocks noChangeArrowheads="1"/>
                </p:cNvSpPr>
                <p:nvPr/>
              </p:nvSpPr>
              <p:spPr bwMode="auto">
                <a:xfrm>
                  <a:off x="2316" y="205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5" name="AutoShape 235"/>
                <p:cNvSpPr>
                  <a:spLocks noChangeArrowheads="1"/>
                </p:cNvSpPr>
                <p:nvPr/>
              </p:nvSpPr>
              <p:spPr bwMode="auto">
                <a:xfrm>
                  <a:off x="2248" y="2266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76" name="Freeform 236"/>
              <p:cNvSpPr>
                <a:spLocks/>
              </p:cNvSpPr>
              <p:nvPr/>
            </p:nvSpPr>
            <p:spPr bwMode="auto">
              <a:xfrm>
                <a:off x="2765" y="224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7" name="Rectangle 237"/>
              <p:cNvSpPr>
                <a:spLocks noChangeArrowheads="1"/>
              </p:cNvSpPr>
              <p:nvPr/>
            </p:nvSpPr>
            <p:spPr bwMode="auto">
              <a:xfrm>
                <a:off x="2761" y="224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8" name="Rectangle 238"/>
              <p:cNvSpPr>
                <a:spLocks noChangeArrowheads="1"/>
              </p:cNvSpPr>
              <p:nvPr/>
            </p:nvSpPr>
            <p:spPr bwMode="auto">
              <a:xfrm>
                <a:off x="2768" y="233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9" name="Rectangle 239"/>
              <p:cNvSpPr>
                <a:spLocks noChangeArrowheads="1"/>
              </p:cNvSpPr>
              <p:nvPr/>
            </p:nvSpPr>
            <p:spPr bwMode="auto">
              <a:xfrm>
                <a:off x="2585" y="233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80" name="Group 240"/>
              <p:cNvGrpSpPr>
                <a:grpSpLocks/>
              </p:cNvGrpSpPr>
              <p:nvPr/>
            </p:nvGrpSpPr>
            <p:grpSpPr bwMode="auto">
              <a:xfrm>
                <a:off x="2583" y="2077"/>
                <a:ext cx="194" cy="364"/>
                <a:chOff x="2583" y="2077"/>
                <a:chExt cx="194" cy="364"/>
              </a:xfrm>
            </p:grpSpPr>
            <p:sp>
              <p:nvSpPr>
                <p:cNvPr id="10481" name="Oval 241"/>
                <p:cNvSpPr>
                  <a:spLocks noChangeArrowheads="1"/>
                </p:cNvSpPr>
                <p:nvPr/>
              </p:nvSpPr>
              <p:spPr bwMode="auto">
                <a:xfrm>
                  <a:off x="2659" y="207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2" name="Freeform 242"/>
                <p:cNvSpPr>
                  <a:spLocks/>
                </p:cNvSpPr>
                <p:nvPr/>
              </p:nvSpPr>
              <p:spPr bwMode="auto">
                <a:xfrm>
                  <a:off x="2583" y="214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83" name="Group 243"/>
            <p:cNvGrpSpPr>
              <a:grpSpLocks/>
            </p:cNvGrpSpPr>
            <p:nvPr/>
          </p:nvGrpSpPr>
          <p:grpSpPr bwMode="auto">
            <a:xfrm>
              <a:off x="2812" y="2468"/>
              <a:ext cx="967" cy="448"/>
              <a:chOff x="2812" y="2468"/>
              <a:chExt cx="967" cy="448"/>
            </a:xfrm>
          </p:grpSpPr>
          <p:grpSp>
            <p:nvGrpSpPr>
              <p:cNvPr id="10484" name="Group 244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grpSp>
              <p:nvGrpSpPr>
                <p:cNvPr id="10485" name="Group 245"/>
                <p:cNvGrpSpPr>
                  <a:grpSpLocks/>
                </p:cNvGrpSpPr>
                <p:nvPr/>
              </p:nvGrpSpPr>
              <p:grpSpPr bwMode="auto">
                <a:xfrm>
                  <a:off x="2812" y="2468"/>
                  <a:ext cx="305" cy="448"/>
                  <a:chOff x="2812" y="2468"/>
                  <a:chExt cx="305" cy="448"/>
                </a:xfrm>
              </p:grpSpPr>
              <p:sp>
                <p:nvSpPr>
                  <p:cNvPr id="10486" name="AutoShape 246"/>
                  <p:cNvSpPr>
                    <a:spLocks noChangeArrowheads="1"/>
                  </p:cNvSpPr>
                  <p:nvPr/>
                </p:nvSpPr>
                <p:spPr bwMode="auto">
                  <a:xfrm>
                    <a:off x="2812" y="253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87" name="AutoShape 247"/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246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88" name="AutoShape 248"/>
                <p:cNvSpPr>
                  <a:spLocks noChangeArrowheads="1"/>
                </p:cNvSpPr>
                <p:nvPr/>
              </p:nvSpPr>
              <p:spPr bwMode="auto">
                <a:xfrm>
                  <a:off x="2874" y="257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89" name="Group 249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grpSp>
              <p:nvGrpSpPr>
                <p:cNvPr id="10490" name="Group 250"/>
                <p:cNvGrpSpPr>
                  <a:grpSpLocks/>
                </p:cNvGrpSpPr>
                <p:nvPr/>
              </p:nvGrpSpPr>
              <p:grpSpPr bwMode="auto">
                <a:xfrm>
                  <a:off x="3113" y="2468"/>
                  <a:ext cx="378" cy="448"/>
                  <a:chOff x="3113" y="2468"/>
                  <a:chExt cx="378" cy="448"/>
                </a:xfrm>
              </p:grpSpPr>
              <p:sp>
                <p:nvSpPr>
                  <p:cNvPr id="10491" name="AutoShape 251"/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253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92" name="AutoShape 252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46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93" name="Oval 253"/>
                <p:cNvSpPr>
                  <a:spLocks noChangeArrowheads="1"/>
                </p:cNvSpPr>
                <p:nvPr/>
              </p:nvSpPr>
              <p:spPr bwMode="auto">
                <a:xfrm>
                  <a:off x="3228" y="250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4" name="AutoShape 254"/>
                <p:cNvSpPr>
                  <a:spLocks noChangeArrowheads="1"/>
                </p:cNvSpPr>
                <p:nvPr/>
              </p:nvSpPr>
              <p:spPr bwMode="auto">
                <a:xfrm>
                  <a:off x="3160" y="271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95" name="Freeform 255"/>
              <p:cNvSpPr>
                <a:spLocks/>
              </p:cNvSpPr>
              <p:nvPr/>
            </p:nvSpPr>
            <p:spPr bwMode="auto">
              <a:xfrm>
                <a:off x="3677" y="269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6" name="Rectangle 256"/>
              <p:cNvSpPr>
                <a:spLocks noChangeArrowheads="1"/>
              </p:cNvSpPr>
              <p:nvPr/>
            </p:nvSpPr>
            <p:spPr bwMode="auto">
              <a:xfrm>
                <a:off x="3673" y="269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7" name="Rectangle 257"/>
              <p:cNvSpPr>
                <a:spLocks noChangeArrowheads="1"/>
              </p:cNvSpPr>
              <p:nvPr/>
            </p:nvSpPr>
            <p:spPr bwMode="auto">
              <a:xfrm>
                <a:off x="3680" y="277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8" name="Rectangle 258"/>
              <p:cNvSpPr>
                <a:spLocks noChangeArrowheads="1"/>
              </p:cNvSpPr>
              <p:nvPr/>
            </p:nvSpPr>
            <p:spPr bwMode="auto">
              <a:xfrm>
                <a:off x="3497" y="277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99" name="Group 259"/>
              <p:cNvGrpSpPr>
                <a:grpSpLocks/>
              </p:cNvGrpSpPr>
              <p:nvPr/>
            </p:nvGrpSpPr>
            <p:grpSpPr bwMode="auto">
              <a:xfrm>
                <a:off x="3495" y="2525"/>
                <a:ext cx="194" cy="364"/>
                <a:chOff x="3495" y="2525"/>
                <a:chExt cx="194" cy="364"/>
              </a:xfrm>
            </p:grpSpPr>
            <p:sp>
              <p:nvSpPr>
                <p:cNvPr id="10500" name="Oval 260"/>
                <p:cNvSpPr>
                  <a:spLocks noChangeArrowheads="1"/>
                </p:cNvSpPr>
                <p:nvPr/>
              </p:nvSpPr>
              <p:spPr bwMode="auto">
                <a:xfrm>
                  <a:off x="3571" y="252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1" name="Freeform 261"/>
                <p:cNvSpPr>
                  <a:spLocks/>
                </p:cNvSpPr>
                <p:nvPr/>
              </p:nvSpPr>
              <p:spPr bwMode="auto">
                <a:xfrm>
                  <a:off x="3495" y="259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02" name="Group 262"/>
            <p:cNvGrpSpPr>
              <a:grpSpLocks/>
            </p:cNvGrpSpPr>
            <p:nvPr/>
          </p:nvGrpSpPr>
          <p:grpSpPr bwMode="auto">
            <a:xfrm>
              <a:off x="3852" y="2964"/>
              <a:ext cx="967" cy="448"/>
              <a:chOff x="3852" y="2964"/>
              <a:chExt cx="967" cy="448"/>
            </a:xfrm>
          </p:grpSpPr>
          <p:grpSp>
            <p:nvGrpSpPr>
              <p:cNvPr id="10503" name="Group 263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grpSp>
              <p:nvGrpSpPr>
                <p:cNvPr id="10504" name="Group 264"/>
                <p:cNvGrpSpPr>
                  <a:grpSpLocks/>
                </p:cNvGrpSpPr>
                <p:nvPr/>
              </p:nvGrpSpPr>
              <p:grpSpPr bwMode="auto">
                <a:xfrm>
                  <a:off x="3852" y="2964"/>
                  <a:ext cx="305" cy="448"/>
                  <a:chOff x="3852" y="2964"/>
                  <a:chExt cx="305" cy="448"/>
                </a:xfrm>
              </p:grpSpPr>
              <p:sp>
                <p:nvSpPr>
                  <p:cNvPr id="10505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3852" y="303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06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3922" y="296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07" name="AutoShape 267"/>
                <p:cNvSpPr>
                  <a:spLocks noChangeArrowheads="1"/>
                </p:cNvSpPr>
                <p:nvPr/>
              </p:nvSpPr>
              <p:spPr bwMode="auto">
                <a:xfrm>
                  <a:off x="3914" y="306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08" name="Group 268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grpSp>
              <p:nvGrpSpPr>
                <p:cNvPr id="10509" name="Group 269"/>
                <p:cNvGrpSpPr>
                  <a:grpSpLocks/>
                </p:cNvGrpSpPr>
                <p:nvPr/>
              </p:nvGrpSpPr>
              <p:grpSpPr bwMode="auto">
                <a:xfrm>
                  <a:off x="4153" y="2964"/>
                  <a:ext cx="378" cy="448"/>
                  <a:chOff x="4153" y="2964"/>
                  <a:chExt cx="378" cy="448"/>
                </a:xfrm>
              </p:grpSpPr>
              <p:sp>
                <p:nvSpPr>
                  <p:cNvPr id="10510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4153" y="303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1" name="AutoShape 271"/>
                  <p:cNvSpPr>
                    <a:spLocks noChangeArrowheads="1"/>
                  </p:cNvSpPr>
                  <p:nvPr/>
                </p:nvSpPr>
                <p:spPr bwMode="auto">
                  <a:xfrm>
                    <a:off x="4239" y="296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12" name="Oval 272"/>
                <p:cNvSpPr>
                  <a:spLocks noChangeArrowheads="1"/>
                </p:cNvSpPr>
                <p:nvPr/>
              </p:nvSpPr>
              <p:spPr bwMode="auto">
                <a:xfrm>
                  <a:off x="4268" y="300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3" name="AutoShape 273"/>
                <p:cNvSpPr>
                  <a:spLocks noChangeArrowheads="1"/>
                </p:cNvSpPr>
                <p:nvPr/>
              </p:nvSpPr>
              <p:spPr bwMode="auto">
                <a:xfrm>
                  <a:off x="4200" y="321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514" name="Freeform 274"/>
              <p:cNvSpPr>
                <a:spLocks/>
              </p:cNvSpPr>
              <p:nvPr/>
            </p:nvSpPr>
            <p:spPr bwMode="auto">
              <a:xfrm>
                <a:off x="4717" y="319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5" name="Rectangle 275"/>
              <p:cNvSpPr>
                <a:spLocks noChangeArrowheads="1"/>
              </p:cNvSpPr>
              <p:nvPr/>
            </p:nvSpPr>
            <p:spPr bwMode="auto">
              <a:xfrm>
                <a:off x="4713" y="319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6" name="Rectangle 276"/>
              <p:cNvSpPr>
                <a:spLocks noChangeArrowheads="1"/>
              </p:cNvSpPr>
              <p:nvPr/>
            </p:nvSpPr>
            <p:spPr bwMode="auto">
              <a:xfrm>
                <a:off x="4720" y="327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7" name="Rectangle 277"/>
              <p:cNvSpPr>
                <a:spLocks noChangeArrowheads="1"/>
              </p:cNvSpPr>
              <p:nvPr/>
            </p:nvSpPr>
            <p:spPr bwMode="auto">
              <a:xfrm>
                <a:off x="4537" y="327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518" name="Group 278"/>
              <p:cNvGrpSpPr>
                <a:grpSpLocks/>
              </p:cNvGrpSpPr>
              <p:nvPr/>
            </p:nvGrpSpPr>
            <p:grpSpPr bwMode="auto">
              <a:xfrm>
                <a:off x="4535" y="3021"/>
                <a:ext cx="194" cy="364"/>
                <a:chOff x="4535" y="3021"/>
                <a:chExt cx="194" cy="364"/>
              </a:xfrm>
            </p:grpSpPr>
            <p:sp>
              <p:nvSpPr>
                <p:cNvPr id="10519" name="Oval 279"/>
                <p:cNvSpPr>
                  <a:spLocks noChangeArrowheads="1"/>
                </p:cNvSpPr>
                <p:nvPr/>
              </p:nvSpPr>
              <p:spPr bwMode="auto">
                <a:xfrm>
                  <a:off x="4611" y="302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0" name="Freeform 280"/>
                <p:cNvSpPr>
                  <a:spLocks/>
                </p:cNvSpPr>
                <p:nvPr/>
              </p:nvSpPr>
              <p:spPr bwMode="auto">
                <a:xfrm>
                  <a:off x="4535" y="308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21" name="Line 281"/>
            <p:cNvSpPr>
              <a:spLocks noChangeShapeType="1"/>
            </p:cNvSpPr>
            <p:nvPr/>
          </p:nvSpPr>
          <p:spPr bwMode="auto">
            <a:xfrm>
              <a:off x="400" y="1452"/>
              <a:ext cx="0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2" name="Rectangle 282"/>
            <p:cNvSpPr>
              <a:spLocks noChangeArrowheads="1"/>
            </p:cNvSpPr>
            <p:nvPr/>
          </p:nvSpPr>
          <p:spPr bwMode="auto">
            <a:xfrm>
              <a:off x="2600" y="961"/>
              <a:ext cx="47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Comic Sans MS" pitchFamily="66" charset="0"/>
                </a:rPr>
                <a:t>Time</a:t>
              </a:r>
            </a:p>
          </p:txBody>
        </p:sp>
      </p:grpSp>
      <p:sp>
        <p:nvSpPr>
          <p:cNvPr id="10523" name="Rectangle 283"/>
          <p:cNvSpPr>
            <a:spLocks noChangeArrowheads="1"/>
          </p:cNvSpPr>
          <p:nvPr/>
        </p:nvSpPr>
        <p:spPr bwMode="auto">
          <a:xfrm>
            <a:off x="228600" y="2667000"/>
            <a:ext cx="460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 b="0" i="1">
                <a:latin typeface="Comic Sans MS" pitchFamily="66" charset="0"/>
              </a:rPr>
              <a:t>T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a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s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k</a:t>
            </a:r>
          </a:p>
          <a:p>
            <a:pPr algn="ctr"/>
            <a:endParaRPr lang="en-US" altLang="zh-CN" sz="1600" b="0" i="1">
              <a:latin typeface="Comic Sans MS" pitchFamily="66" charset="0"/>
            </a:endParaRP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O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r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d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e</a:t>
            </a:r>
          </a:p>
          <a:p>
            <a:pPr algn="ctr"/>
            <a:r>
              <a:rPr lang="en-US" altLang="zh-CN" sz="1600" b="0" i="1">
                <a:latin typeface="Comic Sans MS" pitchFamily="66" charset="0"/>
              </a:rPr>
              <a:t>r</a:t>
            </a:r>
            <a:endParaRPr lang="en-US" altLang="zh-CN" sz="1600" i="1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   Pipelined Laundry----Start work ASAP</a:t>
            </a:r>
          </a:p>
        </p:txBody>
      </p:sp>
      <p:sp>
        <p:nvSpPr>
          <p:cNvPr id="13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A64A9C1-2CB7-4E03-9CE4-0CA1DB9CE2C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3400" y="56388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0">
                <a:solidFill>
                  <a:srgbClr val="FF3300"/>
                </a:solidFill>
                <a:latin typeface="Comic Sans MS" pitchFamily="66" charset="0"/>
              </a:rPr>
              <a:t>Pipelined laundry takes 3.5 hours for 4 loads</a:t>
            </a:r>
            <a:r>
              <a:rPr lang="en-US" altLang="zh-CN" sz="2800" b="0">
                <a:solidFill>
                  <a:srgbClr val="FF3300"/>
                </a:solidFill>
                <a:latin typeface="Arial" charset="0"/>
              </a:rPr>
              <a:t> 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50888" y="1433513"/>
            <a:ext cx="7954962" cy="4164012"/>
            <a:chOff x="267" y="903"/>
            <a:chExt cx="5351" cy="2918"/>
          </a:xfrm>
        </p:grpSpPr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712" y="1908"/>
              <a:ext cx="329" cy="367"/>
              <a:chOff x="712" y="1908"/>
              <a:chExt cx="329" cy="367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712" y="19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755" y="1957"/>
                <a:ext cx="27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704" y="2444"/>
              <a:ext cx="329" cy="369"/>
              <a:chOff x="704" y="2444"/>
              <a:chExt cx="329" cy="369"/>
            </a:xfrm>
          </p:grpSpPr>
          <p:sp>
            <p:nvSpPr>
              <p:cNvPr id="11274" name="Freeform 10"/>
              <p:cNvSpPr>
                <a:spLocks/>
              </p:cNvSpPr>
              <p:nvPr/>
            </p:nvSpPr>
            <p:spPr bwMode="auto">
              <a:xfrm>
                <a:off x="704" y="244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757" y="2495"/>
                <a:ext cx="25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680" y="2916"/>
              <a:ext cx="329" cy="368"/>
              <a:chOff x="680" y="2916"/>
              <a:chExt cx="329" cy="368"/>
            </a:xfrm>
          </p:grpSpPr>
          <p:sp>
            <p:nvSpPr>
              <p:cNvPr id="11277" name="Freeform 13"/>
              <p:cNvSpPr>
                <a:spLocks/>
              </p:cNvSpPr>
              <p:nvPr/>
            </p:nvSpPr>
            <p:spPr bwMode="auto">
              <a:xfrm>
                <a:off x="680" y="291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733" y="2966"/>
                <a:ext cx="248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680" y="3372"/>
              <a:ext cx="329" cy="367"/>
              <a:chOff x="680" y="3372"/>
              <a:chExt cx="329" cy="367"/>
            </a:xfrm>
          </p:grpSpPr>
          <p:sp>
            <p:nvSpPr>
              <p:cNvPr id="11280" name="Freeform 16"/>
              <p:cNvSpPr>
                <a:spLocks/>
              </p:cNvSpPr>
              <p:nvPr/>
            </p:nvSpPr>
            <p:spPr bwMode="auto">
              <a:xfrm>
                <a:off x="680" y="3372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23" y="3421"/>
                <a:ext cx="270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D</a:t>
                </a:r>
              </a:p>
            </p:txBody>
          </p:sp>
        </p:grp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883" y="903"/>
              <a:ext cx="62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6 PM</a:t>
              </a: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1112" y="1272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108" y="11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1659" y="911"/>
              <a:ext cx="2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7</a:t>
              </a: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2331" y="911"/>
              <a:ext cx="2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8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2971" y="911"/>
              <a:ext cx="2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9</a:t>
              </a: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563" y="919"/>
              <a:ext cx="37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251" y="911"/>
              <a:ext cx="37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647" y="903"/>
              <a:ext cx="97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</a:rPr>
                <a:t>Midnight</a:t>
              </a:r>
            </a:p>
          </p:txBody>
        </p: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1136" y="1844"/>
              <a:ext cx="2199" cy="1848"/>
              <a:chOff x="1136" y="1844"/>
              <a:chExt cx="2199" cy="1848"/>
            </a:xfrm>
          </p:grpSpPr>
          <p:grpSp>
            <p:nvGrpSpPr>
              <p:cNvPr id="11292" name="Group 28"/>
              <p:cNvGrpSpPr>
                <a:grpSpLocks/>
              </p:cNvGrpSpPr>
              <p:nvPr/>
            </p:nvGrpSpPr>
            <p:grpSpPr bwMode="auto">
              <a:xfrm>
                <a:off x="1136" y="1844"/>
                <a:ext cx="967" cy="448"/>
                <a:chOff x="1136" y="1844"/>
                <a:chExt cx="967" cy="448"/>
              </a:xfrm>
            </p:grpSpPr>
            <p:grpSp>
              <p:nvGrpSpPr>
                <p:cNvPr id="11293" name="Group 29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grpSp>
                <p:nvGrpSpPr>
                  <p:cNvPr id="1129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136" y="1844"/>
                    <a:ext cx="305" cy="448"/>
                    <a:chOff x="1136" y="1844"/>
                    <a:chExt cx="305" cy="448"/>
                  </a:xfrm>
                </p:grpSpPr>
                <p:sp>
                  <p:nvSpPr>
                    <p:cNvPr id="1129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6" y="191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6" y="184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297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94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98" name="Group 34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grpSp>
                <p:nvGrpSpPr>
                  <p:cNvPr id="1129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437" y="1844"/>
                    <a:ext cx="378" cy="448"/>
                    <a:chOff x="1437" y="1844"/>
                    <a:chExt cx="378" cy="448"/>
                  </a:xfrm>
                </p:grpSpPr>
                <p:sp>
                  <p:nvSpPr>
                    <p:cNvPr id="11300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7" y="191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01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3" y="184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02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552" y="188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3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484" y="209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04" name="Freeform 40"/>
                <p:cNvSpPr>
                  <a:spLocks/>
                </p:cNvSpPr>
                <p:nvPr/>
              </p:nvSpPr>
              <p:spPr bwMode="auto">
                <a:xfrm>
                  <a:off x="2001" y="207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997" y="207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004" y="215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Rectangle 43"/>
                <p:cNvSpPr>
                  <a:spLocks noChangeArrowheads="1"/>
                </p:cNvSpPr>
                <p:nvPr/>
              </p:nvSpPr>
              <p:spPr bwMode="auto">
                <a:xfrm>
                  <a:off x="1821" y="215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08" name="Group 44"/>
                <p:cNvGrpSpPr>
                  <a:grpSpLocks/>
                </p:cNvGrpSpPr>
                <p:nvPr/>
              </p:nvGrpSpPr>
              <p:grpSpPr bwMode="auto">
                <a:xfrm>
                  <a:off x="1819" y="1901"/>
                  <a:ext cx="194" cy="364"/>
                  <a:chOff x="1819" y="1901"/>
                  <a:chExt cx="194" cy="364"/>
                </a:xfrm>
              </p:grpSpPr>
              <p:sp>
                <p:nvSpPr>
                  <p:cNvPr id="11309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895" y="190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0" name="Freeform 46"/>
                  <p:cNvSpPr>
                    <a:spLocks/>
                  </p:cNvSpPr>
                  <p:nvPr/>
                </p:nvSpPr>
                <p:spPr bwMode="auto">
                  <a:xfrm>
                    <a:off x="1819" y="196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11" name="Group 47"/>
              <p:cNvGrpSpPr>
                <a:grpSpLocks/>
              </p:cNvGrpSpPr>
              <p:nvPr/>
            </p:nvGrpSpPr>
            <p:grpSpPr bwMode="auto">
              <a:xfrm>
                <a:off x="1536" y="2308"/>
                <a:ext cx="967" cy="448"/>
                <a:chOff x="1536" y="2308"/>
                <a:chExt cx="967" cy="448"/>
              </a:xfrm>
            </p:grpSpPr>
            <p:grpSp>
              <p:nvGrpSpPr>
                <p:cNvPr id="11312" name="Group 48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grpSp>
                <p:nvGrpSpPr>
                  <p:cNvPr id="1131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536" y="2308"/>
                    <a:ext cx="305" cy="448"/>
                    <a:chOff x="1536" y="2308"/>
                    <a:chExt cx="305" cy="448"/>
                  </a:xfrm>
                </p:grpSpPr>
                <p:sp>
                  <p:nvSpPr>
                    <p:cNvPr id="11314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379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15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6" y="2308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16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412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17" name="Group 53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grpSp>
                <p:nvGrpSpPr>
                  <p:cNvPr id="1131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837" y="2308"/>
                    <a:ext cx="378" cy="448"/>
                    <a:chOff x="1837" y="2308"/>
                    <a:chExt cx="378" cy="448"/>
                  </a:xfrm>
                </p:grpSpPr>
                <p:sp>
                  <p:nvSpPr>
                    <p:cNvPr id="11319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379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2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3" y="2308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2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344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2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554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23" name="Freeform 59"/>
                <p:cNvSpPr>
                  <a:spLocks/>
                </p:cNvSpPr>
                <p:nvPr/>
              </p:nvSpPr>
              <p:spPr bwMode="auto">
                <a:xfrm>
                  <a:off x="2401" y="2537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4" name="Rectangle 60"/>
                <p:cNvSpPr>
                  <a:spLocks noChangeArrowheads="1"/>
                </p:cNvSpPr>
                <p:nvPr/>
              </p:nvSpPr>
              <p:spPr bwMode="auto">
                <a:xfrm>
                  <a:off x="2397" y="2537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5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4" y="2618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6" name="Rectangle 62"/>
                <p:cNvSpPr>
                  <a:spLocks noChangeArrowheads="1"/>
                </p:cNvSpPr>
                <p:nvPr/>
              </p:nvSpPr>
              <p:spPr bwMode="auto">
                <a:xfrm>
                  <a:off x="2221" y="2618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27" name="Group 63"/>
                <p:cNvGrpSpPr>
                  <a:grpSpLocks/>
                </p:cNvGrpSpPr>
                <p:nvPr/>
              </p:nvGrpSpPr>
              <p:grpSpPr bwMode="auto">
                <a:xfrm>
                  <a:off x="2219" y="2365"/>
                  <a:ext cx="194" cy="364"/>
                  <a:chOff x="2219" y="2365"/>
                  <a:chExt cx="194" cy="364"/>
                </a:xfrm>
              </p:grpSpPr>
              <p:sp>
                <p:nvSpPr>
                  <p:cNvPr id="1132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295" y="2365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9" name="Freeform 65"/>
                  <p:cNvSpPr>
                    <a:spLocks/>
                  </p:cNvSpPr>
                  <p:nvPr/>
                </p:nvSpPr>
                <p:spPr bwMode="auto">
                  <a:xfrm>
                    <a:off x="2219" y="2433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30" name="Group 66"/>
              <p:cNvGrpSpPr>
                <a:grpSpLocks/>
              </p:cNvGrpSpPr>
              <p:nvPr/>
            </p:nvGrpSpPr>
            <p:grpSpPr bwMode="auto">
              <a:xfrm>
                <a:off x="1952" y="2796"/>
                <a:ext cx="967" cy="448"/>
                <a:chOff x="1952" y="2796"/>
                <a:chExt cx="967" cy="448"/>
              </a:xfrm>
            </p:grpSpPr>
            <p:grpSp>
              <p:nvGrpSpPr>
                <p:cNvPr id="11331" name="Group 67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grpSp>
                <p:nvGrpSpPr>
                  <p:cNvPr id="1133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952" y="2796"/>
                    <a:ext cx="305" cy="448"/>
                    <a:chOff x="1952" y="2796"/>
                    <a:chExt cx="305" cy="448"/>
                  </a:xfrm>
                </p:grpSpPr>
                <p:sp>
                  <p:nvSpPr>
                    <p:cNvPr id="11333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2" y="286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4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2" y="279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35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2014" y="290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36" name="Group 72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grpSp>
                <p:nvGrpSpPr>
                  <p:cNvPr id="1133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253" y="2796"/>
                    <a:ext cx="378" cy="448"/>
                    <a:chOff x="2253" y="2796"/>
                    <a:chExt cx="378" cy="448"/>
                  </a:xfrm>
                </p:grpSpPr>
                <p:sp>
                  <p:nvSpPr>
                    <p:cNvPr id="11338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3" y="286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39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9" y="279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4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2832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1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2300" y="304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42" name="Freeform 78"/>
                <p:cNvSpPr>
                  <a:spLocks/>
                </p:cNvSpPr>
                <p:nvPr/>
              </p:nvSpPr>
              <p:spPr bwMode="auto">
                <a:xfrm>
                  <a:off x="2817" y="302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3" name="Rectangle 79"/>
                <p:cNvSpPr>
                  <a:spLocks noChangeArrowheads="1"/>
                </p:cNvSpPr>
                <p:nvPr/>
              </p:nvSpPr>
              <p:spPr bwMode="auto">
                <a:xfrm>
                  <a:off x="2813" y="302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4" name="Rectangle 80"/>
                <p:cNvSpPr>
                  <a:spLocks noChangeArrowheads="1"/>
                </p:cNvSpPr>
                <p:nvPr/>
              </p:nvSpPr>
              <p:spPr bwMode="auto">
                <a:xfrm>
                  <a:off x="2820" y="310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5" name="Rectangle 81"/>
                <p:cNvSpPr>
                  <a:spLocks noChangeArrowheads="1"/>
                </p:cNvSpPr>
                <p:nvPr/>
              </p:nvSpPr>
              <p:spPr bwMode="auto">
                <a:xfrm>
                  <a:off x="2637" y="310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46" name="Group 82"/>
                <p:cNvGrpSpPr>
                  <a:grpSpLocks/>
                </p:cNvGrpSpPr>
                <p:nvPr/>
              </p:nvGrpSpPr>
              <p:grpSpPr bwMode="auto">
                <a:xfrm>
                  <a:off x="2635" y="2853"/>
                  <a:ext cx="194" cy="364"/>
                  <a:chOff x="2635" y="2853"/>
                  <a:chExt cx="194" cy="364"/>
                </a:xfrm>
              </p:grpSpPr>
              <p:sp>
                <p:nvSpPr>
                  <p:cNvPr id="1134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285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8" name="Freeform 84"/>
                  <p:cNvSpPr>
                    <a:spLocks/>
                  </p:cNvSpPr>
                  <p:nvPr/>
                </p:nvSpPr>
                <p:spPr bwMode="auto">
                  <a:xfrm>
                    <a:off x="2635" y="292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2368" y="3244"/>
                <a:ext cx="967" cy="448"/>
                <a:chOff x="2368" y="3244"/>
                <a:chExt cx="967" cy="448"/>
              </a:xfrm>
            </p:grpSpPr>
            <p:grpSp>
              <p:nvGrpSpPr>
                <p:cNvPr id="11350" name="Group 86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grpSp>
                <p:nvGrpSpPr>
                  <p:cNvPr id="1135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368" y="3244"/>
                    <a:ext cx="305" cy="448"/>
                    <a:chOff x="2368" y="3244"/>
                    <a:chExt cx="305" cy="448"/>
                  </a:xfrm>
                </p:grpSpPr>
                <p:sp>
                  <p:nvSpPr>
                    <p:cNvPr id="11352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8" y="331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5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" y="324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54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334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55" name="Group 91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grpSp>
                <p:nvGrpSpPr>
                  <p:cNvPr id="11356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669" y="3244"/>
                    <a:ext cx="378" cy="448"/>
                    <a:chOff x="2669" y="3244"/>
                    <a:chExt cx="378" cy="448"/>
                  </a:xfrm>
                </p:grpSpPr>
                <p:sp>
                  <p:nvSpPr>
                    <p:cNvPr id="11357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9" y="331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58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5" y="324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5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28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349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1" name="Freeform 97"/>
                <p:cNvSpPr>
                  <a:spLocks/>
                </p:cNvSpPr>
                <p:nvPr/>
              </p:nvSpPr>
              <p:spPr bwMode="auto">
                <a:xfrm>
                  <a:off x="3233" y="347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2" name="Rectangle 98"/>
                <p:cNvSpPr>
                  <a:spLocks noChangeArrowheads="1"/>
                </p:cNvSpPr>
                <p:nvPr/>
              </p:nvSpPr>
              <p:spPr bwMode="auto">
                <a:xfrm>
                  <a:off x="3229" y="347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36" y="355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4" name="Rectangle 100"/>
                <p:cNvSpPr>
                  <a:spLocks noChangeArrowheads="1"/>
                </p:cNvSpPr>
                <p:nvPr/>
              </p:nvSpPr>
              <p:spPr bwMode="auto">
                <a:xfrm>
                  <a:off x="3053" y="355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65" name="Group 101"/>
                <p:cNvGrpSpPr>
                  <a:grpSpLocks/>
                </p:cNvGrpSpPr>
                <p:nvPr/>
              </p:nvGrpSpPr>
              <p:grpSpPr bwMode="auto">
                <a:xfrm>
                  <a:off x="3051" y="3301"/>
                  <a:ext cx="194" cy="364"/>
                  <a:chOff x="3051" y="3301"/>
                  <a:chExt cx="194" cy="364"/>
                </a:xfrm>
              </p:grpSpPr>
              <p:sp>
                <p:nvSpPr>
                  <p:cNvPr id="1136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3127" y="330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" name="Freeform 103"/>
                  <p:cNvSpPr>
                    <a:spLocks/>
                  </p:cNvSpPr>
                  <p:nvPr/>
                </p:nvSpPr>
                <p:spPr bwMode="auto">
                  <a:xfrm>
                    <a:off x="3051" y="336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0" cap="rnd">
                        <a:pattFill prst="narHorz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368" name="Rectangle 104"/>
            <p:cNvSpPr>
              <a:spLocks noChangeArrowheads="1"/>
            </p:cNvSpPr>
            <p:nvPr/>
          </p:nvSpPr>
          <p:spPr bwMode="auto">
            <a:xfrm>
              <a:off x="267" y="1834"/>
              <a:ext cx="244" cy="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800" b="0" i="1">
                  <a:latin typeface="Comic Sans MS" pitchFamily="66" charset="0"/>
                </a:rPr>
                <a:t>T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a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k</a:t>
              </a:r>
            </a:p>
            <a:p>
              <a:pPr algn="ctr"/>
              <a:endParaRPr lang="en-US" altLang="zh-CN" sz="1800" b="0" i="1">
                <a:latin typeface="Comic Sans MS" pitchFamily="66" charset="0"/>
              </a:endParaRP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O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r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altLang="zh-CN" sz="1800" b="0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580" y="1740"/>
              <a:ext cx="0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Rectangle 106"/>
            <p:cNvSpPr>
              <a:spLocks noChangeArrowheads="1"/>
            </p:cNvSpPr>
            <p:nvPr/>
          </p:nvSpPr>
          <p:spPr bwMode="auto">
            <a:xfrm>
              <a:off x="2779" y="1250"/>
              <a:ext cx="47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Comic Sans MS" pitchFamily="66" charset="0"/>
                </a:rPr>
                <a:t>Time</a:t>
              </a:r>
            </a:p>
          </p:txBody>
        </p:sp>
        <p:grpSp>
          <p:nvGrpSpPr>
            <p:cNvPr id="11371" name="Group 107"/>
            <p:cNvGrpSpPr>
              <a:grpSpLocks/>
            </p:cNvGrpSpPr>
            <p:nvPr/>
          </p:nvGrpSpPr>
          <p:grpSpPr bwMode="auto">
            <a:xfrm>
              <a:off x="1090" y="1484"/>
              <a:ext cx="2291" cy="434"/>
              <a:chOff x="1090" y="1484"/>
              <a:chExt cx="2291" cy="434"/>
            </a:xfrm>
          </p:grpSpPr>
          <p:sp>
            <p:nvSpPr>
              <p:cNvPr id="11372" name="Rectangle 108"/>
              <p:cNvSpPr>
                <a:spLocks noChangeArrowheads="1"/>
              </p:cNvSpPr>
              <p:nvPr/>
            </p:nvSpPr>
            <p:spPr bwMode="auto">
              <a:xfrm>
                <a:off x="1090" y="1599"/>
                <a:ext cx="37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30</a:t>
                </a:r>
              </a:p>
            </p:txBody>
          </p:sp>
          <p:sp>
            <p:nvSpPr>
              <p:cNvPr id="11373" name="Line 109"/>
              <p:cNvSpPr>
                <a:spLocks noChangeShapeType="1"/>
              </p:cNvSpPr>
              <p:nvPr/>
            </p:nvSpPr>
            <p:spPr bwMode="auto">
              <a:xfrm>
                <a:off x="1124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4" name="Line 110"/>
              <p:cNvSpPr>
                <a:spLocks noChangeShapeType="1"/>
              </p:cNvSpPr>
              <p:nvPr/>
            </p:nvSpPr>
            <p:spPr bwMode="auto">
              <a:xfrm>
                <a:off x="14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375" name="Group 111"/>
              <p:cNvGrpSpPr>
                <a:grpSpLocks/>
              </p:cNvGrpSpPr>
              <p:nvPr/>
            </p:nvGrpSpPr>
            <p:grpSpPr bwMode="auto">
              <a:xfrm>
                <a:off x="1457" y="1484"/>
                <a:ext cx="387" cy="434"/>
                <a:chOff x="1457" y="1484"/>
                <a:chExt cx="387" cy="434"/>
              </a:xfrm>
            </p:grpSpPr>
            <p:sp>
              <p:nvSpPr>
                <p:cNvPr id="11376" name="Line 112"/>
                <p:cNvSpPr>
                  <a:spLocks noChangeShapeType="1"/>
                </p:cNvSpPr>
                <p:nvPr/>
              </p:nvSpPr>
              <p:spPr bwMode="auto">
                <a:xfrm>
                  <a:off x="1460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457" y="1599"/>
                  <a:ext cx="37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zh-CN">
                      <a:latin typeface="Comic Sans MS" pitchFamily="66" charset="0"/>
                    </a:rPr>
                    <a:t>40</a:t>
                  </a:r>
                </a:p>
              </p:txBody>
            </p:sp>
            <p:sp>
              <p:nvSpPr>
                <p:cNvPr id="11378" name="Line 114"/>
                <p:cNvSpPr>
                  <a:spLocks noChangeShapeType="1"/>
                </p:cNvSpPr>
                <p:nvPr/>
              </p:nvSpPr>
              <p:spPr bwMode="auto">
                <a:xfrm>
                  <a:off x="1844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79" name="Group 115"/>
              <p:cNvGrpSpPr>
                <a:grpSpLocks/>
              </p:cNvGrpSpPr>
              <p:nvPr/>
            </p:nvGrpSpPr>
            <p:grpSpPr bwMode="auto">
              <a:xfrm>
                <a:off x="1865" y="1484"/>
                <a:ext cx="387" cy="434"/>
                <a:chOff x="1865" y="1484"/>
                <a:chExt cx="387" cy="434"/>
              </a:xfrm>
            </p:grpSpPr>
            <p:sp>
              <p:nvSpPr>
                <p:cNvPr id="11380" name="Line 116"/>
                <p:cNvSpPr>
                  <a:spLocks noChangeShapeType="1"/>
                </p:cNvSpPr>
                <p:nvPr/>
              </p:nvSpPr>
              <p:spPr bwMode="auto">
                <a:xfrm>
                  <a:off x="1868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65" y="1599"/>
                  <a:ext cx="37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zh-CN">
                      <a:latin typeface="Comic Sans MS" pitchFamily="66" charset="0"/>
                    </a:rPr>
                    <a:t>40</a:t>
                  </a:r>
                </a:p>
              </p:txBody>
            </p:sp>
            <p:sp>
              <p:nvSpPr>
                <p:cNvPr id="11382" name="Line 118"/>
                <p:cNvSpPr>
                  <a:spLocks noChangeShapeType="1"/>
                </p:cNvSpPr>
                <p:nvPr/>
              </p:nvSpPr>
              <p:spPr bwMode="auto">
                <a:xfrm>
                  <a:off x="2252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83" name="Group 119"/>
              <p:cNvGrpSpPr>
                <a:grpSpLocks/>
              </p:cNvGrpSpPr>
              <p:nvPr/>
            </p:nvGrpSpPr>
            <p:grpSpPr bwMode="auto">
              <a:xfrm>
                <a:off x="2274" y="1484"/>
                <a:ext cx="386" cy="434"/>
                <a:chOff x="2274" y="1484"/>
                <a:chExt cx="386" cy="434"/>
              </a:xfrm>
            </p:grpSpPr>
            <p:sp>
              <p:nvSpPr>
                <p:cNvPr id="11384" name="Line 120"/>
                <p:cNvSpPr>
                  <a:spLocks noChangeShapeType="1"/>
                </p:cNvSpPr>
                <p:nvPr/>
              </p:nvSpPr>
              <p:spPr bwMode="auto">
                <a:xfrm>
                  <a:off x="2276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74" y="1599"/>
                  <a:ext cx="37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zh-CN">
                      <a:latin typeface="Comic Sans MS" pitchFamily="66" charset="0"/>
                    </a:rPr>
                    <a:t>40</a:t>
                  </a:r>
                </a:p>
              </p:txBody>
            </p:sp>
            <p:sp>
              <p:nvSpPr>
                <p:cNvPr id="11386" name="Line 122"/>
                <p:cNvSpPr>
                  <a:spLocks noChangeShapeType="1"/>
                </p:cNvSpPr>
                <p:nvPr/>
              </p:nvSpPr>
              <p:spPr bwMode="auto">
                <a:xfrm>
                  <a:off x="2660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87" name="Line 123"/>
              <p:cNvSpPr>
                <a:spLocks noChangeShapeType="1"/>
              </p:cNvSpPr>
              <p:nvPr/>
            </p:nvSpPr>
            <p:spPr bwMode="auto">
              <a:xfrm>
                <a:off x="2684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8" name="Line 124"/>
              <p:cNvSpPr>
                <a:spLocks noChangeShapeType="1"/>
              </p:cNvSpPr>
              <p:nvPr/>
            </p:nvSpPr>
            <p:spPr bwMode="auto">
              <a:xfrm>
                <a:off x="3084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9" name="Rectangle 125"/>
              <p:cNvSpPr>
                <a:spLocks noChangeArrowheads="1"/>
              </p:cNvSpPr>
              <p:nvPr/>
            </p:nvSpPr>
            <p:spPr bwMode="auto">
              <a:xfrm>
                <a:off x="2683" y="1599"/>
                <a:ext cx="37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40</a:t>
                </a:r>
              </a:p>
            </p:txBody>
          </p:sp>
          <p:sp>
            <p:nvSpPr>
              <p:cNvPr id="11390" name="Rectangle 126"/>
              <p:cNvSpPr>
                <a:spLocks noChangeArrowheads="1"/>
              </p:cNvSpPr>
              <p:nvPr/>
            </p:nvSpPr>
            <p:spPr bwMode="auto">
              <a:xfrm>
                <a:off x="3009" y="1599"/>
                <a:ext cx="37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>
                    <a:latin typeface="Comic Sans MS" pitchFamily="66" charset="0"/>
                  </a:rPr>
                  <a:t>20</a:t>
                </a:r>
              </a:p>
            </p:txBody>
          </p:sp>
          <p:sp>
            <p:nvSpPr>
              <p:cNvPr id="11391" name="Line 127"/>
              <p:cNvSpPr>
                <a:spLocks noChangeShapeType="1"/>
              </p:cNvSpPr>
              <p:nvPr/>
            </p:nvSpPr>
            <p:spPr bwMode="auto">
              <a:xfrm>
                <a:off x="3068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2" name="Line 128"/>
              <p:cNvSpPr>
                <a:spLocks noChangeShapeType="1"/>
              </p:cNvSpPr>
              <p:nvPr/>
            </p:nvSpPr>
            <p:spPr bwMode="auto">
              <a:xfrm>
                <a:off x="332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3" name="Line 129"/>
              <p:cNvSpPr>
                <a:spLocks noChangeShapeType="1"/>
              </p:cNvSpPr>
              <p:nvPr/>
            </p:nvSpPr>
            <p:spPr bwMode="auto">
              <a:xfrm>
                <a:off x="1532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4" name="Line 130"/>
              <p:cNvSpPr>
                <a:spLocks noChangeShapeType="1"/>
              </p:cNvSpPr>
              <p:nvPr/>
            </p:nvSpPr>
            <p:spPr bwMode="auto">
              <a:xfrm>
                <a:off x="1940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5" name="Line 131"/>
              <p:cNvSpPr>
                <a:spLocks noChangeShapeType="1"/>
              </p:cNvSpPr>
              <p:nvPr/>
            </p:nvSpPr>
            <p:spPr bwMode="auto">
              <a:xfrm>
                <a:off x="2348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6" name="Line 132"/>
              <p:cNvSpPr>
                <a:spLocks noChangeShapeType="1"/>
              </p:cNvSpPr>
              <p:nvPr/>
            </p:nvSpPr>
            <p:spPr bwMode="auto">
              <a:xfrm>
                <a:off x="1868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7" name="Line 133"/>
              <p:cNvSpPr>
                <a:spLocks noChangeShapeType="1"/>
              </p:cNvSpPr>
              <p:nvPr/>
            </p:nvSpPr>
            <p:spPr bwMode="auto">
              <a:xfrm>
                <a:off x="2276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8" name="Line 134"/>
              <p:cNvSpPr>
                <a:spLocks noChangeShapeType="1"/>
              </p:cNvSpPr>
              <p:nvPr/>
            </p:nvSpPr>
            <p:spPr bwMode="auto">
              <a:xfrm>
                <a:off x="2684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4648200" y="3048000"/>
            <a:ext cx="4191000" cy="3048000"/>
          </a:xfrm>
        </p:spPr>
        <p:txBody>
          <a:bodyPr/>
          <a:lstStyle/>
          <a:p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Latches, called pipeline registers’ break up computation into 5 stages</a:t>
            </a:r>
            <a:endParaRPr lang="en-US" altLang="zh-CN">
              <a:latin typeface="Comic Sans MS" pitchFamily="66" charset="0"/>
            </a:endParaRPr>
          </a:p>
          <a:p>
            <a:r>
              <a:rPr lang="en-US" altLang="zh-CN">
                <a:latin typeface="Comic Sans MS" pitchFamily="66" charset="0"/>
              </a:rPr>
              <a:t>Deal 5 tasks at the same time.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228600" y="3352800"/>
            <a:ext cx="4191000" cy="31242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Only deal one task each time.</a:t>
            </a:r>
          </a:p>
          <a:p>
            <a:r>
              <a:rPr lang="en-US" altLang="zh-CN">
                <a:latin typeface="Comic Sans MS" pitchFamily="66" charset="0"/>
              </a:rPr>
              <a:t>This  task takes </a:t>
            </a:r>
          </a:p>
          <a:p>
            <a:pPr>
              <a:buFontTx/>
              <a:buNone/>
            </a:pPr>
            <a:r>
              <a:rPr lang="en-US" altLang="zh-CN">
                <a:latin typeface="Comic Sans MS" pitchFamily="66" charset="0"/>
              </a:rPr>
              <a:t>   “ such a long time”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D836-DF4A-46AA-8B72-C3781B309D8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 :  overlapped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3276600"/>
            <a:ext cx="4343400" cy="28194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Can “launch” a new computation every </a:t>
            </a:r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100ns 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 this structure</a:t>
            </a:r>
          </a:p>
          <a:p>
            <a:r>
              <a:rPr lang="en-US" altLang="zh-CN">
                <a:latin typeface="Comic Sans MS" pitchFamily="66" charset="0"/>
              </a:rPr>
              <a:t>Can finish 10</a:t>
            </a:r>
            <a:r>
              <a:rPr lang="en-US" altLang="zh-CN" baseline="30000">
                <a:latin typeface="Comic Sans MS" pitchFamily="66" charset="0"/>
              </a:rPr>
              <a:t>7</a:t>
            </a:r>
            <a:r>
              <a:rPr lang="en-US" altLang="zh-CN">
                <a:latin typeface="Comic Sans MS" pitchFamily="66" charset="0"/>
              </a:rPr>
              <a:t> computations  per second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3200400"/>
            <a:ext cx="4191000" cy="31242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Can launch a new computation every </a:t>
            </a:r>
            <a:r>
              <a:rPr lang="en-US" altLang="zh-CN">
                <a:solidFill>
                  <a:srgbClr val="FD0128"/>
                </a:solidFill>
                <a:latin typeface="Comic Sans MS" pitchFamily="66" charset="0"/>
              </a:rPr>
              <a:t>20ns 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 pipelined structure</a:t>
            </a:r>
          </a:p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Can finish 5×10</a:t>
            </a:r>
            <a:r>
              <a:rPr lang="en-US" altLang="zh-CN" baseline="30000">
                <a:solidFill>
                  <a:srgbClr val="000000"/>
                </a:solidFill>
                <a:latin typeface="Comic Sans MS" pitchFamily="66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 computations per second</a:t>
            </a:r>
          </a:p>
          <a:p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9D79-F652-4462-852E-7663C01DAAA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pipelining: more faster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0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581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114800"/>
          </a:xfrm>
        </p:spPr>
        <p:txBody>
          <a:bodyPr/>
          <a:lstStyle/>
          <a:p>
            <a:r>
              <a:rPr lang="en-US" altLang="zh-CN" sz="2800"/>
              <a:t>The key implementation technique used to Make </a:t>
            </a:r>
            <a:r>
              <a:rPr lang="en-US" altLang="zh-CN" sz="2800">
                <a:solidFill>
                  <a:srgbClr val="FF3300"/>
                </a:solidFill>
              </a:rPr>
              <a:t>fast</a:t>
            </a:r>
            <a:r>
              <a:rPr lang="en-US" altLang="zh-CN" sz="2800"/>
              <a:t> CPU:  </a:t>
            </a:r>
            <a:r>
              <a:rPr lang="en-US" altLang="zh-CN" sz="2800">
                <a:solidFill>
                  <a:srgbClr val="FF3300"/>
                </a:solidFill>
              </a:rPr>
              <a:t>decrease </a:t>
            </a:r>
            <a:r>
              <a:rPr lang="en-US" altLang="zh-CN">
                <a:solidFill>
                  <a:srgbClr val="FF3300"/>
                </a:solidFill>
              </a:rPr>
              <a:t>CPUtime</a:t>
            </a:r>
            <a:r>
              <a:rPr lang="en-US" altLang="zh-CN"/>
              <a:t>.</a:t>
            </a:r>
          </a:p>
          <a:p>
            <a:endParaRPr lang="en-US" altLang="zh-CN" sz="2800"/>
          </a:p>
          <a:p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Throughput</a:t>
            </a:r>
            <a:r>
              <a:rPr lang="en-US" altLang="zh-CN" sz="2800"/>
              <a:t> ( rather than individual execution time)</a:t>
            </a:r>
          </a:p>
          <a:p>
            <a:endParaRPr lang="en-US" altLang="zh-CN" sz="2800"/>
          </a:p>
          <a:p>
            <a:r>
              <a:rPr lang="en-US" altLang="zh-CN" sz="2800"/>
              <a:t>Improving of </a:t>
            </a:r>
            <a:r>
              <a:rPr lang="en-US" altLang="zh-CN" sz="2800">
                <a:solidFill>
                  <a:srgbClr val="FF3300"/>
                </a:solidFill>
              </a:rPr>
              <a:t>efficiency</a:t>
            </a:r>
            <a:r>
              <a:rPr lang="en-US" altLang="zh-CN" sz="2800"/>
              <a:t> for resources  (functional unit)</a:t>
            </a:r>
            <a:r>
              <a:rPr lang="en-US" altLang="zh-CN"/>
              <a:t>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pipelining : conclusion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DEBAFFA-A137-4AE5-AF66-1B28C0FFD3C8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A pipeline is like an auto assemble line</a:t>
            </a:r>
          </a:p>
          <a:p>
            <a:r>
              <a:rPr lang="en-US" altLang="zh-CN" sz="2400">
                <a:latin typeface="Comic Sans MS" pitchFamily="66" charset="0"/>
              </a:rPr>
              <a:t>A pipeline has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many stages</a:t>
            </a:r>
            <a:endParaRPr lang="en-US" altLang="zh-CN" sz="2400">
              <a:latin typeface="Comic Sans MS" pitchFamily="66" charset="0"/>
            </a:endParaRPr>
          </a:p>
          <a:p>
            <a:r>
              <a:rPr lang="en-US" altLang="zh-CN" sz="2400">
                <a:latin typeface="Comic Sans MS" pitchFamily="66" charset="0"/>
              </a:rPr>
              <a:t>Each stage carries out a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different part</a:t>
            </a:r>
            <a:r>
              <a:rPr lang="en-US" altLang="zh-CN" sz="2400">
                <a:latin typeface="Comic Sans MS" pitchFamily="66" charset="0"/>
              </a:rPr>
              <a:t> of instruction or operation</a:t>
            </a:r>
          </a:p>
          <a:p>
            <a:r>
              <a:rPr lang="en-US" altLang="zh-CN" sz="2400">
                <a:latin typeface="Comic Sans MS" pitchFamily="66" charset="0"/>
              </a:rPr>
              <a:t>The stages, which  cooperates at a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synchronized clock</a:t>
            </a:r>
            <a:r>
              <a:rPr lang="en-US" altLang="zh-CN" sz="2400">
                <a:latin typeface="Comic Sans MS" pitchFamily="66" charset="0"/>
              </a:rPr>
              <a:t>,  are connected to form a pipe</a:t>
            </a:r>
          </a:p>
          <a:p>
            <a:r>
              <a:rPr lang="en-US" altLang="zh-CN" sz="2400">
                <a:latin typeface="Comic Sans MS" pitchFamily="66" charset="0"/>
              </a:rPr>
              <a:t>An instruction or operation enters through one end and progresses through the stages and exit through the other end</a:t>
            </a:r>
          </a:p>
          <a:p>
            <a:r>
              <a:rPr lang="en-US" altLang="zh-CN" sz="2400">
                <a:latin typeface="Comic Sans MS" pitchFamily="66" charset="0"/>
              </a:rPr>
              <a:t>Pipelining is an implementation technique that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exploits parallelism</a:t>
            </a:r>
            <a:r>
              <a:rPr lang="en-US" altLang="zh-CN" sz="2400">
                <a:latin typeface="Comic Sans MS" pitchFamily="66" charset="0"/>
              </a:rPr>
              <a:t> among the instructions in a sequential instruction stream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pipeline 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1A348D9-850C-4DE2-AE26-DF04674C88EE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mic Sans MS" pitchFamily="66" charset="0"/>
              </a:rPr>
              <a:t>If the stages are perfectly balanced, The time per instruction on the pipelined processor equal to:</a:t>
            </a:r>
          </a:p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i="1" u="sng"/>
              <a:t>Time per instruction on unpipelined machine</a:t>
            </a:r>
          </a:p>
          <a:p>
            <a:pPr>
              <a:buFontTx/>
              <a:buNone/>
            </a:pPr>
            <a:r>
              <a:rPr lang="en-US" altLang="zh-CN" i="1"/>
              <a:t>                      Number of pipe stages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r>
              <a:rPr lang="en-US" altLang="zh-CN"/>
              <a:t>So, </a:t>
            </a:r>
            <a:r>
              <a:rPr lang="en-US" altLang="zh-CN" b="1">
                <a:latin typeface="Comic Sans MS" pitchFamily="66" charset="0"/>
              </a:rPr>
              <a:t>Ideal speedup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en-US" altLang="zh-CN" b="1">
                <a:latin typeface="Comic Sans MS" pitchFamily="66" charset="0"/>
              </a:rPr>
              <a:t>equal to</a:t>
            </a:r>
            <a:r>
              <a:rPr lang="en-US" altLang="zh-CN"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latin typeface="Comic Sans MS" pitchFamily="66" charset="0"/>
              </a:rPr>
              <a:t>          </a:t>
            </a: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Number of pipe stages</a:t>
            </a:r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Performance for Pipelining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8777E81-84A0-4F11-9C89-5F50B6896782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F5917F-CC22-4CD1-ABA6-070234B8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pipelining?</a:t>
            </a:r>
          </a:p>
          <a:p>
            <a:endParaRPr lang="en-US" altLang="zh-CN" dirty="0"/>
          </a:p>
          <a:p>
            <a:r>
              <a:rPr lang="en-US" altLang="zh-CN" dirty="0"/>
              <a:t>How is the pipelining implemented?</a:t>
            </a:r>
          </a:p>
          <a:p>
            <a:endParaRPr lang="en-US" altLang="zh-CN" dirty="0"/>
          </a:p>
          <a:p>
            <a:r>
              <a:rPr lang="en-US" altLang="zh-CN" dirty="0"/>
              <a:t>What makes pipelining hard to implement?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A97621-1E7A-433F-969F-0C28190A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3983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47800"/>
            <a:ext cx="7848600" cy="12954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Some computations just won’t divide into any finer (shorter in time) logical implementation.</a:t>
            </a:r>
          </a:p>
          <a:p>
            <a:endParaRPr lang="en-US" altLang="zh-CN"/>
          </a:p>
        </p:txBody>
      </p:sp>
      <p:sp>
        <p:nvSpPr>
          <p:cNvPr id="3994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486400" y="3200400"/>
            <a:ext cx="33528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/>
              <a:t>5 stages    OK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50 stages   </a:t>
            </a:r>
            <a:r>
              <a:rPr lang="en-US" altLang="zh-CN" sz="2400" b="1">
                <a:solidFill>
                  <a:srgbClr val="FF3300"/>
                </a:solidFill>
              </a:rPr>
              <a:t>NO. Sorry!</a:t>
            </a:r>
            <a:endParaRPr lang="en-US" altLang="zh-CN" sz="2400" b="1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0765-C7D4-40DD-A7C8-A19D65E1C2D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not just make a 50-stage pipeline ?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5105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518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8610600" cy="25146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Those latches are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NOT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free</a:t>
            </a:r>
            <a:r>
              <a:rPr lang="en-US" altLang="zh-CN" sz="2400">
                <a:latin typeface="Comic Sans MS" pitchFamily="66" charset="0"/>
              </a:rPr>
              <a:t>, they take up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area</a:t>
            </a:r>
            <a:r>
              <a:rPr lang="en-US" altLang="zh-CN" sz="2400">
                <a:latin typeface="Comic Sans MS" pitchFamily="66" charset="0"/>
              </a:rPr>
              <a:t>, and there is a real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delay</a:t>
            </a:r>
            <a:r>
              <a:rPr lang="en-US" altLang="zh-CN" sz="2400" b="1"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to go THRU the latch itself. </a:t>
            </a:r>
          </a:p>
          <a:p>
            <a:pPr lvl="1"/>
            <a:r>
              <a:rPr lang="en-US" altLang="zh-CN">
                <a:latin typeface="Comic Sans MS" pitchFamily="66" charset="0"/>
              </a:rPr>
              <a:t> Machine cycle &gt; latch latency + clock skew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In modern, deep pipeline (10-20 stages), this is a real effect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Typically see logic “depths” in one pipe stage of 10-20 “gates”. 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562600" y="4267200"/>
            <a:ext cx="3200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Comic Sans MS" pitchFamily="66" charset="0"/>
              </a:rPr>
              <a:t>At these speeds, and with this few levels of logic, latch delay is important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EBB-C09C-4171-9FA7-974672F573E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not just make a 50-stage pipeline ?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305800" cy="4800600"/>
          </a:xfrm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E.g., Intel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Pentium III, Pentium 4: 20+ stages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More than 20 instructions in flight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High clock frequency (&gt;1GHz)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High IPC</a:t>
            </a:r>
          </a:p>
          <a:p>
            <a:endParaRPr lang="en-US" altLang="zh-CN" sz="2000" b="1">
              <a:solidFill>
                <a:srgbClr val="000000"/>
              </a:solidFill>
              <a:latin typeface="Comic Sans MS" pitchFamily="66" charset="0"/>
            </a:endParaRPr>
          </a:p>
          <a:p>
            <a:endParaRPr lang="en-US" altLang="zh-CN" sz="2000" b="1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Too many stages: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Lots of complications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Should take care of possible dependencies among in-flight instructions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Control logic is huge</a:t>
            </a:r>
            <a:endParaRPr lang="en-US" altLang="zh-CN" sz="24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How Many Pipeline Stages?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83A1E31-8284-4C9B-AB95-5F724624290C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590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Start with Implementation without pipelining</a:t>
            </a:r>
          </a:p>
          <a:p>
            <a:pPr lvl="1"/>
            <a:r>
              <a:rPr lang="en-US" altLang="zh-CN"/>
              <a:t>single-cycle implementation</a:t>
            </a:r>
          </a:p>
          <a:p>
            <a:pPr lvl="1"/>
            <a:r>
              <a:rPr lang="en-US" altLang="zh-CN"/>
              <a:t>multi-cycle implementation</a:t>
            </a:r>
          </a:p>
          <a:p>
            <a:r>
              <a:rPr lang="en-US" altLang="zh-CN"/>
              <a:t>Pipelining the RISC Instruction Set</a:t>
            </a:r>
          </a:p>
          <a:p>
            <a:r>
              <a:rPr lang="en-US" altLang="zh-CN"/>
              <a:t>Pipelining performance issues</a:t>
            </a:r>
          </a:p>
          <a:p>
            <a:r>
              <a:rPr lang="en-US" altLang="zh-CN"/>
              <a:t>How can we do it efficiently ?</a:t>
            </a:r>
          </a:p>
          <a:p>
            <a:r>
              <a:rPr lang="en-US" altLang="zh-CN"/>
              <a:t>Examples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Simple implementation of a RISC Instruction Set (MIPS)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5A66A2D-15C3-4158-9332-D80A18E4290A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r>
              <a:rPr lang="en-US" altLang="zh-CN">
                <a:latin typeface="Comic Sans MS" pitchFamily="66" charset="0"/>
              </a:rPr>
              <a:t>Five phases </a:t>
            </a:r>
          </a:p>
          <a:p>
            <a:pPr lvl="1"/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IF</a:t>
            </a:r>
            <a:r>
              <a:rPr lang="en-US" altLang="zh-CN">
                <a:latin typeface="Comic Sans MS" pitchFamily="66" charset="0"/>
              </a:rPr>
              <a:t>: Instruction fetch cycle</a:t>
            </a:r>
          </a:p>
          <a:p>
            <a:pPr lvl="2"/>
            <a:r>
              <a:rPr lang="en-US" altLang="zh-CN" sz="2000">
                <a:latin typeface="Comic Sans MS" pitchFamily="66" charset="0"/>
              </a:rPr>
              <a:t>Send PC to memory and fetch the Instruction</a:t>
            </a:r>
          </a:p>
          <a:p>
            <a:pPr lvl="2"/>
            <a:r>
              <a:rPr lang="en-US" altLang="zh-CN" sz="2000">
                <a:latin typeface="Comic Sans MS" pitchFamily="66" charset="0"/>
              </a:rPr>
              <a:t>Update the PC to NPC by adding 4</a:t>
            </a:r>
          </a:p>
          <a:p>
            <a:pPr lvl="1"/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ID</a:t>
            </a:r>
            <a:r>
              <a:rPr lang="en-US" altLang="zh-CN">
                <a:latin typeface="Comic Sans MS" pitchFamily="66" charset="0"/>
              </a:rPr>
              <a:t>: Instruction decode/ register fetch cycle</a:t>
            </a:r>
          </a:p>
          <a:p>
            <a:pPr lvl="2"/>
            <a:r>
              <a:rPr lang="en-US" altLang="zh-CN" sz="2000">
                <a:latin typeface="Comic Sans MS" pitchFamily="66" charset="0"/>
              </a:rPr>
              <a:t>Decode the instruction</a:t>
            </a:r>
          </a:p>
          <a:p>
            <a:pPr lvl="2"/>
            <a:r>
              <a:rPr lang="en-US" altLang="zh-CN" sz="2000">
                <a:latin typeface="Comic Sans MS" pitchFamily="66" charset="0"/>
              </a:rPr>
              <a:t>read the registers</a:t>
            </a:r>
          </a:p>
          <a:p>
            <a:pPr lvl="2"/>
            <a:r>
              <a:rPr lang="en-US" altLang="zh-CN" sz="2000">
                <a:latin typeface="Comic Sans MS" pitchFamily="66" charset="0"/>
              </a:rPr>
              <a:t> If needed, sign-extend the offset field of the instruction.</a:t>
            </a:r>
            <a:endParaRPr lang="en-US" altLang="zh-CN">
              <a:latin typeface="Comic Sans MS" pitchFamily="66" charset="0"/>
            </a:endParaRPr>
          </a:p>
        </p:txBody>
      </p:sp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How MIPS instruction set is implemented without pipelining ?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48E9B5D-EA94-4146-9C19-5CCA116D0503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EX</a:t>
            </a:r>
            <a:r>
              <a:rPr lang="en-US" altLang="zh-CN">
                <a:latin typeface="Comic Sans MS" pitchFamily="66" charset="0"/>
              </a:rPr>
              <a:t>: Execution/ effective address cycle </a:t>
            </a:r>
          </a:p>
          <a:p>
            <a:pPr lvl="2"/>
            <a:r>
              <a:rPr lang="en-US" altLang="zh-CN" sz="2000" b="1">
                <a:latin typeface="Comic Sans MS" pitchFamily="66" charset="0"/>
              </a:rPr>
              <a:t>Memory reference:</a:t>
            </a:r>
            <a:r>
              <a:rPr lang="en-US" altLang="zh-CN" sz="2000">
                <a:latin typeface="Comic Sans MS" pitchFamily="66" charset="0"/>
              </a:rPr>
              <a:t> calculate the address</a:t>
            </a:r>
          </a:p>
          <a:p>
            <a:pPr lvl="2"/>
            <a:r>
              <a:rPr lang="en-US" altLang="zh-CN" sz="2000" b="1">
                <a:latin typeface="Comic Sans MS" pitchFamily="66" charset="0"/>
              </a:rPr>
              <a:t>R-R/ R-I  ALU:</a:t>
            </a:r>
            <a:r>
              <a:rPr lang="en-US" altLang="zh-CN" sz="2000">
                <a:latin typeface="Comic Sans MS" pitchFamily="66" charset="0"/>
              </a:rPr>
              <a:t> ALU operation on R-R or R-I</a:t>
            </a:r>
          </a:p>
          <a:p>
            <a:pPr lvl="2"/>
            <a:r>
              <a:rPr lang="en-US" altLang="zh-CN" sz="2000" b="1">
                <a:latin typeface="Comic Sans MS" pitchFamily="66" charset="0"/>
              </a:rPr>
              <a:t>Branch:</a:t>
            </a:r>
            <a:r>
              <a:rPr lang="en-US" altLang="zh-CN" sz="2000">
                <a:latin typeface="Comic Sans MS" pitchFamily="66" charset="0"/>
              </a:rPr>
              <a:t> Do the equality test,  compute the possible target address and send it to NPC if the equality test is true.</a:t>
            </a:r>
          </a:p>
          <a:p>
            <a:pPr lvl="1"/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MEM</a:t>
            </a:r>
            <a:r>
              <a:rPr lang="en-US" altLang="zh-CN">
                <a:latin typeface="Comic Sans MS" pitchFamily="66" charset="0"/>
              </a:rPr>
              <a:t>: Memory access</a:t>
            </a:r>
          </a:p>
          <a:p>
            <a:pPr lvl="2"/>
            <a:r>
              <a:rPr lang="en-US" altLang="zh-CN" sz="2000" b="1">
                <a:latin typeface="Comic Sans MS" pitchFamily="66" charset="0"/>
              </a:rPr>
              <a:t>Load: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en-US" altLang="zh-CN" sz="2000">
                <a:latin typeface="Comic Sans MS" pitchFamily="66" charset="0"/>
              </a:rPr>
              <a:t>send the effective address to the data memory and fetch the data</a:t>
            </a:r>
            <a:endParaRPr lang="en-US" altLang="zh-CN">
              <a:latin typeface="Comic Sans MS" pitchFamily="66" charset="0"/>
            </a:endParaRPr>
          </a:p>
          <a:p>
            <a:pPr lvl="2"/>
            <a:r>
              <a:rPr lang="en-US" altLang="zh-CN" sz="2000" b="1">
                <a:latin typeface="Comic Sans MS" pitchFamily="66" charset="0"/>
              </a:rPr>
              <a:t>Store: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en-US" altLang="zh-CN" sz="2000">
                <a:latin typeface="Comic Sans MS" pitchFamily="66" charset="0"/>
              </a:rPr>
              <a:t>write the data from the ID phases using the effective address.</a:t>
            </a:r>
            <a:r>
              <a:rPr lang="en-US" altLang="zh-CN">
                <a:latin typeface="Comic Sans MS" pitchFamily="66" charset="0"/>
              </a:rPr>
              <a:t>   </a:t>
            </a:r>
          </a:p>
          <a:p>
            <a:pPr lvl="1"/>
            <a:r>
              <a:rPr lang="en-US" altLang="zh-CN">
                <a:solidFill>
                  <a:srgbClr val="FF3300"/>
                </a:solidFill>
                <a:latin typeface="Comic Sans MS" pitchFamily="66" charset="0"/>
              </a:rPr>
              <a:t>WB</a:t>
            </a:r>
            <a:r>
              <a:rPr lang="en-US" altLang="zh-CN">
                <a:latin typeface="Comic Sans MS" pitchFamily="66" charset="0"/>
              </a:rPr>
              <a:t>: Write-back cycle</a:t>
            </a:r>
          </a:p>
          <a:p>
            <a:pPr lvl="2"/>
            <a:r>
              <a:rPr lang="en-US" altLang="zh-CN" sz="2000" b="1">
                <a:latin typeface="Comic Sans MS" pitchFamily="66" charset="0"/>
              </a:rPr>
              <a:t>Load or ALU: </a:t>
            </a:r>
            <a:r>
              <a:rPr lang="en-US" altLang="zh-CN" sz="2000">
                <a:latin typeface="Comic Sans MS" pitchFamily="66" charset="0"/>
              </a:rPr>
              <a:t>write the result into the register file.</a:t>
            </a:r>
            <a:r>
              <a:rPr lang="en-US" altLang="zh-CN">
                <a:latin typeface="Comic Sans MS" pitchFamily="66" charset="0"/>
              </a:rPr>
              <a:t> 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other three phases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93959B9-64A6-446F-8D23-ED50764932D0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Single-cycle implementation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3673661-8A15-459F-B7C1-6766607557A7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37892" name="Picture 4" descr="E:\English_arch\611\chap3_1.files\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0">
                <a:solidFill>
                  <a:srgbClr val="FF3300"/>
                </a:solidFill>
                <a:latin typeface="Comic Sans MS" pitchFamily="66" charset="0"/>
              </a:rPr>
              <a:t>seldom used !</a:t>
            </a:r>
            <a:endParaRPr lang="en-US" altLang="zh-CN" b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Multi-cycle implementation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52C348B-F6C7-4585-885E-C30847DA5D5F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35847" name="Picture 7" descr="E:\English_arch\611\chap3_1.files\chap3_1-2n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temporary storage locations were added to the datapath of the unpipelined machine to make it easy to pipeline.</a:t>
            </a:r>
          </a:p>
          <a:p>
            <a:r>
              <a:rPr lang="en-US" altLang="zh-CN"/>
              <a:t>Note that branch and store instructions take 4 clock cycles. </a:t>
            </a:r>
          </a:p>
          <a:p>
            <a:pPr lvl="1"/>
            <a:r>
              <a:rPr lang="en-US" altLang="zh-CN"/>
              <a:t>Assuming branch frequency of 12% and a store frequency of 10%, CPI is 4.78. </a:t>
            </a:r>
          </a:p>
          <a:p>
            <a:r>
              <a:rPr lang="en-US" altLang="zh-CN"/>
              <a:t>This implementation is not optimal.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Multi-cycle implementation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4B8CD1A-B0DB-45D1-B3CB-956FFC10B530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possible branch, do the equality test and compute the possible branch target by adding the sign-extended offset to the incremented PC earlier in ID. </a:t>
            </a:r>
          </a:p>
          <a:p>
            <a:r>
              <a:rPr lang="en-US" altLang="zh-CN" dirty="0"/>
              <a:t>Completing ALU instructions during the MEM cycle </a:t>
            </a:r>
          </a:p>
          <a:p>
            <a:r>
              <a:rPr lang="en-US" altLang="zh-CN" dirty="0"/>
              <a:t>So, branch instructions take only 2 cycles, store and ALU instructions take 4 cycles, and load instruction takes the longest time 5 cycles.  </a:t>
            </a:r>
          </a:p>
          <a:p>
            <a:r>
              <a:rPr lang="en-US" altLang="zh-CN" dirty="0"/>
              <a:t>CPI drops to 4.07 assuming 47% ALU operation frequency.</a:t>
            </a:r>
          </a:p>
          <a:p>
            <a:r>
              <a:rPr lang="en-US" altLang="zh-CN" dirty="0"/>
              <a:t>      2×12</a:t>
            </a:r>
            <a:r>
              <a:rPr lang="zh-CN" altLang="en-US" dirty="0"/>
              <a:t>％ ＋</a:t>
            </a:r>
            <a:r>
              <a:rPr lang="en-US" altLang="zh-CN" dirty="0"/>
              <a:t>4×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％＋</a:t>
            </a:r>
            <a:r>
              <a:rPr lang="en-US" altLang="zh-CN" dirty="0"/>
              <a:t>47</a:t>
            </a:r>
            <a:r>
              <a:rPr lang="zh-CN" altLang="en-US" dirty="0"/>
              <a:t>％）＋ </a:t>
            </a:r>
            <a:r>
              <a:rPr lang="en-US" altLang="zh-CN" dirty="0"/>
              <a:t>31%×5</a:t>
            </a:r>
            <a:r>
              <a:rPr lang="zh-CN" altLang="en-US" dirty="0"/>
              <a:t>＝</a:t>
            </a:r>
            <a:r>
              <a:rPr lang="en-US" altLang="zh-CN" dirty="0"/>
              <a:t>4.07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improve the performance 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CB9A9EB-7242-423E-947B-4CEC9D470C26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i="1" dirty="0"/>
              <a:t>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Pipelining  is an implementation technique whereby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</a:rPr>
              <a:t>multiple instructions are overlapped in execution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; it takes advantage of parallelism that exists among the actions needed to execute an instruction. </a:t>
            </a:r>
          </a:p>
          <a:p>
            <a:pPr>
              <a:buFontTx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       Today, pipelining is the key implementation technique used to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</a:rPr>
              <a:t>make fast CPUs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4F34E9F-99C4-4205-9099-E47A1F16450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55673" y="4941168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0" i="1" dirty="0">
                <a:solidFill>
                  <a:schemeClr val="accent2"/>
                </a:solidFill>
              </a:rPr>
              <a:t>      Not only for CPU: a 12 level pipeline for geometry transformation in GPU(Clark 1982)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0"/>
              <a:t>Optimized Multi-cycle implementation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FB46156-9764-4598-8127-606F88ECBB9D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0" y="1323975"/>
            <a:ext cx="9144000" cy="5157788"/>
            <a:chOff x="0" y="834"/>
            <a:chExt cx="5760" cy="3249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0" y="834"/>
            <a:ext cx="5760" cy="2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1" name="Picture" r:id="rId3" imgW="4971960" imgH="2847960" progId="Word.Picture.8">
                    <p:embed/>
                  </p:oleObj>
                </mc:Choice>
                <mc:Fallback>
                  <p:oleObj name="Picture" r:id="rId3" imgW="4971960" imgH="2847960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34"/>
                          <a:ext cx="5760" cy="2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84" y="3840"/>
              <a:ext cx="24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576" y="3795"/>
              <a:ext cx="2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0">
                  <a:latin typeface="Comic Sans MS" pitchFamily="66" charset="0"/>
                </a:rPr>
                <a:t>Temporary storage locations</a:t>
              </a:r>
              <a:endParaRPr lang="en-US" altLang="zh-CN" b="0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ALU can be shared. </a:t>
            </a:r>
          </a:p>
          <a:p>
            <a:endParaRPr lang="en-US" altLang="zh-CN"/>
          </a:p>
          <a:p>
            <a:r>
              <a:rPr lang="en-US" altLang="zh-CN"/>
              <a:t>Data and instruction memory can be combined since access occurs on different clock cycles.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on hardware redundancy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0F572FC-E55F-4CA5-8953-0DB4755019AE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Since there are five separate stages, we can have a pipeline in which one instruction is in each stage. </a:t>
            </a:r>
          </a:p>
          <a:p>
            <a:r>
              <a:rPr lang="en-US" altLang="zh-CN" sz="2400">
                <a:latin typeface="Comic Sans MS" pitchFamily="66" charset="0"/>
              </a:rPr>
              <a:t>CPI is decreased to 1, since one instruction will be issued (or finished) each cycle. </a:t>
            </a:r>
          </a:p>
          <a:p>
            <a:r>
              <a:rPr lang="en-US" altLang="zh-CN" sz="2400">
                <a:latin typeface="Comic Sans MS" pitchFamily="66" charset="0"/>
              </a:rPr>
              <a:t>During any cycle, one instruction is present in each stage. </a:t>
            </a:r>
          </a:p>
          <a:p>
            <a:endParaRPr lang="en-US" altLang="zh-CN" sz="2400">
              <a:latin typeface="Comic Sans MS" pitchFamily="66" charset="0"/>
            </a:endParaRPr>
          </a:p>
          <a:p>
            <a:endParaRPr lang="en-US" altLang="zh-CN" sz="2400">
              <a:latin typeface="Comic Sans MS" pitchFamily="66" charset="0"/>
            </a:endParaRPr>
          </a:p>
          <a:p>
            <a:endParaRPr lang="en-US" altLang="zh-CN" sz="2400">
              <a:latin typeface="Comic Sans MS" pitchFamily="66" charset="0"/>
            </a:endParaRPr>
          </a:p>
          <a:p>
            <a:endParaRPr lang="en-US" altLang="zh-CN" sz="2400">
              <a:latin typeface="Comic Sans MS" pitchFamily="66" charset="0"/>
            </a:endParaRPr>
          </a:p>
          <a:p>
            <a:endParaRPr lang="en-US" altLang="zh-CN" sz="2400">
              <a:latin typeface="Comic Sans MS" pitchFamily="66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Ideally, performance is increased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 five fold </a:t>
            </a:r>
            <a:r>
              <a:rPr lang="en-US" altLang="zh-CN" sz="2400">
                <a:solidFill>
                  <a:schemeClr val="tx2"/>
                </a:solidFill>
                <a:latin typeface="Comic Sans MS" pitchFamily="66" charset="0"/>
              </a:rPr>
              <a:t>!</a:t>
            </a:r>
            <a:r>
              <a:rPr lang="en-US" altLang="zh-CN" sz="2400">
                <a:latin typeface="Comic Sans MS" pitchFamily="66" charset="0"/>
              </a:rPr>
              <a:t>  </a:t>
            </a:r>
            <a:endParaRPr lang="en-US" altLang="zh-CN" sz="2800">
              <a:latin typeface="Comic Sans MS" pitchFamily="66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Pipelining MIPS instruction set 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7D79262-DCE0-460A-964C-8B14A7439EB8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45061" name="Picture 5" descr="E:\English_arch\611\chap3_1.files\chap3_1-3n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647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5-stage Version of MIPS Datapath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419EF53-A9D2-498C-A683-9C09DA0EAD21}" type="slidenum">
              <a:rPr lang="en-US" altLang="zh-CN"/>
              <a:pPr/>
              <a:t>33</a:t>
            </a:fld>
            <a:endParaRPr lang="en-US" altLang="zh-CN"/>
          </a:p>
        </p:txBody>
      </p: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381000" y="1524000"/>
            <a:ext cx="8305800" cy="4724400"/>
            <a:chOff x="240" y="960"/>
            <a:chExt cx="5232" cy="2976"/>
          </a:xfrm>
        </p:grpSpPr>
        <p:pic>
          <p:nvPicPr>
            <p:cNvPr id="47111" name="Picture 7" descr="E:\English_arch\611\chap3_4.files\chap3_4-5new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47117" name="Text Box 13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store</a:t>
                </a:r>
                <a:endParaRPr lang="en-US" altLang="zh-CN" b="0"/>
              </a:p>
            </p:txBody>
          </p:sp>
          <p:sp>
            <p:nvSpPr>
              <p:cNvPr id="47118" name="Text Box 14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load</a:t>
                </a:r>
                <a:endParaRPr lang="en-US" altLang="zh-CN" b="0"/>
              </a:p>
            </p:txBody>
          </p:sp>
        </p:grpSp>
      </p:grp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381000" y="5410200"/>
            <a:ext cx="3657600" cy="914400"/>
            <a:chOff x="240" y="3408"/>
            <a:chExt cx="2304" cy="576"/>
          </a:xfrm>
        </p:grpSpPr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40" y="3408"/>
              <a:ext cx="8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pipeline </a:t>
              </a: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registers or </a:t>
              </a:r>
              <a:endParaRPr lang="en-US" altLang="zh-CN">
                <a:solidFill>
                  <a:srgbClr val="FF00FF"/>
                </a:solidFill>
              </a:endParaRP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latches</a:t>
              </a:r>
              <a:r>
                <a:rPr lang="en-US" altLang="zh-CN" sz="2000" b="0"/>
                <a:t>  </a:t>
              </a: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912" y="3456"/>
              <a:ext cx="624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V="1">
              <a:off x="1008" y="3456"/>
              <a:ext cx="1536" cy="2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>
                <a:latin typeface="Comic Sans MS" pitchFamily="66" charset="0"/>
              </a:rPr>
              <a:t>If your starting point  is </a:t>
            </a:r>
          </a:p>
          <a:p>
            <a:r>
              <a:rPr lang="en-US" altLang="zh-CN">
                <a:latin typeface="Comic Sans MS" pitchFamily="66" charset="0"/>
              </a:rPr>
              <a:t>a single clock cycle per instruction machine then </a:t>
            </a:r>
          </a:p>
          <a:p>
            <a:pPr lvl="1"/>
            <a:r>
              <a:rPr lang="en-US" altLang="zh-CN" sz="3200">
                <a:latin typeface="Comic Sans MS" pitchFamily="66" charset="0"/>
              </a:rPr>
              <a:t>pipelining decreases cycle time.</a:t>
            </a:r>
            <a:r>
              <a:rPr lang="en-US" altLang="zh-CN"/>
              <a:t> </a:t>
            </a:r>
          </a:p>
          <a:p>
            <a:pPr lvl="1"/>
            <a:endParaRPr lang="en-US" altLang="zh-CN">
              <a:latin typeface="Comic Sans MS" pitchFamily="66" charset="0"/>
            </a:endParaRPr>
          </a:p>
          <a:p>
            <a:r>
              <a:rPr lang="en-US" altLang="zh-CN">
                <a:latin typeface="Comic Sans MS" pitchFamily="66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latin typeface="Comic Sans MS" pitchFamily="66" charset="0"/>
              </a:rPr>
              <a:t>multiple clock cycle per instruction machine</a:t>
            </a:r>
            <a:r>
              <a:rPr lang="en-US" altLang="zh-CN">
                <a:latin typeface="Comic Sans MS" pitchFamily="66" charset="0"/>
              </a:rPr>
              <a:t> then </a:t>
            </a:r>
          </a:p>
          <a:p>
            <a:pPr lvl="1"/>
            <a:r>
              <a:rPr lang="en-US" altLang="zh-CN" sz="3200">
                <a:latin typeface="Comic Sans MS" pitchFamily="66" charset="0"/>
              </a:rPr>
              <a:t>pipelining decreases </a:t>
            </a:r>
            <a:r>
              <a:rPr lang="en-US" altLang="zh-CN" sz="3200">
                <a:solidFill>
                  <a:srgbClr val="FF3300"/>
                </a:solidFill>
                <a:latin typeface="Comic Sans MS" pitchFamily="66" charset="0"/>
              </a:rPr>
              <a:t>CPI</a:t>
            </a:r>
            <a:r>
              <a:rPr lang="en-US" altLang="zh-CN" sz="3200">
                <a:latin typeface="Comic Sans MS" pitchFamily="66" charset="0"/>
              </a:rPr>
              <a:t>.</a:t>
            </a:r>
            <a:r>
              <a:rPr lang="en-US" altLang="zh-CN">
                <a:latin typeface="Comic Sans MS" pitchFamily="66" charset="0"/>
              </a:rPr>
              <a:t>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pipelining decrease the execution time?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22C40A7-9B8F-45AF-B341-10876C3DC76A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Single-cycle implementation vs. pipelining</a:t>
            </a:r>
          </a:p>
        </p:txBody>
      </p:sp>
      <p:sp>
        <p:nvSpPr>
          <p:cNvPr id="15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6C3635C-9258-4C2C-9231-F21D72DE9BD9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53441" name="Group 193"/>
          <p:cNvGrpSpPr>
            <a:grpSpLocks/>
          </p:cNvGrpSpPr>
          <p:nvPr/>
        </p:nvGrpSpPr>
        <p:grpSpPr bwMode="auto">
          <a:xfrm>
            <a:off x="304800" y="4876800"/>
            <a:ext cx="5894388" cy="1247775"/>
            <a:chOff x="192" y="2928"/>
            <a:chExt cx="3713" cy="786"/>
          </a:xfrm>
        </p:grpSpPr>
        <p:sp>
          <p:nvSpPr>
            <p:cNvPr id="53331" name="Rectangle 83"/>
            <p:cNvSpPr>
              <a:spLocks noChangeArrowheads="1"/>
            </p:cNvSpPr>
            <p:nvPr/>
          </p:nvSpPr>
          <p:spPr bwMode="auto">
            <a:xfrm>
              <a:off x="192" y="2928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Load</a:t>
              </a:r>
            </a:p>
          </p:txBody>
        </p:sp>
        <p:grpSp>
          <p:nvGrpSpPr>
            <p:cNvPr id="53332" name="Group 84"/>
            <p:cNvGrpSpPr>
              <a:grpSpLocks/>
            </p:cNvGrpSpPr>
            <p:nvPr/>
          </p:nvGrpSpPr>
          <p:grpSpPr bwMode="auto">
            <a:xfrm>
              <a:off x="549" y="2928"/>
              <a:ext cx="2384" cy="210"/>
              <a:chOff x="488" y="3260"/>
              <a:chExt cx="2384" cy="210"/>
            </a:xfrm>
          </p:grpSpPr>
          <p:grpSp>
            <p:nvGrpSpPr>
              <p:cNvPr id="53333" name="Group 85"/>
              <p:cNvGrpSpPr>
                <a:grpSpLocks/>
              </p:cNvGrpSpPr>
              <p:nvPr/>
            </p:nvGrpSpPr>
            <p:grpSpPr bwMode="auto">
              <a:xfrm>
                <a:off x="488" y="3260"/>
                <a:ext cx="464" cy="210"/>
                <a:chOff x="488" y="3260"/>
                <a:chExt cx="464" cy="210"/>
              </a:xfrm>
            </p:grpSpPr>
            <p:sp>
              <p:nvSpPr>
                <p:cNvPr id="53334" name="Rectangle 86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3336" name="Group 88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0"/>
                <a:chOff x="968" y="3260"/>
                <a:chExt cx="464" cy="210"/>
              </a:xfrm>
            </p:grpSpPr>
            <p:sp>
              <p:nvSpPr>
                <p:cNvPr id="53337" name="Rectangle 89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8" name="Rectangle 90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3339" name="Group 91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0"/>
                <a:chOff x="1448" y="3260"/>
                <a:chExt cx="464" cy="210"/>
              </a:xfrm>
            </p:grpSpPr>
            <p:sp>
              <p:nvSpPr>
                <p:cNvPr id="53340" name="Rectangle 92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41" name="Rectangle 93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3342" name="Group 94"/>
              <p:cNvGrpSpPr>
                <a:grpSpLocks/>
              </p:cNvGrpSpPr>
              <p:nvPr/>
            </p:nvGrpSpPr>
            <p:grpSpPr bwMode="auto">
              <a:xfrm>
                <a:off x="1928" y="3260"/>
                <a:ext cx="468" cy="210"/>
                <a:chOff x="1928" y="3260"/>
                <a:chExt cx="468" cy="210"/>
              </a:xfrm>
            </p:grpSpPr>
            <p:sp>
              <p:nvSpPr>
                <p:cNvPr id="53343" name="Rectangle 95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44" name="Rectangle 96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3345" name="Group 97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0"/>
                <a:chOff x="2408" y="3260"/>
                <a:chExt cx="464" cy="210"/>
              </a:xfrm>
            </p:grpSpPr>
            <p:sp>
              <p:nvSpPr>
                <p:cNvPr id="53346" name="Rectangle 98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47" name="Rectangle 99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grpSp>
          <p:nvGrpSpPr>
            <p:cNvPr id="53363" name="Group 115"/>
            <p:cNvGrpSpPr>
              <a:grpSpLocks/>
            </p:cNvGrpSpPr>
            <p:nvPr/>
          </p:nvGrpSpPr>
          <p:grpSpPr bwMode="auto">
            <a:xfrm>
              <a:off x="1029" y="3216"/>
              <a:ext cx="2384" cy="210"/>
              <a:chOff x="968" y="3548"/>
              <a:chExt cx="2384" cy="210"/>
            </a:xfrm>
          </p:grpSpPr>
          <p:grpSp>
            <p:nvGrpSpPr>
              <p:cNvPr id="53364" name="Group 116"/>
              <p:cNvGrpSpPr>
                <a:grpSpLocks/>
              </p:cNvGrpSpPr>
              <p:nvPr/>
            </p:nvGrpSpPr>
            <p:grpSpPr bwMode="auto">
              <a:xfrm>
                <a:off x="968" y="3548"/>
                <a:ext cx="464" cy="210"/>
                <a:chOff x="968" y="3548"/>
                <a:chExt cx="464" cy="210"/>
              </a:xfrm>
            </p:grpSpPr>
            <p:sp>
              <p:nvSpPr>
                <p:cNvPr id="533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66" name="Rectangle 118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3367" name="Group 119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0"/>
                <a:chOff x="1448" y="3548"/>
                <a:chExt cx="464" cy="210"/>
              </a:xfrm>
            </p:grpSpPr>
            <p:sp>
              <p:nvSpPr>
                <p:cNvPr id="533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69" name="Rectangle 121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3370" name="Group 122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0"/>
                <a:chOff x="1928" y="3548"/>
                <a:chExt cx="464" cy="210"/>
              </a:xfrm>
            </p:grpSpPr>
            <p:sp>
              <p:nvSpPr>
                <p:cNvPr id="533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7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3373" name="Group 125"/>
              <p:cNvGrpSpPr>
                <a:grpSpLocks/>
              </p:cNvGrpSpPr>
              <p:nvPr/>
            </p:nvGrpSpPr>
            <p:grpSpPr bwMode="auto">
              <a:xfrm>
                <a:off x="2408" y="3548"/>
                <a:ext cx="468" cy="210"/>
                <a:chOff x="2408" y="3548"/>
                <a:chExt cx="468" cy="210"/>
              </a:xfrm>
            </p:grpSpPr>
            <p:sp>
              <p:nvSpPr>
                <p:cNvPr id="533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7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3376" name="Group 128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0"/>
                <a:chOff x="2888" y="3548"/>
                <a:chExt cx="464" cy="210"/>
              </a:xfrm>
            </p:grpSpPr>
            <p:sp>
              <p:nvSpPr>
                <p:cNvPr id="53377" name="Rectangle 129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78" name="Rectangle 130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3379" name="Rectangle 131"/>
            <p:cNvSpPr>
              <a:spLocks noChangeArrowheads="1"/>
            </p:cNvSpPr>
            <p:nvPr/>
          </p:nvSpPr>
          <p:spPr bwMode="auto">
            <a:xfrm>
              <a:off x="672" y="3216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Store</a:t>
              </a:r>
            </a:p>
          </p:txBody>
        </p:sp>
        <p:grpSp>
          <p:nvGrpSpPr>
            <p:cNvPr id="53409" name="Group 161"/>
            <p:cNvGrpSpPr>
              <a:grpSpLocks/>
            </p:cNvGrpSpPr>
            <p:nvPr/>
          </p:nvGrpSpPr>
          <p:grpSpPr bwMode="auto">
            <a:xfrm>
              <a:off x="1521" y="3504"/>
              <a:ext cx="2384" cy="210"/>
              <a:chOff x="1496" y="3836"/>
              <a:chExt cx="2384" cy="210"/>
            </a:xfrm>
          </p:grpSpPr>
          <p:grpSp>
            <p:nvGrpSpPr>
              <p:cNvPr id="53410" name="Group 162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3411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12" name="Rectangle 164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3413" name="Group 165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3414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15" name="Rectangle 167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3416" name="Group 168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3417" name="Rectangle 169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18" name="Rectangle 170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3419" name="Group 171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3420" name="Rectangle 172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3422" name="Group 174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3423" name="Rectangle 175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424" name="Rectangle 176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3425" name="Rectangle 177"/>
            <p:cNvSpPr>
              <a:spLocks noChangeArrowheads="1"/>
            </p:cNvSpPr>
            <p:nvPr/>
          </p:nvSpPr>
          <p:spPr bwMode="auto">
            <a:xfrm>
              <a:off x="1056" y="3504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R-type</a:t>
              </a:r>
            </a:p>
          </p:txBody>
        </p:sp>
      </p:grpSp>
      <p:sp>
        <p:nvSpPr>
          <p:cNvPr id="53398" name="Rectangle 150"/>
          <p:cNvSpPr>
            <a:spLocks noChangeArrowheads="1"/>
          </p:cNvSpPr>
          <p:nvPr/>
        </p:nvSpPr>
        <p:spPr bwMode="auto">
          <a:xfrm>
            <a:off x="304800" y="1524000"/>
            <a:ext cx="6705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Single Cycle Implementation: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CPI=1,   long clock cycle</a:t>
            </a:r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 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3383" name="Line 135"/>
          <p:cNvSpPr>
            <a:spLocks noChangeShapeType="1"/>
          </p:cNvSpPr>
          <p:nvPr/>
        </p:nvSpPr>
        <p:spPr bwMode="auto">
          <a:xfrm>
            <a:off x="490538" y="22987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8588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7" name="Line 139"/>
          <p:cNvSpPr>
            <a:spLocks noChangeShapeType="1"/>
          </p:cNvSpPr>
          <p:nvPr/>
        </p:nvSpPr>
        <p:spPr bwMode="auto">
          <a:xfrm>
            <a:off x="44402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8" name="Line 140"/>
          <p:cNvSpPr>
            <a:spLocks noChangeShapeType="1"/>
          </p:cNvSpPr>
          <p:nvPr/>
        </p:nvSpPr>
        <p:spPr bwMode="auto">
          <a:xfrm flipV="1">
            <a:off x="8161338" y="1905000"/>
            <a:ext cx="0" cy="15494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89" name="Line 141"/>
          <p:cNvSpPr>
            <a:spLocks noChangeShapeType="1"/>
          </p:cNvSpPr>
          <p:nvPr/>
        </p:nvSpPr>
        <p:spPr bwMode="auto">
          <a:xfrm>
            <a:off x="81740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0" name="Line 142"/>
          <p:cNvSpPr>
            <a:spLocks noChangeShapeType="1"/>
          </p:cNvSpPr>
          <p:nvPr/>
        </p:nvSpPr>
        <p:spPr bwMode="auto">
          <a:xfrm>
            <a:off x="871538" y="25273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1" name="Line 143"/>
          <p:cNvSpPr>
            <a:spLocks noChangeShapeType="1"/>
          </p:cNvSpPr>
          <p:nvPr/>
        </p:nvSpPr>
        <p:spPr bwMode="auto">
          <a:xfrm>
            <a:off x="2776538" y="2298700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2" name="Line 144"/>
          <p:cNvSpPr>
            <a:spLocks noChangeShapeType="1"/>
          </p:cNvSpPr>
          <p:nvPr/>
        </p:nvSpPr>
        <p:spPr bwMode="auto">
          <a:xfrm>
            <a:off x="27638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3" name="Line 145"/>
          <p:cNvSpPr>
            <a:spLocks noChangeShapeType="1"/>
          </p:cNvSpPr>
          <p:nvPr/>
        </p:nvSpPr>
        <p:spPr bwMode="auto">
          <a:xfrm>
            <a:off x="4452938" y="25273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4" name="Line 146"/>
          <p:cNvSpPr>
            <a:spLocks noChangeShapeType="1"/>
          </p:cNvSpPr>
          <p:nvPr/>
        </p:nvSpPr>
        <p:spPr bwMode="auto">
          <a:xfrm>
            <a:off x="6357938" y="22987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5" name="Line 147"/>
          <p:cNvSpPr>
            <a:spLocks noChangeShapeType="1"/>
          </p:cNvSpPr>
          <p:nvPr/>
        </p:nvSpPr>
        <p:spPr bwMode="auto">
          <a:xfrm>
            <a:off x="6345238" y="23114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6" name="Line 148"/>
          <p:cNvSpPr>
            <a:spLocks noChangeShapeType="1"/>
          </p:cNvSpPr>
          <p:nvPr/>
        </p:nvSpPr>
        <p:spPr bwMode="auto">
          <a:xfrm>
            <a:off x="8262938" y="25273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97" name="Rectangle 149"/>
          <p:cNvSpPr>
            <a:spLocks noChangeArrowheads="1"/>
          </p:cNvSpPr>
          <p:nvPr/>
        </p:nvSpPr>
        <p:spPr bwMode="auto">
          <a:xfrm>
            <a:off x="381000" y="2292350"/>
            <a:ext cx="4968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Clk</a:t>
            </a:r>
          </a:p>
        </p:txBody>
      </p:sp>
      <p:sp>
        <p:nvSpPr>
          <p:cNvPr id="53399" name="Rectangle 151"/>
          <p:cNvSpPr>
            <a:spLocks noChangeArrowheads="1"/>
          </p:cNvSpPr>
          <p:nvPr/>
        </p:nvSpPr>
        <p:spPr bwMode="auto">
          <a:xfrm>
            <a:off x="838200" y="28194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00" name="Rectangle 152"/>
          <p:cNvSpPr>
            <a:spLocks noChangeArrowheads="1"/>
          </p:cNvSpPr>
          <p:nvPr/>
        </p:nvSpPr>
        <p:spPr bwMode="auto">
          <a:xfrm>
            <a:off x="4419600" y="28194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01" name="Rectangle 153"/>
          <p:cNvSpPr>
            <a:spLocks noChangeArrowheads="1"/>
          </p:cNvSpPr>
          <p:nvPr/>
        </p:nvSpPr>
        <p:spPr bwMode="auto">
          <a:xfrm>
            <a:off x="2176463" y="2800350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Load</a:t>
            </a:r>
          </a:p>
        </p:txBody>
      </p:sp>
      <p:sp>
        <p:nvSpPr>
          <p:cNvPr id="53402" name="Rectangle 154"/>
          <p:cNvSpPr>
            <a:spLocks noChangeArrowheads="1"/>
          </p:cNvSpPr>
          <p:nvPr/>
        </p:nvSpPr>
        <p:spPr bwMode="auto">
          <a:xfrm>
            <a:off x="5986463" y="2800350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Store</a:t>
            </a:r>
          </a:p>
        </p:txBody>
      </p:sp>
      <p:sp>
        <p:nvSpPr>
          <p:cNvPr id="53403" name="Line 155"/>
          <p:cNvSpPr>
            <a:spLocks noChangeShapeType="1"/>
          </p:cNvSpPr>
          <p:nvPr/>
        </p:nvSpPr>
        <p:spPr bwMode="auto">
          <a:xfrm flipV="1">
            <a:off x="7454900" y="27940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04" name="Rectangle 156"/>
          <p:cNvSpPr>
            <a:spLocks noChangeArrowheads="1"/>
          </p:cNvSpPr>
          <p:nvPr/>
        </p:nvSpPr>
        <p:spPr bwMode="auto">
          <a:xfrm>
            <a:off x="7434263" y="2800350"/>
            <a:ext cx="723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Waste</a:t>
            </a:r>
          </a:p>
        </p:txBody>
      </p:sp>
      <p:sp>
        <p:nvSpPr>
          <p:cNvPr id="53426" name="Line 178"/>
          <p:cNvSpPr>
            <a:spLocks noChangeShapeType="1"/>
          </p:cNvSpPr>
          <p:nvPr/>
        </p:nvSpPr>
        <p:spPr bwMode="auto">
          <a:xfrm flipV="1">
            <a:off x="858838" y="19812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27" name="Rectangle 179"/>
          <p:cNvSpPr>
            <a:spLocks noChangeArrowheads="1"/>
          </p:cNvSpPr>
          <p:nvPr/>
        </p:nvSpPr>
        <p:spPr bwMode="auto">
          <a:xfrm>
            <a:off x="2362200" y="1987550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Cycle 1</a:t>
            </a:r>
          </a:p>
        </p:txBody>
      </p:sp>
      <p:sp>
        <p:nvSpPr>
          <p:cNvPr id="53428" name="Line 180"/>
          <p:cNvSpPr>
            <a:spLocks noChangeShapeType="1"/>
          </p:cNvSpPr>
          <p:nvPr/>
        </p:nvSpPr>
        <p:spPr bwMode="auto">
          <a:xfrm flipV="1">
            <a:off x="4440238" y="1981200"/>
            <a:ext cx="0" cy="3302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29" name="Line 181"/>
          <p:cNvSpPr>
            <a:spLocks noChangeShapeType="1"/>
          </p:cNvSpPr>
          <p:nvPr/>
        </p:nvSpPr>
        <p:spPr bwMode="auto">
          <a:xfrm flipV="1">
            <a:off x="8174038" y="19812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0" name="Rectangle 182"/>
          <p:cNvSpPr>
            <a:spLocks noChangeArrowheads="1"/>
          </p:cNvSpPr>
          <p:nvPr/>
        </p:nvSpPr>
        <p:spPr bwMode="auto">
          <a:xfrm>
            <a:off x="5943600" y="1987550"/>
            <a:ext cx="819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Cycle 2</a:t>
            </a:r>
          </a:p>
        </p:txBody>
      </p:sp>
      <p:sp>
        <p:nvSpPr>
          <p:cNvPr id="53431" name="Line 183"/>
          <p:cNvSpPr>
            <a:spLocks noChangeShapeType="1"/>
          </p:cNvSpPr>
          <p:nvPr/>
        </p:nvSpPr>
        <p:spPr bwMode="auto">
          <a:xfrm>
            <a:off x="871538" y="21463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2" name="Line 184"/>
          <p:cNvSpPr>
            <a:spLocks noChangeShapeType="1"/>
          </p:cNvSpPr>
          <p:nvPr/>
        </p:nvSpPr>
        <p:spPr bwMode="auto">
          <a:xfrm>
            <a:off x="4452938" y="21463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3" name="Line 185"/>
          <p:cNvSpPr>
            <a:spLocks noChangeShapeType="1"/>
          </p:cNvSpPr>
          <p:nvPr/>
        </p:nvSpPr>
        <p:spPr bwMode="auto">
          <a:xfrm flipH="1">
            <a:off x="6713538" y="2146300"/>
            <a:ext cx="147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4" name="Line 186"/>
          <p:cNvSpPr>
            <a:spLocks noChangeShapeType="1"/>
          </p:cNvSpPr>
          <p:nvPr/>
        </p:nvSpPr>
        <p:spPr bwMode="auto">
          <a:xfrm flipH="1">
            <a:off x="3208338" y="2146300"/>
            <a:ext cx="109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5" name="Line 187"/>
          <p:cNvSpPr>
            <a:spLocks noChangeShapeType="1"/>
          </p:cNvSpPr>
          <p:nvPr/>
        </p:nvSpPr>
        <p:spPr bwMode="auto">
          <a:xfrm flipV="1">
            <a:off x="4440238" y="2286000"/>
            <a:ext cx="0" cy="15494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39" name="Rectangle 191"/>
          <p:cNvSpPr>
            <a:spLocks noChangeArrowheads="1"/>
          </p:cNvSpPr>
          <p:nvPr/>
        </p:nvSpPr>
        <p:spPr bwMode="auto">
          <a:xfrm>
            <a:off x="304800" y="3505200"/>
            <a:ext cx="8534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Pipeline Implementation: 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CPI=1, clock cycle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  <a:sym typeface="Symbol" pitchFamily="18" charset="2"/>
              </a:rPr>
              <a:t>  long clock cycle/5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53506" name="Group 258"/>
          <p:cNvGrpSpPr>
            <a:grpSpLocks/>
          </p:cNvGrpSpPr>
          <p:nvPr/>
        </p:nvGrpSpPr>
        <p:grpSpPr bwMode="auto">
          <a:xfrm>
            <a:off x="304800" y="3533775"/>
            <a:ext cx="8542338" cy="1225550"/>
            <a:chOff x="192" y="2226"/>
            <a:chExt cx="5381" cy="772"/>
          </a:xfrm>
        </p:grpSpPr>
        <p:grpSp>
          <p:nvGrpSpPr>
            <p:cNvPr id="53505" name="Group 257"/>
            <p:cNvGrpSpPr>
              <a:grpSpLocks/>
            </p:cNvGrpSpPr>
            <p:nvPr/>
          </p:nvGrpSpPr>
          <p:grpSpPr bwMode="auto">
            <a:xfrm>
              <a:off x="541" y="2226"/>
              <a:ext cx="2400" cy="544"/>
              <a:chOff x="541" y="2112"/>
              <a:chExt cx="2400" cy="544"/>
            </a:xfrm>
          </p:grpSpPr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 flipV="1">
                <a:off x="541" y="2120"/>
                <a:ext cx="0" cy="536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6" name="Line 138"/>
              <p:cNvSpPr>
                <a:spLocks noChangeShapeType="1"/>
              </p:cNvSpPr>
              <p:nvPr/>
            </p:nvSpPr>
            <p:spPr bwMode="auto">
              <a:xfrm flipV="1">
                <a:off x="2941" y="2112"/>
                <a:ext cx="0" cy="544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504" name="Group 256"/>
            <p:cNvGrpSpPr>
              <a:grpSpLocks/>
            </p:cNvGrpSpPr>
            <p:nvPr/>
          </p:nvGrpSpPr>
          <p:grpSpPr bwMode="auto">
            <a:xfrm>
              <a:off x="192" y="2544"/>
              <a:ext cx="5381" cy="454"/>
              <a:chOff x="192" y="2444"/>
              <a:chExt cx="5381" cy="454"/>
            </a:xfrm>
          </p:grpSpPr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31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Clk</a:t>
                </a:r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5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4" name="Line 196"/>
              <p:cNvSpPr>
                <a:spLocks noChangeShapeType="1"/>
              </p:cNvSpPr>
              <p:nvPr/>
            </p:nvSpPr>
            <p:spPr bwMode="auto">
              <a:xfrm>
                <a:off x="5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 flipV="1">
                <a:off x="7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6" name="Line 198"/>
              <p:cNvSpPr>
                <a:spLocks noChangeShapeType="1"/>
              </p:cNvSpPr>
              <p:nvPr/>
            </p:nvSpPr>
            <p:spPr bwMode="auto">
              <a:xfrm>
                <a:off x="7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10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</a:t>
                </a:r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10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1" name="Line 203"/>
              <p:cNvSpPr>
                <a:spLocks noChangeShapeType="1"/>
              </p:cNvSpPr>
              <p:nvPr/>
            </p:nvSpPr>
            <p:spPr bwMode="auto">
              <a:xfrm flipV="1">
                <a:off x="12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12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3" name="Line 205"/>
              <p:cNvSpPr>
                <a:spLocks noChangeShapeType="1"/>
              </p:cNvSpPr>
              <p:nvPr/>
            </p:nvSpPr>
            <p:spPr bwMode="auto">
              <a:xfrm>
                <a:off x="15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 flipV="1">
                <a:off x="10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5" name="Rectangle 20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2</a:t>
                </a:r>
              </a:p>
            </p:txBody>
          </p:sp>
          <p:sp>
            <p:nvSpPr>
              <p:cNvPr id="53456" name="Line 208"/>
              <p:cNvSpPr>
                <a:spLocks noChangeShapeType="1"/>
              </p:cNvSpPr>
              <p:nvPr/>
            </p:nvSpPr>
            <p:spPr bwMode="auto">
              <a:xfrm>
                <a:off x="15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7" name="Line 209"/>
              <p:cNvSpPr>
                <a:spLocks noChangeShapeType="1"/>
              </p:cNvSpPr>
              <p:nvPr/>
            </p:nvSpPr>
            <p:spPr bwMode="auto">
              <a:xfrm flipV="1">
                <a:off x="17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8" name="Line 210"/>
              <p:cNvSpPr>
                <a:spLocks noChangeShapeType="1"/>
              </p:cNvSpPr>
              <p:nvPr/>
            </p:nvSpPr>
            <p:spPr bwMode="auto">
              <a:xfrm>
                <a:off x="17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9" name="Line 211"/>
              <p:cNvSpPr>
                <a:spLocks noChangeShapeType="1"/>
              </p:cNvSpPr>
              <p:nvPr/>
            </p:nvSpPr>
            <p:spPr bwMode="auto">
              <a:xfrm>
                <a:off x="19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0" name="Line 212"/>
              <p:cNvSpPr>
                <a:spLocks noChangeShapeType="1"/>
              </p:cNvSpPr>
              <p:nvPr/>
            </p:nvSpPr>
            <p:spPr bwMode="auto">
              <a:xfrm flipV="1">
                <a:off x="15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" name="Rectangle 213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3</a:t>
                </a:r>
              </a:p>
            </p:txBody>
          </p:sp>
          <p:sp>
            <p:nvSpPr>
              <p:cNvPr id="53462" name="Line 214"/>
              <p:cNvSpPr>
                <a:spLocks noChangeShapeType="1"/>
              </p:cNvSpPr>
              <p:nvPr/>
            </p:nvSpPr>
            <p:spPr bwMode="auto">
              <a:xfrm>
                <a:off x="19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3" name="Line 215"/>
              <p:cNvSpPr>
                <a:spLocks noChangeShapeType="1"/>
              </p:cNvSpPr>
              <p:nvPr/>
            </p:nvSpPr>
            <p:spPr bwMode="auto">
              <a:xfrm flipV="1">
                <a:off x="22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4" name="Line 216"/>
              <p:cNvSpPr>
                <a:spLocks noChangeShapeType="1"/>
              </p:cNvSpPr>
              <p:nvPr/>
            </p:nvSpPr>
            <p:spPr bwMode="auto">
              <a:xfrm>
                <a:off x="22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5" name="Line 217"/>
              <p:cNvSpPr>
                <a:spLocks noChangeShapeType="1"/>
              </p:cNvSpPr>
              <p:nvPr/>
            </p:nvSpPr>
            <p:spPr bwMode="auto">
              <a:xfrm>
                <a:off x="24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6" name="Line 218"/>
              <p:cNvSpPr>
                <a:spLocks noChangeShapeType="1"/>
              </p:cNvSpPr>
              <p:nvPr/>
            </p:nvSpPr>
            <p:spPr bwMode="auto">
              <a:xfrm flipV="1">
                <a:off x="19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7" name="Rectangle 219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4</a:t>
                </a:r>
              </a:p>
            </p:txBody>
          </p:sp>
          <p:sp>
            <p:nvSpPr>
              <p:cNvPr id="53468" name="Line 220"/>
              <p:cNvSpPr>
                <a:spLocks noChangeShapeType="1"/>
              </p:cNvSpPr>
              <p:nvPr/>
            </p:nvSpPr>
            <p:spPr bwMode="auto">
              <a:xfrm>
                <a:off x="24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9" name="Line 221"/>
              <p:cNvSpPr>
                <a:spLocks noChangeShapeType="1"/>
              </p:cNvSpPr>
              <p:nvPr/>
            </p:nvSpPr>
            <p:spPr bwMode="auto">
              <a:xfrm flipV="1">
                <a:off x="27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0" name="Line 222"/>
              <p:cNvSpPr>
                <a:spLocks noChangeShapeType="1"/>
              </p:cNvSpPr>
              <p:nvPr/>
            </p:nvSpPr>
            <p:spPr bwMode="auto">
              <a:xfrm>
                <a:off x="27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1" name="Line 223"/>
              <p:cNvSpPr>
                <a:spLocks noChangeShapeType="1"/>
              </p:cNvSpPr>
              <p:nvPr/>
            </p:nvSpPr>
            <p:spPr bwMode="auto">
              <a:xfrm>
                <a:off x="29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2" name="Line 224"/>
              <p:cNvSpPr>
                <a:spLocks noChangeShapeType="1"/>
              </p:cNvSpPr>
              <p:nvPr/>
            </p:nvSpPr>
            <p:spPr bwMode="auto">
              <a:xfrm flipV="1">
                <a:off x="24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3" name="Rectangle 225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5</a:t>
                </a:r>
              </a:p>
            </p:txBody>
          </p:sp>
          <p:sp>
            <p:nvSpPr>
              <p:cNvPr id="53474" name="Line 226"/>
              <p:cNvSpPr>
                <a:spLocks noChangeShapeType="1"/>
              </p:cNvSpPr>
              <p:nvPr/>
            </p:nvSpPr>
            <p:spPr bwMode="auto">
              <a:xfrm>
                <a:off x="29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5" name="Line 227"/>
              <p:cNvSpPr>
                <a:spLocks noChangeShapeType="1"/>
              </p:cNvSpPr>
              <p:nvPr/>
            </p:nvSpPr>
            <p:spPr bwMode="auto">
              <a:xfrm flipV="1">
                <a:off x="31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6" name="Line 228"/>
              <p:cNvSpPr>
                <a:spLocks noChangeShapeType="1"/>
              </p:cNvSpPr>
              <p:nvPr/>
            </p:nvSpPr>
            <p:spPr bwMode="auto">
              <a:xfrm>
                <a:off x="31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7" name="Line 229"/>
              <p:cNvSpPr>
                <a:spLocks noChangeShapeType="1"/>
              </p:cNvSpPr>
              <p:nvPr/>
            </p:nvSpPr>
            <p:spPr bwMode="auto">
              <a:xfrm>
                <a:off x="34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78" name="Rectangle 230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6</a:t>
                </a:r>
              </a:p>
            </p:txBody>
          </p:sp>
          <p:sp>
            <p:nvSpPr>
              <p:cNvPr id="53479" name="Line 231"/>
              <p:cNvSpPr>
                <a:spLocks noChangeShapeType="1"/>
              </p:cNvSpPr>
              <p:nvPr/>
            </p:nvSpPr>
            <p:spPr bwMode="auto">
              <a:xfrm>
                <a:off x="34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0" name="Line 232"/>
              <p:cNvSpPr>
                <a:spLocks noChangeShapeType="1"/>
              </p:cNvSpPr>
              <p:nvPr/>
            </p:nvSpPr>
            <p:spPr bwMode="auto">
              <a:xfrm flipV="1">
                <a:off x="36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1" name="Line 233"/>
              <p:cNvSpPr>
                <a:spLocks noChangeShapeType="1"/>
              </p:cNvSpPr>
              <p:nvPr/>
            </p:nvSpPr>
            <p:spPr bwMode="auto">
              <a:xfrm>
                <a:off x="36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2" name="Line 234"/>
              <p:cNvSpPr>
                <a:spLocks noChangeShapeType="1"/>
              </p:cNvSpPr>
              <p:nvPr/>
            </p:nvSpPr>
            <p:spPr bwMode="auto">
              <a:xfrm>
                <a:off x="39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3" name="Line 235"/>
              <p:cNvSpPr>
                <a:spLocks noChangeShapeType="1"/>
              </p:cNvSpPr>
              <p:nvPr/>
            </p:nvSpPr>
            <p:spPr bwMode="auto">
              <a:xfrm flipV="1">
                <a:off x="34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4" name="Rectangle 236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7</a:t>
                </a:r>
              </a:p>
            </p:txBody>
          </p:sp>
          <p:sp>
            <p:nvSpPr>
              <p:cNvPr id="53485" name="Line 237"/>
              <p:cNvSpPr>
                <a:spLocks noChangeShapeType="1"/>
              </p:cNvSpPr>
              <p:nvPr/>
            </p:nvSpPr>
            <p:spPr bwMode="auto">
              <a:xfrm>
                <a:off x="39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6" name="Line 238"/>
              <p:cNvSpPr>
                <a:spLocks noChangeShapeType="1"/>
              </p:cNvSpPr>
              <p:nvPr/>
            </p:nvSpPr>
            <p:spPr bwMode="auto">
              <a:xfrm flipV="1">
                <a:off x="41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7" name="Line 239"/>
              <p:cNvSpPr>
                <a:spLocks noChangeShapeType="1"/>
              </p:cNvSpPr>
              <p:nvPr/>
            </p:nvSpPr>
            <p:spPr bwMode="auto">
              <a:xfrm>
                <a:off x="41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8" name="Line 240"/>
              <p:cNvSpPr>
                <a:spLocks noChangeShapeType="1"/>
              </p:cNvSpPr>
              <p:nvPr/>
            </p:nvSpPr>
            <p:spPr bwMode="auto">
              <a:xfrm>
                <a:off x="43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89" name="Line 241"/>
              <p:cNvSpPr>
                <a:spLocks noChangeShapeType="1"/>
              </p:cNvSpPr>
              <p:nvPr/>
            </p:nvSpPr>
            <p:spPr bwMode="auto">
              <a:xfrm flipV="1">
                <a:off x="39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0" name="Rectangle 242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8</a:t>
                </a:r>
              </a:p>
            </p:txBody>
          </p:sp>
          <p:sp>
            <p:nvSpPr>
              <p:cNvPr id="53491" name="Line 243"/>
              <p:cNvSpPr>
                <a:spLocks noChangeShapeType="1"/>
              </p:cNvSpPr>
              <p:nvPr/>
            </p:nvSpPr>
            <p:spPr bwMode="auto">
              <a:xfrm>
                <a:off x="43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2" name="Line 244"/>
              <p:cNvSpPr>
                <a:spLocks noChangeShapeType="1"/>
              </p:cNvSpPr>
              <p:nvPr/>
            </p:nvSpPr>
            <p:spPr bwMode="auto">
              <a:xfrm flipV="1">
                <a:off x="46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3" name="Line 245"/>
              <p:cNvSpPr>
                <a:spLocks noChangeShapeType="1"/>
              </p:cNvSpPr>
              <p:nvPr/>
            </p:nvSpPr>
            <p:spPr bwMode="auto">
              <a:xfrm>
                <a:off x="46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4" name="Line 246"/>
              <p:cNvSpPr>
                <a:spLocks noChangeShapeType="1"/>
              </p:cNvSpPr>
              <p:nvPr/>
            </p:nvSpPr>
            <p:spPr bwMode="auto">
              <a:xfrm>
                <a:off x="48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5" name="Line 247"/>
              <p:cNvSpPr>
                <a:spLocks noChangeShapeType="1"/>
              </p:cNvSpPr>
              <p:nvPr/>
            </p:nvSpPr>
            <p:spPr bwMode="auto">
              <a:xfrm flipV="1">
                <a:off x="43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6" name="Rectangle 248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9</a:t>
                </a:r>
              </a:p>
            </p:txBody>
          </p:sp>
          <p:sp>
            <p:nvSpPr>
              <p:cNvPr id="53497" name="Line 249"/>
              <p:cNvSpPr>
                <a:spLocks noChangeShapeType="1"/>
              </p:cNvSpPr>
              <p:nvPr/>
            </p:nvSpPr>
            <p:spPr bwMode="auto">
              <a:xfrm>
                <a:off x="48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8" name="Line 250"/>
              <p:cNvSpPr>
                <a:spLocks noChangeShapeType="1"/>
              </p:cNvSpPr>
              <p:nvPr/>
            </p:nvSpPr>
            <p:spPr bwMode="auto">
              <a:xfrm flipV="1">
                <a:off x="51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9" name="Line 251"/>
              <p:cNvSpPr>
                <a:spLocks noChangeShapeType="1"/>
              </p:cNvSpPr>
              <p:nvPr/>
            </p:nvSpPr>
            <p:spPr bwMode="auto">
              <a:xfrm>
                <a:off x="51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500" name="Line 252"/>
              <p:cNvSpPr>
                <a:spLocks noChangeShapeType="1"/>
              </p:cNvSpPr>
              <p:nvPr/>
            </p:nvSpPr>
            <p:spPr bwMode="auto">
              <a:xfrm>
                <a:off x="53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501" name="Line 253"/>
              <p:cNvSpPr>
                <a:spLocks noChangeShapeType="1"/>
              </p:cNvSpPr>
              <p:nvPr/>
            </p:nvSpPr>
            <p:spPr bwMode="auto">
              <a:xfrm flipV="1">
                <a:off x="48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502" name="Rectangle 254"/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58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10</a:t>
                </a:r>
              </a:p>
            </p:txBody>
          </p:sp>
          <p:sp>
            <p:nvSpPr>
              <p:cNvPr id="53503" name="Line 255"/>
              <p:cNvSpPr>
                <a:spLocks noChangeShapeType="1"/>
              </p:cNvSpPr>
              <p:nvPr/>
            </p:nvSpPr>
            <p:spPr bwMode="auto">
              <a:xfrm>
                <a:off x="53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Multi-cycle implementation vs. pipelining</a:t>
            </a:r>
          </a:p>
        </p:txBody>
      </p:sp>
      <p:sp>
        <p:nvSpPr>
          <p:cNvPr id="23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1C28170-7DB6-4F25-8686-7720C7F75AA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4384" name="Rectangle 112"/>
          <p:cNvSpPr>
            <a:spLocks noChangeArrowheads="1"/>
          </p:cNvSpPr>
          <p:nvPr/>
        </p:nvSpPr>
        <p:spPr bwMode="auto">
          <a:xfrm>
            <a:off x="838200" y="2597150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Load</a:t>
            </a:r>
          </a:p>
        </p:txBody>
      </p:sp>
      <p:sp>
        <p:nvSpPr>
          <p:cNvPr id="54385" name="Rectangle 113"/>
          <p:cNvSpPr>
            <a:spLocks noChangeArrowheads="1"/>
          </p:cNvSpPr>
          <p:nvPr/>
        </p:nvSpPr>
        <p:spPr bwMode="auto">
          <a:xfrm>
            <a:off x="4648200" y="2597150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Store</a:t>
            </a:r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 flipV="1">
            <a:off x="4668838" y="1993900"/>
            <a:ext cx="0" cy="9398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5" name="Line 133"/>
          <p:cNvSpPr>
            <a:spLocks noChangeShapeType="1"/>
          </p:cNvSpPr>
          <p:nvPr/>
        </p:nvSpPr>
        <p:spPr bwMode="auto">
          <a:xfrm flipV="1">
            <a:off x="858838" y="3200400"/>
            <a:ext cx="0" cy="3937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6" name="Line 134"/>
          <p:cNvSpPr>
            <a:spLocks noChangeShapeType="1"/>
          </p:cNvSpPr>
          <p:nvPr/>
        </p:nvSpPr>
        <p:spPr bwMode="auto">
          <a:xfrm flipV="1">
            <a:off x="4668838" y="3213100"/>
            <a:ext cx="0" cy="7874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9" name="Line 137"/>
          <p:cNvSpPr>
            <a:spLocks noChangeShapeType="1"/>
          </p:cNvSpPr>
          <p:nvPr/>
        </p:nvSpPr>
        <p:spPr bwMode="auto">
          <a:xfrm flipV="1">
            <a:off x="7716838" y="1981200"/>
            <a:ext cx="0" cy="9398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7696200" y="259715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/>
              <a:t>R-type</a:t>
            </a:r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 flipV="1">
            <a:off x="858838" y="2527300"/>
            <a:ext cx="0" cy="381000"/>
          </a:xfrm>
          <a:prstGeom prst="line">
            <a:avLst/>
          </a:prstGeom>
          <a:noFill/>
          <a:ln w="25400">
            <a:solidFill>
              <a:srgbClr val="99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461" name="Group 189"/>
          <p:cNvGrpSpPr>
            <a:grpSpLocks/>
          </p:cNvGrpSpPr>
          <p:nvPr/>
        </p:nvGrpSpPr>
        <p:grpSpPr bwMode="auto">
          <a:xfrm>
            <a:off x="304800" y="3505200"/>
            <a:ext cx="8542338" cy="1225550"/>
            <a:chOff x="192" y="2226"/>
            <a:chExt cx="5381" cy="772"/>
          </a:xfrm>
        </p:grpSpPr>
        <p:grpSp>
          <p:nvGrpSpPr>
            <p:cNvPr id="54462" name="Group 190"/>
            <p:cNvGrpSpPr>
              <a:grpSpLocks/>
            </p:cNvGrpSpPr>
            <p:nvPr/>
          </p:nvGrpSpPr>
          <p:grpSpPr bwMode="auto">
            <a:xfrm>
              <a:off x="541" y="2226"/>
              <a:ext cx="2400" cy="544"/>
              <a:chOff x="541" y="2112"/>
              <a:chExt cx="2400" cy="544"/>
            </a:xfrm>
          </p:grpSpPr>
          <p:sp>
            <p:nvSpPr>
              <p:cNvPr id="54463" name="Line 191"/>
              <p:cNvSpPr>
                <a:spLocks noChangeShapeType="1"/>
              </p:cNvSpPr>
              <p:nvPr/>
            </p:nvSpPr>
            <p:spPr bwMode="auto">
              <a:xfrm flipV="1">
                <a:off x="541" y="2120"/>
                <a:ext cx="0" cy="536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4" name="Line 192"/>
              <p:cNvSpPr>
                <a:spLocks noChangeShapeType="1"/>
              </p:cNvSpPr>
              <p:nvPr/>
            </p:nvSpPr>
            <p:spPr bwMode="auto">
              <a:xfrm flipV="1">
                <a:off x="2941" y="2112"/>
                <a:ext cx="0" cy="544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465" name="Group 193"/>
            <p:cNvGrpSpPr>
              <a:grpSpLocks/>
            </p:cNvGrpSpPr>
            <p:nvPr/>
          </p:nvGrpSpPr>
          <p:grpSpPr bwMode="auto">
            <a:xfrm>
              <a:off x="192" y="2544"/>
              <a:ext cx="5381" cy="454"/>
              <a:chOff x="192" y="2444"/>
              <a:chExt cx="5381" cy="454"/>
            </a:xfrm>
          </p:grpSpPr>
          <p:sp>
            <p:nvSpPr>
              <p:cNvPr id="54466" name="Rectangle 194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31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Clk</a:t>
                </a:r>
              </a:p>
            </p:txBody>
          </p:sp>
          <p:sp>
            <p:nvSpPr>
              <p:cNvPr id="54467" name="Line 195"/>
              <p:cNvSpPr>
                <a:spLocks noChangeShapeType="1"/>
              </p:cNvSpPr>
              <p:nvPr/>
            </p:nvSpPr>
            <p:spPr bwMode="auto">
              <a:xfrm>
                <a:off x="5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8" name="Line 196"/>
              <p:cNvSpPr>
                <a:spLocks noChangeShapeType="1"/>
              </p:cNvSpPr>
              <p:nvPr/>
            </p:nvSpPr>
            <p:spPr bwMode="auto">
              <a:xfrm>
                <a:off x="5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69" name="Line 197"/>
              <p:cNvSpPr>
                <a:spLocks noChangeShapeType="1"/>
              </p:cNvSpPr>
              <p:nvPr/>
            </p:nvSpPr>
            <p:spPr bwMode="auto">
              <a:xfrm flipV="1">
                <a:off x="7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0" name="Line 198"/>
              <p:cNvSpPr>
                <a:spLocks noChangeShapeType="1"/>
              </p:cNvSpPr>
              <p:nvPr/>
            </p:nvSpPr>
            <p:spPr bwMode="auto">
              <a:xfrm>
                <a:off x="7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1" name="Line 199"/>
              <p:cNvSpPr>
                <a:spLocks noChangeShapeType="1"/>
              </p:cNvSpPr>
              <p:nvPr/>
            </p:nvSpPr>
            <p:spPr bwMode="auto">
              <a:xfrm>
                <a:off x="10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2" name="Line 200"/>
              <p:cNvSpPr>
                <a:spLocks noChangeShapeType="1"/>
              </p:cNvSpPr>
              <p:nvPr/>
            </p:nvSpPr>
            <p:spPr bwMode="auto">
              <a:xfrm>
                <a:off x="3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3" name="Rectangle 201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</a:t>
                </a:r>
              </a:p>
            </p:txBody>
          </p:sp>
          <p:sp>
            <p:nvSpPr>
              <p:cNvPr id="54474" name="Line 202"/>
              <p:cNvSpPr>
                <a:spLocks noChangeShapeType="1"/>
              </p:cNvSpPr>
              <p:nvPr/>
            </p:nvSpPr>
            <p:spPr bwMode="auto">
              <a:xfrm>
                <a:off x="10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5" name="Line 203"/>
              <p:cNvSpPr>
                <a:spLocks noChangeShapeType="1"/>
              </p:cNvSpPr>
              <p:nvPr/>
            </p:nvSpPr>
            <p:spPr bwMode="auto">
              <a:xfrm flipV="1">
                <a:off x="12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6" name="Line 204"/>
              <p:cNvSpPr>
                <a:spLocks noChangeShapeType="1"/>
              </p:cNvSpPr>
              <p:nvPr/>
            </p:nvSpPr>
            <p:spPr bwMode="auto">
              <a:xfrm>
                <a:off x="12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7" name="Line 205"/>
              <p:cNvSpPr>
                <a:spLocks noChangeShapeType="1"/>
              </p:cNvSpPr>
              <p:nvPr/>
            </p:nvSpPr>
            <p:spPr bwMode="auto">
              <a:xfrm>
                <a:off x="15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8" name="Line 206"/>
              <p:cNvSpPr>
                <a:spLocks noChangeShapeType="1"/>
              </p:cNvSpPr>
              <p:nvPr/>
            </p:nvSpPr>
            <p:spPr bwMode="auto">
              <a:xfrm flipV="1">
                <a:off x="10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79" name="Rectangle 20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2</a:t>
                </a:r>
              </a:p>
            </p:txBody>
          </p:sp>
          <p:sp>
            <p:nvSpPr>
              <p:cNvPr id="54480" name="Line 208"/>
              <p:cNvSpPr>
                <a:spLocks noChangeShapeType="1"/>
              </p:cNvSpPr>
              <p:nvPr/>
            </p:nvSpPr>
            <p:spPr bwMode="auto">
              <a:xfrm>
                <a:off x="15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1" name="Line 209"/>
              <p:cNvSpPr>
                <a:spLocks noChangeShapeType="1"/>
              </p:cNvSpPr>
              <p:nvPr/>
            </p:nvSpPr>
            <p:spPr bwMode="auto">
              <a:xfrm flipV="1">
                <a:off x="17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2" name="Line 210"/>
              <p:cNvSpPr>
                <a:spLocks noChangeShapeType="1"/>
              </p:cNvSpPr>
              <p:nvPr/>
            </p:nvSpPr>
            <p:spPr bwMode="auto">
              <a:xfrm>
                <a:off x="17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3" name="Line 211"/>
              <p:cNvSpPr>
                <a:spLocks noChangeShapeType="1"/>
              </p:cNvSpPr>
              <p:nvPr/>
            </p:nvSpPr>
            <p:spPr bwMode="auto">
              <a:xfrm>
                <a:off x="19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4" name="Line 212"/>
              <p:cNvSpPr>
                <a:spLocks noChangeShapeType="1"/>
              </p:cNvSpPr>
              <p:nvPr/>
            </p:nvSpPr>
            <p:spPr bwMode="auto">
              <a:xfrm flipV="1">
                <a:off x="15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5" name="Rectangle 213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3</a:t>
                </a:r>
              </a:p>
            </p:txBody>
          </p:sp>
          <p:sp>
            <p:nvSpPr>
              <p:cNvPr id="54486" name="Line 214"/>
              <p:cNvSpPr>
                <a:spLocks noChangeShapeType="1"/>
              </p:cNvSpPr>
              <p:nvPr/>
            </p:nvSpPr>
            <p:spPr bwMode="auto">
              <a:xfrm>
                <a:off x="19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7" name="Line 215"/>
              <p:cNvSpPr>
                <a:spLocks noChangeShapeType="1"/>
              </p:cNvSpPr>
              <p:nvPr/>
            </p:nvSpPr>
            <p:spPr bwMode="auto">
              <a:xfrm flipV="1">
                <a:off x="22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8" name="Line 216"/>
              <p:cNvSpPr>
                <a:spLocks noChangeShapeType="1"/>
              </p:cNvSpPr>
              <p:nvPr/>
            </p:nvSpPr>
            <p:spPr bwMode="auto">
              <a:xfrm>
                <a:off x="22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89" name="Line 217"/>
              <p:cNvSpPr>
                <a:spLocks noChangeShapeType="1"/>
              </p:cNvSpPr>
              <p:nvPr/>
            </p:nvSpPr>
            <p:spPr bwMode="auto">
              <a:xfrm>
                <a:off x="24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0" name="Line 218"/>
              <p:cNvSpPr>
                <a:spLocks noChangeShapeType="1"/>
              </p:cNvSpPr>
              <p:nvPr/>
            </p:nvSpPr>
            <p:spPr bwMode="auto">
              <a:xfrm flipV="1">
                <a:off x="19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1" name="Rectangle 219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4</a:t>
                </a:r>
              </a:p>
            </p:txBody>
          </p:sp>
          <p:sp>
            <p:nvSpPr>
              <p:cNvPr id="54492" name="Line 220"/>
              <p:cNvSpPr>
                <a:spLocks noChangeShapeType="1"/>
              </p:cNvSpPr>
              <p:nvPr/>
            </p:nvSpPr>
            <p:spPr bwMode="auto">
              <a:xfrm>
                <a:off x="24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3" name="Line 221"/>
              <p:cNvSpPr>
                <a:spLocks noChangeShapeType="1"/>
              </p:cNvSpPr>
              <p:nvPr/>
            </p:nvSpPr>
            <p:spPr bwMode="auto">
              <a:xfrm flipV="1">
                <a:off x="27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4" name="Line 222"/>
              <p:cNvSpPr>
                <a:spLocks noChangeShapeType="1"/>
              </p:cNvSpPr>
              <p:nvPr/>
            </p:nvSpPr>
            <p:spPr bwMode="auto">
              <a:xfrm>
                <a:off x="27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5" name="Line 223"/>
              <p:cNvSpPr>
                <a:spLocks noChangeShapeType="1"/>
              </p:cNvSpPr>
              <p:nvPr/>
            </p:nvSpPr>
            <p:spPr bwMode="auto">
              <a:xfrm>
                <a:off x="29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6" name="Line 224"/>
              <p:cNvSpPr>
                <a:spLocks noChangeShapeType="1"/>
              </p:cNvSpPr>
              <p:nvPr/>
            </p:nvSpPr>
            <p:spPr bwMode="auto">
              <a:xfrm flipV="1">
                <a:off x="24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7" name="Rectangle 225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5</a:t>
                </a:r>
              </a:p>
            </p:txBody>
          </p:sp>
          <p:sp>
            <p:nvSpPr>
              <p:cNvPr id="54498" name="Line 226"/>
              <p:cNvSpPr>
                <a:spLocks noChangeShapeType="1"/>
              </p:cNvSpPr>
              <p:nvPr/>
            </p:nvSpPr>
            <p:spPr bwMode="auto">
              <a:xfrm>
                <a:off x="29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499" name="Line 227"/>
              <p:cNvSpPr>
                <a:spLocks noChangeShapeType="1"/>
              </p:cNvSpPr>
              <p:nvPr/>
            </p:nvSpPr>
            <p:spPr bwMode="auto">
              <a:xfrm flipV="1">
                <a:off x="31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0" name="Line 228"/>
              <p:cNvSpPr>
                <a:spLocks noChangeShapeType="1"/>
              </p:cNvSpPr>
              <p:nvPr/>
            </p:nvSpPr>
            <p:spPr bwMode="auto">
              <a:xfrm>
                <a:off x="31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1" name="Line 229"/>
              <p:cNvSpPr>
                <a:spLocks noChangeShapeType="1"/>
              </p:cNvSpPr>
              <p:nvPr/>
            </p:nvSpPr>
            <p:spPr bwMode="auto">
              <a:xfrm>
                <a:off x="34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2" name="Rectangle 230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6</a:t>
                </a:r>
              </a:p>
            </p:txBody>
          </p:sp>
          <p:sp>
            <p:nvSpPr>
              <p:cNvPr id="54503" name="Line 231"/>
              <p:cNvSpPr>
                <a:spLocks noChangeShapeType="1"/>
              </p:cNvSpPr>
              <p:nvPr/>
            </p:nvSpPr>
            <p:spPr bwMode="auto">
              <a:xfrm>
                <a:off x="34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4" name="Line 232"/>
              <p:cNvSpPr>
                <a:spLocks noChangeShapeType="1"/>
              </p:cNvSpPr>
              <p:nvPr/>
            </p:nvSpPr>
            <p:spPr bwMode="auto">
              <a:xfrm flipV="1">
                <a:off x="36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5" name="Line 233"/>
              <p:cNvSpPr>
                <a:spLocks noChangeShapeType="1"/>
              </p:cNvSpPr>
              <p:nvPr/>
            </p:nvSpPr>
            <p:spPr bwMode="auto">
              <a:xfrm>
                <a:off x="36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6" name="Line 234"/>
              <p:cNvSpPr>
                <a:spLocks noChangeShapeType="1"/>
              </p:cNvSpPr>
              <p:nvPr/>
            </p:nvSpPr>
            <p:spPr bwMode="auto">
              <a:xfrm>
                <a:off x="39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7" name="Line 235"/>
              <p:cNvSpPr>
                <a:spLocks noChangeShapeType="1"/>
              </p:cNvSpPr>
              <p:nvPr/>
            </p:nvSpPr>
            <p:spPr bwMode="auto">
              <a:xfrm flipV="1">
                <a:off x="34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08" name="Rectangle 236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7</a:t>
                </a:r>
              </a:p>
            </p:txBody>
          </p:sp>
          <p:sp>
            <p:nvSpPr>
              <p:cNvPr id="54509" name="Line 237"/>
              <p:cNvSpPr>
                <a:spLocks noChangeShapeType="1"/>
              </p:cNvSpPr>
              <p:nvPr/>
            </p:nvSpPr>
            <p:spPr bwMode="auto">
              <a:xfrm>
                <a:off x="39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0" name="Line 238"/>
              <p:cNvSpPr>
                <a:spLocks noChangeShapeType="1"/>
              </p:cNvSpPr>
              <p:nvPr/>
            </p:nvSpPr>
            <p:spPr bwMode="auto">
              <a:xfrm flipV="1">
                <a:off x="41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1" name="Line 239"/>
              <p:cNvSpPr>
                <a:spLocks noChangeShapeType="1"/>
              </p:cNvSpPr>
              <p:nvPr/>
            </p:nvSpPr>
            <p:spPr bwMode="auto">
              <a:xfrm>
                <a:off x="41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2" name="Line 240"/>
              <p:cNvSpPr>
                <a:spLocks noChangeShapeType="1"/>
              </p:cNvSpPr>
              <p:nvPr/>
            </p:nvSpPr>
            <p:spPr bwMode="auto">
              <a:xfrm>
                <a:off x="43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3" name="Line 241"/>
              <p:cNvSpPr>
                <a:spLocks noChangeShapeType="1"/>
              </p:cNvSpPr>
              <p:nvPr/>
            </p:nvSpPr>
            <p:spPr bwMode="auto">
              <a:xfrm flipV="1">
                <a:off x="39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4" name="Rectangle 242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8</a:t>
                </a:r>
              </a:p>
            </p:txBody>
          </p:sp>
          <p:sp>
            <p:nvSpPr>
              <p:cNvPr id="54515" name="Line 243"/>
              <p:cNvSpPr>
                <a:spLocks noChangeShapeType="1"/>
              </p:cNvSpPr>
              <p:nvPr/>
            </p:nvSpPr>
            <p:spPr bwMode="auto">
              <a:xfrm>
                <a:off x="43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6" name="Line 244"/>
              <p:cNvSpPr>
                <a:spLocks noChangeShapeType="1"/>
              </p:cNvSpPr>
              <p:nvPr/>
            </p:nvSpPr>
            <p:spPr bwMode="auto">
              <a:xfrm flipV="1">
                <a:off x="46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7" name="Line 245"/>
              <p:cNvSpPr>
                <a:spLocks noChangeShapeType="1"/>
              </p:cNvSpPr>
              <p:nvPr/>
            </p:nvSpPr>
            <p:spPr bwMode="auto">
              <a:xfrm>
                <a:off x="46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8" name="Line 246"/>
              <p:cNvSpPr>
                <a:spLocks noChangeShapeType="1"/>
              </p:cNvSpPr>
              <p:nvPr/>
            </p:nvSpPr>
            <p:spPr bwMode="auto">
              <a:xfrm>
                <a:off x="48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19" name="Line 247"/>
              <p:cNvSpPr>
                <a:spLocks noChangeShapeType="1"/>
              </p:cNvSpPr>
              <p:nvPr/>
            </p:nvSpPr>
            <p:spPr bwMode="auto">
              <a:xfrm flipV="1">
                <a:off x="43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0" name="Rectangle 248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9</a:t>
                </a:r>
              </a:p>
            </p:txBody>
          </p:sp>
          <p:sp>
            <p:nvSpPr>
              <p:cNvPr id="54521" name="Line 249"/>
              <p:cNvSpPr>
                <a:spLocks noChangeShapeType="1"/>
              </p:cNvSpPr>
              <p:nvPr/>
            </p:nvSpPr>
            <p:spPr bwMode="auto">
              <a:xfrm>
                <a:off x="48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2" name="Line 250"/>
              <p:cNvSpPr>
                <a:spLocks noChangeShapeType="1"/>
              </p:cNvSpPr>
              <p:nvPr/>
            </p:nvSpPr>
            <p:spPr bwMode="auto">
              <a:xfrm flipV="1">
                <a:off x="51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3" name="Line 251"/>
              <p:cNvSpPr>
                <a:spLocks noChangeShapeType="1"/>
              </p:cNvSpPr>
              <p:nvPr/>
            </p:nvSpPr>
            <p:spPr bwMode="auto">
              <a:xfrm>
                <a:off x="51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4" name="Line 252"/>
              <p:cNvSpPr>
                <a:spLocks noChangeShapeType="1"/>
              </p:cNvSpPr>
              <p:nvPr/>
            </p:nvSpPr>
            <p:spPr bwMode="auto">
              <a:xfrm>
                <a:off x="53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5" name="Line 253"/>
              <p:cNvSpPr>
                <a:spLocks noChangeShapeType="1"/>
              </p:cNvSpPr>
              <p:nvPr/>
            </p:nvSpPr>
            <p:spPr bwMode="auto">
              <a:xfrm flipV="1">
                <a:off x="48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26" name="Rectangle 254"/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58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10</a:t>
                </a:r>
              </a:p>
            </p:txBody>
          </p:sp>
          <p:sp>
            <p:nvSpPr>
              <p:cNvPr id="54527" name="Line 255"/>
              <p:cNvSpPr>
                <a:spLocks noChangeShapeType="1"/>
              </p:cNvSpPr>
              <p:nvPr/>
            </p:nvSpPr>
            <p:spPr bwMode="auto">
              <a:xfrm>
                <a:off x="53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529" name="Group 257"/>
          <p:cNvGrpSpPr>
            <a:grpSpLocks/>
          </p:cNvGrpSpPr>
          <p:nvPr/>
        </p:nvGrpSpPr>
        <p:grpSpPr bwMode="auto">
          <a:xfrm>
            <a:off x="304800" y="1524000"/>
            <a:ext cx="8542338" cy="1225550"/>
            <a:chOff x="192" y="2226"/>
            <a:chExt cx="5381" cy="772"/>
          </a:xfrm>
        </p:grpSpPr>
        <p:grpSp>
          <p:nvGrpSpPr>
            <p:cNvPr id="54530" name="Group 258"/>
            <p:cNvGrpSpPr>
              <a:grpSpLocks/>
            </p:cNvGrpSpPr>
            <p:nvPr/>
          </p:nvGrpSpPr>
          <p:grpSpPr bwMode="auto">
            <a:xfrm>
              <a:off x="541" y="2226"/>
              <a:ext cx="2400" cy="544"/>
              <a:chOff x="541" y="2112"/>
              <a:chExt cx="2400" cy="544"/>
            </a:xfrm>
          </p:grpSpPr>
          <p:sp>
            <p:nvSpPr>
              <p:cNvPr id="54531" name="Line 259"/>
              <p:cNvSpPr>
                <a:spLocks noChangeShapeType="1"/>
              </p:cNvSpPr>
              <p:nvPr/>
            </p:nvSpPr>
            <p:spPr bwMode="auto">
              <a:xfrm flipV="1">
                <a:off x="541" y="2120"/>
                <a:ext cx="0" cy="536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2" name="Line 260"/>
              <p:cNvSpPr>
                <a:spLocks noChangeShapeType="1"/>
              </p:cNvSpPr>
              <p:nvPr/>
            </p:nvSpPr>
            <p:spPr bwMode="auto">
              <a:xfrm flipV="1">
                <a:off x="2941" y="2112"/>
                <a:ext cx="0" cy="544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533" name="Group 261"/>
            <p:cNvGrpSpPr>
              <a:grpSpLocks/>
            </p:cNvGrpSpPr>
            <p:nvPr/>
          </p:nvGrpSpPr>
          <p:grpSpPr bwMode="auto">
            <a:xfrm>
              <a:off x="192" y="2544"/>
              <a:ext cx="5381" cy="454"/>
              <a:chOff x="192" y="2444"/>
              <a:chExt cx="5381" cy="454"/>
            </a:xfrm>
          </p:grpSpPr>
          <p:sp>
            <p:nvSpPr>
              <p:cNvPr id="54534" name="Rectangle 262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31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Clk</a:t>
                </a:r>
              </a:p>
            </p:txBody>
          </p:sp>
          <p:sp>
            <p:nvSpPr>
              <p:cNvPr id="54535" name="Line 263"/>
              <p:cNvSpPr>
                <a:spLocks noChangeShapeType="1"/>
              </p:cNvSpPr>
              <p:nvPr/>
            </p:nvSpPr>
            <p:spPr bwMode="auto">
              <a:xfrm>
                <a:off x="5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6" name="Line 264"/>
              <p:cNvSpPr>
                <a:spLocks noChangeShapeType="1"/>
              </p:cNvSpPr>
              <p:nvPr/>
            </p:nvSpPr>
            <p:spPr bwMode="auto">
              <a:xfrm>
                <a:off x="5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7" name="Line 265"/>
              <p:cNvSpPr>
                <a:spLocks noChangeShapeType="1"/>
              </p:cNvSpPr>
              <p:nvPr/>
            </p:nvSpPr>
            <p:spPr bwMode="auto">
              <a:xfrm flipV="1">
                <a:off x="7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8" name="Line 266"/>
              <p:cNvSpPr>
                <a:spLocks noChangeShapeType="1"/>
              </p:cNvSpPr>
              <p:nvPr/>
            </p:nvSpPr>
            <p:spPr bwMode="auto">
              <a:xfrm>
                <a:off x="7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39" name="Line 267"/>
              <p:cNvSpPr>
                <a:spLocks noChangeShapeType="1"/>
              </p:cNvSpPr>
              <p:nvPr/>
            </p:nvSpPr>
            <p:spPr bwMode="auto">
              <a:xfrm>
                <a:off x="10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0" name="Line 268"/>
              <p:cNvSpPr>
                <a:spLocks noChangeShapeType="1"/>
              </p:cNvSpPr>
              <p:nvPr/>
            </p:nvSpPr>
            <p:spPr bwMode="auto">
              <a:xfrm>
                <a:off x="3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1" name="Rectangle 269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</a:t>
                </a:r>
              </a:p>
            </p:txBody>
          </p:sp>
          <p:sp>
            <p:nvSpPr>
              <p:cNvPr id="54542" name="Line 270"/>
              <p:cNvSpPr>
                <a:spLocks noChangeShapeType="1"/>
              </p:cNvSpPr>
              <p:nvPr/>
            </p:nvSpPr>
            <p:spPr bwMode="auto">
              <a:xfrm>
                <a:off x="10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3" name="Line 271"/>
              <p:cNvSpPr>
                <a:spLocks noChangeShapeType="1"/>
              </p:cNvSpPr>
              <p:nvPr/>
            </p:nvSpPr>
            <p:spPr bwMode="auto">
              <a:xfrm flipV="1">
                <a:off x="12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4" name="Line 272"/>
              <p:cNvSpPr>
                <a:spLocks noChangeShapeType="1"/>
              </p:cNvSpPr>
              <p:nvPr/>
            </p:nvSpPr>
            <p:spPr bwMode="auto">
              <a:xfrm>
                <a:off x="12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5" name="Line 273"/>
              <p:cNvSpPr>
                <a:spLocks noChangeShapeType="1"/>
              </p:cNvSpPr>
              <p:nvPr/>
            </p:nvSpPr>
            <p:spPr bwMode="auto">
              <a:xfrm>
                <a:off x="15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6" name="Line 274"/>
              <p:cNvSpPr>
                <a:spLocks noChangeShapeType="1"/>
              </p:cNvSpPr>
              <p:nvPr/>
            </p:nvSpPr>
            <p:spPr bwMode="auto">
              <a:xfrm flipV="1">
                <a:off x="10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7" name="Rectangle 27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2</a:t>
                </a:r>
              </a:p>
            </p:txBody>
          </p:sp>
          <p:sp>
            <p:nvSpPr>
              <p:cNvPr id="54548" name="Line 276"/>
              <p:cNvSpPr>
                <a:spLocks noChangeShapeType="1"/>
              </p:cNvSpPr>
              <p:nvPr/>
            </p:nvSpPr>
            <p:spPr bwMode="auto">
              <a:xfrm>
                <a:off x="15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49" name="Line 277"/>
              <p:cNvSpPr>
                <a:spLocks noChangeShapeType="1"/>
              </p:cNvSpPr>
              <p:nvPr/>
            </p:nvSpPr>
            <p:spPr bwMode="auto">
              <a:xfrm flipV="1">
                <a:off x="17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0" name="Line 278"/>
              <p:cNvSpPr>
                <a:spLocks noChangeShapeType="1"/>
              </p:cNvSpPr>
              <p:nvPr/>
            </p:nvSpPr>
            <p:spPr bwMode="auto">
              <a:xfrm>
                <a:off x="17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1" name="Line 279"/>
              <p:cNvSpPr>
                <a:spLocks noChangeShapeType="1"/>
              </p:cNvSpPr>
              <p:nvPr/>
            </p:nvSpPr>
            <p:spPr bwMode="auto">
              <a:xfrm>
                <a:off x="19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2" name="Line 280"/>
              <p:cNvSpPr>
                <a:spLocks noChangeShapeType="1"/>
              </p:cNvSpPr>
              <p:nvPr/>
            </p:nvSpPr>
            <p:spPr bwMode="auto">
              <a:xfrm flipV="1">
                <a:off x="15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3" name="Rectangle 281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3</a:t>
                </a:r>
              </a:p>
            </p:txBody>
          </p:sp>
          <p:sp>
            <p:nvSpPr>
              <p:cNvPr id="54554" name="Line 282"/>
              <p:cNvSpPr>
                <a:spLocks noChangeShapeType="1"/>
              </p:cNvSpPr>
              <p:nvPr/>
            </p:nvSpPr>
            <p:spPr bwMode="auto">
              <a:xfrm>
                <a:off x="19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5" name="Line 283"/>
              <p:cNvSpPr>
                <a:spLocks noChangeShapeType="1"/>
              </p:cNvSpPr>
              <p:nvPr/>
            </p:nvSpPr>
            <p:spPr bwMode="auto">
              <a:xfrm flipV="1">
                <a:off x="22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6" name="Line 284"/>
              <p:cNvSpPr>
                <a:spLocks noChangeShapeType="1"/>
              </p:cNvSpPr>
              <p:nvPr/>
            </p:nvSpPr>
            <p:spPr bwMode="auto">
              <a:xfrm>
                <a:off x="22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7" name="Line 285"/>
              <p:cNvSpPr>
                <a:spLocks noChangeShapeType="1"/>
              </p:cNvSpPr>
              <p:nvPr/>
            </p:nvSpPr>
            <p:spPr bwMode="auto">
              <a:xfrm>
                <a:off x="24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8" name="Line 286"/>
              <p:cNvSpPr>
                <a:spLocks noChangeShapeType="1"/>
              </p:cNvSpPr>
              <p:nvPr/>
            </p:nvSpPr>
            <p:spPr bwMode="auto">
              <a:xfrm flipV="1">
                <a:off x="19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59" name="Rectangle 287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4</a:t>
                </a:r>
              </a:p>
            </p:txBody>
          </p:sp>
          <p:sp>
            <p:nvSpPr>
              <p:cNvPr id="54560" name="Line 288"/>
              <p:cNvSpPr>
                <a:spLocks noChangeShapeType="1"/>
              </p:cNvSpPr>
              <p:nvPr/>
            </p:nvSpPr>
            <p:spPr bwMode="auto">
              <a:xfrm>
                <a:off x="24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1" name="Line 289"/>
              <p:cNvSpPr>
                <a:spLocks noChangeShapeType="1"/>
              </p:cNvSpPr>
              <p:nvPr/>
            </p:nvSpPr>
            <p:spPr bwMode="auto">
              <a:xfrm flipV="1">
                <a:off x="27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2" name="Line 290"/>
              <p:cNvSpPr>
                <a:spLocks noChangeShapeType="1"/>
              </p:cNvSpPr>
              <p:nvPr/>
            </p:nvSpPr>
            <p:spPr bwMode="auto">
              <a:xfrm>
                <a:off x="27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3" name="Line 291"/>
              <p:cNvSpPr>
                <a:spLocks noChangeShapeType="1"/>
              </p:cNvSpPr>
              <p:nvPr/>
            </p:nvSpPr>
            <p:spPr bwMode="auto">
              <a:xfrm>
                <a:off x="29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4" name="Line 292"/>
              <p:cNvSpPr>
                <a:spLocks noChangeShapeType="1"/>
              </p:cNvSpPr>
              <p:nvPr/>
            </p:nvSpPr>
            <p:spPr bwMode="auto">
              <a:xfrm flipV="1">
                <a:off x="24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5" name="Rectangle 29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5</a:t>
                </a:r>
              </a:p>
            </p:txBody>
          </p:sp>
          <p:sp>
            <p:nvSpPr>
              <p:cNvPr id="54566" name="Line 294"/>
              <p:cNvSpPr>
                <a:spLocks noChangeShapeType="1"/>
              </p:cNvSpPr>
              <p:nvPr/>
            </p:nvSpPr>
            <p:spPr bwMode="auto">
              <a:xfrm>
                <a:off x="29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7" name="Line 295"/>
              <p:cNvSpPr>
                <a:spLocks noChangeShapeType="1"/>
              </p:cNvSpPr>
              <p:nvPr/>
            </p:nvSpPr>
            <p:spPr bwMode="auto">
              <a:xfrm flipV="1">
                <a:off x="318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8" name="Line 296"/>
              <p:cNvSpPr>
                <a:spLocks noChangeShapeType="1"/>
              </p:cNvSpPr>
              <p:nvPr/>
            </p:nvSpPr>
            <p:spPr bwMode="auto">
              <a:xfrm>
                <a:off x="318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69" name="Line 297"/>
              <p:cNvSpPr>
                <a:spLocks noChangeShapeType="1"/>
              </p:cNvSpPr>
              <p:nvPr/>
            </p:nvSpPr>
            <p:spPr bwMode="auto">
              <a:xfrm>
                <a:off x="342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0" name="Rectangle 298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6</a:t>
                </a:r>
              </a:p>
            </p:txBody>
          </p:sp>
          <p:sp>
            <p:nvSpPr>
              <p:cNvPr id="54571" name="Line 299"/>
              <p:cNvSpPr>
                <a:spLocks noChangeShapeType="1"/>
              </p:cNvSpPr>
              <p:nvPr/>
            </p:nvSpPr>
            <p:spPr bwMode="auto">
              <a:xfrm>
                <a:off x="342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2" name="Line 300"/>
              <p:cNvSpPr>
                <a:spLocks noChangeShapeType="1"/>
              </p:cNvSpPr>
              <p:nvPr/>
            </p:nvSpPr>
            <p:spPr bwMode="auto">
              <a:xfrm flipV="1">
                <a:off x="366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3" name="Line 301"/>
              <p:cNvSpPr>
                <a:spLocks noChangeShapeType="1"/>
              </p:cNvSpPr>
              <p:nvPr/>
            </p:nvSpPr>
            <p:spPr bwMode="auto">
              <a:xfrm>
                <a:off x="366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4" name="Line 302"/>
              <p:cNvSpPr>
                <a:spLocks noChangeShapeType="1"/>
              </p:cNvSpPr>
              <p:nvPr/>
            </p:nvSpPr>
            <p:spPr bwMode="auto">
              <a:xfrm>
                <a:off x="390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5" name="Line 303"/>
              <p:cNvSpPr>
                <a:spLocks noChangeShapeType="1"/>
              </p:cNvSpPr>
              <p:nvPr/>
            </p:nvSpPr>
            <p:spPr bwMode="auto">
              <a:xfrm flipV="1">
                <a:off x="342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6" name="Rectangle 304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7</a:t>
                </a:r>
              </a:p>
            </p:txBody>
          </p:sp>
          <p:sp>
            <p:nvSpPr>
              <p:cNvPr id="54577" name="Line 305"/>
              <p:cNvSpPr>
                <a:spLocks noChangeShapeType="1"/>
              </p:cNvSpPr>
              <p:nvPr/>
            </p:nvSpPr>
            <p:spPr bwMode="auto">
              <a:xfrm>
                <a:off x="390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8" name="Line 306"/>
              <p:cNvSpPr>
                <a:spLocks noChangeShapeType="1"/>
              </p:cNvSpPr>
              <p:nvPr/>
            </p:nvSpPr>
            <p:spPr bwMode="auto">
              <a:xfrm flipV="1">
                <a:off x="414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79" name="Line 307"/>
              <p:cNvSpPr>
                <a:spLocks noChangeShapeType="1"/>
              </p:cNvSpPr>
              <p:nvPr/>
            </p:nvSpPr>
            <p:spPr bwMode="auto">
              <a:xfrm>
                <a:off x="414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0" name="Line 308"/>
              <p:cNvSpPr>
                <a:spLocks noChangeShapeType="1"/>
              </p:cNvSpPr>
              <p:nvPr/>
            </p:nvSpPr>
            <p:spPr bwMode="auto">
              <a:xfrm>
                <a:off x="438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1" name="Line 309"/>
              <p:cNvSpPr>
                <a:spLocks noChangeShapeType="1"/>
              </p:cNvSpPr>
              <p:nvPr/>
            </p:nvSpPr>
            <p:spPr bwMode="auto">
              <a:xfrm flipV="1">
                <a:off x="390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2" name="Rectangle 310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8</a:t>
                </a:r>
              </a:p>
            </p:txBody>
          </p:sp>
          <p:sp>
            <p:nvSpPr>
              <p:cNvPr id="54583" name="Line 311"/>
              <p:cNvSpPr>
                <a:spLocks noChangeShapeType="1"/>
              </p:cNvSpPr>
              <p:nvPr/>
            </p:nvSpPr>
            <p:spPr bwMode="auto">
              <a:xfrm>
                <a:off x="438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4" name="Line 312"/>
              <p:cNvSpPr>
                <a:spLocks noChangeShapeType="1"/>
              </p:cNvSpPr>
              <p:nvPr/>
            </p:nvSpPr>
            <p:spPr bwMode="auto">
              <a:xfrm flipV="1">
                <a:off x="462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5" name="Line 313"/>
              <p:cNvSpPr>
                <a:spLocks noChangeShapeType="1"/>
              </p:cNvSpPr>
              <p:nvPr/>
            </p:nvSpPr>
            <p:spPr bwMode="auto">
              <a:xfrm>
                <a:off x="462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6" name="Line 314"/>
              <p:cNvSpPr>
                <a:spLocks noChangeShapeType="1"/>
              </p:cNvSpPr>
              <p:nvPr/>
            </p:nvSpPr>
            <p:spPr bwMode="auto">
              <a:xfrm>
                <a:off x="486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7" name="Line 315"/>
              <p:cNvSpPr>
                <a:spLocks noChangeShapeType="1"/>
              </p:cNvSpPr>
              <p:nvPr/>
            </p:nvSpPr>
            <p:spPr bwMode="auto">
              <a:xfrm flipV="1">
                <a:off x="438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88" name="Rectangle 316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51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9</a:t>
                </a:r>
              </a:p>
            </p:txBody>
          </p:sp>
          <p:sp>
            <p:nvSpPr>
              <p:cNvPr id="54589" name="Line 317"/>
              <p:cNvSpPr>
                <a:spLocks noChangeShapeType="1"/>
              </p:cNvSpPr>
              <p:nvPr/>
            </p:nvSpPr>
            <p:spPr bwMode="auto">
              <a:xfrm>
                <a:off x="486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0" name="Line 318"/>
              <p:cNvSpPr>
                <a:spLocks noChangeShapeType="1"/>
              </p:cNvSpPr>
              <p:nvPr/>
            </p:nvSpPr>
            <p:spPr bwMode="auto">
              <a:xfrm flipV="1">
                <a:off x="5101" y="268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1" name="Line 319"/>
              <p:cNvSpPr>
                <a:spLocks noChangeShapeType="1"/>
              </p:cNvSpPr>
              <p:nvPr/>
            </p:nvSpPr>
            <p:spPr bwMode="auto">
              <a:xfrm>
                <a:off x="5109" y="269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2" name="Line 320"/>
              <p:cNvSpPr>
                <a:spLocks noChangeShapeType="1"/>
              </p:cNvSpPr>
              <p:nvPr/>
            </p:nvSpPr>
            <p:spPr bwMode="auto">
              <a:xfrm>
                <a:off x="5341" y="270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3" name="Line 321"/>
              <p:cNvSpPr>
                <a:spLocks noChangeShapeType="1"/>
              </p:cNvSpPr>
              <p:nvPr/>
            </p:nvSpPr>
            <p:spPr bwMode="auto">
              <a:xfrm flipV="1">
                <a:off x="4861" y="2444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594" name="Rectangle 322"/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58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/>
                  <a:t>Cycle 10</a:t>
                </a:r>
              </a:p>
            </p:txBody>
          </p:sp>
          <p:sp>
            <p:nvSpPr>
              <p:cNvPr id="54595" name="Line 323"/>
              <p:cNvSpPr>
                <a:spLocks noChangeShapeType="1"/>
              </p:cNvSpPr>
              <p:nvPr/>
            </p:nvSpPr>
            <p:spPr bwMode="auto">
              <a:xfrm>
                <a:off x="5349" y="2836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596" name="Rectangle 324"/>
          <p:cNvSpPr>
            <a:spLocks noChangeArrowheads="1"/>
          </p:cNvSpPr>
          <p:nvPr/>
        </p:nvSpPr>
        <p:spPr bwMode="auto">
          <a:xfrm>
            <a:off x="304800" y="1447800"/>
            <a:ext cx="5181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Multip-Cycle Implementation: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CPI=5,   </a:t>
            </a:r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 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4597" name="Rectangle 325"/>
          <p:cNvSpPr>
            <a:spLocks noChangeArrowheads="1"/>
          </p:cNvSpPr>
          <p:nvPr/>
        </p:nvSpPr>
        <p:spPr bwMode="auto">
          <a:xfrm>
            <a:off x="381000" y="3429000"/>
            <a:ext cx="40386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i="1" u="sng">
                <a:solidFill>
                  <a:schemeClr val="accent2"/>
                </a:solidFill>
                <a:latin typeface="Arial" charset="0"/>
              </a:rPr>
              <a:t>Pipeline Implementation: </a:t>
            </a:r>
            <a:r>
              <a:rPr lang="en-US" altLang="zh-CN" sz="1800" i="1">
                <a:solidFill>
                  <a:schemeClr val="accent2"/>
                </a:solidFill>
                <a:latin typeface="Arial" charset="0"/>
              </a:rPr>
              <a:t>    </a:t>
            </a:r>
            <a:r>
              <a:rPr lang="en-US" altLang="zh-CN" sz="1800">
                <a:solidFill>
                  <a:srgbClr val="FF3300"/>
                </a:solidFill>
                <a:latin typeface="Comic Sans MS" pitchFamily="66" charset="0"/>
              </a:rPr>
              <a:t>CPI=1, </a:t>
            </a:r>
            <a:endParaRPr lang="en-US" altLang="zh-CN" sz="1800" i="1" u="sng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54684" name="Group 412"/>
          <p:cNvGrpSpPr>
            <a:grpSpLocks/>
          </p:cNvGrpSpPr>
          <p:nvPr/>
        </p:nvGrpSpPr>
        <p:grpSpPr bwMode="auto">
          <a:xfrm>
            <a:off x="304800" y="4876800"/>
            <a:ext cx="5894388" cy="1247775"/>
            <a:chOff x="192" y="3072"/>
            <a:chExt cx="3713" cy="786"/>
          </a:xfrm>
        </p:grpSpPr>
        <p:sp>
          <p:nvSpPr>
            <p:cNvPr id="54600" name="Rectangle 328"/>
            <p:cNvSpPr>
              <a:spLocks noChangeArrowheads="1"/>
            </p:cNvSpPr>
            <p:nvPr/>
          </p:nvSpPr>
          <p:spPr bwMode="auto">
            <a:xfrm>
              <a:off x="192" y="3072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Load</a:t>
              </a:r>
            </a:p>
          </p:txBody>
        </p:sp>
        <p:grpSp>
          <p:nvGrpSpPr>
            <p:cNvPr id="54601" name="Group 329"/>
            <p:cNvGrpSpPr>
              <a:grpSpLocks/>
            </p:cNvGrpSpPr>
            <p:nvPr/>
          </p:nvGrpSpPr>
          <p:grpSpPr bwMode="auto">
            <a:xfrm>
              <a:off x="549" y="3072"/>
              <a:ext cx="2384" cy="210"/>
              <a:chOff x="488" y="3260"/>
              <a:chExt cx="2384" cy="210"/>
            </a:xfrm>
          </p:grpSpPr>
          <p:grpSp>
            <p:nvGrpSpPr>
              <p:cNvPr id="54602" name="Group 330"/>
              <p:cNvGrpSpPr>
                <a:grpSpLocks/>
              </p:cNvGrpSpPr>
              <p:nvPr/>
            </p:nvGrpSpPr>
            <p:grpSpPr bwMode="auto">
              <a:xfrm>
                <a:off x="488" y="3260"/>
                <a:ext cx="464" cy="210"/>
                <a:chOff x="488" y="3260"/>
                <a:chExt cx="464" cy="210"/>
              </a:xfrm>
            </p:grpSpPr>
            <p:sp>
              <p:nvSpPr>
                <p:cNvPr id="54603" name="Rectangle 331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04" name="Rectangle 332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05" name="Group 333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0"/>
                <a:chOff x="968" y="3260"/>
                <a:chExt cx="464" cy="210"/>
              </a:xfrm>
            </p:grpSpPr>
            <p:sp>
              <p:nvSpPr>
                <p:cNvPr id="54606" name="Rectangle 334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07" name="Rectangle 335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08" name="Group 336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0"/>
                <a:chOff x="1448" y="3260"/>
                <a:chExt cx="464" cy="210"/>
              </a:xfrm>
            </p:grpSpPr>
            <p:sp>
              <p:nvSpPr>
                <p:cNvPr id="54609" name="Rectangle 337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10" name="Rectangle 338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11" name="Group 339"/>
              <p:cNvGrpSpPr>
                <a:grpSpLocks/>
              </p:cNvGrpSpPr>
              <p:nvPr/>
            </p:nvGrpSpPr>
            <p:grpSpPr bwMode="auto">
              <a:xfrm>
                <a:off x="1928" y="3260"/>
                <a:ext cx="468" cy="210"/>
                <a:chOff x="1928" y="3260"/>
                <a:chExt cx="468" cy="210"/>
              </a:xfrm>
            </p:grpSpPr>
            <p:sp>
              <p:nvSpPr>
                <p:cNvPr id="54612" name="Rectangle 340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13" name="Rectangle 341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14" name="Group 342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0"/>
                <a:chOff x="2408" y="3260"/>
                <a:chExt cx="464" cy="210"/>
              </a:xfrm>
            </p:grpSpPr>
            <p:sp>
              <p:nvSpPr>
                <p:cNvPr id="54615" name="Rectangle 343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16" name="Rectangle 344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grpSp>
          <p:nvGrpSpPr>
            <p:cNvPr id="54617" name="Group 345"/>
            <p:cNvGrpSpPr>
              <a:grpSpLocks/>
            </p:cNvGrpSpPr>
            <p:nvPr/>
          </p:nvGrpSpPr>
          <p:grpSpPr bwMode="auto">
            <a:xfrm>
              <a:off x="1029" y="3360"/>
              <a:ext cx="2384" cy="210"/>
              <a:chOff x="968" y="3548"/>
              <a:chExt cx="2384" cy="210"/>
            </a:xfrm>
          </p:grpSpPr>
          <p:grpSp>
            <p:nvGrpSpPr>
              <p:cNvPr id="54618" name="Group 346"/>
              <p:cNvGrpSpPr>
                <a:grpSpLocks/>
              </p:cNvGrpSpPr>
              <p:nvPr/>
            </p:nvGrpSpPr>
            <p:grpSpPr bwMode="auto">
              <a:xfrm>
                <a:off x="968" y="3548"/>
                <a:ext cx="464" cy="210"/>
                <a:chOff x="968" y="3548"/>
                <a:chExt cx="464" cy="210"/>
              </a:xfrm>
            </p:grpSpPr>
            <p:sp>
              <p:nvSpPr>
                <p:cNvPr id="54619" name="Rectangle 347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0" name="Rectangle 348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21" name="Group 349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0"/>
                <a:chOff x="1448" y="3548"/>
                <a:chExt cx="464" cy="210"/>
              </a:xfrm>
            </p:grpSpPr>
            <p:sp>
              <p:nvSpPr>
                <p:cNvPr id="54622" name="Rectangle 350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3" name="Rectangle 351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24" name="Group 352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0"/>
                <a:chOff x="1928" y="3548"/>
                <a:chExt cx="464" cy="210"/>
              </a:xfrm>
            </p:grpSpPr>
            <p:sp>
              <p:nvSpPr>
                <p:cNvPr id="54625" name="Rectangle 353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6" name="Rectangle 354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27" name="Group 355"/>
              <p:cNvGrpSpPr>
                <a:grpSpLocks/>
              </p:cNvGrpSpPr>
              <p:nvPr/>
            </p:nvGrpSpPr>
            <p:grpSpPr bwMode="auto">
              <a:xfrm>
                <a:off x="2408" y="3548"/>
                <a:ext cx="468" cy="210"/>
                <a:chOff x="2408" y="3548"/>
                <a:chExt cx="468" cy="210"/>
              </a:xfrm>
            </p:grpSpPr>
            <p:sp>
              <p:nvSpPr>
                <p:cNvPr id="54628" name="Rectangle 356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29" name="Rectangle 357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30" name="Group 358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0"/>
                <a:chOff x="2888" y="3548"/>
                <a:chExt cx="464" cy="210"/>
              </a:xfrm>
            </p:grpSpPr>
            <p:sp>
              <p:nvSpPr>
                <p:cNvPr id="5463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32" name="Rectangle 360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4633" name="Rectangle 361"/>
            <p:cNvSpPr>
              <a:spLocks noChangeArrowheads="1"/>
            </p:cNvSpPr>
            <p:nvPr/>
          </p:nvSpPr>
          <p:spPr bwMode="auto">
            <a:xfrm>
              <a:off x="672" y="3360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Store</a:t>
              </a:r>
            </a:p>
          </p:txBody>
        </p:sp>
        <p:grpSp>
          <p:nvGrpSpPr>
            <p:cNvPr id="54634" name="Group 362"/>
            <p:cNvGrpSpPr>
              <a:grpSpLocks/>
            </p:cNvGrpSpPr>
            <p:nvPr/>
          </p:nvGrpSpPr>
          <p:grpSpPr bwMode="auto">
            <a:xfrm>
              <a:off x="1521" y="3648"/>
              <a:ext cx="2384" cy="210"/>
              <a:chOff x="1496" y="3836"/>
              <a:chExt cx="2384" cy="210"/>
            </a:xfrm>
          </p:grpSpPr>
          <p:grpSp>
            <p:nvGrpSpPr>
              <p:cNvPr id="54635" name="Group 363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4636" name="Rectangle 364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37" name="Rectangle 365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38" name="Group 366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4639" name="Rectangle 367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0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41" name="Group 369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4642" name="Rectangle 370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44" name="Group 372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4645" name="Rectangle 373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47" name="Group 375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4648" name="Rectangle 376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49" name="Rectangle 377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sp>
          <p:nvSpPr>
            <p:cNvPr id="54650" name="Rectangle 378"/>
            <p:cNvSpPr>
              <a:spLocks noChangeArrowheads="1"/>
            </p:cNvSpPr>
            <p:nvPr/>
          </p:nvSpPr>
          <p:spPr bwMode="auto">
            <a:xfrm>
              <a:off x="1056" y="3648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/>
                <a:t>R-type</a:t>
              </a:r>
            </a:p>
          </p:txBody>
        </p:sp>
      </p:grpSp>
      <p:grpSp>
        <p:nvGrpSpPr>
          <p:cNvPr id="54683" name="Group 411"/>
          <p:cNvGrpSpPr>
            <a:grpSpLocks/>
          </p:cNvGrpSpPr>
          <p:nvPr/>
        </p:nvGrpSpPr>
        <p:grpSpPr bwMode="auto">
          <a:xfrm>
            <a:off x="869950" y="2895600"/>
            <a:ext cx="7602538" cy="333375"/>
            <a:chOff x="548" y="1824"/>
            <a:chExt cx="4789" cy="210"/>
          </a:xfrm>
        </p:grpSpPr>
        <p:grpSp>
          <p:nvGrpSpPr>
            <p:cNvPr id="54651" name="Group 379"/>
            <p:cNvGrpSpPr>
              <a:grpSpLocks/>
            </p:cNvGrpSpPr>
            <p:nvPr/>
          </p:nvGrpSpPr>
          <p:grpSpPr bwMode="auto">
            <a:xfrm>
              <a:off x="548" y="1824"/>
              <a:ext cx="2384" cy="210"/>
              <a:chOff x="1496" y="3836"/>
              <a:chExt cx="2384" cy="210"/>
            </a:xfrm>
          </p:grpSpPr>
          <p:grpSp>
            <p:nvGrpSpPr>
              <p:cNvPr id="54652" name="Group 380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4653" name="Rectangle 381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54" name="Rectangle 382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55" name="Group 383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4656" name="Rectangle 384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57" name="Rectangle 385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58" name="Group 386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4659" name="Rectangle 387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60" name="Rectangle 388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61" name="Group 389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4662" name="Rectangle 390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63" name="Rectangle 391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64" name="Group 392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4665" name="Rectangle 393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66" name="Rectangle 394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  <p:grpSp>
          <p:nvGrpSpPr>
            <p:cNvPr id="54667" name="Group 395"/>
            <p:cNvGrpSpPr>
              <a:grpSpLocks/>
            </p:cNvGrpSpPr>
            <p:nvPr/>
          </p:nvGrpSpPr>
          <p:grpSpPr bwMode="auto">
            <a:xfrm>
              <a:off x="2953" y="1824"/>
              <a:ext cx="2384" cy="210"/>
              <a:chOff x="1496" y="3836"/>
              <a:chExt cx="2384" cy="210"/>
            </a:xfrm>
          </p:grpSpPr>
          <p:grpSp>
            <p:nvGrpSpPr>
              <p:cNvPr id="54668" name="Group 396"/>
              <p:cNvGrpSpPr>
                <a:grpSpLocks/>
              </p:cNvGrpSpPr>
              <p:nvPr/>
            </p:nvGrpSpPr>
            <p:grpSpPr bwMode="auto">
              <a:xfrm>
                <a:off x="1496" y="3836"/>
                <a:ext cx="464" cy="210"/>
                <a:chOff x="1496" y="3836"/>
                <a:chExt cx="464" cy="210"/>
              </a:xfrm>
            </p:grpSpPr>
            <p:sp>
              <p:nvSpPr>
                <p:cNvPr id="54669" name="Rectangle 397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0" name="Rectangle 398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IF</a:t>
                  </a:r>
                </a:p>
              </p:txBody>
            </p:sp>
          </p:grpSp>
          <p:grpSp>
            <p:nvGrpSpPr>
              <p:cNvPr id="54671" name="Group 399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54672" name="Rectangle 400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3" name="Rectangle 401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25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ID</a:t>
                  </a:r>
                </a:p>
              </p:txBody>
            </p:sp>
          </p:grpSp>
          <p:grpSp>
            <p:nvGrpSpPr>
              <p:cNvPr id="54674" name="Group 402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54675" name="Rectangle 403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6" name="Rectangle 404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29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EX</a:t>
                  </a:r>
                </a:p>
              </p:txBody>
            </p:sp>
          </p:grpSp>
          <p:grpSp>
            <p:nvGrpSpPr>
              <p:cNvPr id="54677" name="Group 405"/>
              <p:cNvGrpSpPr>
                <a:grpSpLocks/>
              </p:cNvGrpSpPr>
              <p:nvPr/>
            </p:nvGrpSpPr>
            <p:grpSpPr bwMode="auto">
              <a:xfrm>
                <a:off x="2936" y="3836"/>
                <a:ext cx="468" cy="210"/>
                <a:chOff x="2936" y="3836"/>
                <a:chExt cx="468" cy="210"/>
              </a:xfrm>
            </p:grpSpPr>
            <p:sp>
              <p:nvSpPr>
                <p:cNvPr id="54678" name="Rectangle 406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9" name="Rectangle 407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4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MEM</a:t>
                  </a:r>
                </a:p>
              </p:txBody>
            </p:sp>
          </p:grpSp>
          <p:grpSp>
            <p:nvGrpSpPr>
              <p:cNvPr id="54680" name="Group 408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0"/>
                <a:chOff x="3416" y="3836"/>
                <a:chExt cx="464" cy="210"/>
              </a:xfrm>
            </p:grpSpPr>
            <p:sp>
              <p:nvSpPr>
                <p:cNvPr id="54681" name="Rectangle 409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82" name="Rectangle 410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/>
                    <a:t>WB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How simple as this !  Really ?</a:t>
            </a:r>
            <a:r>
              <a:rPr lang="en-US" altLang="zh-CN" b="0">
                <a:latin typeface="Arial" charset="0"/>
              </a:rPr>
              <a:t> 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9F36044-DCED-49C8-9260-91D44438AF52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381000" y="1524000"/>
            <a:ext cx="8305800" cy="4724400"/>
            <a:chOff x="240" y="960"/>
            <a:chExt cx="5232" cy="2976"/>
          </a:xfrm>
        </p:grpSpPr>
        <p:pic>
          <p:nvPicPr>
            <p:cNvPr id="52227" name="Picture 3" descr="E:\English_arch\611\chap3_4.files\chap3_4-5new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52229" name="Text Box 5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store</a:t>
                </a:r>
                <a:endParaRPr lang="en-US" altLang="zh-CN" b="0"/>
              </a:p>
            </p:txBody>
          </p:sp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rgbClr val="339966"/>
                    </a:solidFill>
                  </a:rPr>
                  <a:t>load</a:t>
                </a:r>
                <a:endParaRPr lang="en-US" altLang="zh-CN" b="0"/>
              </a:p>
            </p:txBody>
          </p:sp>
        </p:grpSp>
      </p:grp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381000" y="5410200"/>
            <a:ext cx="3657600" cy="914400"/>
            <a:chOff x="240" y="3408"/>
            <a:chExt cx="2304" cy="576"/>
          </a:xfrm>
        </p:grpSpPr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40" y="3408"/>
              <a:ext cx="8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pipeline </a:t>
              </a: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registers or </a:t>
              </a:r>
              <a:endParaRPr lang="en-US" altLang="zh-CN">
                <a:solidFill>
                  <a:srgbClr val="FF00FF"/>
                </a:solidFill>
              </a:endParaRPr>
            </a:p>
            <a:p>
              <a:pPr eaLnBrk="1" hangingPunct="1"/>
              <a:r>
                <a:rPr lang="en-US" altLang="zh-CN" sz="2000">
                  <a:solidFill>
                    <a:srgbClr val="FF00FF"/>
                  </a:solidFill>
                </a:rPr>
                <a:t>latches</a:t>
              </a:r>
              <a:r>
                <a:rPr lang="en-US" altLang="zh-CN" sz="2000" b="0"/>
                <a:t>  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V="1">
              <a:off x="912" y="3456"/>
              <a:ext cx="624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V="1">
              <a:off x="1008" y="3456"/>
              <a:ext cx="1536" cy="24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3184525" y="5334000"/>
            <a:ext cx="3067050" cy="1096963"/>
            <a:chOff x="2006" y="3360"/>
            <a:chExt cx="1932" cy="691"/>
          </a:xfrm>
        </p:grpSpPr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2006" y="3801"/>
              <a:ext cx="19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Why need to add this line?</a:t>
              </a:r>
              <a:endParaRPr lang="en-US" altLang="zh-CN" b="0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 flipV="1">
              <a:off x="3024" y="3360"/>
              <a:ext cx="192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Focus:  different operations with the same data path resource on the same clock cycle is not possible. (structure hazard)</a:t>
            </a:r>
          </a:p>
          <a:p>
            <a:r>
              <a:rPr lang="en-US" altLang="zh-CN" dirty="0"/>
              <a:t>There is </a:t>
            </a:r>
            <a:r>
              <a:rPr lang="en-US" altLang="zh-CN" dirty="0">
                <a:solidFill>
                  <a:srgbClr val="FF0000"/>
                </a:solidFill>
              </a:rPr>
              <a:t>conflict</a:t>
            </a:r>
            <a:r>
              <a:rPr lang="en-US" altLang="zh-CN" dirty="0"/>
              <a:t>  about the memory !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that pipelining introduces</a:t>
            </a:r>
          </a:p>
        </p:txBody>
      </p:sp>
      <p:sp>
        <p:nvSpPr>
          <p:cNvPr id="1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0DA352D-F2DF-4ABA-B057-98681FA46DA1}" type="slidenum">
              <a:rPr lang="en-US" altLang="zh-CN"/>
              <a:pPr/>
              <a:t>38</a:t>
            </a:fld>
            <a:endParaRPr lang="en-US" altLang="zh-CN"/>
          </a:p>
        </p:txBody>
      </p:sp>
      <p:grpSp>
        <p:nvGrpSpPr>
          <p:cNvPr id="55466" name="Group 170"/>
          <p:cNvGrpSpPr>
            <a:grpSpLocks/>
          </p:cNvGrpSpPr>
          <p:nvPr/>
        </p:nvGrpSpPr>
        <p:grpSpPr bwMode="auto">
          <a:xfrm>
            <a:off x="762000" y="3200400"/>
            <a:ext cx="7454900" cy="3252788"/>
            <a:chOff x="480" y="1776"/>
            <a:chExt cx="4696" cy="2049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55302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03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55304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5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06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55307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08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55309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0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Mem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480" y="2251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r.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0" i="1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Arial" charset="0"/>
                </a:rPr>
                <a:t>Time (clock cycles)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Ld/St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1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2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3</a:t>
              </a:r>
              <a:endParaRPr lang="en-US" altLang="zh-CN" sz="2800">
                <a:latin typeface="Arial" charset="0"/>
              </a:endParaRPr>
            </a:p>
          </p:txBody>
        </p:sp>
        <p:grpSp>
          <p:nvGrpSpPr>
            <p:cNvPr id="55464" name="Group 168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55321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2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3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4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6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7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8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9" name="Group 33"/>
            <p:cNvGrpSpPr>
              <a:grpSpLocks/>
            </p:cNvGrpSpPr>
            <p:nvPr/>
          </p:nvGrpSpPr>
          <p:grpSpPr bwMode="auto">
            <a:xfrm>
              <a:off x="2457" y="2189"/>
              <a:ext cx="226" cy="423"/>
              <a:chOff x="2256" y="1152"/>
              <a:chExt cx="226" cy="481"/>
            </a:xfrm>
          </p:grpSpPr>
          <p:sp>
            <p:nvSpPr>
              <p:cNvPr id="55330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5332" name="Group 36"/>
            <p:cNvGrpSpPr>
              <a:grpSpLocks/>
            </p:cNvGrpSpPr>
            <p:nvPr/>
          </p:nvGrpSpPr>
          <p:grpSpPr bwMode="auto">
            <a:xfrm>
              <a:off x="1525" y="2273"/>
              <a:ext cx="406" cy="255"/>
              <a:chOff x="1324" y="1248"/>
              <a:chExt cx="406" cy="289"/>
            </a:xfrm>
          </p:grpSpPr>
          <p:sp>
            <p:nvSpPr>
              <p:cNvPr id="55333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55334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55335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6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55339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0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Mem</a:t>
              </a:r>
            </a:p>
          </p:txBody>
        </p:sp>
        <p:sp>
          <p:nvSpPr>
            <p:cNvPr id="55345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346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55347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8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9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1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3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54" name="Group 58"/>
            <p:cNvGrpSpPr>
              <a:grpSpLocks/>
            </p:cNvGrpSpPr>
            <p:nvPr/>
          </p:nvGrpSpPr>
          <p:grpSpPr bwMode="auto">
            <a:xfrm>
              <a:off x="1952" y="2583"/>
              <a:ext cx="2124" cy="452"/>
              <a:chOff x="1751" y="1600"/>
              <a:chExt cx="2124" cy="513"/>
            </a:xfrm>
          </p:grpSpPr>
          <p:grpSp>
            <p:nvGrpSpPr>
              <p:cNvPr id="55355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55356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7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5358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06" cy="289"/>
                <a:chOff x="1751" y="1696"/>
                <a:chExt cx="406" cy="289"/>
              </a:xfrm>
            </p:grpSpPr>
            <p:sp>
              <p:nvSpPr>
                <p:cNvPr id="553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Mem</a:t>
                  </a:r>
                </a:p>
              </p:txBody>
            </p:sp>
            <p:grpSp>
              <p:nvGrpSpPr>
                <p:cNvPr id="55360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55361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62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5363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364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55365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66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67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68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9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55371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55372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3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375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55376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7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79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0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81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2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83" name="Group 87"/>
            <p:cNvGrpSpPr>
              <a:grpSpLocks/>
            </p:cNvGrpSpPr>
            <p:nvPr/>
          </p:nvGrpSpPr>
          <p:grpSpPr bwMode="auto">
            <a:xfrm>
              <a:off x="2379" y="2978"/>
              <a:ext cx="2124" cy="451"/>
              <a:chOff x="2178" y="2048"/>
              <a:chExt cx="2124" cy="513"/>
            </a:xfrm>
          </p:grpSpPr>
          <p:grpSp>
            <p:nvGrpSpPr>
              <p:cNvPr id="55384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55385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86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5387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5538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Mem</a:t>
                  </a:r>
                </a:p>
              </p:txBody>
            </p:sp>
            <p:grpSp>
              <p:nvGrpSpPr>
                <p:cNvPr id="55389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55390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91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5392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393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55394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95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96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7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8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9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55400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55401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403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5404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55405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6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407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8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9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10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11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412" name="Group 116"/>
            <p:cNvGrpSpPr>
              <a:grpSpLocks/>
            </p:cNvGrpSpPr>
            <p:nvPr/>
          </p:nvGrpSpPr>
          <p:grpSpPr bwMode="auto">
            <a:xfrm>
              <a:off x="3740" y="3372"/>
              <a:ext cx="224" cy="424"/>
              <a:chOff x="3539" y="2496"/>
              <a:chExt cx="224" cy="481"/>
            </a:xfrm>
          </p:grpSpPr>
          <p:sp>
            <p:nvSpPr>
              <p:cNvPr id="55413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14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55415" name="Rectangle 119"/>
            <p:cNvSpPr>
              <a:spLocks noChangeArrowheads="1"/>
            </p:cNvSpPr>
            <p:nvPr/>
          </p:nvSpPr>
          <p:spPr bwMode="auto">
            <a:xfrm>
              <a:off x="3266" y="3463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416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55417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18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19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20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1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22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Mem</a:t>
              </a:r>
            </a:p>
          </p:txBody>
        </p:sp>
        <p:grpSp>
          <p:nvGrpSpPr>
            <p:cNvPr id="55423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55424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25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26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5427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55428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29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430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31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32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3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34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split instruction and data cache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memory system must deliver 5 times the bandwidth over the unpipelined version.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Separate instruction and data memories</a:t>
            </a:r>
          </a:p>
        </p:txBody>
      </p:sp>
      <p:sp>
        <p:nvSpPr>
          <p:cNvPr id="14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F3025D9-A424-423D-989B-85EEC18A5F75}" type="slidenum">
              <a:rPr lang="en-US" altLang="zh-CN"/>
              <a:pPr/>
              <a:t>39</a:t>
            </a:fld>
            <a:endParaRPr lang="en-US" altLang="zh-CN"/>
          </a:p>
        </p:txBody>
      </p:sp>
      <p:grpSp>
        <p:nvGrpSpPr>
          <p:cNvPr id="57483" name="Group 139"/>
          <p:cNvGrpSpPr>
            <a:grpSpLocks/>
          </p:cNvGrpSpPr>
          <p:nvPr/>
        </p:nvGrpSpPr>
        <p:grpSpPr bwMode="auto">
          <a:xfrm>
            <a:off x="1143000" y="1981200"/>
            <a:ext cx="7454900" cy="3252788"/>
            <a:chOff x="720" y="1248"/>
            <a:chExt cx="4696" cy="2049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57350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51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57352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3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354" name="Group 10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57355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56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57357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8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3046" y="2931"/>
              <a:ext cx="2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IM</a:t>
              </a:r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720" y="1723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r.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0" i="1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0" i="1">
                  <a:latin typeface="Arial" charset="0"/>
                </a:rPr>
                <a:t>r</a:t>
              </a: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0" i="1">
                  <a:latin typeface="Arial" charset="0"/>
                </a:rPr>
                <a:t>Time (clock cycles)</a:t>
              </a:r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020" y="1793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Ld/St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1004" y="2159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1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996" y="2568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2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1039" y="294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b="0">
                  <a:latin typeface="Comic Sans MS" pitchFamily="66" charset="0"/>
                </a:rPr>
                <a:t>Instr 3</a:t>
              </a:r>
            </a:p>
          </p:txBody>
        </p:sp>
        <p:grpSp>
          <p:nvGrpSpPr>
            <p:cNvPr id="57368" name="Group 24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1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4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57378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9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7380" name="Group 36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57381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57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57382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57383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4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2225" y="1752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386" name="Group 42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57387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0" name="Freeform 46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1" name="Line 47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3120" y="1776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DM</a:t>
              </a:r>
            </a:p>
          </p:txBody>
        </p:sp>
        <p:sp>
          <p:nvSpPr>
            <p:cNvPr id="57393" name="Rectangle 49"/>
            <p:cNvSpPr>
              <a:spLocks noChangeArrowheads="1"/>
            </p:cNvSpPr>
            <p:nvPr/>
          </p:nvSpPr>
          <p:spPr bwMode="auto">
            <a:xfrm>
              <a:off x="3534" y="1747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394" name="Group 50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57395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6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97" name="Line 53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Line 54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Freeform 55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0" name="Line 56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Freeform 57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02" name="Group 58"/>
            <p:cNvGrpSpPr>
              <a:grpSpLocks/>
            </p:cNvGrpSpPr>
            <p:nvPr/>
          </p:nvGrpSpPr>
          <p:grpSpPr bwMode="auto">
            <a:xfrm>
              <a:off x="2192" y="2055"/>
              <a:ext cx="2124" cy="452"/>
              <a:chOff x="1751" y="1600"/>
              <a:chExt cx="2124" cy="513"/>
            </a:xfrm>
          </p:grpSpPr>
          <p:grpSp>
            <p:nvGrpSpPr>
              <p:cNvPr id="57403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57404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5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7406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57407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57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IM</a:t>
                  </a:r>
                </a:p>
              </p:txBody>
            </p:sp>
            <p:grpSp>
              <p:nvGrpSpPr>
                <p:cNvPr id="57408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57409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0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7411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12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57413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14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15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16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7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18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DM</a:t>
                </a:r>
              </a:p>
            </p:txBody>
          </p:sp>
          <p:grpSp>
            <p:nvGrpSpPr>
              <p:cNvPr id="57419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57420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1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22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23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57424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5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26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27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28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9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30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31" name="Group 87"/>
            <p:cNvGrpSpPr>
              <a:grpSpLocks/>
            </p:cNvGrpSpPr>
            <p:nvPr/>
          </p:nvGrpSpPr>
          <p:grpSpPr bwMode="auto">
            <a:xfrm>
              <a:off x="2619" y="2450"/>
              <a:ext cx="2124" cy="451"/>
              <a:chOff x="2178" y="2048"/>
              <a:chExt cx="2124" cy="513"/>
            </a:xfrm>
          </p:grpSpPr>
          <p:grpSp>
            <p:nvGrpSpPr>
              <p:cNvPr id="57432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57433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34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57435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57436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57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>
                      <a:latin typeface="Arial" charset="0"/>
                    </a:rPr>
                    <a:t>IM</a:t>
                  </a:r>
                </a:p>
              </p:txBody>
            </p:sp>
            <p:grpSp>
              <p:nvGrpSpPr>
                <p:cNvPr id="57437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57438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9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7440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41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57442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43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44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45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6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47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DM</a:t>
                </a:r>
              </a:p>
            </p:txBody>
          </p:sp>
          <p:grpSp>
            <p:nvGrpSpPr>
              <p:cNvPr id="57448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57449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0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51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57452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57453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4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55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56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57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8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59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60" name="Group 116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57461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2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57463" name="Rectangle 119"/>
            <p:cNvSpPr>
              <a:spLocks noChangeArrowheads="1"/>
            </p:cNvSpPr>
            <p:nvPr/>
          </p:nvSpPr>
          <p:spPr bwMode="auto">
            <a:xfrm>
              <a:off x="3506" y="293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464" name="Group 120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57465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66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67" name="Line 123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68" name="Freeform 124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9" name="Line 125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0" name="Rectangle 126"/>
            <p:cNvSpPr>
              <a:spLocks noChangeArrowheads="1"/>
            </p:cNvSpPr>
            <p:nvPr/>
          </p:nvSpPr>
          <p:spPr bwMode="auto">
            <a:xfrm>
              <a:off x="4323" y="2931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DM</a:t>
              </a:r>
            </a:p>
          </p:txBody>
        </p:sp>
        <p:grpSp>
          <p:nvGrpSpPr>
            <p:cNvPr id="57471" name="Group 127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57472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3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74" name="Rectangle 130"/>
            <p:cNvSpPr>
              <a:spLocks noChangeArrowheads="1"/>
            </p:cNvSpPr>
            <p:nvPr/>
          </p:nvSpPr>
          <p:spPr bwMode="auto">
            <a:xfrm>
              <a:off x="4815" y="2931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latin typeface="Arial" charset="0"/>
                </a:rPr>
                <a:t>Reg</a:t>
              </a:r>
            </a:p>
          </p:txBody>
        </p:sp>
        <p:grpSp>
          <p:nvGrpSpPr>
            <p:cNvPr id="57475" name="Group 131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57476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7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78" name="Line 134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9" name="Line 135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80" name="Freeform 136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81" name="Line 137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82" name="Freeform 138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From dictionary: the quality or condition of being parallel; a parallel relationship.</a:t>
            </a:r>
          </a:p>
          <a:p>
            <a:r>
              <a:rPr lang="en-US" altLang="zh-CN"/>
              <a:t>The </a:t>
            </a:r>
            <a:r>
              <a:rPr lang="en-US" altLang="zh-CN">
                <a:solidFill>
                  <a:srgbClr val="FF0000"/>
                </a:solidFill>
              </a:rPr>
              <a:t>Nature</a:t>
            </a:r>
            <a:r>
              <a:rPr lang="en-US" altLang="zh-CN"/>
              <a:t> of a TASK. Goal in parallel computing and Arch. design : seek parallelism and try using it to improve performance.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Parallelism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55F47FE-D4F8-407A-88C0-79ED51E9AE14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F0F33-E3D8-41F0-AAD3-5FDFC4B9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conflict about the registers !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D332145-2B83-45C1-A714-5B5CCA55D41E}" type="slidenum">
              <a:rPr lang="en-US" altLang="zh-CN"/>
              <a:pPr/>
              <a:t>40</a:t>
            </a:fld>
            <a:endParaRPr lang="en-US" altLang="zh-CN"/>
          </a:p>
        </p:txBody>
      </p: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304800" y="1524000"/>
            <a:ext cx="8534400" cy="4800600"/>
            <a:chOff x="672" y="1536"/>
            <a:chExt cx="4512" cy="2448"/>
          </a:xfrm>
        </p:grpSpPr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</a:t>
            </a:r>
            <a:r>
              <a:rPr lang="en-US" altLang="zh-CN" dirty="0">
                <a:solidFill>
                  <a:srgbClr val="FF0000"/>
                </a:solidFill>
              </a:rPr>
              <a:t>WRITE-then-READ</a:t>
            </a:r>
            <a:r>
              <a:rPr lang="en-US" altLang="zh-CN" dirty="0"/>
              <a:t> in one clock cycle (double pump)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Two reads and one write required per clock.</a:t>
            </a:r>
          </a:p>
          <a:p>
            <a:pPr lvl="1"/>
            <a:r>
              <a:rPr lang="en-US" altLang="zh-CN" dirty="0"/>
              <a:t>Need to provide two read port and one write port. </a:t>
            </a:r>
          </a:p>
          <a:p>
            <a:r>
              <a:rPr lang="en-US" altLang="zh-CN" dirty="0"/>
              <a:t>What happens when a read and a write occur to the same register ?  ( Data hazard )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Sometimes we can redesign the resource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2158F8B-6551-436E-B24C-AEA07C295253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4" y="2197615"/>
            <a:ext cx="7010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Must increment and store the PC </a:t>
            </a:r>
            <a:r>
              <a:rPr lang="en-US" altLang="zh-CN" dirty="0">
                <a:solidFill>
                  <a:srgbClr val="FF0000"/>
                </a:solidFill>
              </a:rPr>
              <a:t>every clock cycle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What happens when meet a branch ?</a:t>
            </a:r>
          </a:p>
          <a:p>
            <a:pPr lvl="1"/>
            <a:r>
              <a:rPr lang="en-US" altLang="zh-CN" dirty="0"/>
              <a:t>Branches change the value of the PC -- but the condition is not evaluated until ID ! </a:t>
            </a:r>
          </a:p>
          <a:p>
            <a:pPr lvl="1"/>
            <a:r>
              <a:rPr lang="en-US" altLang="zh-CN" dirty="0"/>
              <a:t>If the branch is taken, the instructions fetched behind the branch are invalid ! </a:t>
            </a:r>
          </a:p>
          <a:p>
            <a:r>
              <a:rPr lang="en-US" altLang="zh-CN" dirty="0"/>
              <a:t>This is clearly a serious problem ( Control hazard ) that needs to be addressed. We will deal it later. 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occurs when PC update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03B5B4A-0D02-475D-BE8C-63D6E2111256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Ensure the instructions in different stages </a:t>
            </a:r>
            <a:r>
              <a:rPr lang="en-US" altLang="zh-CN" dirty="0">
                <a:solidFill>
                  <a:srgbClr val="FF0000"/>
                </a:solidFill>
              </a:rPr>
              <a:t>do not interfere</a:t>
            </a:r>
            <a:r>
              <a:rPr lang="en-US" altLang="zh-CN" dirty="0"/>
              <a:t> with one another . </a:t>
            </a:r>
          </a:p>
          <a:p>
            <a:r>
              <a:rPr lang="en-US" altLang="zh-CN" dirty="0"/>
              <a:t>Through the latches, can the stages be combined one by one to form a pipeline.</a:t>
            </a:r>
          </a:p>
          <a:p>
            <a:r>
              <a:rPr lang="en-US" altLang="zh-CN" dirty="0"/>
              <a:t>The latches are the pipeline registers , which are much more than those in multi-cycle version</a:t>
            </a:r>
          </a:p>
          <a:p>
            <a:pPr lvl="1"/>
            <a:r>
              <a:rPr lang="en-US" altLang="zh-CN" dirty="0"/>
              <a:t>IR:  IF/ID.IR; ID/EX.IR; EX/DM.IR;  DM/WB.IR</a:t>
            </a:r>
          </a:p>
          <a:p>
            <a:pPr lvl="1"/>
            <a:r>
              <a:rPr lang="en-US" altLang="zh-CN" dirty="0"/>
              <a:t>B:    ID/EX.B;  EX/DM.B</a:t>
            </a:r>
          </a:p>
          <a:p>
            <a:pPr lvl="1"/>
            <a:r>
              <a:rPr lang="en-US" altLang="zh-CN" dirty="0" err="1"/>
              <a:t>ALUoutput</a:t>
            </a:r>
            <a:r>
              <a:rPr lang="en-US" altLang="zh-CN" dirty="0"/>
              <a:t>:  EX/</a:t>
            </a:r>
            <a:r>
              <a:rPr lang="en-US" altLang="zh-CN" dirty="0" err="1"/>
              <a:t>DM.ALUoutput</a:t>
            </a:r>
            <a:r>
              <a:rPr lang="en-US" altLang="zh-CN" dirty="0"/>
              <a:t>, DM/</a:t>
            </a:r>
            <a:r>
              <a:rPr lang="en-US" altLang="zh-CN" dirty="0" err="1"/>
              <a:t>WB.ALUoutput</a:t>
            </a:r>
            <a:endParaRPr lang="en-US" altLang="zh-CN" dirty="0"/>
          </a:p>
          <a:p>
            <a:r>
              <a:rPr lang="en-US" altLang="zh-CN" dirty="0"/>
              <a:t>Any value needed on a later stage must be placed in a register and copied from one register to the next, until it is no longer needed.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Must latches be engaged ? Yeah !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8898370-F5A6-47B8-B7A5-FDB4DA9408BE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Latency</a:t>
            </a:r>
            <a:r>
              <a:rPr lang="en-US" altLang="zh-CN" dirty="0"/>
              <a:t>: The execution time of each instruction in pipelining does not decrease, instead, always longer than that of unpipelined machine.</a:t>
            </a:r>
          </a:p>
          <a:p>
            <a:r>
              <a:rPr lang="en-US" altLang="zh-CN" b="1" dirty="0"/>
              <a:t>Imbalance</a:t>
            </a:r>
            <a:r>
              <a:rPr lang="en-US" altLang="zh-CN" dirty="0"/>
              <a:t> among stages reduces performance</a:t>
            </a:r>
          </a:p>
          <a:p>
            <a:r>
              <a:rPr lang="en-US" altLang="zh-CN" b="1" dirty="0"/>
              <a:t>Overhead</a:t>
            </a:r>
            <a:r>
              <a:rPr lang="en-US" altLang="zh-CN" dirty="0"/>
              <a:t> rise from register delay and clock skew also contribute to the lower limit of machine cycle.</a:t>
            </a:r>
          </a:p>
          <a:p>
            <a:r>
              <a:rPr lang="en-US" altLang="zh-CN" b="1" dirty="0"/>
              <a:t>Pipeline hazards </a:t>
            </a:r>
            <a:r>
              <a:rPr lang="en-US" altLang="zh-CN" dirty="0"/>
              <a:t>are the major hurdle of pipeline, which prevent the machine from reaching the ideal  performance.</a:t>
            </a:r>
          </a:p>
          <a:p>
            <a:r>
              <a:rPr lang="en-US" altLang="zh-CN" dirty="0"/>
              <a:t>Time to “</a:t>
            </a:r>
            <a:r>
              <a:rPr lang="en-US" altLang="zh-CN" b="1" dirty="0"/>
              <a:t>fill</a:t>
            </a:r>
            <a:r>
              <a:rPr lang="en-US" altLang="zh-CN" dirty="0"/>
              <a:t>” pipeline and time to “</a:t>
            </a:r>
            <a:r>
              <a:rPr lang="en-US" altLang="zh-CN" b="1" dirty="0"/>
              <a:t>drain</a:t>
            </a:r>
            <a:r>
              <a:rPr lang="en-US" altLang="zh-CN" dirty="0"/>
              <a:t>” it reduces speedup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issues in pipelining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B82DA53-1720-4993-B7B2-605597858F6C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Pipelining:</a:t>
            </a:r>
            <a:endParaRPr lang="en-US" altLang="zh-CN">
              <a:latin typeface="Times New Roman" pitchFamily="18" charset="0"/>
            </a:endParaRPr>
          </a:p>
          <a:p>
            <a:pPr lvl="1"/>
            <a:r>
              <a:rPr lang="en-US" altLang="zh-CN">
                <a:latin typeface="Arial"/>
              </a:rPr>
              <a:t>“</a:t>
            </a:r>
            <a:r>
              <a:rPr lang="en-US" altLang="zh-CN" i="1">
                <a:latin typeface="宋体" pitchFamily="2" charset="-122"/>
              </a:rPr>
              <a:t>A technique designed into some computers to increase speed by starting the execution of one instruction before completing the previous one.</a:t>
            </a:r>
            <a:r>
              <a:rPr lang="en-US" altLang="zh-CN" i="1">
                <a:latin typeface="Arial"/>
              </a:rPr>
              <a:t>”</a:t>
            </a:r>
            <a:endParaRPr lang="en-US" altLang="zh-CN">
              <a:latin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      ----</a:t>
            </a:r>
            <a:r>
              <a:rPr lang="en-US" altLang="zh-CN" i="1">
                <a:latin typeface="宋体" pitchFamily="2" charset="-122"/>
              </a:rPr>
              <a:t>Modern English-Chinese Dictionary</a:t>
            </a:r>
            <a:endParaRPr lang="en-US" altLang="zh-CN">
              <a:latin typeface="宋体" pitchFamily="2" charset="-122"/>
            </a:endParaRPr>
          </a:p>
          <a:p>
            <a:pPr lvl="1"/>
            <a:r>
              <a:rPr lang="en-US" altLang="zh-CN"/>
              <a:t>implementation technique whereby different instructions are </a:t>
            </a:r>
            <a:r>
              <a:rPr lang="en-US" altLang="zh-CN">
                <a:solidFill>
                  <a:srgbClr val="FF3300"/>
                </a:solidFill>
              </a:rPr>
              <a:t>overlapped</a:t>
            </a:r>
            <a:r>
              <a:rPr lang="en-US" altLang="zh-CN"/>
              <a:t> in execution at the same time.</a:t>
            </a:r>
          </a:p>
          <a:p>
            <a:pPr lvl="1"/>
            <a:r>
              <a:rPr lang="en-US" altLang="zh-CN"/>
              <a:t>implementation technique to make </a:t>
            </a:r>
            <a:r>
              <a:rPr lang="en-US" altLang="zh-CN">
                <a:solidFill>
                  <a:srgbClr val="FF3300"/>
                </a:solidFill>
              </a:rPr>
              <a:t>fast</a:t>
            </a:r>
            <a:r>
              <a:rPr lang="en-US" altLang="zh-CN"/>
              <a:t> CPUs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Pipelining 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DA24C318-8E56-4222-8D93-8231BA1FB9B3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800" dirty="0"/>
              <a:t>An arrangement of workers, machines, and equipment in which the product being assembled passes consecutively from operation to operation until completed.</a:t>
            </a:r>
          </a:p>
          <a:p>
            <a:endParaRPr lang="en-US" altLang="zh-CN" sz="1800" dirty="0"/>
          </a:p>
          <a:p>
            <a:r>
              <a:rPr lang="en-US" altLang="zh-CN" sz="1800" dirty="0"/>
              <a:t>Ford installs first moving assembly line in 1913. The right picture shows the moving assembly line at Ford Motor Company’s Michigan plant.     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7A6D-9842-44D1-BB26-0B17431A799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 likes Auto Assembly line</a:t>
            </a:r>
          </a:p>
        </p:txBody>
      </p:sp>
      <p:pic>
        <p:nvPicPr>
          <p:cNvPr id="13316" name="Picture 4" descr="E:\English_arch\d113asse01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8400"/>
            <a:ext cx="3581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775325" y="4922838"/>
            <a:ext cx="2919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Comic Sans MS" pitchFamily="66" charset="0"/>
              </a:rPr>
              <a:t>( 84 distinct steps)</a:t>
            </a:r>
            <a:endParaRPr lang="en-US" altLang="zh-CN" sz="2800" b="0">
              <a:latin typeface="Comic Sans MS" pitchFamily="66" charset="0"/>
            </a:endParaRPr>
          </a:p>
          <a:p>
            <a:pPr eaLnBrk="1" hangingPunct="1"/>
            <a:endParaRPr lang="en-US" altLang="zh-CN" b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304800" y="3429000"/>
            <a:ext cx="4267200" cy="2514600"/>
          </a:xfrm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The steps: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Get the barrels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Load them into the truck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Drive to the gas station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Unload the gas</a:t>
            </a:r>
          </a:p>
          <a:p>
            <a:pPr lvl="1"/>
            <a:r>
              <a:rPr lang="en-US" altLang="zh-CN" sz="2000" b="1">
                <a:solidFill>
                  <a:srgbClr val="000000"/>
                </a:solidFill>
                <a:latin typeface="Comic Sans MS" pitchFamily="66" charset="0"/>
              </a:rPr>
              <a:t>Return for more oil</a:t>
            </a:r>
          </a:p>
        </p:txBody>
      </p:sp>
      <p:sp>
        <p:nvSpPr>
          <p:cNvPr id="22533" name="Rectangle 1029"/>
          <p:cNvSpPr>
            <a:spLocks noGrp="1" noChangeArrowheads="1"/>
          </p:cNvSpPr>
          <p:nvPr>
            <p:ph sz="half" idx="2"/>
          </p:nvPr>
        </p:nvSpPr>
        <p:spPr>
          <a:xfrm>
            <a:off x="4343400" y="3505200"/>
            <a:ext cx="4495800" cy="2514600"/>
          </a:xfrm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Let’s do the math</a:t>
            </a:r>
          </a:p>
          <a:p>
            <a:pPr lvl="1"/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Each truck can carry 5 barrels</a:t>
            </a:r>
          </a:p>
          <a:p>
            <a:pPr lvl="1"/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Can load a truck with 5 barrels in 1 hour</a:t>
            </a:r>
          </a:p>
          <a:p>
            <a:pPr lvl="1"/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It takes each truck 1 day to drive to and from gas station</a:t>
            </a:r>
          </a:p>
          <a:p>
            <a:pPr lvl="1"/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How many barrels per week are delivered?      </a:t>
            </a:r>
            <a:endParaRPr lang="en-US" altLang="zh-CN" b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CA18-015D-4236-AAAC-48488729D7D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Trucking gas from depot to gas station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  <p:pic>
        <p:nvPicPr>
          <p:cNvPr id="22534" name="Picture 1030" descr="E:\English_arch\business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</a:rPr>
              <a:t>What are the steps ?</a:t>
            </a:r>
            <a:endParaRPr lang="en-US" altLang="zh-CN" sz="2800">
              <a:solidFill>
                <a:srgbClr val="000000"/>
              </a:solidFill>
              <a:latin typeface="Comic Sans MS" pitchFamily="66" charset="0"/>
            </a:endParaRP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Fetch an instruction   	(Get the barrels)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Decode the instruction	(Load them into the truck)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ALU OP 			(Drive to the gas station)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Memory Access 		(Unload the gas)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Write-back 			(Return for more oil)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Looks a Lot Like a Multi-cycle Processor</a:t>
            </a:r>
            <a:endParaRPr lang="en-US" altLang="zh-CN">
              <a:solidFill>
                <a:srgbClr val="081D58"/>
              </a:solidFill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7A79C19-5851-4D38-881B-FDC2E9A6E6A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343400"/>
            <a:ext cx="7772400" cy="1905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Roll the barrels down the road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Big fire hazard</a:t>
            </a:r>
            <a:endParaRPr lang="en-US" altLang="zh-CN" sz="32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way, but dangerous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D0366E0D-3444-4D3F-8A4B-CAE031EF0C1F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26628" name="Picture 4" descr="E:\English_arch\business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7341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4133</TotalTime>
  <Words>2214</Words>
  <Application>Microsoft Office PowerPoint</Application>
  <PresentationFormat>全屏显示(4:3)</PresentationFormat>
  <Paragraphs>531</Paragraphs>
  <Slides>45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黑体</vt:lpstr>
      <vt:lpstr>SimSun</vt:lpstr>
      <vt:lpstr>SimSun</vt:lpstr>
      <vt:lpstr>微软雅黑</vt:lpstr>
      <vt:lpstr>Arial</vt:lpstr>
      <vt:lpstr>Comic Sans MS</vt:lpstr>
      <vt:lpstr>Symbol</vt:lpstr>
      <vt:lpstr>Tahoma</vt:lpstr>
      <vt:lpstr>Times New Roman</vt:lpstr>
      <vt:lpstr>Wingdings</vt:lpstr>
      <vt:lpstr>射线</vt:lpstr>
      <vt:lpstr>Picture</vt:lpstr>
      <vt:lpstr>Computer Architecture  ----A Quantitative Approach</vt:lpstr>
      <vt:lpstr>Three Questions</vt:lpstr>
      <vt:lpstr>Definition</vt:lpstr>
      <vt:lpstr>Parallelism</vt:lpstr>
      <vt:lpstr>What is Pipelining ?</vt:lpstr>
      <vt:lpstr>It likes Auto Assembly line</vt:lpstr>
      <vt:lpstr>Trucking gas from depot to gas station</vt:lpstr>
      <vt:lpstr>Looks a Lot Like a Multi-cycle Processor</vt:lpstr>
      <vt:lpstr>A better way, but dangerous</vt:lpstr>
      <vt:lpstr>Big idea: Build a pipeline</vt:lpstr>
      <vt:lpstr>Trucking vs. Pipelines</vt:lpstr>
      <vt:lpstr>Why Pipelining: Its Natural</vt:lpstr>
      <vt:lpstr>Sequential Laundry</vt:lpstr>
      <vt:lpstr>   Pipelined Laundry----Start work ASAP</vt:lpstr>
      <vt:lpstr>Why pipelining :  overlapped</vt:lpstr>
      <vt:lpstr>Why pipelining: more faster</vt:lpstr>
      <vt:lpstr>Why pipelining : conclusion</vt:lpstr>
      <vt:lpstr>What is a pipeline ?</vt:lpstr>
      <vt:lpstr>Ideal Performance for Pipelining</vt:lpstr>
      <vt:lpstr>Why not just make a 50-stage pipeline ?</vt:lpstr>
      <vt:lpstr>Why not just make a 50-stage pipeline ?</vt:lpstr>
      <vt:lpstr>How Many Pipeline Stages?</vt:lpstr>
      <vt:lpstr>Simple implementation of a RISC Instruction Set (MIPS)</vt:lpstr>
      <vt:lpstr>How MIPS instruction set is implemented without pipelining ? </vt:lpstr>
      <vt:lpstr>The other three phases</vt:lpstr>
      <vt:lpstr>Single-cycle implementation</vt:lpstr>
      <vt:lpstr>Multi-cycle implementation</vt:lpstr>
      <vt:lpstr>About Multi-cycle implementation</vt:lpstr>
      <vt:lpstr>How to improve the performance ?</vt:lpstr>
      <vt:lpstr>Optimized Multi-cycle implementation</vt:lpstr>
      <vt:lpstr>Improvement on hardware redundancy</vt:lpstr>
      <vt:lpstr>Pipelining MIPS instruction set </vt:lpstr>
      <vt:lpstr>5-stage Version of MIPS Datapath</vt:lpstr>
      <vt:lpstr>How pipelining decrease the execution time?</vt:lpstr>
      <vt:lpstr>Single-cycle implementation vs. pipelining</vt:lpstr>
      <vt:lpstr>Multi-cycle implementation vs. pipelining</vt:lpstr>
      <vt:lpstr>How simple as this !  Really ? </vt:lpstr>
      <vt:lpstr>Problems that pipelining introduces</vt:lpstr>
      <vt:lpstr>Separate instruction and data memories</vt:lpstr>
      <vt:lpstr>The conflict about the registers !</vt:lpstr>
      <vt:lpstr>Sometimes we can redesign the resource</vt:lpstr>
      <vt:lpstr>Conflict occurs when PC update</vt:lpstr>
      <vt:lpstr>Must latches be engaged ? Yeah !</vt:lpstr>
      <vt:lpstr>performance issues in pipelining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Pipelining: Basic Concepts</dc:title>
  <dc:creator>wzchen</dc:creator>
  <cp:lastModifiedBy>yuanhao fan</cp:lastModifiedBy>
  <cp:revision>54</cp:revision>
  <dcterms:created xsi:type="dcterms:W3CDTF">2003-02-11T07:56:35Z</dcterms:created>
  <dcterms:modified xsi:type="dcterms:W3CDTF">2020-10-20T06:27:21Z</dcterms:modified>
</cp:coreProperties>
</file>