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1"/>
  </p:sldMasterIdLst>
  <p:notesMasterIdLst>
    <p:notesMasterId r:id="rId61"/>
  </p:notesMasterIdLst>
  <p:handoutMasterIdLst>
    <p:handoutMasterId r:id="rId62"/>
  </p:handoutMasterIdLst>
  <p:sldIdLst>
    <p:sldId id="552" r:id="rId2"/>
    <p:sldId id="298" r:id="rId3"/>
    <p:sldId id="304" r:id="rId4"/>
    <p:sldId id="300" r:id="rId5"/>
    <p:sldId id="301" r:id="rId6"/>
    <p:sldId id="302" r:id="rId7"/>
    <p:sldId id="307" r:id="rId8"/>
    <p:sldId id="303" r:id="rId9"/>
    <p:sldId id="257" r:id="rId10"/>
    <p:sldId id="258" r:id="rId11"/>
    <p:sldId id="259" r:id="rId12"/>
    <p:sldId id="260" r:id="rId13"/>
    <p:sldId id="315" r:id="rId14"/>
    <p:sldId id="261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311" r:id="rId23"/>
    <p:sldId id="270" r:id="rId24"/>
    <p:sldId id="310" r:id="rId25"/>
    <p:sldId id="312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317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316" r:id="rId46"/>
    <p:sldId id="313" r:id="rId47"/>
    <p:sldId id="289" r:id="rId48"/>
    <p:sldId id="290" r:id="rId49"/>
    <p:sldId id="291" r:id="rId50"/>
    <p:sldId id="308" r:id="rId51"/>
    <p:sldId id="306" r:id="rId52"/>
    <p:sldId id="292" r:id="rId53"/>
    <p:sldId id="293" r:id="rId54"/>
    <p:sldId id="294" r:id="rId55"/>
    <p:sldId id="309" r:id="rId56"/>
    <p:sldId id="314" r:id="rId57"/>
    <p:sldId id="295" r:id="rId58"/>
    <p:sldId id="296" r:id="rId59"/>
    <p:sldId id="554" r:id="rId60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31" autoAdjust="0"/>
  </p:normalViewPr>
  <p:slideViewPr>
    <p:cSldViewPr>
      <p:cViewPr varScale="1">
        <p:scale>
          <a:sx n="91" d="100"/>
          <a:sy n="91" d="100"/>
        </p:scale>
        <p:origin x="1214" y="7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12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-5400000" vert="horz"/>
          <a:lstStyle/>
          <a:p>
            <a:pPr algn="ctr">
              <a:defRPr sz="1781" b="1" i="0" u="none" strike="noStrike" baseline="0">
                <a:solidFill>
                  <a:schemeClr val="tx1"/>
                </a:solidFill>
                <a:latin typeface="宋体"/>
                <a:ea typeface="宋体"/>
                <a:cs typeface="宋体"/>
              </a:defRPr>
            </a:pPr>
            <a:r>
              <a:rPr lang="en-US" altLang="en-US"/>
              <a:t>Fraction of loads that cause a stall</a:t>
            </a:r>
          </a:p>
        </c:rich>
      </c:tx>
      <c:layout>
        <c:manualLayout>
          <c:xMode val="edge"/>
          <c:yMode val="edge"/>
          <c:x val="1.00250626566416E-2"/>
          <c:y val="0.19789473684210501"/>
        </c:manualLayout>
      </c:layout>
      <c:overlay val="0"/>
      <c:spPr>
        <a:noFill/>
        <a:ln w="27411">
          <a:noFill/>
        </a:ln>
      </c:spPr>
    </c:title>
    <c:autoTitleDeleted val="0"/>
    <c:view3D>
      <c:rotX val="15"/>
      <c:hPercent val="60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132832080200501"/>
          <c:y val="2.52631578947368E-2"/>
          <c:w val="0.86716791979949903"/>
          <c:h val="0.7452631578947369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Fraction of loads that cause a stall</c:v>
                </c:pt>
              </c:strCache>
            </c:strRef>
          </c:tx>
          <c:spPr>
            <a:solidFill>
              <a:schemeClr val="accent1"/>
            </a:solidFill>
            <a:ln w="13705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1.2424820736417199E-2"/>
                  <c:y val="-7.363080564468230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754-497F-86E6-BDC595181380}"/>
                </c:ext>
              </c:extLst>
            </c:dLbl>
            <c:dLbl>
              <c:idx val="1"/>
              <c:layout>
                <c:manualLayout>
                  <c:x val="1.6357939777651999E-3"/>
                  <c:y val="-2.28528033290467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754-497F-86E6-BDC595181380}"/>
                </c:ext>
              </c:extLst>
            </c:dLbl>
            <c:dLbl>
              <c:idx val="2"/>
              <c:layout>
                <c:manualLayout>
                  <c:x val="7.1373721473670599E-3"/>
                  <c:y val="-1.783466703124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754-497F-86E6-BDC595181380}"/>
                </c:ext>
              </c:extLst>
            </c:dLbl>
            <c:dLbl>
              <c:idx val="3"/>
              <c:layout>
                <c:manualLayout>
                  <c:x val="1.36087671703576E-3"/>
                  <c:y val="3.978877301216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754-497F-86E6-BDC595181380}"/>
                </c:ext>
              </c:extLst>
            </c:dLbl>
            <c:dLbl>
              <c:idx val="4"/>
              <c:layout>
                <c:manualLayout>
                  <c:x val="6.8624548866375598E-3"/>
                  <c:y val="-3.1525542486787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754-497F-86E6-BDC595181380}"/>
                </c:ext>
              </c:extLst>
            </c:dLbl>
            <c:dLbl>
              <c:idx val="5"/>
              <c:layout>
                <c:manualLayout>
                  <c:x val="3.59222512046672E-3"/>
                  <c:y val="4.321352126155199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754-497F-86E6-BDC595181380}"/>
                </c:ext>
              </c:extLst>
            </c:dLbl>
            <c:dLbl>
              <c:idx val="6"/>
              <c:layout>
                <c:manualLayout>
                  <c:x val="6.5876595146968503E-3"/>
                  <c:y val="-4.09970050542380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754-497F-86E6-BDC595181380}"/>
                </c:ext>
              </c:extLst>
            </c:dLbl>
            <c:dLbl>
              <c:idx val="7"/>
              <c:layout>
                <c:manualLayout>
                  <c:x val="3.3173078597373302E-3"/>
                  <c:y val="-6.46756614728644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754-497F-86E6-BDC595181380}"/>
                </c:ext>
              </c:extLst>
            </c:dLbl>
            <c:dLbl>
              <c:idx val="8"/>
              <c:layout>
                <c:manualLayout>
                  <c:x val="1.30021092564666E-3"/>
                  <c:y val="6.164012800081979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754-497F-86E6-BDC595181380}"/>
                </c:ext>
              </c:extLst>
            </c:dLbl>
            <c:dLbl>
              <c:idx val="9"/>
              <c:layout>
                <c:manualLayout>
                  <c:x val="5.9033120085995204E-3"/>
                  <c:y val="-5.783022374509209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754-497F-86E6-BDC595181380}"/>
                </c:ext>
              </c:extLst>
            </c:dLbl>
            <c:spPr>
              <a:noFill/>
              <a:ln w="27411">
                <a:noFill/>
              </a:ln>
            </c:spPr>
            <c:txPr>
              <a:bodyPr/>
              <a:lstStyle/>
              <a:p>
                <a:pPr algn="l">
                  <a:defRPr sz="2158" b="1" i="0" u="none" strike="noStrike" baseline="0">
                    <a:solidFill>
                      <a:schemeClr val="tx1"/>
                    </a:solidFill>
                    <a:latin typeface="宋体"/>
                    <a:ea typeface="宋体"/>
                    <a:cs typeface="宋体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Sheet1!$B$1:$K$1</c:f>
              <c:strCache>
                <c:ptCount val="10"/>
                <c:pt idx="0">
                  <c:v>compress</c:v>
                </c:pt>
                <c:pt idx="1">
                  <c:v>eqntott</c:v>
                </c:pt>
                <c:pt idx="2">
                  <c:v>espresso</c:v>
                </c:pt>
                <c:pt idx="3">
                  <c:v>gcc</c:v>
                </c:pt>
                <c:pt idx="4">
                  <c:v>li</c:v>
                </c:pt>
                <c:pt idx="5">
                  <c:v>doduc</c:v>
                </c:pt>
                <c:pt idx="6">
                  <c:v>ear</c:v>
                </c:pt>
                <c:pt idx="7">
                  <c:v>hydro2d</c:v>
                </c:pt>
                <c:pt idx="8">
                  <c:v>mdijdp</c:v>
                </c:pt>
                <c:pt idx="9">
                  <c:v>su2cor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>
                  <c:v>0.24</c:v>
                </c:pt>
                <c:pt idx="1">
                  <c:v>0.41</c:v>
                </c:pt>
                <c:pt idx="2">
                  <c:v>0.12</c:v>
                </c:pt>
                <c:pt idx="3">
                  <c:v>0.23</c:v>
                </c:pt>
                <c:pt idx="4">
                  <c:v>0.24</c:v>
                </c:pt>
                <c:pt idx="5">
                  <c:v>0.2</c:v>
                </c:pt>
                <c:pt idx="6">
                  <c:v>0.2</c:v>
                </c:pt>
                <c:pt idx="7">
                  <c:v>0.1</c:v>
                </c:pt>
                <c:pt idx="8">
                  <c:v>0.1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754-497F-86E6-BDC5951813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143367760"/>
        <c:axId val="2143621760"/>
        <c:axId val="0"/>
      </c:bar3DChart>
      <c:catAx>
        <c:axId val="214336776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low"/>
        <c:spPr>
          <a:ln w="3426">
            <a:solidFill>
              <a:schemeClr val="tx1"/>
            </a:solidFill>
            <a:prstDash val="solid"/>
          </a:ln>
        </c:spPr>
        <c:txPr>
          <a:bodyPr rot="-2700000" vert="horz"/>
          <a:lstStyle/>
          <a:p>
            <a:pPr>
              <a:defRPr sz="1942" b="1" i="0" u="none" strike="noStrike" baseline="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pPr>
            <a:endParaRPr lang="zh-CN"/>
          </a:p>
        </c:txPr>
        <c:crossAx val="21436217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43621760"/>
        <c:scaling>
          <c:orientation val="minMax"/>
        </c:scaling>
        <c:delete val="0"/>
        <c:axPos val="l"/>
        <c:numFmt formatCode="0%" sourceLinked="1"/>
        <c:majorTickMark val="in"/>
        <c:minorTickMark val="none"/>
        <c:tickLblPos val="nextTo"/>
        <c:spPr>
          <a:ln w="342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942" b="1" i="0" u="none" strike="noStrike" baseline="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pPr>
            <a:endParaRPr lang="zh-CN"/>
          </a:p>
        </c:txPr>
        <c:crossAx val="2143367760"/>
        <c:crosses val="autoZero"/>
        <c:crossBetween val="between"/>
      </c:valAx>
      <c:spPr>
        <a:noFill/>
        <a:ln w="27411">
          <a:noFill/>
        </a:ln>
      </c:spPr>
    </c:plotArea>
    <c:plotVisOnly val="1"/>
    <c:dispBlanksAs val="gap"/>
    <c:showDLblsOverMax val="0"/>
  </c:chart>
  <c:spPr>
    <a:solidFill>
      <a:srgbClr val="EAEAEA"/>
    </a:solidFill>
    <a:ln>
      <a:noFill/>
    </a:ln>
  </c:spPr>
  <c:txPr>
    <a:bodyPr/>
    <a:lstStyle/>
    <a:p>
      <a:pPr>
        <a:defRPr sz="1942" b="1" i="0" u="none" strike="noStrike" baseline="0">
          <a:solidFill>
            <a:schemeClr val="tx1"/>
          </a:solidFill>
          <a:latin typeface="楷体_GB2312"/>
          <a:ea typeface="楷体_GB2312"/>
          <a:cs typeface="楷体_GB2312"/>
        </a:defRPr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imes New Roman" pitchFamily="18" charset="0"/>
              </a:defRPr>
            </a:lvl1pPr>
          </a:lstStyle>
          <a:p>
            <a:fld id="{45316FF6-5591-463C-B110-4556FAEA38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359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imes New Roman" pitchFamily="18" charset="0"/>
              </a:defRPr>
            </a:lvl1pPr>
          </a:lstStyle>
          <a:p>
            <a:fld id="{AA5CB1E6-45FA-4558-8D6C-F8E71486AA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919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0595632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1412E1-F607-1B4A-B6AD-5B34F0B50589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503E53-D900-4B90-BDF1-B5F85E6DEF5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018157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973E15-F0E2-6C49-B457-3941D3CE8BF7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BA8CD3A-F310-4CB9-A1F4-DA560DF513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485288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33431B-1935-E34D-86FA-FE0A9DFE3E7B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A0293C-7D77-432B-BFFD-E4461A03D86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4466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524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B70B95-BB04-884B-A6E8-34895D47021D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A0293C-7D77-432B-BFFD-E4461A03D86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7810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2F490AA-5F8C-704A-8AC9-5DE039485F59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A0293C-7D77-432B-BFFD-E4461A03D86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8917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A08DA1-F610-AF44-9908-BCC8326D3EB4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A0293C-7D77-432B-BFFD-E4461A03D86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7725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7452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10335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96303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1CEAA-088D-D64A-BCFA-FC28D373C0FD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00B323-C957-402A-9645-16EC87F43CB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591130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B93CF8-7DE4-5D43-9D04-A7CCB4F62741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AFAD01F-9148-4A53-B5D3-A35401C55D2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4680831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E70539-074A-6F4C-A92E-37866C6A5AB0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A383E0-86EB-4158-9320-C2E0AA8633A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9780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F66EF0-C141-134F-B826-2E830DAEFE4B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4FA3CC-064E-47AD-9DCD-B3A7A54ED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D66535-F878-BA40-8843-D526E6B294F4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605B1F4-4B50-46D9-8BE7-469B8A5C19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2087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0FC2A6-327E-9542-8072-8FFB81D67C69}" type="datetime1">
              <a:rPr lang="zh-CN" altLang="en-US" smtClean="0"/>
              <a:t>2021/1/22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DCD5B4-EFA7-4DEF-8322-F42E472B46E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3180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5292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79388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simplest way to "fix" hazards is to stall the pipeline. </a:t>
            </a:r>
          </a:p>
          <a:p>
            <a:r>
              <a:rPr lang="en-US" altLang="zh-CN"/>
              <a:t>Stall means suspending the pipeline for some instructions by one or more clock cycles. </a:t>
            </a:r>
          </a:p>
          <a:p>
            <a:r>
              <a:rPr lang="en-US" altLang="zh-CN"/>
              <a:t>The stall delays all instructions issued after the instruction that was stalled, while other instructions in the pipeline go on proceeding.</a:t>
            </a:r>
          </a:p>
          <a:p>
            <a:r>
              <a:rPr lang="en-US" altLang="zh-CN"/>
              <a:t>A pipeline stall is also called a pipeline bubble or simply bubble. </a:t>
            </a:r>
          </a:p>
          <a:p>
            <a:r>
              <a:rPr lang="en-US" altLang="zh-CN"/>
              <a:t>No new instructions are fetched during a stall .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Hazards can always be resolved by Stall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Pipeline stalls decrease performance from the ideal </a:t>
            </a:r>
          </a:p>
          <a:p>
            <a:r>
              <a:rPr lang="en-US" altLang="zh-CN"/>
              <a:t>Recall the speedup formula: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Performance of pipeline with stalls</a:t>
            </a:r>
          </a:p>
        </p:txBody>
      </p:sp>
      <p:pic>
        <p:nvPicPr>
          <p:cNvPr id="10244" name="Picture 4" descr="chap3_2-2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4" y="2743200"/>
            <a:ext cx="75438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hap3_2-3n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5791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810000" y="5257800"/>
            <a:ext cx="50292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ideal CPI on a pipelined processor is almost always 1. (may less than  or greater that )</a:t>
            </a:r>
          </a:p>
          <a:p>
            <a:r>
              <a:rPr lang="en-US" altLang="zh-CN" dirty="0"/>
              <a:t>    So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Ignore the overhead of pipelining clock cycle.</a:t>
            </a:r>
          </a:p>
          <a:p>
            <a:r>
              <a:rPr lang="en-US" altLang="zh-CN" dirty="0"/>
              <a:t>Pipe stages are ideal balanced.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Case of multi-cycle implementation</a:t>
            </a:r>
          </a:p>
        </p:txBody>
      </p:sp>
      <p:pic>
        <p:nvPicPr>
          <p:cNvPr id="11268" name="Picture 4" descr="chap3_2-4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29" y="2857500"/>
            <a:ext cx="7315200" cy="1143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 So: Clock cycle unpipelined = Clock cycle pipelining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Case of multi-cycle implementation</a:t>
            </a:r>
          </a:p>
        </p:txBody>
      </p:sp>
      <p:pic>
        <p:nvPicPr>
          <p:cNvPr id="69636" name="Picture 4" descr="chap3_2-5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492375"/>
            <a:ext cx="6096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637" name="Picture 5" descr="chap3_2-6n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652963"/>
            <a:ext cx="5943600" cy="990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611188" y="3789363"/>
            <a:ext cx="60785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CPl unpipelined = pipeline depth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CPI unpipelined  = 1</a:t>
            </a:r>
          </a:p>
          <a:p>
            <a:endParaRPr lang="en-US" altLang="zh-CN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Case of single-cycle implementation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04800" y="23622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>
                <a:latin typeface="Times New Roman" pitchFamily="18" charset="0"/>
                <a:sym typeface="Symbol" pitchFamily="18" charset="2"/>
              </a:rPr>
              <a:t>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/>
              <a:t>Clock cycle pipelined =</a:t>
            </a:r>
            <a:r>
              <a:rPr lang="en-US" altLang="zh-CN" sz="2400">
                <a:latin typeface="Times New Roman" pitchFamily="18" charset="0"/>
              </a:rPr>
              <a:t>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267200" y="2209800"/>
            <a:ext cx="419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800" u="sng"/>
              <a:t>Clock cycle unpipelined</a:t>
            </a:r>
            <a:endParaRPr lang="en-US" altLang="zh-CN" sz="2800"/>
          </a:p>
          <a:p>
            <a:pPr algn="ctr" eaLnBrk="1" hangingPunct="1"/>
            <a:r>
              <a:rPr lang="en-US" altLang="zh-CN" sz="2800"/>
              <a:t>pipeline depth</a:t>
            </a:r>
          </a:p>
        </p:txBody>
      </p:sp>
      <p:pic>
        <p:nvPicPr>
          <p:cNvPr id="12294" name="Picture 6" descr="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8610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chap3_2-6n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5638800" cy="1219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Structural hazards</a:t>
            </a:r>
          </a:p>
          <a:p>
            <a:pPr lvl="1"/>
            <a:r>
              <a:rPr lang="en-US" altLang="zh-CN"/>
              <a:t>Occurs when two or more instructions want to use the same hardware resource in the same cycle</a:t>
            </a:r>
          </a:p>
          <a:p>
            <a:pPr lvl="1"/>
            <a:r>
              <a:rPr lang="en-US" altLang="zh-CN"/>
              <a:t>Causes bubble (stall) in pipelined machines</a:t>
            </a:r>
          </a:p>
          <a:p>
            <a:pPr lvl="1"/>
            <a:r>
              <a:rPr lang="en-US" altLang="zh-CN"/>
              <a:t>Overcome by replicating hardware resources</a:t>
            </a:r>
          </a:p>
          <a:p>
            <a:pPr lvl="2"/>
            <a:r>
              <a:rPr lang="en-US" altLang="zh-CN"/>
              <a:t>Multiple accesses to the register file</a:t>
            </a:r>
          </a:p>
          <a:p>
            <a:pPr lvl="2"/>
            <a:r>
              <a:rPr lang="en-US" altLang="zh-CN"/>
              <a:t>Multiple accesses to memory</a:t>
            </a:r>
          </a:p>
          <a:p>
            <a:pPr lvl="2"/>
            <a:r>
              <a:rPr lang="en-US" altLang="zh-CN"/>
              <a:t>some functional unit is not fully pipelined.</a:t>
            </a:r>
          </a:p>
          <a:p>
            <a:pPr lvl="2"/>
            <a:r>
              <a:rPr lang="en-US" altLang="zh-CN"/>
              <a:t>Not pipelined functional units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Structural hazard: Pipe Stage Contention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410200"/>
            <a:ext cx="8534400" cy="990600"/>
          </a:xfrm>
        </p:spPr>
        <p:txBody>
          <a:bodyPr/>
          <a:lstStyle/>
          <a:p>
            <a:r>
              <a:rPr lang="en-US" altLang="zh-CN" sz="2400">
                <a:latin typeface="Comic Sans MS" pitchFamily="66" charset="0"/>
              </a:rPr>
              <a:t>Simply insert a stall ,  speedup will be decreased.</a:t>
            </a:r>
          </a:p>
          <a:p>
            <a:r>
              <a:rPr lang="en-US" altLang="zh-CN" sz="2400">
                <a:latin typeface="Comic Sans MS" pitchFamily="66" charset="0"/>
              </a:rPr>
              <a:t>We have resolved it with “ 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double bump</a:t>
            </a:r>
            <a:r>
              <a:rPr lang="en-US" altLang="zh-CN" sz="2400">
                <a:latin typeface="Comic Sans MS" pitchFamily="66" charset="0"/>
              </a:rPr>
              <a:t>”</a:t>
            </a:r>
            <a:endParaRPr lang="en-US" altLang="zh-C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 access to the register file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762000" y="1447800"/>
            <a:ext cx="7543800" cy="3886200"/>
            <a:chOff x="672" y="1536"/>
            <a:chExt cx="4512" cy="2448"/>
          </a:xfrm>
        </p:grpSpPr>
        <p:pic>
          <p:nvPicPr>
            <p:cNvPr id="1536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536"/>
              <a:ext cx="4512" cy="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4368" y="3840"/>
              <a:ext cx="24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69" y="2412841"/>
            <a:ext cx="5811061" cy="2276793"/>
          </a:xfrm>
          <a:noFill/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Double Bump Works ! 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4724400"/>
            <a:ext cx="8534400" cy="1676400"/>
          </a:xfrm>
        </p:spPr>
        <p:txBody>
          <a:bodyPr/>
          <a:lstStyle/>
          <a:p>
            <a:r>
              <a:rPr lang="en-US" altLang="zh-CN" sz="2400">
                <a:latin typeface="Comic Sans MS" pitchFamily="66" charset="0"/>
              </a:rPr>
              <a:t>Insert stall</a:t>
            </a:r>
          </a:p>
          <a:p>
            <a:r>
              <a:rPr lang="en-US" altLang="zh-CN" sz="2400">
                <a:latin typeface="Comic Sans MS" pitchFamily="66" charset="0"/>
              </a:rPr>
              <a:t>provide another memory port</a:t>
            </a:r>
          </a:p>
          <a:p>
            <a:r>
              <a:rPr lang="en-US" altLang="zh-CN" sz="2400">
                <a:solidFill>
                  <a:schemeClr val="accent2"/>
                </a:solidFill>
                <a:latin typeface="Comic Sans MS" pitchFamily="66" charset="0"/>
              </a:rPr>
              <a:t>split instruction memory and data memory</a:t>
            </a:r>
            <a:endParaRPr lang="en-US" altLang="zh-CN" sz="2400">
              <a:latin typeface="Comic Sans MS" pitchFamily="66" charset="0"/>
            </a:endParaRPr>
          </a:p>
          <a:p>
            <a:r>
              <a:rPr lang="en-US" altLang="zh-CN" sz="2400">
                <a:latin typeface="Comic Sans MS" pitchFamily="66" charset="0"/>
              </a:rPr>
              <a:t>use instruction buffer 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 access to Single Memory Port 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685800" y="1371600"/>
            <a:ext cx="7454900" cy="3252788"/>
            <a:chOff x="480" y="1776"/>
            <a:chExt cx="4696" cy="2049"/>
          </a:xfrm>
        </p:grpSpPr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2825" y="2231"/>
              <a:ext cx="340" cy="259"/>
              <a:chOff x="2624" y="1200"/>
              <a:chExt cx="340" cy="294"/>
            </a:xfrm>
          </p:grpSpPr>
          <p:sp>
            <p:nvSpPr>
              <p:cNvPr id="17414" name="Freeform 6"/>
              <p:cNvSpPr>
                <a:spLocks/>
              </p:cNvSpPr>
              <p:nvPr/>
            </p:nvSpPr>
            <p:spPr bwMode="auto">
              <a:xfrm>
                <a:off x="2816" y="1205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415" name="Group 7"/>
              <p:cNvGrpSpPr>
                <a:grpSpLocks/>
              </p:cNvGrpSpPr>
              <p:nvPr/>
            </p:nvGrpSpPr>
            <p:grpSpPr bwMode="auto">
              <a:xfrm>
                <a:off x="2624" y="1200"/>
                <a:ext cx="340" cy="289"/>
                <a:chOff x="2624" y="1200"/>
                <a:chExt cx="340" cy="289"/>
              </a:xfrm>
            </p:grpSpPr>
            <p:sp>
              <p:nvSpPr>
                <p:cNvPr id="17416" name="Freeform 8"/>
                <p:cNvSpPr>
                  <a:spLocks/>
                </p:cNvSpPr>
                <p:nvPr/>
              </p:nvSpPr>
              <p:spPr bwMode="auto">
                <a:xfrm>
                  <a:off x="2624" y="1200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7" name="Freeform 9"/>
                <p:cNvSpPr>
                  <a:spLocks/>
                </p:cNvSpPr>
                <p:nvPr/>
              </p:nvSpPr>
              <p:spPr bwMode="auto">
                <a:xfrm>
                  <a:off x="2793" y="1200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418" name="Group 10"/>
            <p:cNvGrpSpPr>
              <a:grpSpLocks/>
            </p:cNvGrpSpPr>
            <p:nvPr/>
          </p:nvGrpSpPr>
          <p:grpSpPr bwMode="auto">
            <a:xfrm>
              <a:off x="2825" y="3457"/>
              <a:ext cx="340" cy="259"/>
              <a:chOff x="2624" y="2592"/>
              <a:chExt cx="340" cy="294"/>
            </a:xfrm>
          </p:grpSpPr>
          <p:sp>
            <p:nvSpPr>
              <p:cNvPr id="17419" name="Freeform 11"/>
              <p:cNvSpPr>
                <a:spLocks/>
              </p:cNvSpPr>
              <p:nvPr/>
            </p:nvSpPr>
            <p:spPr bwMode="auto">
              <a:xfrm>
                <a:off x="2816" y="2597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420" name="Group 12"/>
              <p:cNvGrpSpPr>
                <a:grpSpLocks/>
              </p:cNvGrpSpPr>
              <p:nvPr/>
            </p:nvGrpSpPr>
            <p:grpSpPr bwMode="auto">
              <a:xfrm>
                <a:off x="2624" y="2592"/>
                <a:ext cx="340" cy="289"/>
                <a:chOff x="2624" y="2592"/>
                <a:chExt cx="340" cy="289"/>
              </a:xfrm>
            </p:grpSpPr>
            <p:sp>
              <p:nvSpPr>
                <p:cNvPr id="17421" name="Freeform 13"/>
                <p:cNvSpPr>
                  <a:spLocks/>
                </p:cNvSpPr>
                <p:nvPr/>
              </p:nvSpPr>
              <p:spPr bwMode="auto">
                <a:xfrm>
                  <a:off x="2624" y="2592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22" name="Freeform 14"/>
                <p:cNvSpPr>
                  <a:spLocks/>
                </p:cNvSpPr>
                <p:nvPr/>
              </p:nvSpPr>
              <p:spPr bwMode="auto">
                <a:xfrm>
                  <a:off x="2793" y="2592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2806" y="3459"/>
              <a:ext cx="4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Mem</a:t>
              </a:r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480" y="2251"/>
              <a:ext cx="226" cy="1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i="1">
                  <a:latin typeface="Arial" charset="0"/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i="1">
                  <a:latin typeface="Arial" charset="0"/>
                </a:rPr>
                <a:t>n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i="1">
                  <a:latin typeface="Arial" charset="0"/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i="1">
                  <a:latin typeface="Arial" charset="0"/>
                </a:rPr>
                <a:t>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i="1">
                  <a:latin typeface="Arial" charset="0"/>
                </a:rPr>
                <a:t>r.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i="1">
                <a:latin typeface="Arial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i="1">
                  <a:latin typeface="Arial" charset="0"/>
                </a:rPr>
                <a:t>O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i="1">
                  <a:latin typeface="Arial" charset="0"/>
                </a:rPr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i="1">
                  <a:latin typeface="Arial" charset="0"/>
                </a:rPr>
                <a:t>d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i="1">
                  <a:latin typeface="Arial" charset="0"/>
                </a:rPr>
                <a:t>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i="1">
                  <a:latin typeface="Arial" charset="0"/>
                </a:rPr>
                <a:t>r</a:t>
              </a:r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 flipH="1">
              <a:off x="768" y="2256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1200" y="2016"/>
              <a:ext cx="3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Rectangle 19"/>
            <p:cNvSpPr>
              <a:spLocks noChangeArrowheads="1"/>
            </p:cNvSpPr>
            <p:nvPr/>
          </p:nvSpPr>
          <p:spPr bwMode="auto">
            <a:xfrm>
              <a:off x="2400" y="1776"/>
              <a:ext cx="133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i="1">
                  <a:latin typeface="Arial" charset="0"/>
                </a:rPr>
                <a:t>Time (clock cycles)</a:t>
              </a:r>
            </a:p>
          </p:txBody>
        </p:sp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780" y="2321"/>
              <a:ext cx="65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/>
                <a:t>Ld/St</a:t>
              </a:r>
              <a:endParaRPr lang="en-US" altLang="zh-CN" sz="2800" b="1">
                <a:latin typeface="Arial" charset="0"/>
              </a:endParaRPr>
            </a:p>
          </p:txBody>
        </p:sp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764" y="2687"/>
              <a:ext cx="73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/>
                <a:t>Instr 1</a:t>
              </a:r>
              <a:endParaRPr lang="en-US" altLang="zh-CN" sz="2800" b="1">
                <a:latin typeface="Arial" charset="0"/>
              </a:endParaRPr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756" y="3096"/>
              <a:ext cx="76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/>
                <a:t>Instr 2</a:t>
              </a:r>
              <a:endParaRPr lang="en-US" altLang="zh-CN" sz="2800" b="1">
                <a:latin typeface="Arial" charset="0"/>
              </a:endParaRPr>
            </a:p>
          </p:txBody>
        </p:sp>
        <p:sp>
          <p:nvSpPr>
            <p:cNvPr id="17431" name="Rectangle 23"/>
            <p:cNvSpPr>
              <a:spLocks noChangeArrowheads="1"/>
            </p:cNvSpPr>
            <p:nvPr/>
          </p:nvSpPr>
          <p:spPr bwMode="auto">
            <a:xfrm>
              <a:off x="799" y="3474"/>
              <a:ext cx="76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/>
                <a:t>Instr 3</a:t>
              </a:r>
              <a:endParaRPr lang="en-US" altLang="zh-CN" sz="2800" b="1">
                <a:latin typeface="Arial" charset="0"/>
              </a:endParaRPr>
            </a:p>
          </p:txBody>
        </p:sp>
        <p:grpSp>
          <p:nvGrpSpPr>
            <p:cNvPr id="17432" name="Group 24"/>
            <p:cNvGrpSpPr>
              <a:grpSpLocks/>
            </p:cNvGrpSpPr>
            <p:nvPr/>
          </p:nvGrpSpPr>
          <p:grpSpPr bwMode="auto">
            <a:xfrm>
              <a:off x="1920" y="2064"/>
              <a:ext cx="3024" cy="1728"/>
              <a:chOff x="1929" y="1985"/>
              <a:chExt cx="3024" cy="2479"/>
            </a:xfrm>
          </p:grpSpPr>
          <p:sp>
            <p:nvSpPr>
              <p:cNvPr id="17433" name="Line 25"/>
              <p:cNvSpPr>
                <a:spLocks noChangeShapeType="1"/>
              </p:cNvSpPr>
              <p:nvPr/>
            </p:nvSpPr>
            <p:spPr bwMode="auto">
              <a:xfrm>
                <a:off x="192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4" name="Line 26"/>
              <p:cNvSpPr>
                <a:spLocks noChangeShapeType="1"/>
              </p:cNvSpPr>
              <p:nvPr/>
            </p:nvSpPr>
            <p:spPr bwMode="auto">
              <a:xfrm>
                <a:off x="236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5" name="Line 27"/>
              <p:cNvSpPr>
                <a:spLocks noChangeShapeType="1"/>
              </p:cNvSpPr>
              <p:nvPr/>
            </p:nvSpPr>
            <p:spPr bwMode="auto">
              <a:xfrm>
                <a:off x="279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6" name="Line 28"/>
              <p:cNvSpPr>
                <a:spLocks noChangeShapeType="1"/>
              </p:cNvSpPr>
              <p:nvPr/>
            </p:nvSpPr>
            <p:spPr bwMode="auto">
              <a:xfrm>
                <a:off x="3225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7" name="Line 29"/>
              <p:cNvSpPr>
                <a:spLocks noChangeShapeType="1"/>
              </p:cNvSpPr>
              <p:nvPr/>
            </p:nvSpPr>
            <p:spPr bwMode="auto">
              <a:xfrm>
                <a:off x="3657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8" name="Line 30"/>
              <p:cNvSpPr>
                <a:spLocks noChangeShapeType="1"/>
              </p:cNvSpPr>
              <p:nvPr/>
            </p:nvSpPr>
            <p:spPr bwMode="auto">
              <a:xfrm>
                <a:off x="408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9" name="Line 31"/>
              <p:cNvSpPr>
                <a:spLocks noChangeShapeType="1"/>
              </p:cNvSpPr>
              <p:nvPr/>
            </p:nvSpPr>
            <p:spPr bwMode="auto">
              <a:xfrm>
                <a:off x="452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0" name="Line 32"/>
              <p:cNvSpPr>
                <a:spLocks noChangeShapeType="1"/>
              </p:cNvSpPr>
              <p:nvPr/>
            </p:nvSpPr>
            <p:spPr bwMode="auto">
              <a:xfrm>
                <a:off x="495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441" name="Group 33"/>
            <p:cNvGrpSpPr>
              <a:grpSpLocks/>
            </p:cNvGrpSpPr>
            <p:nvPr/>
          </p:nvGrpSpPr>
          <p:grpSpPr bwMode="auto">
            <a:xfrm>
              <a:off x="2457" y="2189"/>
              <a:ext cx="226" cy="423"/>
              <a:chOff x="2256" y="1152"/>
              <a:chExt cx="226" cy="481"/>
            </a:xfrm>
          </p:grpSpPr>
          <p:sp>
            <p:nvSpPr>
              <p:cNvPr id="17442" name="Freeform 34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3" name="Rectangle 35"/>
              <p:cNvSpPr>
                <a:spLocks noChangeArrowheads="1"/>
              </p:cNvSpPr>
              <p:nvPr/>
            </p:nvSpPr>
            <p:spPr bwMode="auto">
              <a:xfrm rot="5400000">
                <a:off x="2147" y="1296"/>
                <a:ext cx="42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17444" name="Group 36"/>
            <p:cNvGrpSpPr>
              <a:grpSpLocks/>
            </p:cNvGrpSpPr>
            <p:nvPr/>
          </p:nvGrpSpPr>
          <p:grpSpPr bwMode="auto">
            <a:xfrm>
              <a:off x="1525" y="2273"/>
              <a:ext cx="406" cy="255"/>
              <a:chOff x="1324" y="1248"/>
              <a:chExt cx="406" cy="289"/>
            </a:xfrm>
          </p:grpSpPr>
          <p:sp>
            <p:nvSpPr>
              <p:cNvPr id="17445" name="Rectangle 37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406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Mem</a:t>
                </a:r>
              </a:p>
            </p:txBody>
          </p:sp>
          <p:grpSp>
            <p:nvGrpSpPr>
              <p:cNvPr id="17446" name="Group 38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17447" name="Freeform 39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8" name="Freeform 40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449" name="Rectangle 41"/>
            <p:cNvSpPr>
              <a:spLocks noChangeArrowheads="1"/>
            </p:cNvSpPr>
            <p:nvPr/>
          </p:nvSpPr>
          <p:spPr bwMode="auto">
            <a:xfrm>
              <a:off x="1985" y="2280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Reg</a:t>
              </a:r>
            </a:p>
          </p:txBody>
        </p:sp>
        <p:grpSp>
          <p:nvGrpSpPr>
            <p:cNvPr id="17450" name="Group 42"/>
            <p:cNvGrpSpPr>
              <a:grpSpLocks/>
            </p:cNvGrpSpPr>
            <p:nvPr/>
          </p:nvGrpSpPr>
          <p:grpSpPr bwMode="auto">
            <a:xfrm>
              <a:off x="2004" y="2273"/>
              <a:ext cx="296" cy="255"/>
              <a:chOff x="1803" y="1248"/>
              <a:chExt cx="296" cy="289"/>
            </a:xfrm>
          </p:grpSpPr>
          <p:sp>
            <p:nvSpPr>
              <p:cNvPr id="17451" name="Freeform 43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2" name="Freeform 44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53" name="Line 45"/>
            <p:cNvSpPr>
              <a:spLocks noChangeShapeType="1"/>
            </p:cNvSpPr>
            <p:nvPr/>
          </p:nvSpPr>
          <p:spPr bwMode="auto">
            <a:xfrm>
              <a:off x="1889" y="240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4" name="Freeform 46"/>
            <p:cNvSpPr>
              <a:spLocks/>
            </p:cNvSpPr>
            <p:nvPr/>
          </p:nvSpPr>
          <p:spPr bwMode="auto">
            <a:xfrm>
              <a:off x="1951" y="2316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>
              <a:off x="2305" y="231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6" name="Rectangle 48"/>
            <p:cNvSpPr>
              <a:spLocks noChangeArrowheads="1"/>
            </p:cNvSpPr>
            <p:nvPr/>
          </p:nvSpPr>
          <p:spPr bwMode="auto">
            <a:xfrm>
              <a:off x="2802" y="2275"/>
              <a:ext cx="4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Mem</a:t>
              </a:r>
            </a:p>
          </p:txBody>
        </p:sp>
        <p:sp>
          <p:nvSpPr>
            <p:cNvPr id="17457" name="Rectangle 49"/>
            <p:cNvSpPr>
              <a:spLocks noChangeArrowheads="1"/>
            </p:cNvSpPr>
            <p:nvPr/>
          </p:nvSpPr>
          <p:spPr bwMode="auto">
            <a:xfrm>
              <a:off x="3294" y="2275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Reg</a:t>
              </a:r>
            </a:p>
          </p:txBody>
        </p:sp>
        <p:grpSp>
          <p:nvGrpSpPr>
            <p:cNvPr id="17458" name="Group 50"/>
            <p:cNvGrpSpPr>
              <a:grpSpLocks/>
            </p:cNvGrpSpPr>
            <p:nvPr/>
          </p:nvGrpSpPr>
          <p:grpSpPr bwMode="auto">
            <a:xfrm>
              <a:off x="3321" y="2273"/>
              <a:ext cx="284" cy="255"/>
              <a:chOff x="3120" y="1248"/>
              <a:chExt cx="284" cy="289"/>
            </a:xfrm>
          </p:grpSpPr>
          <p:sp>
            <p:nvSpPr>
              <p:cNvPr id="17459" name="Freeform 51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0" name="Freeform 52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61" name="Line 53"/>
            <p:cNvSpPr>
              <a:spLocks noChangeShapeType="1"/>
            </p:cNvSpPr>
            <p:nvPr/>
          </p:nvSpPr>
          <p:spPr bwMode="auto">
            <a:xfrm>
              <a:off x="3174" y="2400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2" name="Line 54"/>
            <p:cNvSpPr>
              <a:spLocks noChangeShapeType="1"/>
            </p:cNvSpPr>
            <p:nvPr/>
          </p:nvSpPr>
          <p:spPr bwMode="auto">
            <a:xfrm>
              <a:off x="2690" y="2400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3" name="Freeform 55"/>
            <p:cNvSpPr>
              <a:spLocks/>
            </p:cNvSpPr>
            <p:nvPr/>
          </p:nvSpPr>
          <p:spPr bwMode="auto">
            <a:xfrm>
              <a:off x="2811" y="2400"/>
              <a:ext cx="431" cy="170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4" name="Line 56"/>
            <p:cNvSpPr>
              <a:spLocks noChangeShapeType="1"/>
            </p:cNvSpPr>
            <p:nvPr/>
          </p:nvSpPr>
          <p:spPr bwMode="auto">
            <a:xfrm>
              <a:off x="2305" y="2485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5" name="Freeform 57"/>
            <p:cNvSpPr>
              <a:spLocks/>
            </p:cNvSpPr>
            <p:nvPr/>
          </p:nvSpPr>
          <p:spPr bwMode="auto">
            <a:xfrm>
              <a:off x="2398" y="2396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66" name="Group 58"/>
            <p:cNvGrpSpPr>
              <a:grpSpLocks/>
            </p:cNvGrpSpPr>
            <p:nvPr/>
          </p:nvGrpSpPr>
          <p:grpSpPr bwMode="auto">
            <a:xfrm>
              <a:off x="1952" y="2583"/>
              <a:ext cx="2124" cy="452"/>
              <a:chOff x="1751" y="1600"/>
              <a:chExt cx="2124" cy="513"/>
            </a:xfrm>
          </p:grpSpPr>
          <p:grpSp>
            <p:nvGrpSpPr>
              <p:cNvPr id="17467" name="Group 59"/>
              <p:cNvGrpSpPr>
                <a:grpSpLocks/>
              </p:cNvGrpSpPr>
              <p:nvPr/>
            </p:nvGrpSpPr>
            <p:grpSpPr bwMode="auto">
              <a:xfrm>
                <a:off x="2685" y="1600"/>
                <a:ext cx="224" cy="481"/>
                <a:chOff x="2685" y="1600"/>
                <a:chExt cx="224" cy="481"/>
              </a:xfrm>
            </p:grpSpPr>
            <p:sp>
              <p:nvSpPr>
                <p:cNvPr id="17468" name="Freeform 60"/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69" name="Rectangle 61"/>
                <p:cNvSpPr>
                  <a:spLocks noChangeArrowheads="1"/>
                </p:cNvSpPr>
                <p:nvPr/>
              </p:nvSpPr>
              <p:spPr bwMode="auto">
                <a:xfrm rot="5400000">
                  <a:off x="2576" y="1745"/>
                  <a:ext cx="4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 b="1">
                      <a:latin typeface="Arial" charset="0"/>
                    </a:rPr>
                    <a:t>ALU</a:t>
                  </a:r>
                </a:p>
              </p:txBody>
            </p:sp>
          </p:grpSp>
          <p:grpSp>
            <p:nvGrpSpPr>
              <p:cNvPr id="17470" name="Group 62"/>
              <p:cNvGrpSpPr>
                <a:grpSpLocks/>
              </p:cNvGrpSpPr>
              <p:nvPr/>
            </p:nvGrpSpPr>
            <p:grpSpPr bwMode="auto">
              <a:xfrm>
                <a:off x="1751" y="1696"/>
                <a:ext cx="406" cy="289"/>
                <a:chOff x="1751" y="1696"/>
                <a:chExt cx="406" cy="289"/>
              </a:xfrm>
            </p:grpSpPr>
            <p:sp>
              <p:nvSpPr>
                <p:cNvPr id="17471" name="Rectangle 63"/>
                <p:cNvSpPr>
                  <a:spLocks noChangeArrowheads="1"/>
                </p:cNvSpPr>
                <p:nvPr/>
              </p:nvSpPr>
              <p:spPr bwMode="auto">
                <a:xfrm>
                  <a:off x="1751" y="1698"/>
                  <a:ext cx="406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 b="1">
                      <a:latin typeface="Arial" charset="0"/>
                    </a:rPr>
                    <a:t>Mem</a:t>
                  </a:r>
                </a:p>
              </p:txBody>
            </p:sp>
            <p:grpSp>
              <p:nvGrpSpPr>
                <p:cNvPr id="17472" name="Group 64"/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17473" name="Freeform 65"/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74" name="Freeform 66"/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7475" name="Rectangle 67"/>
              <p:cNvSpPr>
                <a:spLocks noChangeArrowheads="1"/>
              </p:cNvSpPr>
              <p:nvPr/>
            </p:nvSpPr>
            <p:spPr bwMode="auto">
              <a:xfrm>
                <a:off x="2211" y="1703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17476" name="Group 68"/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17477" name="Freeform 69"/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78" name="Freeform 70"/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479" name="Line 71"/>
              <p:cNvSpPr>
                <a:spLocks noChangeShapeType="1"/>
              </p:cNvSpPr>
              <p:nvPr/>
            </p:nvSpPr>
            <p:spPr bwMode="auto">
              <a:xfrm>
                <a:off x="2115" y="184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0" name="Freeform 72"/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1" name="Line 73"/>
              <p:cNvSpPr>
                <a:spLocks noChangeShapeType="1"/>
              </p:cNvSpPr>
              <p:nvPr/>
            </p:nvSpPr>
            <p:spPr bwMode="auto">
              <a:xfrm>
                <a:off x="2531" y="174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2" name="Rectangle 74"/>
              <p:cNvSpPr>
                <a:spLocks noChangeArrowheads="1"/>
              </p:cNvSpPr>
              <p:nvPr/>
            </p:nvSpPr>
            <p:spPr bwMode="auto">
              <a:xfrm>
                <a:off x="3028" y="1696"/>
                <a:ext cx="406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Mem</a:t>
                </a:r>
              </a:p>
            </p:txBody>
          </p:sp>
          <p:grpSp>
            <p:nvGrpSpPr>
              <p:cNvPr id="17483" name="Group 75"/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17484" name="Freeform 76"/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85" name="Freeform 77"/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486" name="Rectangle 78"/>
              <p:cNvSpPr>
                <a:spLocks noChangeArrowheads="1"/>
              </p:cNvSpPr>
              <p:nvPr/>
            </p:nvSpPr>
            <p:spPr bwMode="auto">
              <a:xfrm>
                <a:off x="3520" y="1696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17487" name="Group 79"/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17488" name="Freeform 80"/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89" name="Freeform 81"/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490" name="Line 82"/>
              <p:cNvSpPr>
                <a:spLocks noChangeShapeType="1"/>
              </p:cNvSpPr>
              <p:nvPr/>
            </p:nvSpPr>
            <p:spPr bwMode="auto">
              <a:xfrm>
                <a:off x="3400" y="184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1" name="Line 83"/>
              <p:cNvSpPr>
                <a:spLocks noChangeShapeType="1"/>
              </p:cNvSpPr>
              <p:nvPr/>
            </p:nvSpPr>
            <p:spPr bwMode="auto">
              <a:xfrm>
                <a:off x="2916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2" name="Freeform 84"/>
              <p:cNvSpPr>
                <a:spLocks/>
              </p:cNvSpPr>
              <p:nvPr/>
            </p:nvSpPr>
            <p:spPr bwMode="auto">
              <a:xfrm>
                <a:off x="3037" y="1840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93" name="Line 85"/>
              <p:cNvSpPr>
                <a:spLocks noChangeShapeType="1"/>
              </p:cNvSpPr>
              <p:nvPr/>
            </p:nvSpPr>
            <p:spPr bwMode="auto">
              <a:xfrm>
                <a:off x="2531" y="193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4" name="Freeform 86"/>
              <p:cNvSpPr>
                <a:spLocks/>
              </p:cNvSpPr>
              <p:nvPr/>
            </p:nvSpPr>
            <p:spPr bwMode="auto">
              <a:xfrm>
                <a:off x="2624" y="1835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95" name="Group 87"/>
            <p:cNvGrpSpPr>
              <a:grpSpLocks/>
            </p:cNvGrpSpPr>
            <p:nvPr/>
          </p:nvGrpSpPr>
          <p:grpSpPr bwMode="auto">
            <a:xfrm>
              <a:off x="2379" y="2978"/>
              <a:ext cx="2124" cy="451"/>
              <a:chOff x="2178" y="2048"/>
              <a:chExt cx="2124" cy="513"/>
            </a:xfrm>
          </p:grpSpPr>
          <p:grpSp>
            <p:nvGrpSpPr>
              <p:cNvPr id="17496" name="Group 88"/>
              <p:cNvGrpSpPr>
                <a:grpSpLocks/>
              </p:cNvGrpSpPr>
              <p:nvPr/>
            </p:nvGrpSpPr>
            <p:grpSpPr bwMode="auto">
              <a:xfrm>
                <a:off x="3110" y="2048"/>
                <a:ext cx="226" cy="481"/>
                <a:chOff x="3110" y="2048"/>
                <a:chExt cx="226" cy="481"/>
              </a:xfrm>
            </p:grpSpPr>
            <p:sp>
              <p:nvSpPr>
                <p:cNvPr id="17497" name="Freeform 89"/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98" name="Rectangle 90"/>
                <p:cNvSpPr>
                  <a:spLocks noChangeArrowheads="1"/>
                </p:cNvSpPr>
                <p:nvPr/>
              </p:nvSpPr>
              <p:spPr bwMode="auto">
                <a:xfrm rot="5400000">
                  <a:off x="3001" y="2192"/>
                  <a:ext cx="428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 b="1">
                      <a:latin typeface="Arial" charset="0"/>
                    </a:rPr>
                    <a:t>ALU</a:t>
                  </a:r>
                </a:p>
              </p:txBody>
            </p:sp>
          </p:grpSp>
          <p:grpSp>
            <p:nvGrpSpPr>
              <p:cNvPr id="17499" name="Group 91"/>
              <p:cNvGrpSpPr>
                <a:grpSpLocks/>
              </p:cNvGrpSpPr>
              <p:nvPr/>
            </p:nvGrpSpPr>
            <p:grpSpPr bwMode="auto">
              <a:xfrm>
                <a:off x="2178" y="2144"/>
                <a:ext cx="406" cy="289"/>
                <a:chOff x="2178" y="2144"/>
                <a:chExt cx="406" cy="289"/>
              </a:xfrm>
            </p:grpSpPr>
            <p:sp>
              <p:nvSpPr>
                <p:cNvPr id="17500" name="Rectangle 92"/>
                <p:cNvSpPr>
                  <a:spLocks noChangeArrowheads="1"/>
                </p:cNvSpPr>
                <p:nvPr/>
              </p:nvSpPr>
              <p:spPr bwMode="auto">
                <a:xfrm>
                  <a:off x="2178" y="2146"/>
                  <a:ext cx="406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 b="1">
                      <a:latin typeface="Arial" charset="0"/>
                    </a:rPr>
                    <a:t>Mem</a:t>
                  </a:r>
                </a:p>
              </p:txBody>
            </p:sp>
            <p:grpSp>
              <p:nvGrpSpPr>
                <p:cNvPr id="17501" name="Group 93"/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17502" name="Freeform 94"/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03" name="Freeform 95"/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7504" name="Rectangle 96"/>
              <p:cNvSpPr>
                <a:spLocks noChangeArrowheads="1"/>
              </p:cNvSpPr>
              <p:nvPr/>
            </p:nvSpPr>
            <p:spPr bwMode="auto">
              <a:xfrm>
                <a:off x="2638" y="2152"/>
                <a:ext cx="355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17505" name="Group 97"/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17506" name="Freeform 98"/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07" name="Freeform 99"/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508" name="Line 100"/>
              <p:cNvSpPr>
                <a:spLocks noChangeShapeType="1"/>
              </p:cNvSpPr>
              <p:nvPr/>
            </p:nvSpPr>
            <p:spPr bwMode="auto">
              <a:xfrm>
                <a:off x="2542" y="22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09" name="Freeform 101"/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0" name="Line 102"/>
              <p:cNvSpPr>
                <a:spLocks noChangeShapeType="1"/>
              </p:cNvSpPr>
              <p:nvPr/>
            </p:nvSpPr>
            <p:spPr bwMode="auto">
              <a:xfrm>
                <a:off x="2958" y="2192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1" name="Rectangle 103"/>
              <p:cNvSpPr>
                <a:spLocks noChangeArrowheads="1"/>
              </p:cNvSpPr>
              <p:nvPr/>
            </p:nvSpPr>
            <p:spPr bwMode="auto">
              <a:xfrm>
                <a:off x="3455" y="2146"/>
                <a:ext cx="406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Mem</a:t>
                </a:r>
              </a:p>
            </p:txBody>
          </p:sp>
          <p:grpSp>
            <p:nvGrpSpPr>
              <p:cNvPr id="17512" name="Group 104"/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17513" name="Freeform 105"/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14" name="Freeform 106"/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515" name="Rectangle 107"/>
              <p:cNvSpPr>
                <a:spLocks noChangeArrowheads="1"/>
              </p:cNvSpPr>
              <p:nvPr/>
            </p:nvSpPr>
            <p:spPr bwMode="auto">
              <a:xfrm>
                <a:off x="3947" y="2146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17516" name="Group 108"/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17517" name="Freeform 109"/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18" name="Freeform 110"/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519" name="Line 111"/>
              <p:cNvSpPr>
                <a:spLocks noChangeShapeType="1"/>
              </p:cNvSpPr>
              <p:nvPr/>
            </p:nvSpPr>
            <p:spPr bwMode="auto">
              <a:xfrm>
                <a:off x="3827" y="228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0" name="Line 112"/>
              <p:cNvSpPr>
                <a:spLocks noChangeShapeType="1"/>
              </p:cNvSpPr>
              <p:nvPr/>
            </p:nvSpPr>
            <p:spPr bwMode="auto">
              <a:xfrm>
                <a:off x="3343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1" name="Freeform 113"/>
              <p:cNvSpPr>
                <a:spLocks/>
              </p:cNvSpPr>
              <p:nvPr/>
            </p:nvSpPr>
            <p:spPr bwMode="auto">
              <a:xfrm>
                <a:off x="3464" y="2288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2" name="Line 114"/>
              <p:cNvSpPr>
                <a:spLocks noChangeShapeType="1"/>
              </p:cNvSpPr>
              <p:nvPr/>
            </p:nvSpPr>
            <p:spPr bwMode="auto">
              <a:xfrm>
                <a:off x="2958" y="238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3" name="Freeform 115"/>
              <p:cNvSpPr>
                <a:spLocks/>
              </p:cNvSpPr>
              <p:nvPr/>
            </p:nvSpPr>
            <p:spPr bwMode="auto">
              <a:xfrm>
                <a:off x="3051" y="2283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24" name="Group 116"/>
            <p:cNvGrpSpPr>
              <a:grpSpLocks/>
            </p:cNvGrpSpPr>
            <p:nvPr/>
          </p:nvGrpSpPr>
          <p:grpSpPr bwMode="auto">
            <a:xfrm>
              <a:off x="3740" y="3372"/>
              <a:ext cx="224" cy="424"/>
              <a:chOff x="3539" y="2496"/>
              <a:chExt cx="224" cy="481"/>
            </a:xfrm>
          </p:grpSpPr>
          <p:sp>
            <p:nvSpPr>
              <p:cNvPr id="17525" name="Freeform 117"/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26" name="Rectangle 118"/>
              <p:cNvSpPr>
                <a:spLocks noChangeArrowheads="1"/>
              </p:cNvSpPr>
              <p:nvPr/>
            </p:nvSpPr>
            <p:spPr bwMode="auto">
              <a:xfrm rot="5400000">
                <a:off x="3430" y="2641"/>
                <a:ext cx="427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ALU</a:t>
                </a:r>
              </a:p>
            </p:txBody>
          </p:sp>
        </p:grpSp>
        <p:sp>
          <p:nvSpPr>
            <p:cNvPr id="17527" name="Rectangle 119"/>
            <p:cNvSpPr>
              <a:spLocks noChangeArrowheads="1"/>
            </p:cNvSpPr>
            <p:nvPr/>
          </p:nvSpPr>
          <p:spPr bwMode="auto">
            <a:xfrm>
              <a:off x="3266" y="3463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Reg</a:t>
              </a:r>
            </a:p>
          </p:txBody>
        </p:sp>
        <p:grpSp>
          <p:nvGrpSpPr>
            <p:cNvPr id="17528" name="Group 120"/>
            <p:cNvGrpSpPr>
              <a:grpSpLocks/>
            </p:cNvGrpSpPr>
            <p:nvPr/>
          </p:nvGrpSpPr>
          <p:grpSpPr bwMode="auto">
            <a:xfrm>
              <a:off x="3285" y="3457"/>
              <a:ext cx="296" cy="254"/>
              <a:chOff x="3084" y="2592"/>
              <a:chExt cx="296" cy="289"/>
            </a:xfrm>
          </p:grpSpPr>
          <p:sp>
            <p:nvSpPr>
              <p:cNvPr id="17529" name="Freeform 121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0" name="Freeform 122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531" name="Line 123"/>
            <p:cNvSpPr>
              <a:spLocks noChangeShapeType="1"/>
            </p:cNvSpPr>
            <p:nvPr/>
          </p:nvSpPr>
          <p:spPr bwMode="auto">
            <a:xfrm>
              <a:off x="3170" y="358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32" name="Freeform 124"/>
            <p:cNvSpPr>
              <a:spLocks/>
            </p:cNvSpPr>
            <p:nvPr/>
          </p:nvSpPr>
          <p:spPr bwMode="auto">
            <a:xfrm>
              <a:off x="3232" y="3499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3" name="Line 125"/>
            <p:cNvSpPr>
              <a:spLocks noChangeShapeType="1"/>
            </p:cNvSpPr>
            <p:nvPr/>
          </p:nvSpPr>
          <p:spPr bwMode="auto">
            <a:xfrm>
              <a:off x="3586" y="3499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34" name="Rectangle 126"/>
            <p:cNvSpPr>
              <a:spLocks noChangeArrowheads="1"/>
            </p:cNvSpPr>
            <p:nvPr/>
          </p:nvSpPr>
          <p:spPr bwMode="auto">
            <a:xfrm>
              <a:off x="4083" y="3459"/>
              <a:ext cx="4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Mem</a:t>
              </a:r>
            </a:p>
          </p:txBody>
        </p:sp>
        <p:grpSp>
          <p:nvGrpSpPr>
            <p:cNvPr id="17535" name="Group 127"/>
            <p:cNvGrpSpPr>
              <a:grpSpLocks/>
            </p:cNvGrpSpPr>
            <p:nvPr/>
          </p:nvGrpSpPr>
          <p:grpSpPr bwMode="auto">
            <a:xfrm>
              <a:off x="4134" y="3457"/>
              <a:ext cx="325" cy="254"/>
              <a:chOff x="3933" y="2592"/>
              <a:chExt cx="325" cy="289"/>
            </a:xfrm>
          </p:grpSpPr>
          <p:sp>
            <p:nvSpPr>
              <p:cNvPr id="17536" name="Freeform 128"/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7" name="Freeform 129"/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538" name="Rectangle 130"/>
            <p:cNvSpPr>
              <a:spLocks noChangeArrowheads="1"/>
            </p:cNvSpPr>
            <p:nvPr/>
          </p:nvSpPr>
          <p:spPr bwMode="auto">
            <a:xfrm>
              <a:off x="4575" y="3459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Reg</a:t>
              </a:r>
            </a:p>
          </p:txBody>
        </p:sp>
        <p:grpSp>
          <p:nvGrpSpPr>
            <p:cNvPr id="17539" name="Group 131"/>
            <p:cNvGrpSpPr>
              <a:grpSpLocks/>
            </p:cNvGrpSpPr>
            <p:nvPr/>
          </p:nvGrpSpPr>
          <p:grpSpPr bwMode="auto">
            <a:xfrm>
              <a:off x="4602" y="3457"/>
              <a:ext cx="284" cy="254"/>
              <a:chOff x="4401" y="2592"/>
              <a:chExt cx="284" cy="289"/>
            </a:xfrm>
          </p:grpSpPr>
          <p:sp>
            <p:nvSpPr>
              <p:cNvPr id="17540" name="Freeform 132"/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41" name="Freeform 133"/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542" name="Line 134"/>
            <p:cNvSpPr>
              <a:spLocks noChangeShapeType="1"/>
            </p:cNvSpPr>
            <p:nvPr/>
          </p:nvSpPr>
          <p:spPr bwMode="auto">
            <a:xfrm>
              <a:off x="4455" y="3584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43" name="Line 135"/>
            <p:cNvSpPr>
              <a:spLocks noChangeShapeType="1"/>
            </p:cNvSpPr>
            <p:nvPr/>
          </p:nvSpPr>
          <p:spPr bwMode="auto">
            <a:xfrm>
              <a:off x="3971" y="3584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44" name="Freeform 136"/>
            <p:cNvSpPr>
              <a:spLocks/>
            </p:cNvSpPr>
            <p:nvPr/>
          </p:nvSpPr>
          <p:spPr bwMode="auto">
            <a:xfrm>
              <a:off x="4092" y="3584"/>
              <a:ext cx="431" cy="169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5" name="Line 137"/>
            <p:cNvSpPr>
              <a:spLocks noChangeShapeType="1"/>
            </p:cNvSpPr>
            <p:nvPr/>
          </p:nvSpPr>
          <p:spPr bwMode="auto">
            <a:xfrm>
              <a:off x="3586" y="366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46" name="Freeform 138"/>
            <p:cNvSpPr>
              <a:spLocks/>
            </p:cNvSpPr>
            <p:nvPr/>
          </p:nvSpPr>
          <p:spPr bwMode="auto">
            <a:xfrm>
              <a:off x="3679" y="3579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Insert Stall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4454525" y="2286000"/>
            <a:ext cx="503238" cy="411163"/>
            <a:chOff x="2624" y="1200"/>
            <a:chExt cx="340" cy="294"/>
          </a:xfrm>
        </p:grpSpPr>
        <p:sp>
          <p:nvSpPr>
            <p:cNvPr id="18436" name="Freeform 4"/>
            <p:cNvSpPr>
              <a:spLocks/>
            </p:cNvSpPr>
            <p:nvPr/>
          </p:nvSpPr>
          <p:spPr bwMode="auto">
            <a:xfrm>
              <a:off x="2816" y="1205"/>
              <a:ext cx="148" cy="289"/>
            </a:xfrm>
            <a:custGeom>
              <a:avLst/>
              <a:gdLst>
                <a:gd name="T0" fmla="*/ 0 w 148"/>
                <a:gd name="T1" fmla="*/ 0 h 289"/>
                <a:gd name="T2" fmla="*/ 147 w 148"/>
                <a:gd name="T3" fmla="*/ 0 h 289"/>
                <a:gd name="T4" fmla="*/ 147 w 148"/>
                <a:gd name="T5" fmla="*/ 288 h 289"/>
                <a:gd name="T6" fmla="*/ 0 w 148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37" name="Group 5"/>
            <p:cNvGrpSpPr>
              <a:grpSpLocks/>
            </p:cNvGrpSpPr>
            <p:nvPr/>
          </p:nvGrpSpPr>
          <p:grpSpPr bwMode="auto">
            <a:xfrm>
              <a:off x="2624" y="1200"/>
              <a:ext cx="340" cy="289"/>
              <a:chOff x="2624" y="1200"/>
              <a:chExt cx="340" cy="289"/>
            </a:xfrm>
          </p:grpSpPr>
          <p:sp>
            <p:nvSpPr>
              <p:cNvPr id="18438" name="Freeform 6"/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>
                  <a:gd name="T0" fmla="*/ 169 w 170"/>
                  <a:gd name="T1" fmla="*/ 0 h 289"/>
                  <a:gd name="T2" fmla="*/ 0 w 170"/>
                  <a:gd name="T3" fmla="*/ 0 h 289"/>
                  <a:gd name="T4" fmla="*/ 0 w 170"/>
                  <a:gd name="T5" fmla="*/ 288 h 289"/>
                  <a:gd name="T6" fmla="*/ 169 w 170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9" name="Freeform 7"/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>
                  <a:gd name="T0" fmla="*/ 0 w 171"/>
                  <a:gd name="T1" fmla="*/ 0 h 289"/>
                  <a:gd name="T2" fmla="*/ 170 w 171"/>
                  <a:gd name="T3" fmla="*/ 0 h 289"/>
                  <a:gd name="T4" fmla="*/ 170 w 171"/>
                  <a:gd name="T5" fmla="*/ 288 h 289"/>
                  <a:gd name="T6" fmla="*/ 0 w 171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685800" y="2278063"/>
            <a:ext cx="358775" cy="310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800" i="1">
                <a:latin typeface="Arial" charset="0"/>
              </a:rPr>
              <a:t>I</a:t>
            </a:r>
          </a:p>
          <a:p>
            <a:pPr algn="ctr"/>
            <a:r>
              <a:rPr lang="en-US" altLang="zh-CN" sz="1800" i="1">
                <a:latin typeface="Arial" charset="0"/>
              </a:rPr>
              <a:t>n</a:t>
            </a:r>
          </a:p>
          <a:p>
            <a:pPr algn="ctr"/>
            <a:r>
              <a:rPr lang="en-US" altLang="zh-CN" sz="1800" i="1">
                <a:latin typeface="Arial" charset="0"/>
              </a:rPr>
              <a:t>s</a:t>
            </a:r>
          </a:p>
          <a:p>
            <a:pPr algn="ctr"/>
            <a:r>
              <a:rPr lang="en-US" altLang="zh-CN" sz="1800" i="1">
                <a:latin typeface="Arial" charset="0"/>
              </a:rPr>
              <a:t>t</a:t>
            </a:r>
          </a:p>
          <a:p>
            <a:pPr algn="ctr"/>
            <a:r>
              <a:rPr lang="en-US" altLang="zh-CN" sz="1800" i="1">
                <a:latin typeface="Arial" charset="0"/>
              </a:rPr>
              <a:t>r.</a:t>
            </a:r>
          </a:p>
          <a:p>
            <a:pPr algn="ctr"/>
            <a:endParaRPr lang="en-US" altLang="zh-CN" sz="1800" i="1">
              <a:latin typeface="Arial" charset="0"/>
            </a:endParaRPr>
          </a:p>
          <a:p>
            <a:pPr algn="ctr"/>
            <a:r>
              <a:rPr lang="en-US" altLang="zh-CN" sz="1800" i="1">
                <a:latin typeface="Arial" charset="0"/>
              </a:rPr>
              <a:t>O</a:t>
            </a:r>
          </a:p>
          <a:p>
            <a:pPr algn="ctr"/>
            <a:r>
              <a:rPr lang="en-US" altLang="zh-CN" sz="1800" i="1">
                <a:latin typeface="Arial" charset="0"/>
              </a:rPr>
              <a:t>r</a:t>
            </a:r>
          </a:p>
          <a:p>
            <a:pPr algn="ctr"/>
            <a:r>
              <a:rPr lang="en-US" altLang="zh-CN" sz="1800" i="1">
                <a:latin typeface="Arial" charset="0"/>
              </a:rPr>
              <a:t>d</a:t>
            </a:r>
          </a:p>
          <a:p>
            <a:pPr algn="ctr"/>
            <a:r>
              <a:rPr lang="en-US" altLang="zh-CN" sz="1800" i="1">
                <a:latin typeface="Arial" charset="0"/>
              </a:rPr>
              <a:t>e</a:t>
            </a:r>
          </a:p>
          <a:p>
            <a:pPr algn="ctr"/>
            <a:r>
              <a:rPr lang="en-US" altLang="zh-CN" sz="1800" i="1">
                <a:latin typeface="Arial" charset="0"/>
              </a:rPr>
              <a:t>r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>
            <a:off x="1143000" y="2286000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1828800" y="1905000"/>
            <a:ext cx="6311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3733800" y="1524000"/>
            <a:ext cx="2124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 i="1">
                <a:latin typeface="Arial" charset="0"/>
              </a:rPr>
              <a:t>Time (clock cycles)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1162050" y="2389188"/>
            <a:ext cx="10382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/>
              <a:t>Ld/St</a:t>
            </a:r>
            <a:endParaRPr lang="en-US" altLang="zh-CN" sz="2800" b="1">
              <a:latin typeface="Arial" charset="0"/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1136650" y="2970213"/>
            <a:ext cx="11715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/>
              <a:t>Instr 1</a:t>
            </a:r>
            <a:endParaRPr lang="en-US" altLang="zh-CN" sz="2800" b="1">
              <a:latin typeface="Arial" charset="0"/>
            </a:endParaRP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1123950" y="3619500"/>
            <a:ext cx="1220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/>
              <a:t>Instr 2</a:t>
            </a:r>
            <a:endParaRPr lang="en-US" altLang="zh-CN" sz="2800" b="1">
              <a:latin typeface="Arial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1219200" y="4953000"/>
            <a:ext cx="1220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/>
              <a:t>Instr 3</a:t>
            </a:r>
          </a:p>
        </p:txBody>
      </p:sp>
      <p:grpSp>
        <p:nvGrpSpPr>
          <p:cNvPr id="18448" name="Group 16"/>
          <p:cNvGrpSpPr>
            <a:grpSpLocks/>
          </p:cNvGrpSpPr>
          <p:nvPr/>
        </p:nvGrpSpPr>
        <p:grpSpPr bwMode="auto">
          <a:xfrm>
            <a:off x="2971800" y="1981200"/>
            <a:ext cx="4800600" cy="3886200"/>
            <a:chOff x="1929" y="1985"/>
            <a:chExt cx="3024" cy="2479"/>
          </a:xfrm>
        </p:grpSpPr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1929" y="1985"/>
              <a:ext cx="0" cy="2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>
              <a:off x="2361" y="1985"/>
              <a:ext cx="0" cy="2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2793" y="1985"/>
              <a:ext cx="0" cy="2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>
              <a:off x="3225" y="1985"/>
              <a:ext cx="0" cy="2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3657" y="1985"/>
              <a:ext cx="0" cy="2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>
              <a:off x="4089" y="1985"/>
              <a:ext cx="0" cy="2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>
              <a:off x="4521" y="1985"/>
              <a:ext cx="0" cy="2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>
              <a:off x="4953" y="1985"/>
              <a:ext cx="0" cy="2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57" name="Group 25"/>
          <p:cNvGrpSpPr>
            <a:grpSpLocks/>
          </p:cNvGrpSpPr>
          <p:nvPr/>
        </p:nvGrpSpPr>
        <p:grpSpPr bwMode="auto">
          <a:xfrm>
            <a:off x="3824288" y="2179638"/>
            <a:ext cx="358775" cy="671512"/>
            <a:chOff x="2256" y="1152"/>
            <a:chExt cx="226" cy="481"/>
          </a:xfrm>
        </p:grpSpPr>
        <p:sp>
          <p:nvSpPr>
            <p:cNvPr id="18458" name="Freeform 26"/>
            <p:cNvSpPr>
              <a:spLocks/>
            </p:cNvSpPr>
            <p:nvPr/>
          </p:nvSpPr>
          <p:spPr bwMode="auto">
            <a:xfrm>
              <a:off x="2269" y="1152"/>
              <a:ext cx="213" cy="481"/>
            </a:xfrm>
            <a:custGeom>
              <a:avLst/>
              <a:gdLst>
                <a:gd name="T0" fmla="*/ 0 w 213"/>
                <a:gd name="T1" fmla="*/ 320 h 481"/>
                <a:gd name="T2" fmla="*/ 71 w 213"/>
                <a:gd name="T3" fmla="*/ 240 h 481"/>
                <a:gd name="T4" fmla="*/ 0 w 213"/>
                <a:gd name="T5" fmla="*/ 160 h 481"/>
                <a:gd name="T6" fmla="*/ 0 w 213"/>
                <a:gd name="T7" fmla="*/ 0 h 481"/>
                <a:gd name="T8" fmla="*/ 212 w 213"/>
                <a:gd name="T9" fmla="*/ 160 h 481"/>
                <a:gd name="T10" fmla="*/ 212 w 213"/>
                <a:gd name="T11" fmla="*/ 320 h 481"/>
                <a:gd name="T12" fmla="*/ 0 w 213"/>
                <a:gd name="T13" fmla="*/ 480 h 481"/>
                <a:gd name="T14" fmla="*/ 0 w 213"/>
                <a:gd name="T15" fmla="*/ 32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 rot="5400000">
              <a:off x="2147" y="1296"/>
              <a:ext cx="42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ALU</a:t>
              </a:r>
            </a:p>
          </p:txBody>
        </p:sp>
      </p:grpSp>
      <p:grpSp>
        <p:nvGrpSpPr>
          <p:cNvPr id="18460" name="Group 28"/>
          <p:cNvGrpSpPr>
            <a:grpSpLocks/>
          </p:cNvGrpSpPr>
          <p:nvPr/>
        </p:nvGrpSpPr>
        <p:grpSpPr bwMode="auto">
          <a:xfrm>
            <a:off x="2344738" y="2312988"/>
            <a:ext cx="644525" cy="404812"/>
            <a:chOff x="1324" y="1248"/>
            <a:chExt cx="406" cy="289"/>
          </a:xfrm>
        </p:grpSpPr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324" y="1250"/>
              <a:ext cx="40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Mem</a:t>
              </a:r>
            </a:p>
          </p:txBody>
        </p:sp>
        <p:grpSp>
          <p:nvGrpSpPr>
            <p:cNvPr id="18462" name="Group 30"/>
            <p:cNvGrpSpPr>
              <a:grpSpLocks/>
            </p:cNvGrpSpPr>
            <p:nvPr/>
          </p:nvGrpSpPr>
          <p:grpSpPr bwMode="auto">
            <a:xfrm>
              <a:off x="1343" y="1248"/>
              <a:ext cx="340" cy="289"/>
              <a:chOff x="1343" y="1248"/>
              <a:chExt cx="340" cy="289"/>
            </a:xfrm>
          </p:grpSpPr>
          <p:sp>
            <p:nvSpPr>
              <p:cNvPr id="18463" name="Freeform 31"/>
              <p:cNvSpPr>
                <a:spLocks/>
              </p:cNvSpPr>
              <p:nvPr/>
            </p:nvSpPr>
            <p:spPr bwMode="auto">
              <a:xfrm>
                <a:off x="1343" y="1248"/>
                <a:ext cx="170" cy="289"/>
              </a:xfrm>
              <a:custGeom>
                <a:avLst/>
                <a:gdLst>
                  <a:gd name="T0" fmla="*/ 169 w 170"/>
                  <a:gd name="T1" fmla="*/ 0 h 289"/>
                  <a:gd name="T2" fmla="*/ 0 w 170"/>
                  <a:gd name="T3" fmla="*/ 0 h 289"/>
                  <a:gd name="T4" fmla="*/ 0 w 170"/>
                  <a:gd name="T5" fmla="*/ 288 h 289"/>
                  <a:gd name="T6" fmla="*/ 169 w 170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4" name="Freeform 32"/>
              <p:cNvSpPr>
                <a:spLocks/>
              </p:cNvSpPr>
              <p:nvPr/>
            </p:nvSpPr>
            <p:spPr bwMode="auto">
              <a:xfrm>
                <a:off x="1512" y="1248"/>
                <a:ext cx="171" cy="289"/>
              </a:xfrm>
              <a:custGeom>
                <a:avLst/>
                <a:gdLst>
                  <a:gd name="T0" fmla="*/ 0 w 171"/>
                  <a:gd name="T1" fmla="*/ 0 h 289"/>
                  <a:gd name="T2" fmla="*/ 170 w 171"/>
                  <a:gd name="T3" fmla="*/ 0 h 289"/>
                  <a:gd name="T4" fmla="*/ 170 w 171"/>
                  <a:gd name="T5" fmla="*/ 288 h 289"/>
                  <a:gd name="T6" fmla="*/ 0 w 171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3074988" y="2324100"/>
            <a:ext cx="5635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1">
                <a:latin typeface="Arial" charset="0"/>
              </a:rPr>
              <a:t>Reg</a:t>
            </a:r>
          </a:p>
        </p:txBody>
      </p:sp>
      <p:grpSp>
        <p:nvGrpSpPr>
          <p:cNvPr id="18466" name="Group 34"/>
          <p:cNvGrpSpPr>
            <a:grpSpLocks/>
          </p:cNvGrpSpPr>
          <p:nvPr/>
        </p:nvGrpSpPr>
        <p:grpSpPr bwMode="auto">
          <a:xfrm>
            <a:off x="3105150" y="2312988"/>
            <a:ext cx="469900" cy="404812"/>
            <a:chOff x="1803" y="1248"/>
            <a:chExt cx="296" cy="289"/>
          </a:xfrm>
        </p:grpSpPr>
        <p:sp>
          <p:nvSpPr>
            <p:cNvPr id="18467" name="Freeform 35"/>
            <p:cNvSpPr>
              <a:spLocks/>
            </p:cNvSpPr>
            <p:nvPr/>
          </p:nvSpPr>
          <p:spPr bwMode="auto">
            <a:xfrm>
              <a:off x="1803" y="1248"/>
              <a:ext cx="149" cy="289"/>
            </a:xfrm>
            <a:custGeom>
              <a:avLst/>
              <a:gdLst>
                <a:gd name="T0" fmla="*/ 148 w 149"/>
                <a:gd name="T1" fmla="*/ 0 h 289"/>
                <a:gd name="T2" fmla="*/ 0 w 149"/>
                <a:gd name="T3" fmla="*/ 0 h 289"/>
                <a:gd name="T4" fmla="*/ 0 w 149"/>
                <a:gd name="T5" fmla="*/ 288 h 289"/>
                <a:gd name="T6" fmla="*/ 148 w 149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Freeform 36"/>
            <p:cNvSpPr>
              <a:spLocks/>
            </p:cNvSpPr>
            <p:nvPr/>
          </p:nvSpPr>
          <p:spPr bwMode="auto">
            <a:xfrm>
              <a:off x="1951" y="1248"/>
              <a:ext cx="148" cy="289"/>
            </a:xfrm>
            <a:custGeom>
              <a:avLst/>
              <a:gdLst>
                <a:gd name="T0" fmla="*/ 0 w 148"/>
                <a:gd name="T1" fmla="*/ 0 h 289"/>
                <a:gd name="T2" fmla="*/ 147 w 148"/>
                <a:gd name="T3" fmla="*/ 0 h 289"/>
                <a:gd name="T4" fmla="*/ 147 w 148"/>
                <a:gd name="T5" fmla="*/ 288 h 289"/>
                <a:gd name="T6" fmla="*/ 0 w 148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69" name="Line 37"/>
          <p:cNvSpPr>
            <a:spLocks noChangeShapeType="1"/>
          </p:cNvSpPr>
          <p:nvPr/>
        </p:nvSpPr>
        <p:spPr bwMode="auto">
          <a:xfrm>
            <a:off x="2922588" y="25146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0" name="Freeform 38"/>
          <p:cNvSpPr>
            <a:spLocks/>
          </p:cNvSpPr>
          <p:nvPr/>
        </p:nvSpPr>
        <p:spPr bwMode="auto">
          <a:xfrm>
            <a:off x="3021013" y="2381250"/>
            <a:ext cx="76200" cy="134938"/>
          </a:xfrm>
          <a:custGeom>
            <a:avLst/>
            <a:gdLst>
              <a:gd name="T0" fmla="*/ 0 w 48"/>
              <a:gd name="T1" fmla="*/ 96 h 97"/>
              <a:gd name="T2" fmla="*/ 0 w 48"/>
              <a:gd name="T3" fmla="*/ 0 h 97"/>
              <a:gd name="T4" fmla="*/ 47 w 48"/>
              <a:gd name="T5" fmla="*/ 0 h 97"/>
              <a:gd name="T6" fmla="*/ 47 w 48"/>
              <a:gd name="T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1" name="Line 39"/>
          <p:cNvSpPr>
            <a:spLocks noChangeShapeType="1"/>
          </p:cNvSpPr>
          <p:nvPr/>
        </p:nvSpPr>
        <p:spPr bwMode="auto">
          <a:xfrm>
            <a:off x="3582988" y="2381250"/>
            <a:ext cx="249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4419600" y="2362200"/>
            <a:ext cx="644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1">
                <a:latin typeface="Arial" charset="0"/>
              </a:rPr>
              <a:t>Mem</a:t>
            </a: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5153025" y="2316163"/>
            <a:ext cx="5635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1">
                <a:latin typeface="Arial" charset="0"/>
              </a:rPr>
              <a:t>Reg</a:t>
            </a:r>
          </a:p>
        </p:txBody>
      </p:sp>
      <p:grpSp>
        <p:nvGrpSpPr>
          <p:cNvPr id="18474" name="Group 42"/>
          <p:cNvGrpSpPr>
            <a:grpSpLocks/>
          </p:cNvGrpSpPr>
          <p:nvPr/>
        </p:nvGrpSpPr>
        <p:grpSpPr bwMode="auto">
          <a:xfrm>
            <a:off x="5195888" y="2312988"/>
            <a:ext cx="450850" cy="404812"/>
            <a:chOff x="3120" y="1248"/>
            <a:chExt cx="284" cy="289"/>
          </a:xfrm>
        </p:grpSpPr>
        <p:sp>
          <p:nvSpPr>
            <p:cNvPr id="18475" name="Freeform 43"/>
            <p:cNvSpPr>
              <a:spLocks/>
            </p:cNvSpPr>
            <p:nvPr/>
          </p:nvSpPr>
          <p:spPr bwMode="auto">
            <a:xfrm>
              <a:off x="3120" y="1248"/>
              <a:ext cx="142" cy="289"/>
            </a:xfrm>
            <a:custGeom>
              <a:avLst/>
              <a:gdLst>
                <a:gd name="T0" fmla="*/ 141 w 142"/>
                <a:gd name="T1" fmla="*/ 0 h 289"/>
                <a:gd name="T2" fmla="*/ 0 w 142"/>
                <a:gd name="T3" fmla="*/ 0 h 289"/>
                <a:gd name="T4" fmla="*/ 0 w 142"/>
                <a:gd name="T5" fmla="*/ 288 h 289"/>
                <a:gd name="T6" fmla="*/ 141 w 142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Freeform 44"/>
            <p:cNvSpPr>
              <a:spLocks/>
            </p:cNvSpPr>
            <p:nvPr/>
          </p:nvSpPr>
          <p:spPr bwMode="auto">
            <a:xfrm>
              <a:off x="3261" y="1248"/>
              <a:ext cx="143" cy="289"/>
            </a:xfrm>
            <a:custGeom>
              <a:avLst/>
              <a:gdLst>
                <a:gd name="T0" fmla="*/ 0 w 143"/>
                <a:gd name="T1" fmla="*/ 0 h 289"/>
                <a:gd name="T2" fmla="*/ 142 w 143"/>
                <a:gd name="T3" fmla="*/ 0 h 289"/>
                <a:gd name="T4" fmla="*/ 142 w 143"/>
                <a:gd name="T5" fmla="*/ 288 h 289"/>
                <a:gd name="T6" fmla="*/ 0 w 143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77" name="Line 45"/>
          <p:cNvSpPr>
            <a:spLocks noChangeShapeType="1"/>
          </p:cNvSpPr>
          <p:nvPr/>
        </p:nvSpPr>
        <p:spPr bwMode="auto">
          <a:xfrm>
            <a:off x="4962525" y="2514600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>
            <a:off x="4194175" y="2514600"/>
            <a:ext cx="246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9" name="Freeform 47"/>
          <p:cNvSpPr>
            <a:spLocks/>
          </p:cNvSpPr>
          <p:nvPr/>
        </p:nvSpPr>
        <p:spPr bwMode="auto">
          <a:xfrm>
            <a:off x="4386263" y="2514600"/>
            <a:ext cx="684212" cy="269875"/>
          </a:xfrm>
          <a:custGeom>
            <a:avLst/>
            <a:gdLst>
              <a:gd name="T0" fmla="*/ 0 w 431"/>
              <a:gd name="T1" fmla="*/ 0 h 193"/>
              <a:gd name="T2" fmla="*/ 0 w 431"/>
              <a:gd name="T3" fmla="*/ 192 h 193"/>
              <a:gd name="T4" fmla="*/ 391 w 431"/>
              <a:gd name="T5" fmla="*/ 192 h 193"/>
              <a:gd name="T6" fmla="*/ 391 w 431"/>
              <a:gd name="T7" fmla="*/ 64 h 193"/>
              <a:gd name="T8" fmla="*/ 430 w 431"/>
              <a:gd name="T9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0" name="Line 48"/>
          <p:cNvSpPr>
            <a:spLocks noChangeShapeType="1"/>
          </p:cNvSpPr>
          <p:nvPr/>
        </p:nvSpPr>
        <p:spPr bwMode="auto">
          <a:xfrm>
            <a:off x="3582988" y="2649538"/>
            <a:ext cx="249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1" name="Freeform 49"/>
          <p:cNvSpPr>
            <a:spLocks/>
          </p:cNvSpPr>
          <p:nvPr/>
        </p:nvSpPr>
        <p:spPr bwMode="auto">
          <a:xfrm>
            <a:off x="3730625" y="2508250"/>
            <a:ext cx="534988" cy="388938"/>
          </a:xfrm>
          <a:custGeom>
            <a:avLst/>
            <a:gdLst>
              <a:gd name="T0" fmla="*/ 0 w 337"/>
              <a:gd name="T1" fmla="*/ 101 h 278"/>
              <a:gd name="T2" fmla="*/ 0 w 337"/>
              <a:gd name="T3" fmla="*/ 277 h 278"/>
              <a:gd name="T4" fmla="*/ 294 w 337"/>
              <a:gd name="T5" fmla="*/ 277 h 278"/>
              <a:gd name="T6" fmla="*/ 294 w 337"/>
              <a:gd name="T7" fmla="*/ 90 h 278"/>
              <a:gd name="T8" fmla="*/ 336 w 337"/>
              <a:gd name="T9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82" name="Group 50"/>
          <p:cNvGrpSpPr>
            <a:grpSpLocks/>
          </p:cNvGrpSpPr>
          <p:nvPr/>
        </p:nvGrpSpPr>
        <p:grpSpPr bwMode="auto">
          <a:xfrm>
            <a:off x="3022600" y="2805113"/>
            <a:ext cx="3371850" cy="717550"/>
            <a:chOff x="1751" y="1600"/>
            <a:chExt cx="2124" cy="513"/>
          </a:xfrm>
        </p:grpSpPr>
        <p:grpSp>
          <p:nvGrpSpPr>
            <p:cNvPr id="18483" name="Group 51"/>
            <p:cNvGrpSpPr>
              <a:grpSpLocks/>
            </p:cNvGrpSpPr>
            <p:nvPr/>
          </p:nvGrpSpPr>
          <p:grpSpPr bwMode="auto">
            <a:xfrm>
              <a:off x="2685" y="1600"/>
              <a:ext cx="224" cy="481"/>
              <a:chOff x="2685" y="1600"/>
              <a:chExt cx="224" cy="481"/>
            </a:xfrm>
          </p:grpSpPr>
          <p:sp>
            <p:nvSpPr>
              <p:cNvPr id="18484" name="Freeform 52"/>
              <p:cNvSpPr>
                <a:spLocks/>
              </p:cNvSpPr>
              <p:nvPr/>
            </p:nvSpPr>
            <p:spPr bwMode="auto">
              <a:xfrm>
                <a:off x="2696" y="1600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5" name="Rectangle 53"/>
              <p:cNvSpPr>
                <a:spLocks noChangeArrowheads="1"/>
              </p:cNvSpPr>
              <p:nvPr/>
            </p:nvSpPr>
            <p:spPr bwMode="auto">
              <a:xfrm rot="5400000">
                <a:off x="2576" y="1745"/>
                <a:ext cx="427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18486" name="Group 54"/>
            <p:cNvGrpSpPr>
              <a:grpSpLocks/>
            </p:cNvGrpSpPr>
            <p:nvPr/>
          </p:nvGrpSpPr>
          <p:grpSpPr bwMode="auto">
            <a:xfrm>
              <a:off x="1751" y="1696"/>
              <a:ext cx="406" cy="289"/>
              <a:chOff x="1751" y="1696"/>
              <a:chExt cx="406" cy="289"/>
            </a:xfrm>
          </p:grpSpPr>
          <p:sp>
            <p:nvSpPr>
              <p:cNvPr id="18487" name="Rectangle 55"/>
              <p:cNvSpPr>
                <a:spLocks noChangeArrowheads="1"/>
              </p:cNvSpPr>
              <p:nvPr/>
            </p:nvSpPr>
            <p:spPr bwMode="auto">
              <a:xfrm>
                <a:off x="1751" y="1701"/>
                <a:ext cx="406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Mem</a:t>
                </a:r>
              </a:p>
            </p:txBody>
          </p:sp>
          <p:grpSp>
            <p:nvGrpSpPr>
              <p:cNvPr id="18488" name="Group 56"/>
              <p:cNvGrpSpPr>
                <a:grpSpLocks/>
              </p:cNvGrpSpPr>
              <p:nvPr/>
            </p:nvGrpSpPr>
            <p:grpSpPr bwMode="auto">
              <a:xfrm>
                <a:off x="1770" y="1696"/>
                <a:ext cx="340" cy="289"/>
                <a:chOff x="1770" y="1696"/>
                <a:chExt cx="340" cy="289"/>
              </a:xfrm>
            </p:grpSpPr>
            <p:sp>
              <p:nvSpPr>
                <p:cNvPr id="18489" name="Freeform 57"/>
                <p:cNvSpPr>
                  <a:spLocks/>
                </p:cNvSpPr>
                <p:nvPr/>
              </p:nvSpPr>
              <p:spPr bwMode="auto">
                <a:xfrm>
                  <a:off x="1770" y="1696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90" name="Freeform 58"/>
                <p:cNvSpPr>
                  <a:spLocks/>
                </p:cNvSpPr>
                <p:nvPr/>
              </p:nvSpPr>
              <p:spPr bwMode="auto">
                <a:xfrm>
                  <a:off x="1939" y="1696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491" name="Rectangle 59"/>
            <p:cNvSpPr>
              <a:spLocks noChangeArrowheads="1"/>
            </p:cNvSpPr>
            <p:nvPr/>
          </p:nvSpPr>
          <p:spPr bwMode="auto">
            <a:xfrm>
              <a:off x="2211" y="1703"/>
              <a:ext cx="355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Reg</a:t>
              </a:r>
            </a:p>
          </p:txBody>
        </p:sp>
        <p:grpSp>
          <p:nvGrpSpPr>
            <p:cNvPr id="18492" name="Group 60"/>
            <p:cNvGrpSpPr>
              <a:grpSpLocks/>
            </p:cNvGrpSpPr>
            <p:nvPr/>
          </p:nvGrpSpPr>
          <p:grpSpPr bwMode="auto">
            <a:xfrm>
              <a:off x="2230" y="1696"/>
              <a:ext cx="296" cy="289"/>
              <a:chOff x="2230" y="1696"/>
              <a:chExt cx="296" cy="289"/>
            </a:xfrm>
          </p:grpSpPr>
          <p:sp>
            <p:nvSpPr>
              <p:cNvPr id="18493" name="Freeform 61"/>
              <p:cNvSpPr>
                <a:spLocks/>
              </p:cNvSpPr>
              <p:nvPr/>
            </p:nvSpPr>
            <p:spPr bwMode="auto">
              <a:xfrm>
                <a:off x="2230" y="1696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4" name="Freeform 62"/>
              <p:cNvSpPr>
                <a:spLocks/>
              </p:cNvSpPr>
              <p:nvPr/>
            </p:nvSpPr>
            <p:spPr bwMode="auto">
              <a:xfrm>
                <a:off x="2378" y="1696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95" name="Line 63"/>
            <p:cNvSpPr>
              <a:spLocks noChangeShapeType="1"/>
            </p:cNvSpPr>
            <p:nvPr/>
          </p:nvSpPr>
          <p:spPr bwMode="auto">
            <a:xfrm>
              <a:off x="2115" y="184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6" name="Freeform 64"/>
            <p:cNvSpPr>
              <a:spLocks/>
            </p:cNvSpPr>
            <p:nvPr/>
          </p:nvSpPr>
          <p:spPr bwMode="auto">
            <a:xfrm>
              <a:off x="2177" y="1744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7" name="Line 65"/>
            <p:cNvSpPr>
              <a:spLocks noChangeShapeType="1"/>
            </p:cNvSpPr>
            <p:nvPr/>
          </p:nvSpPr>
          <p:spPr bwMode="auto">
            <a:xfrm>
              <a:off x="2531" y="1744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8" name="Rectangle 66"/>
            <p:cNvSpPr>
              <a:spLocks noChangeArrowheads="1"/>
            </p:cNvSpPr>
            <p:nvPr/>
          </p:nvSpPr>
          <p:spPr bwMode="auto">
            <a:xfrm>
              <a:off x="3028" y="1696"/>
              <a:ext cx="40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Mem</a:t>
              </a:r>
            </a:p>
          </p:txBody>
        </p:sp>
        <p:grpSp>
          <p:nvGrpSpPr>
            <p:cNvPr id="18499" name="Group 67"/>
            <p:cNvGrpSpPr>
              <a:grpSpLocks/>
            </p:cNvGrpSpPr>
            <p:nvPr/>
          </p:nvGrpSpPr>
          <p:grpSpPr bwMode="auto">
            <a:xfrm>
              <a:off x="3079" y="1696"/>
              <a:ext cx="325" cy="289"/>
              <a:chOff x="3079" y="1696"/>
              <a:chExt cx="325" cy="289"/>
            </a:xfrm>
          </p:grpSpPr>
          <p:sp>
            <p:nvSpPr>
              <p:cNvPr id="18500" name="Freeform 68"/>
              <p:cNvSpPr>
                <a:spLocks/>
              </p:cNvSpPr>
              <p:nvPr/>
            </p:nvSpPr>
            <p:spPr bwMode="auto">
              <a:xfrm>
                <a:off x="3079" y="1696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1" name="Freeform 69"/>
              <p:cNvSpPr>
                <a:spLocks/>
              </p:cNvSpPr>
              <p:nvPr/>
            </p:nvSpPr>
            <p:spPr bwMode="auto">
              <a:xfrm>
                <a:off x="3240" y="1696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02" name="Rectangle 70"/>
            <p:cNvSpPr>
              <a:spLocks noChangeArrowheads="1"/>
            </p:cNvSpPr>
            <p:nvPr/>
          </p:nvSpPr>
          <p:spPr bwMode="auto">
            <a:xfrm>
              <a:off x="3520" y="1696"/>
              <a:ext cx="355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Reg</a:t>
              </a:r>
            </a:p>
          </p:txBody>
        </p:sp>
        <p:grpSp>
          <p:nvGrpSpPr>
            <p:cNvPr id="18503" name="Group 71"/>
            <p:cNvGrpSpPr>
              <a:grpSpLocks/>
            </p:cNvGrpSpPr>
            <p:nvPr/>
          </p:nvGrpSpPr>
          <p:grpSpPr bwMode="auto">
            <a:xfrm>
              <a:off x="3547" y="1696"/>
              <a:ext cx="284" cy="289"/>
              <a:chOff x="3547" y="1696"/>
              <a:chExt cx="284" cy="289"/>
            </a:xfrm>
          </p:grpSpPr>
          <p:sp>
            <p:nvSpPr>
              <p:cNvPr id="18504" name="Freeform 72"/>
              <p:cNvSpPr>
                <a:spLocks/>
              </p:cNvSpPr>
              <p:nvPr/>
            </p:nvSpPr>
            <p:spPr bwMode="auto">
              <a:xfrm>
                <a:off x="3547" y="1696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5" name="Freeform 73"/>
              <p:cNvSpPr>
                <a:spLocks/>
              </p:cNvSpPr>
              <p:nvPr/>
            </p:nvSpPr>
            <p:spPr bwMode="auto">
              <a:xfrm>
                <a:off x="3688" y="1696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06" name="Line 74"/>
            <p:cNvSpPr>
              <a:spLocks noChangeShapeType="1"/>
            </p:cNvSpPr>
            <p:nvPr/>
          </p:nvSpPr>
          <p:spPr bwMode="auto">
            <a:xfrm>
              <a:off x="3400" y="1840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7" name="Line 75"/>
            <p:cNvSpPr>
              <a:spLocks noChangeShapeType="1"/>
            </p:cNvSpPr>
            <p:nvPr/>
          </p:nvSpPr>
          <p:spPr bwMode="auto">
            <a:xfrm>
              <a:off x="2916" y="1840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8" name="Freeform 76"/>
            <p:cNvSpPr>
              <a:spLocks/>
            </p:cNvSpPr>
            <p:nvPr/>
          </p:nvSpPr>
          <p:spPr bwMode="auto">
            <a:xfrm>
              <a:off x="3037" y="1840"/>
              <a:ext cx="431" cy="193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9" name="Line 77"/>
            <p:cNvSpPr>
              <a:spLocks noChangeShapeType="1"/>
            </p:cNvSpPr>
            <p:nvPr/>
          </p:nvSpPr>
          <p:spPr bwMode="auto">
            <a:xfrm>
              <a:off x="2531" y="193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0" name="Freeform 78"/>
            <p:cNvSpPr>
              <a:spLocks/>
            </p:cNvSpPr>
            <p:nvPr/>
          </p:nvSpPr>
          <p:spPr bwMode="auto">
            <a:xfrm>
              <a:off x="2624" y="1835"/>
              <a:ext cx="337" cy="278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11" name="Group 79"/>
          <p:cNvGrpSpPr>
            <a:grpSpLocks/>
          </p:cNvGrpSpPr>
          <p:nvPr/>
        </p:nvGrpSpPr>
        <p:grpSpPr bwMode="auto">
          <a:xfrm>
            <a:off x="3700463" y="3432175"/>
            <a:ext cx="3371850" cy="715963"/>
            <a:chOff x="2178" y="2048"/>
            <a:chExt cx="2124" cy="513"/>
          </a:xfrm>
        </p:grpSpPr>
        <p:grpSp>
          <p:nvGrpSpPr>
            <p:cNvPr id="18512" name="Group 80"/>
            <p:cNvGrpSpPr>
              <a:grpSpLocks/>
            </p:cNvGrpSpPr>
            <p:nvPr/>
          </p:nvGrpSpPr>
          <p:grpSpPr bwMode="auto">
            <a:xfrm>
              <a:off x="3110" y="2048"/>
              <a:ext cx="226" cy="481"/>
              <a:chOff x="3110" y="2048"/>
              <a:chExt cx="226" cy="481"/>
            </a:xfrm>
          </p:grpSpPr>
          <p:sp>
            <p:nvSpPr>
              <p:cNvPr id="18513" name="Freeform 81"/>
              <p:cNvSpPr>
                <a:spLocks/>
              </p:cNvSpPr>
              <p:nvPr/>
            </p:nvSpPr>
            <p:spPr bwMode="auto">
              <a:xfrm>
                <a:off x="3123" y="2048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4" name="Rectangle 82"/>
              <p:cNvSpPr>
                <a:spLocks noChangeArrowheads="1"/>
              </p:cNvSpPr>
              <p:nvPr/>
            </p:nvSpPr>
            <p:spPr bwMode="auto">
              <a:xfrm rot="5400000">
                <a:off x="3001" y="2192"/>
                <a:ext cx="42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18515" name="Group 83"/>
            <p:cNvGrpSpPr>
              <a:grpSpLocks/>
            </p:cNvGrpSpPr>
            <p:nvPr/>
          </p:nvGrpSpPr>
          <p:grpSpPr bwMode="auto">
            <a:xfrm>
              <a:off x="2178" y="2144"/>
              <a:ext cx="406" cy="289"/>
              <a:chOff x="2178" y="2144"/>
              <a:chExt cx="406" cy="289"/>
            </a:xfrm>
          </p:grpSpPr>
          <p:sp>
            <p:nvSpPr>
              <p:cNvPr id="18516" name="Rectangle 84"/>
              <p:cNvSpPr>
                <a:spLocks noChangeArrowheads="1"/>
              </p:cNvSpPr>
              <p:nvPr/>
            </p:nvSpPr>
            <p:spPr bwMode="auto">
              <a:xfrm>
                <a:off x="2178" y="2146"/>
                <a:ext cx="406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Mem</a:t>
                </a:r>
              </a:p>
            </p:txBody>
          </p:sp>
          <p:grpSp>
            <p:nvGrpSpPr>
              <p:cNvPr id="18517" name="Group 85"/>
              <p:cNvGrpSpPr>
                <a:grpSpLocks/>
              </p:cNvGrpSpPr>
              <p:nvPr/>
            </p:nvGrpSpPr>
            <p:grpSpPr bwMode="auto">
              <a:xfrm>
                <a:off x="2197" y="2144"/>
                <a:ext cx="340" cy="289"/>
                <a:chOff x="2197" y="2144"/>
                <a:chExt cx="340" cy="289"/>
              </a:xfrm>
            </p:grpSpPr>
            <p:sp>
              <p:nvSpPr>
                <p:cNvPr id="18518" name="Freeform 86"/>
                <p:cNvSpPr>
                  <a:spLocks/>
                </p:cNvSpPr>
                <p:nvPr/>
              </p:nvSpPr>
              <p:spPr bwMode="auto">
                <a:xfrm>
                  <a:off x="2197" y="2144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9" name="Freeform 87"/>
                <p:cNvSpPr>
                  <a:spLocks/>
                </p:cNvSpPr>
                <p:nvPr/>
              </p:nvSpPr>
              <p:spPr bwMode="auto">
                <a:xfrm>
                  <a:off x="2366" y="2144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520" name="Rectangle 88"/>
            <p:cNvSpPr>
              <a:spLocks noChangeArrowheads="1"/>
            </p:cNvSpPr>
            <p:nvPr/>
          </p:nvSpPr>
          <p:spPr bwMode="auto">
            <a:xfrm>
              <a:off x="2638" y="2152"/>
              <a:ext cx="355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Reg</a:t>
              </a:r>
            </a:p>
          </p:txBody>
        </p:sp>
        <p:grpSp>
          <p:nvGrpSpPr>
            <p:cNvPr id="18521" name="Group 89"/>
            <p:cNvGrpSpPr>
              <a:grpSpLocks/>
            </p:cNvGrpSpPr>
            <p:nvPr/>
          </p:nvGrpSpPr>
          <p:grpSpPr bwMode="auto">
            <a:xfrm>
              <a:off x="2657" y="2144"/>
              <a:ext cx="296" cy="289"/>
              <a:chOff x="2657" y="2144"/>
              <a:chExt cx="296" cy="289"/>
            </a:xfrm>
          </p:grpSpPr>
          <p:sp>
            <p:nvSpPr>
              <p:cNvPr id="18522" name="Freeform 90"/>
              <p:cNvSpPr>
                <a:spLocks/>
              </p:cNvSpPr>
              <p:nvPr/>
            </p:nvSpPr>
            <p:spPr bwMode="auto">
              <a:xfrm>
                <a:off x="2657" y="2144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3" name="Freeform 91"/>
              <p:cNvSpPr>
                <a:spLocks/>
              </p:cNvSpPr>
              <p:nvPr/>
            </p:nvSpPr>
            <p:spPr bwMode="auto">
              <a:xfrm>
                <a:off x="2805" y="2144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24" name="Line 92"/>
            <p:cNvSpPr>
              <a:spLocks noChangeShapeType="1"/>
            </p:cNvSpPr>
            <p:nvPr/>
          </p:nvSpPr>
          <p:spPr bwMode="auto">
            <a:xfrm>
              <a:off x="2542" y="228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5" name="Freeform 93"/>
            <p:cNvSpPr>
              <a:spLocks/>
            </p:cNvSpPr>
            <p:nvPr/>
          </p:nvSpPr>
          <p:spPr bwMode="auto">
            <a:xfrm>
              <a:off x="2604" y="2192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6" name="Line 94"/>
            <p:cNvSpPr>
              <a:spLocks noChangeShapeType="1"/>
            </p:cNvSpPr>
            <p:nvPr/>
          </p:nvSpPr>
          <p:spPr bwMode="auto">
            <a:xfrm>
              <a:off x="2958" y="2192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7" name="Rectangle 95"/>
            <p:cNvSpPr>
              <a:spLocks noChangeArrowheads="1"/>
            </p:cNvSpPr>
            <p:nvPr/>
          </p:nvSpPr>
          <p:spPr bwMode="auto">
            <a:xfrm>
              <a:off x="3455" y="2146"/>
              <a:ext cx="40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Mem</a:t>
              </a:r>
            </a:p>
          </p:txBody>
        </p:sp>
        <p:grpSp>
          <p:nvGrpSpPr>
            <p:cNvPr id="18528" name="Group 96"/>
            <p:cNvGrpSpPr>
              <a:grpSpLocks/>
            </p:cNvGrpSpPr>
            <p:nvPr/>
          </p:nvGrpSpPr>
          <p:grpSpPr bwMode="auto">
            <a:xfrm>
              <a:off x="3506" y="2144"/>
              <a:ext cx="325" cy="289"/>
              <a:chOff x="3506" y="2144"/>
              <a:chExt cx="325" cy="289"/>
            </a:xfrm>
          </p:grpSpPr>
          <p:sp>
            <p:nvSpPr>
              <p:cNvPr id="18529" name="Freeform 97"/>
              <p:cNvSpPr>
                <a:spLocks/>
              </p:cNvSpPr>
              <p:nvPr/>
            </p:nvSpPr>
            <p:spPr bwMode="auto">
              <a:xfrm>
                <a:off x="3506" y="2144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0" name="Freeform 98"/>
              <p:cNvSpPr>
                <a:spLocks/>
              </p:cNvSpPr>
              <p:nvPr/>
            </p:nvSpPr>
            <p:spPr bwMode="auto">
              <a:xfrm>
                <a:off x="3667" y="2144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1" name="Rectangle 99"/>
            <p:cNvSpPr>
              <a:spLocks noChangeArrowheads="1"/>
            </p:cNvSpPr>
            <p:nvPr/>
          </p:nvSpPr>
          <p:spPr bwMode="auto">
            <a:xfrm>
              <a:off x="3947" y="2146"/>
              <a:ext cx="355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Reg</a:t>
              </a:r>
            </a:p>
          </p:txBody>
        </p:sp>
        <p:grpSp>
          <p:nvGrpSpPr>
            <p:cNvPr id="18532" name="Group 100"/>
            <p:cNvGrpSpPr>
              <a:grpSpLocks/>
            </p:cNvGrpSpPr>
            <p:nvPr/>
          </p:nvGrpSpPr>
          <p:grpSpPr bwMode="auto">
            <a:xfrm>
              <a:off x="3974" y="2144"/>
              <a:ext cx="284" cy="289"/>
              <a:chOff x="3974" y="2144"/>
              <a:chExt cx="284" cy="289"/>
            </a:xfrm>
          </p:grpSpPr>
          <p:sp>
            <p:nvSpPr>
              <p:cNvPr id="18533" name="Freeform 101"/>
              <p:cNvSpPr>
                <a:spLocks/>
              </p:cNvSpPr>
              <p:nvPr/>
            </p:nvSpPr>
            <p:spPr bwMode="auto">
              <a:xfrm>
                <a:off x="3974" y="2144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4" name="Freeform 102"/>
              <p:cNvSpPr>
                <a:spLocks/>
              </p:cNvSpPr>
              <p:nvPr/>
            </p:nvSpPr>
            <p:spPr bwMode="auto">
              <a:xfrm>
                <a:off x="4115" y="2144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5" name="Line 103"/>
            <p:cNvSpPr>
              <a:spLocks noChangeShapeType="1"/>
            </p:cNvSpPr>
            <p:nvPr/>
          </p:nvSpPr>
          <p:spPr bwMode="auto">
            <a:xfrm>
              <a:off x="3827" y="2288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6" name="Line 104"/>
            <p:cNvSpPr>
              <a:spLocks noChangeShapeType="1"/>
            </p:cNvSpPr>
            <p:nvPr/>
          </p:nvSpPr>
          <p:spPr bwMode="auto">
            <a:xfrm>
              <a:off x="3343" y="2288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7" name="Freeform 105"/>
            <p:cNvSpPr>
              <a:spLocks/>
            </p:cNvSpPr>
            <p:nvPr/>
          </p:nvSpPr>
          <p:spPr bwMode="auto">
            <a:xfrm>
              <a:off x="3464" y="2288"/>
              <a:ext cx="431" cy="193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" name="Line 106"/>
            <p:cNvSpPr>
              <a:spLocks noChangeShapeType="1"/>
            </p:cNvSpPr>
            <p:nvPr/>
          </p:nvSpPr>
          <p:spPr bwMode="auto">
            <a:xfrm>
              <a:off x="2958" y="2384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9" name="Freeform 107"/>
            <p:cNvSpPr>
              <a:spLocks/>
            </p:cNvSpPr>
            <p:nvPr/>
          </p:nvSpPr>
          <p:spPr bwMode="auto">
            <a:xfrm>
              <a:off x="3051" y="2283"/>
              <a:ext cx="337" cy="278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40" name="Group 108"/>
          <p:cNvGrpSpPr>
            <a:grpSpLocks/>
          </p:cNvGrpSpPr>
          <p:nvPr/>
        </p:nvGrpSpPr>
        <p:grpSpPr bwMode="auto">
          <a:xfrm>
            <a:off x="5105400" y="4800600"/>
            <a:ext cx="3371850" cy="812800"/>
            <a:chOff x="3312" y="2928"/>
            <a:chExt cx="2124" cy="512"/>
          </a:xfrm>
        </p:grpSpPr>
        <p:grpSp>
          <p:nvGrpSpPr>
            <p:cNvPr id="18541" name="Group 109"/>
            <p:cNvGrpSpPr>
              <a:grpSpLocks/>
            </p:cNvGrpSpPr>
            <p:nvPr/>
          </p:nvGrpSpPr>
          <p:grpSpPr bwMode="auto">
            <a:xfrm>
              <a:off x="4224" y="2928"/>
              <a:ext cx="225" cy="480"/>
              <a:chOff x="3538" y="2496"/>
              <a:chExt cx="225" cy="481"/>
            </a:xfrm>
          </p:grpSpPr>
          <p:sp>
            <p:nvSpPr>
              <p:cNvPr id="18542" name="Freeform 110"/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3" name="Rectangle 111"/>
              <p:cNvSpPr>
                <a:spLocks noChangeArrowheads="1"/>
              </p:cNvSpPr>
              <p:nvPr/>
            </p:nvSpPr>
            <p:spPr bwMode="auto">
              <a:xfrm rot="5400000">
                <a:off x="3454" y="2615"/>
                <a:ext cx="377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18544" name="Group 112"/>
            <p:cNvGrpSpPr>
              <a:grpSpLocks/>
            </p:cNvGrpSpPr>
            <p:nvPr/>
          </p:nvGrpSpPr>
          <p:grpSpPr bwMode="auto">
            <a:xfrm>
              <a:off x="3338" y="3072"/>
              <a:ext cx="340" cy="259"/>
              <a:chOff x="2624" y="2592"/>
              <a:chExt cx="340" cy="294"/>
            </a:xfrm>
          </p:grpSpPr>
          <p:sp>
            <p:nvSpPr>
              <p:cNvPr id="18545" name="Freeform 113"/>
              <p:cNvSpPr>
                <a:spLocks/>
              </p:cNvSpPr>
              <p:nvPr/>
            </p:nvSpPr>
            <p:spPr bwMode="auto">
              <a:xfrm>
                <a:off x="2816" y="2597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546" name="Group 114"/>
              <p:cNvGrpSpPr>
                <a:grpSpLocks/>
              </p:cNvGrpSpPr>
              <p:nvPr/>
            </p:nvGrpSpPr>
            <p:grpSpPr bwMode="auto">
              <a:xfrm>
                <a:off x="2624" y="2592"/>
                <a:ext cx="340" cy="289"/>
                <a:chOff x="2624" y="2592"/>
                <a:chExt cx="340" cy="289"/>
              </a:xfrm>
            </p:grpSpPr>
            <p:sp>
              <p:nvSpPr>
                <p:cNvPr id="18547" name="Freeform 115"/>
                <p:cNvSpPr>
                  <a:spLocks/>
                </p:cNvSpPr>
                <p:nvPr/>
              </p:nvSpPr>
              <p:spPr bwMode="auto">
                <a:xfrm>
                  <a:off x="2624" y="2592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48" name="Freeform 116"/>
                <p:cNvSpPr>
                  <a:spLocks/>
                </p:cNvSpPr>
                <p:nvPr/>
              </p:nvSpPr>
              <p:spPr bwMode="auto">
                <a:xfrm>
                  <a:off x="2793" y="2592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549" name="Rectangle 117"/>
            <p:cNvSpPr>
              <a:spLocks noChangeArrowheads="1"/>
            </p:cNvSpPr>
            <p:nvPr/>
          </p:nvSpPr>
          <p:spPr bwMode="auto">
            <a:xfrm>
              <a:off x="3312" y="3072"/>
              <a:ext cx="4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Mem</a:t>
              </a:r>
            </a:p>
          </p:txBody>
        </p:sp>
        <p:sp>
          <p:nvSpPr>
            <p:cNvPr id="18550" name="Rectangle 118"/>
            <p:cNvSpPr>
              <a:spLocks noChangeArrowheads="1"/>
            </p:cNvSpPr>
            <p:nvPr/>
          </p:nvSpPr>
          <p:spPr bwMode="auto">
            <a:xfrm>
              <a:off x="3772" y="3079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Reg</a:t>
              </a:r>
            </a:p>
          </p:txBody>
        </p:sp>
        <p:grpSp>
          <p:nvGrpSpPr>
            <p:cNvPr id="18551" name="Group 119"/>
            <p:cNvGrpSpPr>
              <a:grpSpLocks/>
            </p:cNvGrpSpPr>
            <p:nvPr/>
          </p:nvGrpSpPr>
          <p:grpSpPr bwMode="auto">
            <a:xfrm>
              <a:off x="3791" y="3073"/>
              <a:ext cx="296" cy="254"/>
              <a:chOff x="3084" y="2592"/>
              <a:chExt cx="296" cy="289"/>
            </a:xfrm>
          </p:grpSpPr>
          <p:sp>
            <p:nvSpPr>
              <p:cNvPr id="18552" name="Freeform 120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3" name="Freeform 121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54" name="Line 122"/>
            <p:cNvSpPr>
              <a:spLocks noChangeShapeType="1"/>
            </p:cNvSpPr>
            <p:nvPr/>
          </p:nvSpPr>
          <p:spPr bwMode="auto">
            <a:xfrm>
              <a:off x="3676" y="320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55" name="Freeform 123"/>
            <p:cNvSpPr>
              <a:spLocks/>
            </p:cNvSpPr>
            <p:nvPr/>
          </p:nvSpPr>
          <p:spPr bwMode="auto">
            <a:xfrm>
              <a:off x="3738" y="3115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6" name="Line 124"/>
            <p:cNvSpPr>
              <a:spLocks noChangeShapeType="1"/>
            </p:cNvSpPr>
            <p:nvPr/>
          </p:nvSpPr>
          <p:spPr bwMode="auto">
            <a:xfrm>
              <a:off x="4092" y="3115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57" name="Rectangle 125"/>
            <p:cNvSpPr>
              <a:spLocks noChangeArrowheads="1"/>
            </p:cNvSpPr>
            <p:nvPr/>
          </p:nvSpPr>
          <p:spPr bwMode="auto">
            <a:xfrm>
              <a:off x="4589" y="3075"/>
              <a:ext cx="4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Mem</a:t>
              </a:r>
            </a:p>
          </p:txBody>
        </p:sp>
        <p:grpSp>
          <p:nvGrpSpPr>
            <p:cNvPr id="18558" name="Group 126"/>
            <p:cNvGrpSpPr>
              <a:grpSpLocks/>
            </p:cNvGrpSpPr>
            <p:nvPr/>
          </p:nvGrpSpPr>
          <p:grpSpPr bwMode="auto">
            <a:xfrm>
              <a:off x="4640" y="3073"/>
              <a:ext cx="325" cy="254"/>
              <a:chOff x="3933" y="2592"/>
              <a:chExt cx="325" cy="289"/>
            </a:xfrm>
          </p:grpSpPr>
          <p:sp>
            <p:nvSpPr>
              <p:cNvPr id="18559" name="Freeform 127"/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0" name="Freeform 128"/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61" name="Rectangle 129"/>
            <p:cNvSpPr>
              <a:spLocks noChangeArrowheads="1"/>
            </p:cNvSpPr>
            <p:nvPr/>
          </p:nvSpPr>
          <p:spPr bwMode="auto">
            <a:xfrm>
              <a:off x="5081" y="3075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Reg</a:t>
              </a:r>
            </a:p>
          </p:txBody>
        </p:sp>
        <p:grpSp>
          <p:nvGrpSpPr>
            <p:cNvPr id="18562" name="Group 130"/>
            <p:cNvGrpSpPr>
              <a:grpSpLocks/>
            </p:cNvGrpSpPr>
            <p:nvPr/>
          </p:nvGrpSpPr>
          <p:grpSpPr bwMode="auto">
            <a:xfrm>
              <a:off x="5108" y="3073"/>
              <a:ext cx="284" cy="254"/>
              <a:chOff x="4401" y="2592"/>
              <a:chExt cx="284" cy="289"/>
            </a:xfrm>
          </p:grpSpPr>
          <p:sp>
            <p:nvSpPr>
              <p:cNvPr id="18563" name="Freeform 131"/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4" name="Freeform 132"/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65" name="Line 133"/>
            <p:cNvSpPr>
              <a:spLocks noChangeShapeType="1"/>
            </p:cNvSpPr>
            <p:nvPr/>
          </p:nvSpPr>
          <p:spPr bwMode="auto">
            <a:xfrm>
              <a:off x="4961" y="3200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6" name="Line 134"/>
            <p:cNvSpPr>
              <a:spLocks noChangeShapeType="1"/>
            </p:cNvSpPr>
            <p:nvPr/>
          </p:nvSpPr>
          <p:spPr bwMode="auto">
            <a:xfrm>
              <a:off x="4477" y="3200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7" name="Freeform 135"/>
            <p:cNvSpPr>
              <a:spLocks/>
            </p:cNvSpPr>
            <p:nvPr/>
          </p:nvSpPr>
          <p:spPr bwMode="auto">
            <a:xfrm>
              <a:off x="4598" y="3200"/>
              <a:ext cx="431" cy="169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8" name="Line 136"/>
            <p:cNvSpPr>
              <a:spLocks noChangeShapeType="1"/>
            </p:cNvSpPr>
            <p:nvPr/>
          </p:nvSpPr>
          <p:spPr bwMode="auto">
            <a:xfrm>
              <a:off x="4080" y="3264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9" name="Freeform 137"/>
            <p:cNvSpPr>
              <a:spLocks/>
            </p:cNvSpPr>
            <p:nvPr/>
          </p:nvSpPr>
          <p:spPr bwMode="auto">
            <a:xfrm>
              <a:off x="4185" y="3195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70" name="Group 138"/>
          <p:cNvGrpSpPr>
            <a:grpSpLocks/>
          </p:cNvGrpSpPr>
          <p:nvPr/>
        </p:nvGrpSpPr>
        <p:grpSpPr bwMode="auto">
          <a:xfrm>
            <a:off x="4267200" y="4267200"/>
            <a:ext cx="3505200" cy="609600"/>
            <a:chOff x="3216" y="2832"/>
            <a:chExt cx="2736" cy="384"/>
          </a:xfrm>
        </p:grpSpPr>
        <p:sp>
          <p:nvSpPr>
            <p:cNvPr id="18571" name="AutoShape 139"/>
            <p:cNvSpPr>
              <a:spLocks noChangeArrowheads="1"/>
            </p:cNvSpPr>
            <p:nvPr/>
          </p:nvSpPr>
          <p:spPr bwMode="auto">
            <a:xfrm>
              <a:off x="3216" y="2832"/>
              <a:ext cx="480" cy="384"/>
            </a:xfrm>
            <a:prstGeom prst="cloudCallout">
              <a:avLst>
                <a:gd name="adj1" fmla="val 21875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  <p:sp>
          <p:nvSpPr>
            <p:cNvPr id="18572" name="AutoShape 140"/>
            <p:cNvSpPr>
              <a:spLocks noChangeArrowheads="1"/>
            </p:cNvSpPr>
            <p:nvPr/>
          </p:nvSpPr>
          <p:spPr bwMode="auto">
            <a:xfrm>
              <a:off x="4272" y="2832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  <p:sp>
          <p:nvSpPr>
            <p:cNvPr id="18573" name="AutoShape 141"/>
            <p:cNvSpPr>
              <a:spLocks noChangeArrowheads="1"/>
            </p:cNvSpPr>
            <p:nvPr/>
          </p:nvSpPr>
          <p:spPr bwMode="auto">
            <a:xfrm>
              <a:off x="4848" y="2832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  <p:sp>
          <p:nvSpPr>
            <p:cNvPr id="18574" name="AutoShape 142"/>
            <p:cNvSpPr>
              <a:spLocks noChangeArrowheads="1"/>
            </p:cNvSpPr>
            <p:nvPr/>
          </p:nvSpPr>
          <p:spPr bwMode="auto">
            <a:xfrm>
              <a:off x="5424" y="2832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  <p:sp>
          <p:nvSpPr>
            <p:cNvPr id="18575" name="AutoShape 143"/>
            <p:cNvSpPr>
              <a:spLocks noChangeArrowheads="1"/>
            </p:cNvSpPr>
            <p:nvPr/>
          </p:nvSpPr>
          <p:spPr bwMode="auto">
            <a:xfrm>
              <a:off x="3744" y="2832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</p:grpSp>
      <p:sp>
        <p:nvSpPr>
          <p:cNvPr id="18576" name="Rectangle 144"/>
          <p:cNvSpPr>
            <a:spLocks noChangeArrowheads="1"/>
          </p:cNvSpPr>
          <p:nvPr/>
        </p:nvSpPr>
        <p:spPr bwMode="auto">
          <a:xfrm>
            <a:off x="1219200" y="4343400"/>
            <a:ext cx="8588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</a:rPr>
              <a:t>Stall</a:t>
            </a:r>
            <a:endParaRPr lang="en-US" altLang="zh-CN" sz="24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pipelining hazard</a:t>
            </a:r>
          </a:p>
          <a:p>
            <a:endParaRPr lang="en-US" altLang="zh-CN" dirty="0"/>
          </a:p>
          <a:p>
            <a:r>
              <a:rPr lang="en-US" altLang="zh-CN" dirty="0"/>
              <a:t>How to solve the structure hazard</a:t>
            </a:r>
          </a:p>
          <a:p>
            <a:endParaRPr lang="en-US" altLang="zh-CN" dirty="0"/>
          </a:p>
          <a:p>
            <a:r>
              <a:rPr lang="en-US" altLang="zh-CN" dirty="0"/>
              <a:t>How to solve the data hazard 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Lecture 2 for pipelining</a:t>
            </a:r>
          </a:p>
        </p:txBody>
      </p:sp>
      <p:pic>
        <p:nvPicPr>
          <p:cNvPr id="51204" name="Picture 4" descr="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019" y="3717032"/>
            <a:ext cx="35814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914400" y="1371600"/>
            <a:ext cx="7454900" cy="3252788"/>
            <a:chOff x="720" y="1248"/>
            <a:chExt cx="4696" cy="2049"/>
          </a:xfrm>
        </p:grpSpPr>
        <p:grpSp>
          <p:nvGrpSpPr>
            <p:cNvPr id="19459" name="Group 3"/>
            <p:cNvGrpSpPr>
              <a:grpSpLocks/>
            </p:cNvGrpSpPr>
            <p:nvPr/>
          </p:nvGrpSpPr>
          <p:grpSpPr bwMode="auto">
            <a:xfrm>
              <a:off x="3094" y="1728"/>
              <a:ext cx="317" cy="259"/>
              <a:chOff x="2624" y="1200"/>
              <a:chExt cx="340" cy="294"/>
            </a:xfrm>
          </p:grpSpPr>
          <p:sp>
            <p:nvSpPr>
              <p:cNvPr id="19460" name="Freeform 4"/>
              <p:cNvSpPr>
                <a:spLocks/>
              </p:cNvSpPr>
              <p:nvPr/>
            </p:nvSpPr>
            <p:spPr bwMode="auto">
              <a:xfrm>
                <a:off x="2816" y="1205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461" name="Group 5"/>
              <p:cNvGrpSpPr>
                <a:grpSpLocks/>
              </p:cNvGrpSpPr>
              <p:nvPr/>
            </p:nvGrpSpPr>
            <p:grpSpPr bwMode="auto">
              <a:xfrm>
                <a:off x="2624" y="1200"/>
                <a:ext cx="340" cy="289"/>
                <a:chOff x="2624" y="1200"/>
                <a:chExt cx="340" cy="289"/>
              </a:xfrm>
            </p:grpSpPr>
            <p:sp>
              <p:nvSpPr>
                <p:cNvPr id="19462" name="Freeform 6"/>
                <p:cNvSpPr>
                  <a:spLocks/>
                </p:cNvSpPr>
                <p:nvPr/>
              </p:nvSpPr>
              <p:spPr bwMode="auto">
                <a:xfrm>
                  <a:off x="2624" y="1200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63" name="Freeform 7"/>
                <p:cNvSpPr>
                  <a:spLocks/>
                </p:cNvSpPr>
                <p:nvPr/>
              </p:nvSpPr>
              <p:spPr bwMode="auto">
                <a:xfrm>
                  <a:off x="2793" y="1200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64" name="Group 8"/>
            <p:cNvGrpSpPr>
              <a:grpSpLocks/>
            </p:cNvGrpSpPr>
            <p:nvPr/>
          </p:nvGrpSpPr>
          <p:grpSpPr bwMode="auto">
            <a:xfrm>
              <a:off x="3072" y="2928"/>
              <a:ext cx="340" cy="259"/>
              <a:chOff x="2624" y="2592"/>
              <a:chExt cx="340" cy="294"/>
            </a:xfrm>
          </p:grpSpPr>
          <p:sp>
            <p:nvSpPr>
              <p:cNvPr id="19465" name="Freeform 9"/>
              <p:cNvSpPr>
                <a:spLocks/>
              </p:cNvSpPr>
              <p:nvPr/>
            </p:nvSpPr>
            <p:spPr bwMode="auto">
              <a:xfrm>
                <a:off x="2816" y="2597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rgbClr val="FF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466" name="Group 10"/>
              <p:cNvGrpSpPr>
                <a:grpSpLocks/>
              </p:cNvGrpSpPr>
              <p:nvPr/>
            </p:nvGrpSpPr>
            <p:grpSpPr bwMode="auto">
              <a:xfrm>
                <a:off x="2624" y="2592"/>
                <a:ext cx="340" cy="289"/>
                <a:chOff x="2624" y="2592"/>
                <a:chExt cx="340" cy="289"/>
              </a:xfrm>
            </p:grpSpPr>
            <p:sp>
              <p:nvSpPr>
                <p:cNvPr id="19467" name="Freeform 11"/>
                <p:cNvSpPr>
                  <a:spLocks/>
                </p:cNvSpPr>
                <p:nvPr/>
              </p:nvSpPr>
              <p:spPr bwMode="auto">
                <a:xfrm>
                  <a:off x="2624" y="2592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solidFill>
                  <a:srgbClr val="FF0000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68" name="Freeform 12"/>
                <p:cNvSpPr>
                  <a:spLocks/>
                </p:cNvSpPr>
                <p:nvPr/>
              </p:nvSpPr>
              <p:spPr bwMode="auto">
                <a:xfrm>
                  <a:off x="2793" y="2592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rgbClr val="FF0000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3046" y="2931"/>
              <a:ext cx="25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IM</a:t>
              </a:r>
            </a:p>
          </p:txBody>
        </p:sp>
        <p:sp>
          <p:nvSpPr>
            <p:cNvPr id="19470" name="Rectangle 14"/>
            <p:cNvSpPr>
              <a:spLocks noChangeArrowheads="1"/>
            </p:cNvSpPr>
            <p:nvPr/>
          </p:nvSpPr>
          <p:spPr bwMode="auto">
            <a:xfrm>
              <a:off x="720" y="1723"/>
              <a:ext cx="226" cy="1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i="1">
                  <a:latin typeface="Arial" charset="0"/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i="1">
                  <a:latin typeface="Arial" charset="0"/>
                </a:rPr>
                <a:t>n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i="1">
                  <a:latin typeface="Arial" charset="0"/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i="1">
                  <a:latin typeface="Arial" charset="0"/>
                </a:rPr>
                <a:t>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i="1">
                  <a:latin typeface="Arial" charset="0"/>
                </a:rPr>
                <a:t>r.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i="1">
                <a:latin typeface="Arial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i="1">
                  <a:latin typeface="Arial" charset="0"/>
                </a:rPr>
                <a:t>O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i="1">
                  <a:latin typeface="Arial" charset="0"/>
                </a:rPr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i="1">
                  <a:latin typeface="Arial" charset="0"/>
                </a:rPr>
                <a:t>d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i="1">
                  <a:latin typeface="Arial" charset="0"/>
                </a:rPr>
                <a:t>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i="1">
                  <a:latin typeface="Arial" charset="0"/>
                </a:rPr>
                <a:t>r</a:t>
              </a:r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 flipH="1">
              <a:off x="1008" y="1728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>
              <a:off x="1440" y="1488"/>
              <a:ext cx="3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3" name="Rectangle 17"/>
            <p:cNvSpPr>
              <a:spLocks noChangeArrowheads="1"/>
            </p:cNvSpPr>
            <p:nvPr/>
          </p:nvSpPr>
          <p:spPr bwMode="auto">
            <a:xfrm>
              <a:off x="2640" y="1248"/>
              <a:ext cx="133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i="1">
                  <a:latin typeface="Arial" charset="0"/>
                </a:rPr>
                <a:t>Time (clock cycles)</a:t>
              </a:r>
            </a:p>
          </p:txBody>
        </p:sp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>
              <a:off x="1020" y="1793"/>
              <a:ext cx="65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/>
                <a:t>Ld/St</a:t>
              </a:r>
              <a:endParaRPr lang="en-US" altLang="zh-CN" sz="2800" b="1">
                <a:latin typeface="Arial" charset="0"/>
              </a:endParaRPr>
            </a:p>
          </p:txBody>
        </p:sp>
        <p:sp>
          <p:nvSpPr>
            <p:cNvPr id="19475" name="Rectangle 19"/>
            <p:cNvSpPr>
              <a:spLocks noChangeArrowheads="1"/>
            </p:cNvSpPr>
            <p:nvPr/>
          </p:nvSpPr>
          <p:spPr bwMode="auto">
            <a:xfrm>
              <a:off x="1004" y="2159"/>
              <a:ext cx="73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/>
                <a:t>Instr 1</a:t>
              </a:r>
              <a:endParaRPr lang="en-US" altLang="zh-CN" sz="2800" b="1">
                <a:latin typeface="Arial" charset="0"/>
              </a:endParaRPr>
            </a:p>
          </p:txBody>
        </p:sp>
        <p:sp>
          <p:nvSpPr>
            <p:cNvPr id="19476" name="Rectangle 20"/>
            <p:cNvSpPr>
              <a:spLocks noChangeArrowheads="1"/>
            </p:cNvSpPr>
            <p:nvPr/>
          </p:nvSpPr>
          <p:spPr bwMode="auto">
            <a:xfrm>
              <a:off x="996" y="2568"/>
              <a:ext cx="76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/>
                <a:t>Instr 2</a:t>
              </a:r>
              <a:endParaRPr lang="en-US" altLang="zh-CN" sz="2800" b="1">
                <a:latin typeface="Arial" charset="0"/>
              </a:endParaRPr>
            </a:p>
          </p:txBody>
        </p:sp>
        <p:sp>
          <p:nvSpPr>
            <p:cNvPr id="19477" name="Rectangle 21"/>
            <p:cNvSpPr>
              <a:spLocks noChangeArrowheads="1"/>
            </p:cNvSpPr>
            <p:nvPr/>
          </p:nvSpPr>
          <p:spPr bwMode="auto">
            <a:xfrm>
              <a:off x="1039" y="2946"/>
              <a:ext cx="76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/>
                <a:t>Instr 3</a:t>
              </a:r>
            </a:p>
          </p:txBody>
        </p:sp>
        <p:grpSp>
          <p:nvGrpSpPr>
            <p:cNvPr id="19478" name="Group 22"/>
            <p:cNvGrpSpPr>
              <a:grpSpLocks/>
            </p:cNvGrpSpPr>
            <p:nvPr/>
          </p:nvGrpSpPr>
          <p:grpSpPr bwMode="auto">
            <a:xfrm>
              <a:off x="2160" y="1536"/>
              <a:ext cx="3024" cy="1728"/>
              <a:chOff x="1929" y="1985"/>
              <a:chExt cx="3024" cy="2479"/>
            </a:xfrm>
          </p:grpSpPr>
          <p:sp>
            <p:nvSpPr>
              <p:cNvPr id="19479" name="Line 23"/>
              <p:cNvSpPr>
                <a:spLocks noChangeShapeType="1"/>
              </p:cNvSpPr>
              <p:nvPr/>
            </p:nvSpPr>
            <p:spPr bwMode="auto">
              <a:xfrm>
                <a:off x="192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0" name="Line 24"/>
              <p:cNvSpPr>
                <a:spLocks noChangeShapeType="1"/>
              </p:cNvSpPr>
              <p:nvPr/>
            </p:nvSpPr>
            <p:spPr bwMode="auto">
              <a:xfrm>
                <a:off x="236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1" name="Line 25"/>
              <p:cNvSpPr>
                <a:spLocks noChangeShapeType="1"/>
              </p:cNvSpPr>
              <p:nvPr/>
            </p:nvSpPr>
            <p:spPr bwMode="auto">
              <a:xfrm>
                <a:off x="279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2" name="Line 26"/>
              <p:cNvSpPr>
                <a:spLocks noChangeShapeType="1"/>
              </p:cNvSpPr>
              <p:nvPr/>
            </p:nvSpPr>
            <p:spPr bwMode="auto">
              <a:xfrm>
                <a:off x="3225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3" name="Line 27"/>
              <p:cNvSpPr>
                <a:spLocks noChangeShapeType="1"/>
              </p:cNvSpPr>
              <p:nvPr/>
            </p:nvSpPr>
            <p:spPr bwMode="auto">
              <a:xfrm>
                <a:off x="3657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4" name="Line 28"/>
              <p:cNvSpPr>
                <a:spLocks noChangeShapeType="1"/>
              </p:cNvSpPr>
              <p:nvPr/>
            </p:nvSpPr>
            <p:spPr bwMode="auto">
              <a:xfrm>
                <a:off x="4089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5" name="Line 29"/>
              <p:cNvSpPr>
                <a:spLocks noChangeShapeType="1"/>
              </p:cNvSpPr>
              <p:nvPr/>
            </p:nvSpPr>
            <p:spPr bwMode="auto">
              <a:xfrm>
                <a:off x="4521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6" name="Line 30"/>
              <p:cNvSpPr>
                <a:spLocks noChangeShapeType="1"/>
              </p:cNvSpPr>
              <p:nvPr/>
            </p:nvSpPr>
            <p:spPr bwMode="auto">
              <a:xfrm>
                <a:off x="4953" y="1985"/>
                <a:ext cx="0" cy="2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87" name="Group 31"/>
            <p:cNvGrpSpPr>
              <a:grpSpLocks/>
            </p:cNvGrpSpPr>
            <p:nvPr/>
          </p:nvGrpSpPr>
          <p:grpSpPr bwMode="auto">
            <a:xfrm>
              <a:off x="2697" y="1661"/>
              <a:ext cx="226" cy="423"/>
              <a:chOff x="2256" y="1152"/>
              <a:chExt cx="226" cy="481"/>
            </a:xfrm>
          </p:grpSpPr>
          <p:sp>
            <p:nvSpPr>
              <p:cNvPr id="19488" name="Freeform 32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9" name="Rectangle 33"/>
              <p:cNvSpPr>
                <a:spLocks noChangeArrowheads="1"/>
              </p:cNvSpPr>
              <p:nvPr/>
            </p:nvSpPr>
            <p:spPr bwMode="auto">
              <a:xfrm rot="5400000">
                <a:off x="2147" y="1296"/>
                <a:ext cx="42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ALU</a:t>
                </a:r>
              </a:p>
            </p:txBody>
          </p:sp>
        </p:grpSp>
        <p:grpSp>
          <p:nvGrpSpPr>
            <p:cNvPr id="19490" name="Group 34"/>
            <p:cNvGrpSpPr>
              <a:grpSpLocks/>
            </p:cNvGrpSpPr>
            <p:nvPr/>
          </p:nvGrpSpPr>
          <p:grpSpPr bwMode="auto">
            <a:xfrm>
              <a:off x="1765" y="1745"/>
              <a:ext cx="359" cy="255"/>
              <a:chOff x="1324" y="1248"/>
              <a:chExt cx="359" cy="289"/>
            </a:xfrm>
          </p:grpSpPr>
          <p:sp>
            <p:nvSpPr>
              <p:cNvPr id="19491" name="Rectangle 35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257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IM</a:t>
                </a:r>
              </a:p>
            </p:txBody>
          </p:sp>
          <p:grpSp>
            <p:nvGrpSpPr>
              <p:cNvPr id="19492" name="Group 36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19493" name="Freeform 37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94" name="Freeform 38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495" name="Rectangle 39"/>
            <p:cNvSpPr>
              <a:spLocks noChangeArrowheads="1"/>
            </p:cNvSpPr>
            <p:nvPr/>
          </p:nvSpPr>
          <p:spPr bwMode="auto">
            <a:xfrm>
              <a:off x="2225" y="1752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Reg</a:t>
              </a:r>
            </a:p>
          </p:txBody>
        </p:sp>
        <p:grpSp>
          <p:nvGrpSpPr>
            <p:cNvPr id="19496" name="Group 40"/>
            <p:cNvGrpSpPr>
              <a:grpSpLocks/>
            </p:cNvGrpSpPr>
            <p:nvPr/>
          </p:nvGrpSpPr>
          <p:grpSpPr bwMode="auto">
            <a:xfrm>
              <a:off x="2244" y="1745"/>
              <a:ext cx="296" cy="255"/>
              <a:chOff x="1803" y="1248"/>
              <a:chExt cx="296" cy="289"/>
            </a:xfrm>
          </p:grpSpPr>
          <p:sp>
            <p:nvSpPr>
              <p:cNvPr id="19497" name="Freeform 41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8" name="Freeform 42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99" name="Line 43"/>
            <p:cNvSpPr>
              <a:spLocks noChangeShapeType="1"/>
            </p:cNvSpPr>
            <p:nvPr/>
          </p:nvSpPr>
          <p:spPr bwMode="auto">
            <a:xfrm>
              <a:off x="2129" y="187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0" name="Freeform 44"/>
            <p:cNvSpPr>
              <a:spLocks/>
            </p:cNvSpPr>
            <p:nvPr/>
          </p:nvSpPr>
          <p:spPr bwMode="auto">
            <a:xfrm>
              <a:off x="2191" y="1788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Line 45"/>
            <p:cNvSpPr>
              <a:spLocks noChangeShapeType="1"/>
            </p:cNvSpPr>
            <p:nvPr/>
          </p:nvSpPr>
          <p:spPr bwMode="auto">
            <a:xfrm>
              <a:off x="2545" y="17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2" name="Rectangle 46"/>
            <p:cNvSpPr>
              <a:spLocks noChangeArrowheads="1"/>
            </p:cNvSpPr>
            <p:nvPr/>
          </p:nvSpPr>
          <p:spPr bwMode="auto">
            <a:xfrm>
              <a:off x="3120" y="1776"/>
              <a:ext cx="31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DM</a:t>
              </a:r>
            </a:p>
          </p:txBody>
        </p:sp>
        <p:sp>
          <p:nvSpPr>
            <p:cNvPr id="19503" name="Rectangle 47"/>
            <p:cNvSpPr>
              <a:spLocks noChangeArrowheads="1"/>
            </p:cNvSpPr>
            <p:nvPr/>
          </p:nvSpPr>
          <p:spPr bwMode="auto">
            <a:xfrm>
              <a:off x="3534" y="1747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Reg</a:t>
              </a:r>
            </a:p>
          </p:txBody>
        </p:sp>
        <p:grpSp>
          <p:nvGrpSpPr>
            <p:cNvPr id="19504" name="Group 48"/>
            <p:cNvGrpSpPr>
              <a:grpSpLocks/>
            </p:cNvGrpSpPr>
            <p:nvPr/>
          </p:nvGrpSpPr>
          <p:grpSpPr bwMode="auto">
            <a:xfrm>
              <a:off x="3561" y="1745"/>
              <a:ext cx="284" cy="255"/>
              <a:chOff x="3120" y="1248"/>
              <a:chExt cx="284" cy="289"/>
            </a:xfrm>
          </p:grpSpPr>
          <p:sp>
            <p:nvSpPr>
              <p:cNvPr id="19505" name="Freeform 49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6" name="Freeform 50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07" name="Line 51"/>
            <p:cNvSpPr>
              <a:spLocks noChangeShapeType="1"/>
            </p:cNvSpPr>
            <p:nvPr/>
          </p:nvSpPr>
          <p:spPr bwMode="auto">
            <a:xfrm>
              <a:off x="3414" y="187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8" name="Line 52"/>
            <p:cNvSpPr>
              <a:spLocks noChangeShapeType="1"/>
            </p:cNvSpPr>
            <p:nvPr/>
          </p:nvSpPr>
          <p:spPr bwMode="auto">
            <a:xfrm>
              <a:off x="2930" y="187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9" name="Freeform 53"/>
            <p:cNvSpPr>
              <a:spLocks/>
            </p:cNvSpPr>
            <p:nvPr/>
          </p:nvSpPr>
          <p:spPr bwMode="auto">
            <a:xfrm>
              <a:off x="3051" y="1872"/>
              <a:ext cx="431" cy="170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Line 54"/>
            <p:cNvSpPr>
              <a:spLocks noChangeShapeType="1"/>
            </p:cNvSpPr>
            <p:nvPr/>
          </p:nvSpPr>
          <p:spPr bwMode="auto">
            <a:xfrm>
              <a:off x="2545" y="1957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1" name="Freeform 55"/>
            <p:cNvSpPr>
              <a:spLocks/>
            </p:cNvSpPr>
            <p:nvPr/>
          </p:nvSpPr>
          <p:spPr bwMode="auto">
            <a:xfrm>
              <a:off x="2638" y="1868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512" name="Group 56"/>
            <p:cNvGrpSpPr>
              <a:grpSpLocks/>
            </p:cNvGrpSpPr>
            <p:nvPr/>
          </p:nvGrpSpPr>
          <p:grpSpPr bwMode="auto">
            <a:xfrm>
              <a:off x="2192" y="2055"/>
              <a:ext cx="2124" cy="452"/>
              <a:chOff x="1751" y="1600"/>
              <a:chExt cx="2124" cy="513"/>
            </a:xfrm>
          </p:grpSpPr>
          <p:grpSp>
            <p:nvGrpSpPr>
              <p:cNvPr id="19513" name="Group 57"/>
              <p:cNvGrpSpPr>
                <a:grpSpLocks/>
              </p:cNvGrpSpPr>
              <p:nvPr/>
            </p:nvGrpSpPr>
            <p:grpSpPr bwMode="auto">
              <a:xfrm>
                <a:off x="2685" y="1600"/>
                <a:ext cx="224" cy="481"/>
                <a:chOff x="2685" y="1600"/>
                <a:chExt cx="224" cy="481"/>
              </a:xfrm>
            </p:grpSpPr>
            <p:sp>
              <p:nvSpPr>
                <p:cNvPr id="19514" name="Freeform 58"/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5" name="Rectangle 59"/>
                <p:cNvSpPr>
                  <a:spLocks noChangeArrowheads="1"/>
                </p:cNvSpPr>
                <p:nvPr/>
              </p:nvSpPr>
              <p:spPr bwMode="auto">
                <a:xfrm rot="5400000">
                  <a:off x="2576" y="1745"/>
                  <a:ext cx="42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 b="1">
                      <a:latin typeface="Arial" charset="0"/>
                    </a:rPr>
                    <a:t>ALU</a:t>
                  </a:r>
                </a:p>
              </p:txBody>
            </p:sp>
          </p:grpSp>
          <p:grpSp>
            <p:nvGrpSpPr>
              <p:cNvPr id="19516" name="Group 60"/>
              <p:cNvGrpSpPr>
                <a:grpSpLocks/>
              </p:cNvGrpSpPr>
              <p:nvPr/>
            </p:nvGrpSpPr>
            <p:grpSpPr bwMode="auto">
              <a:xfrm>
                <a:off x="1751" y="1696"/>
                <a:ext cx="359" cy="289"/>
                <a:chOff x="1751" y="1696"/>
                <a:chExt cx="359" cy="289"/>
              </a:xfrm>
            </p:grpSpPr>
            <p:sp>
              <p:nvSpPr>
                <p:cNvPr id="19517" name="Rectangle 61"/>
                <p:cNvSpPr>
                  <a:spLocks noChangeArrowheads="1"/>
                </p:cNvSpPr>
                <p:nvPr/>
              </p:nvSpPr>
              <p:spPr bwMode="auto">
                <a:xfrm>
                  <a:off x="1751" y="1701"/>
                  <a:ext cx="257" cy="2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 b="1">
                      <a:latin typeface="Arial" charset="0"/>
                    </a:rPr>
                    <a:t>IM</a:t>
                  </a:r>
                </a:p>
              </p:txBody>
            </p:sp>
            <p:grpSp>
              <p:nvGrpSpPr>
                <p:cNvPr id="19518" name="Group 62"/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19519" name="Freeform 63"/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20" name="Freeform 64"/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521" name="Rectangle 65"/>
              <p:cNvSpPr>
                <a:spLocks noChangeArrowheads="1"/>
              </p:cNvSpPr>
              <p:nvPr/>
            </p:nvSpPr>
            <p:spPr bwMode="auto">
              <a:xfrm>
                <a:off x="2211" y="1703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19522" name="Group 66"/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19523" name="Freeform 67"/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4" name="Freeform 68"/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525" name="Line 69"/>
              <p:cNvSpPr>
                <a:spLocks noChangeShapeType="1"/>
              </p:cNvSpPr>
              <p:nvPr/>
            </p:nvSpPr>
            <p:spPr bwMode="auto">
              <a:xfrm>
                <a:off x="2115" y="184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26" name="Freeform 70"/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7" name="Line 71"/>
              <p:cNvSpPr>
                <a:spLocks noChangeShapeType="1"/>
              </p:cNvSpPr>
              <p:nvPr/>
            </p:nvSpPr>
            <p:spPr bwMode="auto">
              <a:xfrm>
                <a:off x="2531" y="174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28" name="Rectangle 72"/>
              <p:cNvSpPr>
                <a:spLocks noChangeArrowheads="1"/>
              </p:cNvSpPr>
              <p:nvPr/>
            </p:nvSpPr>
            <p:spPr bwMode="auto">
              <a:xfrm>
                <a:off x="3028" y="1696"/>
                <a:ext cx="313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DM</a:t>
                </a:r>
              </a:p>
            </p:txBody>
          </p:sp>
          <p:grpSp>
            <p:nvGrpSpPr>
              <p:cNvPr id="19529" name="Group 73"/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19530" name="Freeform 74"/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1" name="Freeform 75"/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532" name="Rectangle 76"/>
              <p:cNvSpPr>
                <a:spLocks noChangeArrowheads="1"/>
              </p:cNvSpPr>
              <p:nvPr/>
            </p:nvSpPr>
            <p:spPr bwMode="auto">
              <a:xfrm>
                <a:off x="3520" y="1696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19533" name="Group 77"/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19534" name="Freeform 78"/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5" name="Freeform 79"/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536" name="Line 80"/>
              <p:cNvSpPr>
                <a:spLocks noChangeShapeType="1"/>
              </p:cNvSpPr>
              <p:nvPr/>
            </p:nvSpPr>
            <p:spPr bwMode="auto">
              <a:xfrm>
                <a:off x="3400" y="184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37" name="Line 81"/>
              <p:cNvSpPr>
                <a:spLocks noChangeShapeType="1"/>
              </p:cNvSpPr>
              <p:nvPr/>
            </p:nvSpPr>
            <p:spPr bwMode="auto">
              <a:xfrm>
                <a:off x="2916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38" name="Freeform 82"/>
              <p:cNvSpPr>
                <a:spLocks/>
              </p:cNvSpPr>
              <p:nvPr/>
            </p:nvSpPr>
            <p:spPr bwMode="auto">
              <a:xfrm>
                <a:off x="3037" y="1840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39" name="Line 83"/>
              <p:cNvSpPr>
                <a:spLocks noChangeShapeType="1"/>
              </p:cNvSpPr>
              <p:nvPr/>
            </p:nvSpPr>
            <p:spPr bwMode="auto">
              <a:xfrm>
                <a:off x="2531" y="193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40" name="Freeform 84"/>
              <p:cNvSpPr>
                <a:spLocks/>
              </p:cNvSpPr>
              <p:nvPr/>
            </p:nvSpPr>
            <p:spPr bwMode="auto">
              <a:xfrm>
                <a:off x="2624" y="1835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41" name="Group 85"/>
            <p:cNvGrpSpPr>
              <a:grpSpLocks/>
            </p:cNvGrpSpPr>
            <p:nvPr/>
          </p:nvGrpSpPr>
          <p:grpSpPr bwMode="auto">
            <a:xfrm>
              <a:off x="2619" y="2450"/>
              <a:ext cx="2124" cy="451"/>
              <a:chOff x="2178" y="2048"/>
              <a:chExt cx="2124" cy="513"/>
            </a:xfrm>
          </p:grpSpPr>
          <p:grpSp>
            <p:nvGrpSpPr>
              <p:cNvPr id="19542" name="Group 86"/>
              <p:cNvGrpSpPr>
                <a:grpSpLocks/>
              </p:cNvGrpSpPr>
              <p:nvPr/>
            </p:nvGrpSpPr>
            <p:grpSpPr bwMode="auto">
              <a:xfrm>
                <a:off x="3110" y="2048"/>
                <a:ext cx="226" cy="481"/>
                <a:chOff x="3110" y="2048"/>
                <a:chExt cx="226" cy="481"/>
              </a:xfrm>
            </p:grpSpPr>
            <p:sp>
              <p:nvSpPr>
                <p:cNvPr id="19543" name="Freeform 87"/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44" name="Rectangle 88"/>
                <p:cNvSpPr>
                  <a:spLocks noChangeArrowheads="1"/>
                </p:cNvSpPr>
                <p:nvPr/>
              </p:nvSpPr>
              <p:spPr bwMode="auto">
                <a:xfrm rot="5400000">
                  <a:off x="3001" y="2192"/>
                  <a:ext cx="428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 b="1">
                      <a:latin typeface="Arial" charset="0"/>
                    </a:rPr>
                    <a:t>ALU</a:t>
                  </a:r>
                </a:p>
              </p:txBody>
            </p:sp>
          </p:grpSp>
          <p:grpSp>
            <p:nvGrpSpPr>
              <p:cNvPr id="19545" name="Group 89"/>
              <p:cNvGrpSpPr>
                <a:grpSpLocks/>
              </p:cNvGrpSpPr>
              <p:nvPr/>
            </p:nvGrpSpPr>
            <p:grpSpPr bwMode="auto">
              <a:xfrm>
                <a:off x="2178" y="2144"/>
                <a:ext cx="359" cy="289"/>
                <a:chOff x="2178" y="2144"/>
                <a:chExt cx="359" cy="289"/>
              </a:xfrm>
            </p:grpSpPr>
            <p:sp>
              <p:nvSpPr>
                <p:cNvPr id="19546" name="Rectangle 90"/>
                <p:cNvSpPr>
                  <a:spLocks noChangeArrowheads="1"/>
                </p:cNvSpPr>
                <p:nvPr/>
              </p:nvSpPr>
              <p:spPr bwMode="auto">
                <a:xfrm>
                  <a:off x="2178" y="2146"/>
                  <a:ext cx="257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zh-CN" sz="1600" b="1">
                      <a:latin typeface="Arial" charset="0"/>
                    </a:rPr>
                    <a:t>IM</a:t>
                  </a:r>
                </a:p>
              </p:txBody>
            </p:sp>
            <p:grpSp>
              <p:nvGrpSpPr>
                <p:cNvPr id="19547" name="Group 91"/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19548" name="Freeform 92"/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49" name="Freeform 93"/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550" name="Rectangle 94"/>
              <p:cNvSpPr>
                <a:spLocks noChangeArrowheads="1"/>
              </p:cNvSpPr>
              <p:nvPr/>
            </p:nvSpPr>
            <p:spPr bwMode="auto">
              <a:xfrm>
                <a:off x="2638" y="2152"/>
                <a:ext cx="355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19551" name="Group 95"/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19552" name="Freeform 96"/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53" name="Freeform 97"/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554" name="Line 98"/>
              <p:cNvSpPr>
                <a:spLocks noChangeShapeType="1"/>
              </p:cNvSpPr>
              <p:nvPr/>
            </p:nvSpPr>
            <p:spPr bwMode="auto">
              <a:xfrm>
                <a:off x="2542" y="22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55" name="Freeform 99"/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6" name="Line 100"/>
              <p:cNvSpPr>
                <a:spLocks noChangeShapeType="1"/>
              </p:cNvSpPr>
              <p:nvPr/>
            </p:nvSpPr>
            <p:spPr bwMode="auto">
              <a:xfrm>
                <a:off x="2958" y="2192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57" name="Rectangle 101"/>
              <p:cNvSpPr>
                <a:spLocks noChangeArrowheads="1"/>
              </p:cNvSpPr>
              <p:nvPr/>
            </p:nvSpPr>
            <p:spPr bwMode="auto">
              <a:xfrm>
                <a:off x="3455" y="2146"/>
                <a:ext cx="313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DM</a:t>
                </a:r>
              </a:p>
            </p:txBody>
          </p:sp>
          <p:grpSp>
            <p:nvGrpSpPr>
              <p:cNvPr id="19558" name="Group 102"/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19559" name="Freeform 103"/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60" name="Freeform 104"/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561" name="Rectangle 105"/>
              <p:cNvSpPr>
                <a:spLocks noChangeArrowheads="1"/>
              </p:cNvSpPr>
              <p:nvPr/>
            </p:nvSpPr>
            <p:spPr bwMode="auto">
              <a:xfrm>
                <a:off x="3947" y="2146"/>
                <a:ext cx="355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Reg</a:t>
                </a:r>
              </a:p>
            </p:txBody>
          </p:sp>
          <p:grpSp>
            <p:nvGrpSpPr>
              <p:cNvPr id="19562" name="Group 106"/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19563" name="Freeform 107"/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64" name="Freeform 108"/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565" name="Line 109"/>
              <p:cNvSpPr>
                <a:spLocks noChangeShapeType="1"/>
              </p:cNvSpPr>
              <p:nvPr/>
            </p:nvSpPr>
            <p:spPr bwMode="auto">
              <a:xfrm>
                <a:off x="3827" y="228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6" name="Line 110"/>
              <p:cNvSpPr>
                <a:spLocks noChangeShapeType="1"/>
              </p:cNvSpPr>
              <p:nvPr/>
            </p:nvSpPr>
            <p:spPr bwMode="auto">
              <a:xfrm>
                <a:off x="3343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7" name="Freeform 111"/>
              <p:cNvSpPr>
                <a:spLocks/>
              </p:cNvSpPr>
              <p:nvPr/>
            </p:nvSpPr>
            <p:spPr bwMode="auto">
              <a:xfrm>
                <a:off x="3464" y="2288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8" name="Line 112"/>
              <p:cNvSpPr>
                <a:spLocks noChangeShapeType="1"/>
              </p:cNvSpPr>
              <p:nvPr/>
            </p:nvSpPr>
            <p:spPr bwMode="auto">
              <a:xfrm>
                <a:off x="2958" y="238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9" name="Freeform 113"/>
              <p:cNvSpPr>
                <a:spLocks/>
              </p:cNvSpPr>
              <p:nvPr/>
            </p:nvSpPr>
            <p:spPr bwMode="auto">
              <a:xfrm>
                <a:off x="3051" y="2283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70" name="Group 114"/>
            <p:cNvGrpSpPr>
              <a:grpSpLocks/>
            </p:cNvGrpSpPr>
            <p:nvPr/>
          </p:nvGrpSpPr>
          <p:grpSpPr bwMode="auto">
            <a:xfrm>
              <a:off x="3980" y="2844"/>
              <a:ext cx="224" cy="424"/>
              <a:chOff x="3539" y="2496"/>
              <a:chExt cx="224" cy="481"/>
            </a:xfrm>
          </p:grpSpPr>
          <p:sp>
            <p:nvSpPr>
              <p:cNvPr id="19571" name="Freeform 115"/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2" name="Rectangle 116"/>
              <p:cNvSpPr>
                <a:spLocks noChangeArrowheads="1"/>
              </p:cNvSpPr>
              <p:nvPr/>
            </p:nvSpPr>
            <p:spPr bwMode="auto">
              <a:xfrm rot="5400000">
                <a:off x="3430" y="2641"/>
                <a:ext cx="427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b="1">
                    <a:latin typeface="Arial" charset="0"/>
                  </a:rPr>
                  <a:t>ALU</a:t>
                </a:r>
              </a:p>
            </p:txBody>
          </p:sp>
        </p:grpSp>
        <p:sp>
          <p:nvSpPr>
            <p:cNvPr id="19573" name="Rectangle 117"/>
            <p:cNvSpPr>
              <a:spLocks noChangeArrowheads="1"/>
            </p:cNvSpPr>
            <p:nvPr/>
          </p:nvSpPr>
          <p:spPr bwMode="auto">
            <a:xfrm>
              <a:off x="3506" y="2935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Reg</a:t>
              </a:r>
            </a:p>
          </p:txBody>
        </p:sp>
        <p:grpSp>
          <p:nvGrpSpPr>
            <p:cNvPr id="19574" name="Group 118"/>
            <p:cNvGrpSpPr>
              <a:grpSpLocks/>
            </p:cNvGrpSpPr>
            <p:nvPr/>
          </p:nvGrpSpPr>
          <p:grpSpPr bwMode="auto">
            <a:xfrm>
              <a:off x="3525" y="2929"/>
              <a:ext cx="296" cy="254"/>
              <a:chOff x="3084" y="2592"/>
              <a:chExt cx="296" cy="289"/>
            </a:xfrm>
          </p:grpSpPr>
          <p:sp>
            <p:nvSpPr>
              <p:cNvPr id="19575" name="Freeform 119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6" name="Freeform 120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77" name="Line 121"/>
            <p:cNvSpPr>
              <a:spLocks noChangeShapeType="1"/>
            </p:cNvSpPr>
            <p:nvPr/>
          </p:nvSpPr>
          <p:spPr bwMode="auto">
            <a:xfrm>
              <a:off x="3410" y="305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8" name="Freeform 122"/>
            <p:cNvSpPr>
              <a:spLocks/>
            </p:cNvSpPr>
            <p:nvPr/>
          </p:nvSpPr>
          <p:spPr bwMode="auto">
            <a:xfrm>
              <a:off x="3472" y="2971"/>
              <a:ext cx="48" cy="85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9" name="Line 123"/>
            <p:cNvSpPr>
              <a:spLocks noChangeShapeType="1"/>
            </p:cNvSpPr>
            <p:nvPr/>
          </p:nvSpPr>
          <p:spPr bwMode="auto">
            <a:xfrm>
              <a:off x="3826" y="2971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80" name="Rectangle 124"/>
            <p:cNvSpPr>
              <a:spLocks noChangeArrowheads="1"/>
            </p:cNvSpPr>
            <p:nvPr/>
          </p:nvSpPr>
          <p:spPr bwMode="auto">
            <a:xfrm>
              <a:off x="4323" y="2931"/>
              <a:ext cx="31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DM</a:t>
              </a:r>
            </a:p>
          </p:txBody>
        </p:sp>
        <p:grpSp>
          <p:nvGrpSpPr>
            <p:cNvPr id="19581" name="Group 125"/>
            <p:cNvGrpSpPr>
              <a:grpSpLocks/>
            </p:cNvGrpSpPr>
            <p:nvPr/>
          </p:nvGrpSpPr>
          <p:grpSpPr bwMode="auto">
            <a:xfrm>
              <a:off x="4374" y="2929"/>
              <a:ext cx="325" cy="254"/>
              <a:chOff x="3933" y="2592"/>
              <a:chExt cx="325" cy="289"/>
            </a:xfrm>
          </p:grpSpPr>
          <p:sp>
            <p:nvSpPr>
              <p:cNvPr id="19582" name="Freeform 126"/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83" name="Freeform 127"/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84" name="Rectangle 128"/>
            <p:cNvSpPr>
              <a:spLocks noChangeArrowheads="1"/>
            </p:cNvSpPr>
            <p:nvPr/>
          </p:nvSpPr>
          <p:spPr bwMode="auto">
            <a:xfrm>
              <a:off x="4815" y="2931"/>
              <a:ext cx="3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b="1">
                  <a:latin typeface="Arial" charset="0"/>
                </a:rPr>
                <a:t>Reg</a:t>
              </a:r>
            </a:p>
          </p:txBody>
        </p:sp>
        <p:grpSp>
          <p:nvGrpSpPr>
            <p:cNvPr id="19585" name="Group 129"/>
            <p:cNvGrpSpPr>
              <a:grpSpLocks/>
            </p:cNvGrpSpPr>
            <p:nvPr/>
          </p:nvGrpSpPr>
          <p:grpSpPr bwMode="auto">
            <a:xfrm>
              <a:off x="4842" y="2929"/>
              <a:ext cx="284" cy="254"/>
              <a:chOff x="4401" y="2592"/>
              <a:chExt cx="284" cy="289"/>
            </a:xfrm>
          </p:grpSpPr>
          <p:sp>
            <p:nvSpPr>
              <p:cNvPr id="19586" name="Freeform 130"/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87" name="Freeform 131"/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88" name="Line 132"/>
            <p:cNvSpPr>
              <a:spLocks noChangeShapeType="1"/>
            </p:cNvSpPr>
            <p:nvPr/>
          </p:nvSpPr>
          <p:spPr bwMode="auto">
            <a:xfrm>
              <a:off x="4695" y="3056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89" name="Line 133"/>
            <p:cNvSpPr>
              <a:spLocks noChangeShapeType="1"/>
            </p:cNvSpPr>
            <p:nvPr/>
          </p:nvSpPr>
          <p:spPr bwMode="auto">
            <a:xfrm>
              <a:off x="4211" y="3056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90" name="Freeform 134"/>
            <p:cNvSpPr>
              <a:spLocks/>
            </p:cNvSpPr>
            <p:nvPr/>
          </p:nvSpPr>
          <p:spPr bwMode="auto">
            <a:xfrm>
              <a:off x="4332" y="3056"/>
              <a:ext cx="431" cy="169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1" name="Line 135"/>
            <p:cNvSpPr>
              <a:spLocks noChangeShapeType="1"/>
            </p:cNvSpPr>
            <p:nvPr/>
          </p:nvSpPr>
          <p:spPr bwMode="auto">
            <a:xfrm>
              <a:off x="3826" y="3140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92" name="Freeform 136"/>
            <p:cNvSpPr>
              <a:spLocks/>
            </p:cNvSpPr>
            <p:nvPr/>
          </p:nvSpPr>
          <p:spPr bwMode="auto">
            <a:xfrm>
              <a:off x="3919" y="3051"/>
              <a:ext cx="337" cy="245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94" name="Rectangle 138"/>
          <p:cNvSpPr>
            <a:spLocks noGrp="1" noChangeArrowheads="1"/>
          </p:cNvSpPr>
          <p:nvPr>
            <p:ph idx="1"/>
          </p:nvPr>
        </p:nvSpPr>
        <p:spPr>
          <a:xfrm>
            <a:off x="304800" y="4953000"/>
            <a:ext cx="8610600" cy="144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u="sng">
                <a:latin typeface="Comic Sans MS" pitchFamily="66" charset="0"/>
              </a:rPr>
              <a:t>Split instruction and data memory</a:t>
            </a:r>
            <a:r>
              <a:rPr lang="en-US" altLang="zh-CN" sz="2400">
                <a:latin typeface="Comic Sans MS" pitchFamily="66" charset="0"/>
              </a:rPr>
              <a:t> / </a:t>
            </a:r>
            <a:r>
              <a:rPr lang="en-US" altLang="zh-CN" sz="2400" u="sng">
                <a:latin typeface="Comic Sans MS" pitchFamily="66" charset="0"/>
              </a:rPr>
              <a:t>multiple memory port</a:t>
            </a:r>
            <a:r>
              <a:rPr lang="en-US" altLang="zh-CN" sz="2400">
                <a:latin typeface="Comic Sans MS" pitchFamily="66" charset="0"/>
              </a:rPr>
              <a:t> / </a:t>
            </a:r>
            <a:r>
              <a:rPr lang="en-US" altLang="zh-CN" sz="2400" u="sng">
                <a:latin typeface="Comic Sans MS" pitchFamily="66" charset="0"/>
              </a:rPr>
              <a:t>instruction buffer</a:t>
            </a:r>
            <a:r>
              <a:rPr lang="en-US" altLang="zh-CN" sz="2400">
                <a:latin typeface="Comic Sans MS" pitchFamily="66" charset="0"/>
              </a:rPr>
              <a:t>  means:</a:t>
            </a:r>
            <a:r>
              <a:rPr lang="en-US" altLang="zh-CN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   </a:t>
            </a:r>
            <a:r>
              <a:rPr lang="en-US" altLang="zh-CN" sz="2400">
                <a:latin typeface="Comic Sans MS" pitchFamily="66" charset="0"/>
              </a:rPr>
              <a:t>fetch the instruction and data inference using 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different hardware resources.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19593" name="Rectangle 1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Split instruction and data memory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8001000" cy="990600"/>
          </a:xfrm>
        </p:spPr>
        <p:txBody>
          <a:bodyPr/>
          <a:lstStyle/>
          <a:p>
            <a:r>
              <a:rPr lang="en-US" altLang="zh-CN"/>
              <a:t>Not fully pipelined function unit : </a:t>
            </a:r>
            <a:br>
              <a:rPr lang="en-US" altLang="zh-CN"/>
            </a:br>
            <a:r>
              <a:rPr lang="en-US" altLang="zh-CN"/>
              <a:t>may cause structural hazard 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0" y="1295400"/>
          <a:ext cx="8763000" cy="503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Document" r:id="rId3" imgW="8124840" imgH="5035680" progId="Word.Document.8">
                  <p:embed/>
                </p:oleObj>
              </mc:Choice>
              <mc:Fallback>
                <p:oleObj name="Document" r:id="rId3" imgW="8124840" imgH="50356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5400"/>
                        <a:ext cx="8763000" cy="503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EAEA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 (pA-14)</a:t>
            </a:r>
          </a:p>
          <a:p>
            <a:pPr lvl="1"/>
            <a:r>
              <a:rPr lang="en-US" altLang="zh-CN" dirty="0"/>
              <a:t>Data reference constitute 40% of the mix</a:t>
            </a:r>
          </a:p>
          <a:p>
            <a:pPr lvl="1"/>
            <a:r>
              <a:rPr lang="en-US" altLang="zh-CN" dirty="0"/>
              <a:t>Ideal CPI ignoring the structural hazard is 1</a:t>
            </a:r>
          </a:p>
          <a:p>
            <a:pPr lvl="1"/>
            <a:r>
              <a:rPr lang="en-US" altLang="zh-CN" dirty="0"/>
              <a:t>The processor with the structural hazard has a clock rate that is 1.05 times higher than that of a processor without structural hazard.</a:t>
            </a:r>
          </a:p>
          <a:p>
            <a:r>
              <a:rPr lang="en-US" altLang="zh-CN" dirty="0"/>
              <a:t>Answer</a:t>
            </a:r>
          </a:p>
          <a:p>
            <a:pPr lvl="1"/>
            <a:r>
              <a:rPr lang="en-US" altLang="zh-CN" dirty="0"/>
              <a:t>Average instruction time = </a:t>
            </a:r>
            <a:r>
              <a:rPr lang="en-US" altLang="zh-CN" dirty="0" err="1"/>
              <a:t>CPI</a:t>
            </a:r>
            <a:r>
              <a:rPr lang="en-US" altLang="zh-CN" dirty="0" err="1">
                <a:sym typeface="Symbol" pitchFamily="18" charset="2"/>
              </a:rPr>
              <a:t>Clock</a:t>
            </a:r>
            <a:r>
              <a:rPr lang="en-US" altLang="zh-CN" dirty="0">
                <a:sym typeface="Symbol" pitchFamily="18" charset="2"/>
              </a:rPr>
              <a:t> cycle time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                                           =(1+0.4 1) </a:t>
            </a:r>
            <a:r>
              <a:rPr lang="en-US" altLang="zh-CN" dirty="0" err="1">
                <a:sym typeface="Symbol" pitchFamily="18" charset="2"/>
              </a:rPr>
              <a:t>CCideal</a:t>
            </a:r>
            <a:r>
              <a:rPr lang="en-US" altLang="zh-CN" dirty="0">
                <a:sym typeface="Symbol" pitchFamily="18" charset="2"/>
              </a:rPr>
              <a:t>/1.05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                                           = 1.3  </a:t>
            </a:r>
            <a:r>
              <a:rPr lang="en-US" altLang="zh-CN" dirty="0" err="1">
                <a:sym typeface="Symbol" pitchFamily="18" charset="2"/>
              </a:rPr>
              <a:t>Ccideal</a:t>
            </a:r>
            <a:endParaRPr lang="en-US" altLang="zh-CN" dirty="0">
              <a:sym typeface="Symbol" pitchFamily="18" charset="2"/>
            </a:endParaRPr>
          </a:p>
          <a:p>
            <a:pPr lvl="1"/>
            <a:r>
              <a:rPr lang="en-US" altLang="zh-CN" dirty="0">
                <a:sym typeface="Symbol" pitchFamily="18" charset="2"/>
              </a:rPr>
              <a:t>Clearly, the processor without the structural hazard is faster.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Machine without structural hazards will always have a lower CPI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To reduce cost . </a:t>
            </a:r>
          </a:p>
          <a:p>
            <a:pPr lvl="1"/>
            <a:r>
              <a:rPr lang="en-US" altLang="zh-CN"/>
              <a:t>i.e. adding split caches, requires twice the memory bandwidth. </a:t>
            </a:r>
          </a:p>
          <a:p>
            <a:pPr lvl="1"/>
            <a:r>
              <a:rPr lang="en-US" altLang="zh-CN"/>
              <a:t>also fully pipelined floating point units costs lots of gates. </a:t>
            </a:r>
          </a:p>
          <a:p>
            <a:pPr lvl="1"/>
            <a:r>
              <a:rPr lang="en-US" altLang="zh-CN"/>
              <a:t>It is not worth the cost if the hazard does not occur very often. </a:t>
            </a:r>
          </a:p>
          <a:p>
            <a:r>
              <a:rPr lang="en-US" altLang="zh-CN"/>
              <a:t>To reduce latency of the unit. </a:t>
            </a:r>
          </a:p>
          <a:p>
            <a:pPr lvl="1"/>
            <a:r>
              <a:rPr lang="en-US" altLang="zh-CN"/>
              <a:t>Making functional units pipelined adds delay </a:t>
            </a:r>
          </a:p>
          <a:p>
            <a:pPr lvl="1"/>
            <a:r>
              <a:rPr lang="en-US" altLang="zh-CN"/>
              <a:t>         (pipeline overhead -&gt; registers.) </a:t>
            </a:r>
          </a:p>
          <a:p>
            <a:pPr lvl="1"/>
            <a:r>
              <a:rPr lang="en-US" altLang="zh-CN"/>
              <a:t>An unpipelined version may require fewer clocks per operation. </a:t>
            </a:r>
          </a:p>
          <a:p>
            <a:pPr lvl="1"/>
            <a:r>
              <a:rPr lang="en-US" altLang="zh-CN"/>
              <a:t>Reducing latency has other performance benefits, as we will see.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allow machine with structural hazard ?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Many machines have unpipelined float-point multiplier.</a:t>
            </a:r>
          </a:p>
          <a:p>
            <a:pPr lvl="1"/>
            <a:r>
              <a:rPr lang="en-US" altLang="zh-CN" dirty="0"/>
              <a:t>The function unit time of FP multiplier is 6 clock cycles</a:t>
            </a:r>
          </a:p>
          <a:p>
            <a:pPr lvl="1"/>
            <a:r>
              <a:rPr lang="en-US" altLang="zh-CN" dirty="0"/>
              <a:t>FP multiply has a frequency of 14% in a </a:t>
            </a:r>
            <a:r>
              <a:rPr lang="en-US" altLang="zh-CN" dirty="0" err="1"/>
              <a:t>SPECfp</a:t>
            </a:r>
            <a:r>
              <a:rPr lang="en-US" altLang="zh-CN" dirty="0"/>
              <a:t> benchmark</a:t>
            </a:r>
          </a:p>
          <a:p>
            <a:pPr lvl="1"/>
            <a:r>
              <a:rPr lang="en-US" altLang="zh-CN" dirty="0"/>
              <a:t>Will the structural </a:t>
            </a:r>
            <a:r>
              <a:rPr lang="en-US" altLang="zh-CN" dirty="0" err="1"/>
              <a:t>hzard</a:t>
            </a:r>
            <a:r>
              <a:rPr lang="en-US" altLang="zh-CN" dirty="0"/>
              <a:t> have a large performance impact on the </a:t>
            </a:r>
            <a:r>
              <a:rPr lang="en-US" altLang="zh-CN" dirty="0" err="1"/>
              <a:t>SPECfp</a:t>
            </a:r>
            <a:r>
              <a:rPr lang="en-US" altLang="zh-CN" dirty="0"/>
              <a:t> benchmark?</a:t>
            </a:r>
          </a:p>
          <a:p>
            <a:pPr lvl="1"/>
            <a:endParaRPr lang="en-US" altLang="zh-CN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Example: impact of structural hazard to performance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 the best case: FP multiplies are distributed uniformly.</a:t>
            </a:r>
          </a:p>
          <a:p>
            <a:pPr lvl="1"/>
            <a:r>
              <a:rPr lang="en-US" altLang="zh-CN"/>
              <a:t>There is one multiply in every 7 clock.    1/14%</a:t>
            </a:r>
          </a:p>
          <a:p>
            <a:pPr lvl="1"/>
            <a:r>
              <a:rPr lang="en-US" altLang="zh-CN"/>
              <a:t>Then there will be no structural hazard,then there is no performance penalty at all.</a:t>
            </a:r>
          </a:p>
          <a:p>
            <a:r>
              <a:rPr lang="en-US" altLang="zh-CN"/>
              <a:t>In the worst case: the multiplies are all clustered with no intervening instructions.</a:t>
            </a:r>
          </a:p>
          <a:p>
            <a:pPr lvl="1"/>
            <a:r>
              <a:rPr lang="en-US" altLang="zh-CN"/>
              <a:t>Then every multiply instruction have to stall 5 clock cycles to wait for the multiplier be released. </a:t>
            </a:r>
          </a:p>
          <a:p>
            <a:pPr lvl="1"/>
            <a:r>
              <a:rPr lang="en-US" altLang="zh-CN"/>
              <a:t>The CPI will increase 70% to 1.7, if the ideal CPI is 1. </a:t>
            </a:r>
          </a:p>
          <a:p>
            <a:r>
              <a:rPr lang="en-US" altLang="zh-CN"/>
              <a:t>Experiment result:</a:t>
            </a:r>
          </a:p>
          <a:p>
            <a:pPr lvl="1"/>
            <a:r>
              <a:rPr lang="en-US" altLang="zh-CN"/>
              <a:t>This structural hazard increase execution time by less than 3%. 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Answer to the example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Taxonomy of Hazards </a:t>
            </a:r>
          </a:p>
          <a:p>
            <a:pPr lvl="1"/>
            <a:r>
              <a:rPr lang="en-US" altLang="zh-CN" dirty="0"/>
              <a:t>Structural hazards </a:t>
            </a:r>
          </a:p>
          <a:p>
            <a:pPr lvl="2"/>
            <a:r>
              <a:rPr lang="en-US" altLang="zh-CN" dirty="0"/>
              <a:t>These are conflicts over hardware resources. </a:t>
            </a:r>
          </a:p>
          <a:p>
            <a:pPr lvl="2"/>
            <a:r>
              <a:rPr lang="en-US" altLang="zh-CN" dirty="0"/>
              <a:t>OK, maybe add extra hardware resources; </a:t>
            </a:r>
          </a:p>
          <a:p>
            <a:pPr lvl="3"/>
            <a:r>
              <a:rPr lang="en-US" altLang="zh-CN" dirty="0"/>
              <a:t>    or  full pipelined the functional units; </a:t>
            </a:r>
          </a:p>
          <a:p>
            <a:pPr lvl="3"/>
            <a:r>
              <a:rPr lang="en-US" altLang="zh-CN" dirty="0"/>
              <a:t>    otherwise still have to stall</a:t>
            </a:r>
          </a:p>
          <a:p>
            <a:pPr lvl="1"/>
            <a:r>
              <a:rPr lang="en-US" altLang="zh-CN" dirty="0"/>
              <a:t>Data hazards</a:t>
            </a:r>
          </a:p>
          <a:p>
            <a:pPr lvl="2"/>
            <a:r>
              <a:rPr lang="en-US" altLang="zh-CN" dirty="0"/>
              <a:t>Instruction depends on result of prior computation which is not ready (computed or stored) yet</a:t>
            </a:r>
          </a:p>
          <a:p>
            <a:pPr lvl="1"/>
            <a:r>
              <a:rPr lang="en-US" altLang="zh-CN" dirty="0"/>
              <a:t>Control hazards </a:t>
            </a:r>
          </a:p>
          <a:p>
            <a:pPr lvl="2"/>
            <a:r>
              <a:rPr lang="en-US" altLang="zh-CN" dirty="0"/>
              <a:t>branch condition and the branch PC are not available in time to fetch an instruction on the next clock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of Structural hazard 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3300"/>
                </a:solidFill>
                <a:ea typeface="楷体_GB2312" pitchFamily="49" charset="-122"/>
              </a:rPr>
              <a:t>Data hazards</a:t>
            </a:r>
            <a:r>
              <a:rPr lang="en-US" altLang="zh-CN" dirty="0"/>
              <a:t> occur when the pipeline changes the order of read/write accesses to operands comparing with that in  sequential executing .</a:t>
            </a:r>
          </a:p>
          <a:p>
            <a:r>
              <a:rPr lang="en-US" altLang="zh-CN" dirty="0"/>
              <a:t>Let’s see an Example</a:t>
            </a:r>
          </a:p>
          <a:p>
            <a:pPr lvl="1">
              <a:buFontTx/>
              <a:buNone/>
            </a:pPr>
            <a:r>
              <a:rPr lang="en-US" altLang="zh-CN" sz="2400" dirty="0"/>
              <a:t>DADD </a:t>
            </a:r>
            <a:r>
              <a:rPr lang="en-US" altLang="zh-CN" sz="2400" dirty="0">
                <a:solidFill>
                  <a:srgbClr val="FF0000"/>
                </a:solidFill>
              </a:rPr>
              <a:t>R1</a:t>
            </a:r>
            <a:r>
              <a:rPr lang="en-US" altLang="zh-CN" sz="2400" dirty="0"/>
              <a:t>,   R1, R3</a:t>
            </a:r>
          </a:p>
          <a:p>
            <a:pPr lvl="1">
              <a:buFontTx/>
              <a:buNone/>
            </a:pPr>
            <a:r>
              <a:rPr lang="en-US" altLang="zh-CN" sz="2400" dirty="0"/>
              <a:t>DSUB R4,   </a:t>
            </a:r>
            <a:r>
              <a:rPr lang="en-US" altLang="zh-CN" sz="2400" dirty="0">
                <a:solidFill>
                  <a:srgbClr val="FF0000"/>
                </a:solidFill>
              </a:rPr>
              <a:t>R1</a:t>
            </a:r>
            <a:r>
              <a:rPr lang="en-US" altLang="zh-CN" sz="2400" dirty="0"/>
              <a:t>, R5</a:t>
            </a:r>
          </a:p>
          <a:p>
            <a:pPr lvl="1">
              <a:buFontTx/>
              <a:buNone/>
            </a:pPr>
            <a:r>
              <a:rPr lang="en-US" altLang="zh-CN" sz="2400" dirty="0"/>
              <a:t>AND   R6,   </a:t>
            </a:r>
            <a:r>
              <a:rPr lang="en-US" altLang="zh-CN" sz="2400" dirty="0">
                <a:solidFill>
                  <a:srgbClr val="FF0000"/>
                </a:solidFill>
              </a:rPr>
              <a:t>R1</a:t>
            </a:r>
            <a:r>
              <a:rPr lang="en-US" altLang="zh-CN" sz="2400" dirty="0"/>
              <a:t>, R7</a:t>
            </a:r>
          </a:p>
          <a:p>
            <a:pPr lvl="1">
              <a:buFontTx/>
              <a:buNone/>
            </a:pPr>
            <a:r>
              <a:rPr lang="en-US" altLang="zh-CN" sz="2400" dirty="0"/>
              <a:t>OR      R8,   </a:t>
            </a:r>
            <a:r>
              <a:rPr lang="en-US" altLang="zh-CN" sz="2400" dirty="0">
                <a:solidFill>
                  <a:srgbClr val="FF0000"/>
                </a:solidFill>
              </a:rPr>
              <a:t>R1</a:t>
            </a:r>
            <a:r>
              <a:rPr lang="en-US" altLang="zh-CN" sz="2400" dirty="0"/>
              <a:t>, R9</a:t>
            </a:r>
          </a:p>
          <a:p>
            <a:pPr lvl="1">
              <a:buFontTx/>
              <a:buNone/>
            </a:pPr>
            <a:r>
              <a:rPr lang="en-US" altLang="zh-CN" sz="2400" dirty="0"/>
              <a:t>XOR    R10, </a:t>
            </a:r>
            <a:r>
              <a:rPr lang="en-US" altLang="zh-CN" sz="2400" dirty="0">
                <a:solidFill>
                  <a:srgbClr val="FF0000"/>
                </a:solidFill>
              </a:rPr>
              <a:t>R1</a:t>
            </a:r>
            <a:r>
              <a:rPr lang="en-US" altLang="zh-CN" sz="2400" dirty="0"/>
              <a:t>, R11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 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09063" y="908720"/>
            <a:ext cx="7924800" cy="4419600"/>
          </a:xfrm>
        </p:spPr>
        <p:txBody>
          <a:bodyPr/>
          <a:lstStyle/>
          <a:p>
            <a:r>
              <a:rPr lang="en-US" altLang="zh-CN" dirty="0"/>
              <a:t>Basic structure</a:t>
            </a:r>
          </a:p>
          <a:p>
            <a:pPr lvl="1"/>
            <a:r>
              <a:rPr lang="en-US" altLang="zh-CN" dirty="0"/>
              <a:t>An instruction in flight wants to use a data value that’s not “</a:t>
            </a:r>
            <a:r>
              <a:rPr lang="en-US" altLang="zh-CN" b="1" dirty="0"/>
              <a:t>done</a:t>
            </a:r>
            <a:r>
              <a:rPr lang="en-US" altLang="zh-CN" dirty="0"/>
              <a:t>” yet</a:t>
            </a:r>
          </a:p>
          <a:p>
            <a:pPr lvl="1"/>
            <a:r>
              <a:rPr lang="en-US" altLang="zh-CN" dirty="0"/>
              <a:t>“Done” means “it’s been computed” and “it’s located where I would normally expect to go look in the pipe hardware to find it”</a:t>
            </a:r>
          </a:p>
          <a:p>
            <a:r>
              <a:rPr lang="en-US" altLang="zh-CN" dirty="0"/>
              <a:t>Basic cause</a:t>
            </a:r>
          </a:p>
          <a:p>
            <a:pPr lvl="1"/>
            <a:r>
              <a:rPr lang="en-US" altLang="zh-CN" dirty="0"/>
              <a:t>You are used to assuming a purely sequential model of instruction execution</a:t>
            </a:r>
          </a:p>
          <a:p>
            <a:pPr lvl="1"/>
            <a:r>
              <a:rPr lang="en-US" altLang="zh-CN" dirty="0"/>
              <a:t>Instruction N finishes before instruction </a:t>
            </a:r>
            <a:r>
              <a:rPr lang="en-US" altLang="zh-CN" dirty="0" err="1"/>
              <a:t>N+k</a:t>
            </a:r>
            <a:r>
              <a:rPr lang="en-US" altLang="zh-CN" dirty="0"/>
              <a:t>, for k &gt;= 1</a:t>
            </a:r>
          </a:p>
          <a:p>
            <a:pPr lvl="1"/>
            <a:r>
              <a:rPr lang="en-US" altLang="zh-CN" dirty="0"/>
              <a:t>There are </a:t>
            </a:r>
            <a:r>
              <a:rPr lang="en-US" altLang="zh-CN" b="1" dirty="0"/>
              <a:t>dependencies</a:t>
            </a:r>
            <a:r>
              <a:rPr lang="en-US" altLang="zh-CN" dirty="0"/>
              <a:t> now between “nearby” instructions (“near” in sequential order of fetch from memory)</a:t>
            </a:r>
          </a:p>
          <a:p>
            <a:r>
              <a:rPr lang="en-US" altLang="zh-CN" dirty="0"/>
              <a:t>Consequence+</a:t>
            </a:r>
          </a:p>
          <a:p>
            <a:pPr lvl="1"/>
            <a:r>
              <a:rPr lang="en-US" altLang="zh-CN" dirty="0"/>
              <a:t>Data hazards -- instructions want data values that are not done yet, or in the right place yet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Coping with data hazards:example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304800" y="1295400"/>
          <a:ext cx="8534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9" name="Picture" r:id="rId3" imgW="4467240" imgH="2752560" progId="Word.Picture.8">
                  <p:embed/>
                </p:oleObj>
              </mc:Choice>
              <mc:Fallback>
                <p:oleObj name="Picture" r:id="rId3" imgW="4467240" imgH="275256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85344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EAEA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Pipelining</a:t>
            </a:r>
          </a:p>
          <a:p>
            <a:pPr lvl="1"/>
            <a:r>
              <a:rPr lang="en-US" altLang="zh-CN" dirty="0"/>
              <a:t>implementation technique to execute instructions in a overlapped way to make fast CPUs (decrease </a:t>
            </a:r>
            <a:r>
              <a:rPr lang="en-US" altLang="zh-CN" dirty="0" err="1"/>
              <a:t>CPUtime</a:t>
            </a:r>
            <a:r>
              <a:rPr lang="en-US" altLang="zh-CN" dirty="0"/>
              <a:t>, improve throughput)</a:t>
            </a:r>
          </a:p>
          <a:p>
            <a:r>
              <a:rPr lang="en-US" altLang="zh-CN" dirty="0"/>
              <a:t>Ideal speedup of pipeline equal to </a:t>
            </a:r>
            <a:r>
              <a:rPr lang="en-US" altLang="zh-CN" b="1" dirty="0"/>
              <a:t>Number of pipe stages</a:t>
            </a:r>
          </a:p>
          <a:p>
            <a:r>
              <a:rPr lang="en-US" altLang="zh-CN" dirty="0"/>
              <a:t>If the starting point is a multiple clock cycle per instruction machine then </a:t>
            </a:r>
          </a:p>
          <a:p>
            <a:pPr lvl="1"/>
            <a:r>
              <a:rPr lang="en-US" altLang="zh-CN" dirty="0"/>
              <a:t>pipelining decreases CPI. 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we knew about pipeline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Somecases “Double Bump” can do !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04800" y="1447800"/>
          <a:ext cx="8534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3" name="Picture" r:id="rId3" imgW="4467240" imgH="2752560" progId="Word.Picture.8">
                  <p:embed/>
                </p:oleObj>
              </mc:Choice>
              <mc:Fallback>
                <p:oleObj name="Picture" r:id="rId3" imgW="4467240" imgH="275256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85344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EAEA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Proposed solution</a:t>
            </a:r>
          </a:p>
          <a:p>
            <a:pPr lvl="1"/>
            <a:r>
              <a:rPr lang="en-US" altLang="zh-CN"/>
              <a:t>Don’t let them overlap like this…?</a:t>
            </a:r>
          </a:p>
          <a:p>
            <a:r>
              <a:rPr lang="en-US" altLang="zh-CN"/>
              <a:t>Mechanics</a:t>
            </a:r>
          </a:p>
          <a:p>
            <a:pPr lvl="1"/>
            <a:r>
              <a:rPr lang="en-US" altLang="zh-CN"/>
              <a:t>Don’t let the instruction flow through the pipe</a:t>
            </a:r>
          </a:p>
          <a:p>
            <a:pPr lvl="1"/>
            <a:r>
              <a:rPr lang="en-US" altLang="zh-CN"/>
              <a:t>In particular, don’t let it WRITE any bits anywhere in the pipe hardware that represents REAL CPU state (e.g., register file, memory)</a:t>
            </a:r>
          </a:p>
          <a:p>
            <a:pPr lvl="1"/>
            <a:r>
              <a:rPr lang="en-US" altLang="zh-CN"/>
              <a:t>Let the instruction wait until the hazard resolved. </a:t>
            </a:r>
          </a:p>
          <a:p>
            <a:pPr lvl="1"/>
            <a:r>
              <a:rPr lang="en-US" altLang="zh-CN"/>
              <a:t>Name for this operation: PIPELINE STALL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Proposed solution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2971800" y="2971800"/>
            <a:ext cx="5827713" cy="609600"/>
            <a:chOff x="1872" y="1872"/>
            <a:chExt cx="3671" cy="384"/>
          </a:xfrm>
        </p:grpSpPr>
        <p:sp>
          <p:nvSpPr>
            <p:cNvPr id="28675" name="AutoShape 3"/>
            <p:cNvSpPr>
              <a:spLocks noChangeArrowheads="1"/>
            </p:cNvSpPr>
            <p:nvPr/>
          </p:nvSpPr>
          <p:spPr bwMode="auto">
            <a:xfrm>
              <a:off x="1872" y="1872"/>
              <a:ext cx="633" cy="384"/>
            </a:xfrm>
            <a:prstGeom prst="cloudCallout">
              <a:avLst>
                <a:gd name="adj1" fmla="val 21875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  <p:sp>
          <p:nvSpPr>
            <p:cNvPr id="28676" name="AutoShape 4"/>
            <p:cNvSpPr>
              <a:spLocks noChangeArrowheads="1"/>
            </p:cNvSpPr>
            <p:nvPr/>
          </p:nvSpPr>
          <p:spPr bwMode="auto">
            <a:xfrm>
              <a:off x="2569" y="1872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  <p:sp>
          <p:nvSpPr>
            <p:cNvPr id="28677" name="AutoShape 5"/>
            <p:cNvSpPr>
              <a:spLocks noChangeArrowheads="1"/>
            </p:cNvSpPr>
            <p:nvPr/>
          </p:nvSpPr>
          <p:spPr bwMode="auto">
            <a:xfrm>
              <a:off x="4848" y="1872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  <p:sp>
          <p:nvSpPr>
            <p:cNvPr id="28678" name="AutoShape 6"/>
            <p:cNvSpPr>
              <a:spLocks noChangeArrowheads="1"/>
            </p:cNvSpPr>
            <p:nvPr/>
          </p:nvSpPr>
          <p:spPr bwMode="auto">
            <a:xfrm>
              <a:off x="4080" y="1872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  <p:sp>
          <p:nvSpPr>
            <p:cNvPr id="28679" name="AutoShape 7"/>
            <p:cNvSpPr>
              <a:spLocks noChangeArrowheads="1"/>
            </p:cNvSpPr>
            <p:nvPr/>
          </p:nvSpPr>
          <p:spPr bwMode="auto">
            <a:xfrm>
              <a:off x="3312" y="1872"/>
              <a:ext cx="695" cy="384"/>
            </a:xfrm>
            <a:prstGeom prst="cloudCallout">
              <a:avLst>
                <a:gd name="adj1" fmla="val -22519"/>
                <a:gd name="adj2" fmla="val 161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</p:grp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4191000" y="3810000"/>
            <a:ext cx="4608513" cy="609600"/>
            <a:chOff x="2640" y="2400"/>
            <a:chExt cx="2903" cy="384"/>
          </a:xfrm>
        </p:grpSpPr>
        <p:sp>
          <p:nvSpPr>
            <p:cNvPr id="28681" name="AutoShape 9"/>
            <p:cNvSpPr>
              <a:spLocks noChangeArrowheads="1"/>
            </p:cNvSpPr>
            <p:nvPr/>
          </p:nvSpPr>
          <p:spPr bwMode="auto">
            <a:xfrm>
              <a:off x="2640" y="2400"/>
              <a:ext cx="633" cy="384"/>
            </a:xfrm>
            <a:prstGeom prst="cloudCallout">
              <a:avLst>
                <a:gd name="adj1" fmla="val 21875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  <p:sp>
          <p:nvSpPr>
            <p:cNvPr id="28682" name="AutoShape 10"/>
            <p:cNvSpPr>
              <a:spLocks noChangeArrowheads="1"/>
            </p:cNvSpPr>
            <p:nvPr/>
          </p:nvSpPr>
          <p:spPr bwMode="auto">
            <a:xfrm>
              <a:off x="3337" y="2400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  <p:sp>
          <p:nvSpPr>
            <p:cNvPr id="28683" name="AutoShape 11"/>
            <p:cNvSpPr>
              <a:spLocks noChangeArrowheads="1"/>
            </p:cNvSpPr>
            <p:nvPr/>
          </p:nvSpPr>
          <p:spPr bwMode="auto">
            <a:xfrm>
              <a:off x="4848" y="2400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  <p:sp>
          <p:nvSpPr>
            <p:cNvPr id="28684" name="AutoShape 12"/>
            <p:cNvSpPr>
              <a:spLocks noChangeArrowheads="1"/>
            </p:cNvSpPr>
            <p:nvPr/>
          </p:nvSpPr>
          <p:spPr bwMode="auto">
            <a:xfrm>
              <a:off x="4080" y="2400"/>
              <a:ext cx="695" cy="384"/>
            </a:xfrm>
            <a:prstGeom prst="cloudCallout">
              <a:avLst>
                <a:gd name="adj1" fmla="val -22519"/>
                <a:gd name="adj2" fmla="val 161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</p:grpSp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304800" y="1447800"/>
          <a:ext cx="8534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7" name="Picture" r:id="rId3" imgW="4467240" imgH="2752560" progId="Word.Picture.8">
                  <p:embed/>
                </p:oleObj>
              </mc:Choice>
              <mc:Fallback>
                <p:oleObj name="Picture" r:id="rId3" imgW="4467240" imgH="275256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85344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EAEA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 we stall ? --Insert </a:t>
            </a:r>
            <a:r>
              <a:rPr lang="en-US" altLang="zh-CN" dirty="0" err="1"/>
              <a:t>nop</a:t>
            </a:r>
            <a:r>
              <a:rPr lang="en-US" altLang="zh-CN" dirty="0"/>
              <a:t> by compiler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extra hardware to </a:t>
            </a:r>
            <a:r>
              <a:rPr lang="en-US" altLang="zh-CN" b="1" dirty="0"/>
              <a:t>detect</a:t>
            </a:r>
            <a:r>
              <a:rPr lang="en-US" altLang="zh-CN" dirty="0"/>
              <a:t> stall situations</a:t>
            </a:r>
          </a:p>
          <a:p>
            <a:pPr lvl="1"/>
            <a:r>
              <a:rPr lang="en-US" altLang="zh-CN" dirty="0"/>
              <a:t>Watches the instruction field bits</a:t>
            </a:r>
          </a:p>
          <a:p>
            <a:pPr lvl="1"/>
            <a:r>
              <a:rPr lang="en-US" altLang="zh-CN" dirty="0"/>
              <a:t>Looks for “read versus write” conflicts in particular pipe stages</a:t>
            </a:r>
          </a:p>
          <a:p>
            <a:pPr lvl="1"/>
            <a:r>
              <a:rPr lang="en-US" altLang="zh-CN" dirty="0"/>
              <a:t>Basically, a bunch of careful “case logic”</a:t>
            </a:r>
          </a:p>
          <a:p>
            <a:r>
              <a:rPr lang="en-US" altLang="zh-CN" dirty="0"/>
              <a:t>Add extra hardware to </a:t>
            </a:r>
            <a:r>
              <a:rPr lang="en-US" altLang="zh-CN" b="1" dirty="0"/>
              <a:t>push</a:t>
            </a:r>
            <a:r>
              <a:rPr lang="en-US" altLang="zh-CN" dirty="0"/>
              <a:t> bubbles thru pipe</a:t>
            </a:r>
          </a:p>
          <a:p>
            <a:pPr lvl="1"/>
            <a:r>
              <a:rPr lang="en-US" altLang="zh-CN" dirty="0"/>
              <a:t>Actually, relatively easy</a:t>
            </a:r>
          </a:p>
          <a:p>
            <a:pPr lvl="1"/>
            <a:r>
              <a:rPr lang="en-US" altLang="zh-CN" dirty="0"/>
              <a:t>Can just let the instruction you want to stall GO FORWARD through the pipe…</a:t>
            </a:r>
          </a:p>
          <a:p>
            <a:pPr lvl="1"/>
            <a:r>
              <a:rPr lang="en-US" altLang="zh-CN" dirty="0"/>
              <a:t>…but, TURN OFF the bits that allow any results to get written into the machine state</a:t>
            </a:r>
          </a:p>
          <a:p>
            <a:pPr lvl="1"/>
            <a:r>
              <a:rPr lang="en-US" altLang="zh-CN" dirty="0"/>
              <a:t>So, the instruction “executes” (it does the work), but doesn’t “save”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 we stall?  --Add hardware Interlock !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Interlock:  insert stalls 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04800" y="1447800"/>
          <a:ext cx="8515350" cy="43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1" name="Picture" r:id="rId3" imgW="4457880" imgH="2390760" progId="Word.Picture.8">
                  <p:embed/>
                </p:oleObj>
              </mc:Choice>
              <mc:Fallback>
                <p:oleObj name="Picture" r:id="rId3" imgW="4457880" imgH="239076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8515350" cy="430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EAEA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4191000" y="3352800"/>
            <a:ext cx="2087563" cy="609600"/>
            <a:chOff x="1920" y="1824"/>
            <a:chExt cx="1315" cy="384"/>
          </a:xfrm>
        </p:grpSpPr>
        <p:sp>
          <p:nvSpPr>
            <p:cNvPr id="30725" name="AutoShape 5"/>
            <p:cNvSpPr>
              <a:spLocks noChangeArrowheads="1"/>
            </p:cNvSpPr>
            <p:nvPr/>
          </p:nvSpPr>
          <p:spPr bwMode="auto">
            <a:xfrm>
              <a:off x="1920" y="1824"/>
              <a:ext cx="598" cy="384"/>
            </a:xfrm>
            <a:prstGeom prst="cloudCallout">
              <a:avLst>
                <a:gd name="adj1" fmla="val 21875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  <p:sp>
          <p:nvSpPr>
            <p:cNvPr id="30726" name="AutoShape 6"/>
            <p:cNvSpPr>
              <a:spLocks noChangeArrowheads="1"/>
            </p:cNvSpPr>
            <p:nvPr/>
          </p:nvSpPr>
          <p:spPr bwMode="auto">
            <a:xfrm>
              <a:off x="2578" y="1824"/>
              <a:ext cx="657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</p:grp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886200" y="4495800"/>
            <a:ext cx="26193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339966"/>
                </a:solidFill>
              </a:rPr>
              <a:t>Empty slots in the </a:t>
            </a:r>
          </a:p>
          <a:p>
            <a:pPr eaLnBrk="1" hangingPunct="1"/>
            <a:r>
              <a:rPr lang="en-US" altLang="zh-CN" sz="2000" b="1">
                <a:solidFill>
                  <a:srgbClr val="339966"/>
                </a:solidFill>
              </a:rPr>
              <a:t>pipe called bubbles;</a:t>
            </a:r>
          </a:p>
          <a:p>
            <a:pPr eaLnBrk="1" hangingPunct="1"/>
            <a:r>
              <a:rPr lang="en-US" altLang="zh-CN" sz="2000" b="1">
                <a:solidFill>
                  <a:srgbClr val="339966"/>
                </a:solidFill>
              </a:rPr>
              <a:t>means no real </a:t>
            </a:r>
          </a:p>
          <a:p>
            <a:pPr eaLnBrk="1" hangingPunct="1"/>
            <a:r>
              <a:rPr lang="en-US" altLang="zh-CN" sz="2000" b="1">
                <a:solidFill>
                  <a:srgbClr val="339966"/>
                </a:solidFill>
              </a:rPr>
              <a:t>instruction work </a:t>
            </a:r>
          </a:p>
          <a:p>
            <a:pPr eaLnBrk="1" hangingPunct="1"/>
            <a:r>
              <a:rPr lang="en-US" altLang="zh-CN" sz="2000" b="1">
                <a:solidFill>
                  <a:srgbClr val="339966"/>
                </a:solidFill>
              </a:rPr>
              <a:t>getting saved here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88925" y="6065838"/>
            <a:ext cx="547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How the interlock is implementated ?</a:t>
            </a:r>
            <a:endParaRPr lang="en-US" altLang="zh-CN" sz="2400" b="1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add R8, R17, R18</a:t>
            </a:r>
          </a:p>
          <a:p>
            <a:pPr lvl="1"/>
            <a:r>
              <a:rPr lang="en-US" altLang="zh-CN"/>
              <a:t>is stored in binary format as</a:t>
            </a:r>
          </a:p>
          <a:p>
            <a:pPr lvl="1"/>
            <a:r>
              <a:rPr lang="en-US" altLang="zh-CN"/>
              <a:t>00000010 00110010 01000000 00100000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MIPS lays out instructions into “fields”</a:t>
            </a:r>
          </a:p>
          <a:p>
            <a:pPr lvl="1"/>
            <a:r>
              <a:rPr lang="en-US" altLang="zh-CN"/>
              <a:t>op   operation of the instruction</a:t>
            </a:r>
          </a:p>
          <a:p>
            <a:pPr lvl="1"/>
            <a:r>
              <a:rPr lang="en-US" altLang="zh-CN"/>
              <a:t>rs    first register source operand</a:t>
            </a:r>
          </a:p>
          <a:p>
            <a:pPr lvl="1"/>
            <a:r>
              <a:rPr lang="en-US" altLang="zh-CN"/>
              <a:t>rt     second register source operand</a:t>
            </a:r>
          </a:p>
          <a:p>
            <a:pPr lvl="1"/>
            <a:r>
              <a:rPr lang="en-US" altLang="zh-CN"/>
              <a:t>rd    register destination operand</a:t>
            </a:r>
          </a:p>
          <a:p>
            <a:pPr lvl="1"/>
            <a:r>
              <a:rPr lang="en-US" altLang="zh-CN"/>
              <a:t>shamt   shift amount</a:t>
            </a:r>
          </a:p>
          <a:p>
            <a:pPr lvl="1"/>
            <a:r>
              <a:rPr lang="en-US" altLang="zh-CN"/>
              <a:t>funct     function (select type of operation)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Recall MIPS Instruction format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7620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Detect: Data Hazard Logic</a:t>
            </a:r>
          </a:p>
        </p:txBody>
      </p:sp>
      <p:pic>
        <p:nvPicPr>
          <p:cNvPr id="32771" name="Picture 3" descr="chap3_4-5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83058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Detect: Data Hazard Logic</a:t>
            </a:r>
          </a:p>
        </p:txBody>
      </p:sp>
      <p:pic>
        <p:nvPicPr>
          <p:cNvPr id="32771" name="Picture 3" descr="chap3_4-5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83058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438400" y="2667000"/>
            <a:ext cx="476250" cy="7112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Rs</a:t>
            </a:r>
          </a:p>
          <a:p>
            <a:pPr eaLnBrk="1" hangingPunct="1"/>
            <a:r>
              <a:rPr lang="en-US" altLang="zh-CN" sz="2000" b="1">
                <a:latin typeface="Times New Roman" pitchFamily="18" charset="0"/>
              </a:rPr>
              <a:t>Rt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114800" y="2971800"/>
            <a:ext cx="519113" cy="4064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Rd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096000" y="2971800"/>
            <a:ext cx="533400" cy="4064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Rd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543800" y="2971800"/>
            <a:ext cx="533400" cy="4064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Rd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2590800" y="1371600"/>
            <a:ext cx="4038600" cy="144780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2895600" y="1371600"/>
            <a:ext cx="32226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/>
              <a:t>Rs =? Rd</a:t>
            </a:r>
          </a:p>
          <a:p>
            <a:pPr algn="ctr"/>
            <a:r>
              <a:rPr lang="en-US" altLang="zh-CN" sz="2000" b="1"/>
              <a:t>Rt =? Rd</a:t>
            </a:r>
          </a:p>
          <a:p>
            <a:pPr algn="ctr"/>
            <a:r>
              <a:rPr lang="en-US" altLang="zh-CN" sz="2000" b="1"/>
              <a:t>between IF/ID and </a:t>
            </a:r>
          </a:p>
          <a:p>
            <a:pPr algn="ctr"/>
            <a:r>
              <a:rPr lang="en-US" altLang="zh-CN" sz="2000" b="1"/>
              <a:t>ID/EX, EX/MEM Stages</a:t>
            </a:r>
            <a:endParaRPr lang="en-US" altLang="zh-CN" sz="2400" b="1">
              <a:latin typeface="Times New Roman" pitchFamily="18" charset="0"/>
            </a:endParaRPr>
          </a:p>
        </p:txBody>
      </p:sp>
      <p:grpSp>
        <p:nvGrpSpPr>
          <p:cNvPr id="32778" name="Group 10"/>
          <p:cNvGrpSpPr>
            <a:grpSpLocks/>
          </p:cNvGrpSpPr>
          <p:nvPr/>
        </p:nvGrpSpPr>
        <p:grpSpPr bwMode="auto">
          <a:xfrm>
            <a:off x="4648200" y="2743200"/>
            <a:ext cx="838200" cy="457200"/>
            <a:chOff x="2928" y="1728"/>
            <a:chExt cx="528" cy="288"/>
          </a:xfrm>
        </p:grpSpPr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2928" y="2016"/>
              <a:ext cx="52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781" name="Group 13"/>
          <p:cNvGrpSpPr>
            <a:grpSpLocks/>
          </p:cNvGrpSpPr>
          <p:nvPr/>
        </p:nvGrpSpPr>
        <p:grpSpPr bwMode="auto">
          <a:xfrm>
            <a:off x="6629400" y="2743200"/>
            <a:ext cx="685800" cy="457200"/>
            <a:chOff x="2928" y="1728"/>
            <a:chExt cx="528" cy="288"/>
          </a:xfrm>
        </p:grpSpPr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2928" y="2016"/>
              <a:ext cx="52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784" name="Group 16"/>
          <p:cNvGrpSpPr>
            <a:grpSpLocks/>
          </p:cNvGrpSpPr>
          <p:nvPr/>
        </p:nvGrpSpPr>
        <p:grpSpPr bwMode="auto">
          <a:xfrm>
            <a:off x="8077200" y="2743200"/>
            <a:ext cx="685800" cy="457200"/>
            <a:chOff x="2928" y="1728"/>
            <a:chExt cx="528" cy="288"/>
          </a:xfrm>
        </p:grpSpPr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>
              <a:off x="2928" y="2016"/>
              <a:ext cx="52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87" name="Line 19"/>
          <p:cNvSpPr>
            <a:spLocks noChangeShapeType="1"/>
          </p:cNvSpPr>
          <p:nvPr/>
        </p:nvSpPr>
        <p:spPr bwMode="auto">
          <a:xfrm flipH="1" flipV="1">
            <a:off x="6477000" y="2362200"/>
            <a:ext cx="838200" cy="3810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H="1" flipV="1">
            <a:off x="6629400" y="2133600"/>
            <a:ext cx="2133600" cy="6096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789" name="Group 21"/>
          <p:cNvGrpSpPr>
            <a:grpSpLocks/>
          </p:cNvGrpSpPr>
          <p:nvPr/>
        </p:nvGrpSpPr>
        <p:grpSpPr bwMode="auto">
          <a:xfrm flipH="1">
            <a:off x="1600200" y="2590800"/>
            <a:ext cx="838200" cy="457200"/>
            <a:chOff x="2928" y="1728"/>
            <a:chExt cx="528" cy="288"/>
          </a:xfrm>
        </p:grpSpPr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>
              <a:off x="2928" y="2016"/>
              <a:ext cx="52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92" name="Line 24"/>
          <p:cNvSpPr>
            <a:spLocks noChangeShapeType="1"/>
          </p:cNvSpPr>
          <p:nvPr/>
        </p:nvSpPr>
        <p:spPr bwMode="auto">
          <a:xfrm flipV="1">
            <a:off x="1600200" y="2209800"/>
            <a:ext cx="990600" cy="3810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1508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DSUB </a:t>
            </a:r>
            <a:r>
              <a:rPr lang="en-US" altLang="zh-CN" sz="2400" u="sng" dirty="0">
                <a:solidFill>
                  <a:srgbClr val="FF0000"/>
                </a:solidFill>
                <a:latin typeface="Comic Sans MS" pitchFamily="66" charset="0"/>
              </a:rPr>
              <a:t>R2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, R1, R3          	Rd = R2     Rs = R1    Rt = R3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AND  	R12, </a:t>
            </a:r>
            <a:r>
              <a:rPr lang="en-US" altLang="zh-CN" sz="2400" u="sng" dirty="0">
                <a:solidFill>
                  <a:srgbClr val="FF0000"/>
                </a:solidFill>
                <a:latin typeface="Comic Sans MS" pitchFamily="66" charset="0"/>
              </a:rPr>
              <a:t>R2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, R5            	Rd = R12   Rs = R2    Rt = R5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OR     	R13, R6, </a:t>
            </a:r>
            <a:r>
              <a:rPr lang="en-US" altLang="zh-CN" sz="2400" u="sng" dirty="0">
                <a:solidFill>
                  <a:srgbClr val="FF0000"/>
                </a:solidFill>
                <a:latin typeface="Comic Sans MS" pitchFamily="66" charset="0"/>
              </a:rPr>
              <a:t>R2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            	Rd = R13   Rs = R6    Rt = R2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DADD	R14, R2, R2            	Rd = R14   Rs = R2    Rt = R2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SW	R15, 100(R2)          	Rd = R15   Rs = R2    Rt = XX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SUB-AND Hazard</a:t>
            </a:r>
          </a:p>
          <a:p>
            <a:pPr lvl="1"/>
            <a:r>
              <a:rPr lang="en-US" altLang="zh-CN" sz="2000" dirty="0">
                <a:solidFill>
                  <a:srgbClr val="081D58"/>
                </a:solidFill>
                <a:latin typeface="Comic Sans MS" pitchFamily="66" charset="0"/>
              </a:rPr>
              <a:t>ID/</a:t>
            </a:r>
            <a:r>
              <a:rPr lang="en-US" altLang="zh-CN" sz="2000" dirty="0" err="1">
                <a:solidFill>
                  <a:srgbClr val="000000"/>
                </a:solidFill>
                <a:latin typeface="Comic Sans MS" pitchFamily="66" charset="0"/>
              </a:rPr>
              <a:t>EX.RegRd</a:t>
            </a: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</a:rPr>
              <a:t>(sub) == IF/ID. </a:t>
            </a:r>
            <a:r>
              <a:rPr lang="en-US" altLang="zh-CN" sz="2000" dirty="0" err="1">
                <a:solidFill>
                  <a:srgbClr val="000000"/>
                </a:solidFill>
                <a:latin typeface="Comic Sans MS" pitchFamily="66" charset="0"/>
              </a:rPr>
              <a:t>RegRs</a:t>
            </a: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</a:rPr>
              <a:t>(and) == R2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SUB-OR Hazard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</a:rPr>
              <a:t>EX/</a:t>
            </a:r>
            <a:r>
              <a:rPr lang="en-US" altLang="zh-CN" sz="2000" dirty="0" err="1">
                <a:solidFill>
                  <a:srgbClr val="000000"/>
                </a:solidFill>
                <a:latin typeface="Comic Sans MS" pitchFamily="66" charset="0"/>
              </a:rPr>
              <a:t>MEM.RegRd</a:t>
            </a: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</a:rPr>
              <a:t>(sub) == IF/ID. </a:t>
            </a:r>
            <a:r>
              <a:rPr lang="en-US" altLang="zh-CN" sz="2000" dirty="0" err="1">
                <a:solidFill>
                  <a:srgbClr val="000000"/>
                </a:solidFill>
                <a:latin typeface="Comic Sans MS" pitchFamily="66" charset="0"/>
              </a:rPr>
              <a:t>RegRt</a:t>
            </a: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</a:rPr>
              <a:t>(or) == R2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AND-OR: No Hazard</a:t>
            </a:r>
          </a:p>
          <a:p>
            <a:pPr lvl="1"/>
            <a:r>
              <a:rPr lang="en-US" altLang="zh-CN" sz="2000" dirty="0">
                <a:latin typeface="Comic Sans MS" pitchFamily="66" charset="0"/>
              </a:rPr>
              <a:t>ID/</a:t>
            </a:r>
            <a:r>
              <a:rPr lang="en-US" altLang="zh-CN" sz="2000" dirty="0" err="1">
                <a:latin typeface="Comic Sans MS" pitchFamily="66" charset="0"/>
              </a:rPr>
              <a:t>EX.RegRd</a:t>
            </a:r>
            <a:r>
              <a:rPr lang="en-US" altLang="zh-CN" sz="2000" dirty="0">
                <a:latin typeface="Comic Sans MS" pitchFamily="66" charset="0"/>
              </a:rPr>
              <a:t>(and)==R12 </a:t>
            </a:r>
            <a:r>
              <a:rPr lang="en-US" altLang="zh-CN" sz="2000" dirty="0">
                <a:latin typeface="Comic Sans MS" pitchFamily="66" charset="0"/>
                <a:sym typeface="Symbol" pitchFamily="18" charset="2"/>
              </a:rPr>
              <a:t> IF/</a:t>
            </a:r>
            <a:r>
              <a:rPr lang="en-US" altLang="zh-CN" sz="2000" dirty="0" err="1">
                <a:latin typeface="Comic Sans MS" pitchFamily="66" charset="0"/>
                <a:sym typeface="Symbol" pitchFamily="18" charset="2"/>
              </a:rPr>
              <a:t>ID.RegRt</a:t>
            </a:r>
            <a:r>
              <a:rPr lang="en-US" altLang="zh-CN" sz="2000" dirty="0">
                <a:latin typeface="Comic Sans MS" pitchFamily="66" charset="0"/>
                <a:sym typeface="Symbol" pitchFamily="18" charset="2"/>
              </a:rPr>
              <a:t>  Or  IF/</a:t>
            </a:r>
            <a:r>
              <a:rPr lang="en-US" altLang="zh-CN" sz="2000" dirty="0" err="1">
                <a:latin typeface="Comic Sans MS" pitchFamily="66" charset="0"/>
                <a:sym typeface="Symbol" pitchFamily="18" charset="2"/>
              </a:rPr>
              <a:t>ID.RegRs</a:t>
            </a:r>
            <a:r>
              <a:rPr lang="en-US" altLang="zh-CN" dirty="0">
                <a:sym typeface="Symbol" pitchFamily="18" charset="2"/>
              </a:rPr>
              <a:t>  </a:t>
            </a:r>
            <a:endParaRPr lang="en-US" altLang="zh-CN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FF0000"/>
                </a:solidFill>
              </a:rPr>
              <a:t>Example</a:t>
            </a:r>
            <a:endParaRPr lang="en-US" altLang="zh-CN" b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4283968" y="1412776"/>
            <a:ext cx="4114800" cy="1295400"/>
            <a:chOff x="2496" y="912"/>
            <a:chExt cx="2592" cy="816"/>
          </a:xfrm>
        </p:grpSpPr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2496" y="912"/>
              <a:ext cx="768" cy="24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3456" y="1200"/>
              <a:ext cx="768" cy="24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4320" y="1488"/>
              <a:ext cx="768" cy="24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itchFamily="66" charset="0"/>
              </a:rPr>
              <a:t>The Interlock can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simulate</a:t>
            </a:r>
            <a:r>
              <a:rPr lang="en-US" altLang="zh-CN" dirty="0">
                <a:latin typeface="Comic Sans MS" pitchFamily="66" charset="0"/>
              </a:rPr>
              <a:t> the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NOP</a:t>
            </a:r>
            <a:r>
              <a:rPr lang="en-US" altLang="zh-CN" dirty="0">
                <a:latin typeface="Comic Sans MS" pitchFamily="66" charset="0"/>
              </a:rPr>
              <a:t>:</a:t>
            </a:r>
          </a:p>
          <a:p>
            <a:pPr lvl="1">
              <a:buFontTx/>
              <a:buNone/>
            </a:pPr>
            <a:r>
              <a:rPr lang="en-US" altLang="zh-CN" dirty="0">
                <a:latin typeface="Comic Sans MS" pitchFamily="66" charset="0"/>
              </a:rPr>
              <a:t>Once it is detected need to add a stall, then </a:t>
            </a:r>
          </a:p>
          <a:p>
            <a:pPr lvl="1"/>
            <a:r>
              <a:rPr lang="en-US" altLang="zh-CN" dirty="0">
                <a:latin typeface="Comic Sans MS" pitchFamily="66" charset="0"/>
              </a:rPr>
              <a:t>Clear  the ID/EX.IR to be the instruction of </a:t>
            </a:r>
            <a:r>
              <a:rPr lang="en-US" altLang="zh-CN" dirty="0">
                <a:solidFill>
                  <a:schemeClr val="accent2"/>
                </a:solidFill>
                <a:latin typeface="Comic Sans MS" pitchFamily="66" charset="0"/>
              </a:rPr>
              <a:t>NOP</a:t>
            </a:r>
            <a:r>
              <a:rPr lang="en-US" altLang="zh-CN" dirty="0">
                <a:latin typeface="Comic Sans MS" pitchFamily="66" charset="0"/>
              </a:rPr>
              <a:t>.</a:t>
            </a:r>
          </a:p>
          <a:p>
            <a:pPr lvl="1"/>
            <a:r>
              <a:rPr lang="en-US" altLang="zh-CN" dirty="0">
                <a:latin typeface="Comic Sans MS" pitchFamily="66" charset="0"/>
              </a:rPr>
              <a:t>Reserve the IF/ID.IR </a:t>
            </a:r>
            <a:r>
              <a:rPr lang="en-US" altLang="zh-CN" dirty="0">
                <a:solidFill>
                  <a:schemeClr val="accent2"/>
                </a:solidFill>
                <a:latin typeface="Comic Sans MS" pitchFamily="66" charset="0"/>
              </a:rPr>
              <a:t>unchanged</a:t>
            </a:r>
            <a:r>
              <a:rPr lang="en-US" altLang="zh-CN" dirty="0">
                <a:latin typeface="Comic Sans MS" pitchFamily="66" charset="0"/>
              </a:rPr>
              <a:t> for one more clock cycle. 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delay the instruction ?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IF (Instruction fetch cycle)</a:t>
            </a:r>
          </a:p>
          <a:p>
            <a:pPr lvl="1"/>
            <a:r>
              <a:rPr lang="en-US" altLang="zh-CN"/>
              <a:t>IR</a:t>
            </a:r>
            <a:r>
              <a:rPr lang="en-US" altLang="zh-CN">
                <a:sym typeface="Symbol" pitchFamily="18" charset="2"/>
              </a:rPr>
              <a:t>Mem[PC];</a:t>
            </a:r>
          </a:p>
          <a:p>
            <a:pPr lvl="1"/>
            <a:r>
              <a:rPr lang="en-US" altLang="zh-CN">
                <a:sym typeface="Symbol" pitchFamily="18" charset="2"/>
              </a:rPr>
              <a:t>NPC PC=PC+4;</a:t>
            </a:r>
          </a:p>
          <a:p>
            <a:r>
              <a:rPr lang="en-US" altLang="zh-CN">
                <a:sym typeface="Symbol" pitchFamily="18" charset="2"/>
              </a:rPr>
              <a:t>I</a:t>
            </a:r>
            <a:r>
              <a:rPr lang="en-US" altLang="zh-CN"/>
              <a:t>D (Instruction decode/register fetch cycle)</a:t>
            </a:r>
          </a:p>
          <a:p>
            <a:pPr lvl="1"/>
            <a:r>
              <a:rPr lang="en-US" altLang="zh-CN"/>
              <a:t>A </a:t>
            </a:r>
            <a:r>
              <a:rPr lang="en-US" altLang="zh-CN">
                <a:sym typeface="Symbol" pitchFamily="18" charset="2"/>
              </a:rPr>
              <a:t>Regs[rs];</a:t>
            </a:r>
            <a:endParaRPr lang="en-US" altLang="zh-CN"/>
          </a:p>
          <a:p>
            <a:pPr lvl="1"/>
            <a:r>
              <a:rPr lang="en-US" altLang="zh-CN"/>
              <a:t>B </a:t>
            </a:r>
            <a:r>
              <a:rPr lang="en-US" altLang="zh-CN">
                <a:sym typeface="Symbol" pitchFamily="18" charset="2"/>
              </a:rPr>
              <a:t>Regs[rt];</a:t>
            </a:r>
            <a:endParaRPr lang="en-US" altLang="zh-CN"/>
          </a:p>
          <a:p>
            <a:pPr lvl="1"/>
            <a:r>
              <a:rPr lang="en-US" altLang="zh-CN"/>
              <a:t>Imm </a:t>
            </a:r>
            <a:r>
              <a:rPr lang="en-US" altLang="zh-CN">
                <a:sym typeface="Symbol" pitchFamily="18" charset="2"/>
              </a:rPr>
              <a:t>sign-extended immediate field of IR;</a:t>
            </a:r>
          </a:p>
          <a:p>
            <a:endParaRPr lang="en-US" altLang="zh-CN"/>
          </a:p>
          <a:p>
            <a:r>
              <a:rPr lang="en-US" altLang="zh-CN"/>
              <a:t>Note: The first two stages of MIPS pipeline do  the same functions for all kinds of instructions.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Recall the MIPS 5 stage pipeline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4191000" y="2971800"/>
            <a:ext cx="4608513" cy="609600"/>
            <a:chOff x="2640" y="2400"/>
            <a:chExt cx="2903" cy="384"/>
          </a:xfrm>
        </p:grpSpPr>
        <p:sp>
          <p:nvSpPr>
            <p:cNvPr id="35843" name="AutoShape 3"/>
            <p:cNvSpPr>
              <a:spLocks noChangeArrowheads="1"/>
            </p:cNvSpPr>
            <p:nvPr/>
          </p:nvSpPr>
          <p:spPr bwMode="auto">
            <a:xfrm>
              <a:off x="2640" y="2400"/>
              <a:ext cx="633" cy="384"/>
            </a:xfrm>
            <a:prstGeom prst="cloudCallout">
              <a:avLst>
                <a:gd name="adj1" fmla="val 21875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  <p:sp>
          <p:nvSpPr>
            <p:cNvPr id="35844" name="AutoShape 4"/>
            <p:cNvSpPr>
              <a:spLocks noChangeArrowheads="1"/>
            </p:cNvSpPr>
            <p:nvPr/>
          </p:nvSpPr>
          <p:spPr bwMode="auto">
            <a:xfrm>
              <a:off x="3337" y="2400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  <p:sp>
          <p:nvSpPr>
            <p:cNvPr id="35845" name="AutoShape 5"/>
            <p:cNvSpPr>
              <a:spLocks noChangeArrowheads="1"/>
            </p:cNvSpPr>
            <p:nvPr/>
          </p:nvSpPr>
          <p:spPr bwMode="auto">
            <a:xfrm>
              <a:off x="4848" y="2400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  <p:sp>
          <p:nvSpPr>
            <p:cNvPr id="35846" name="AutoShape 6"/>
            <p:cNvSpPr>
              <a:spLocks noChangeArrowheads="1"/>
            </p:cNvSpPr>
            <p:nvPr/>
          </p:nvSpPr>
          <p:spPr bwMode="auto">
            <a:xfrm>
              <a:off x="4080" y="2400"/>
              <a:ext cx="695" cy="384"/>
            </a:xfrm>
            <a:prstGeom prst="cloudCallout">
              <a:avLst>
                <a:gd name="adj1" fmla="val -22519"/>
                <a:gd name="adj2" fmla="val 161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</p:grp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5297488" y="3810000"/>
            <a:ext cx="3502025" cy="609600"/>
            <a:chOff x="3337" y="2400"/>
            <a:chExt cx="2206" cy="384"/>
          </a:xfrm>
        </p:grpSpPr>
        <p:sp>
          <p:nvSpPr>
            <p:cNvPr id="35848" name="AutoShape 8"/>
            <p:cNvSpPr>
              <a:spLocks noChangeArrowheads="1"/>
            </p:cNvSpPr>
            <p:nvPr/>
          </p:nvSpPr>
          <p:spPr bwMode="auto">
            <a:xfrm>
              <a:off x="3337" y="2400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  <p:sp>
          <p:nvSpPr>
            <p:cNvPr id="35849" name="AutoShape 9"/>
            <p:cNvSpPr>
              <a:spLocks noChangeArrowheads="1"/>
            </p:cNvSpPr>
            <p:nvPr/>
          </p:nvSpPr>
          <p:spPr bwMode="auto">
            <a:xfrm>
              <a:off x="4848" y="2400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  <p:sp>
          <p:nvSpPr>
            <p:cNvPr id="35850" name="AutoShape 10"/>
            <p:cNvSpPr>
              <a:spLocks noChangeArrowheads="1"/>
            </p:cNvSpPr>
            <p:nvPr/>
          </p:nvSpPr>
          <p:spPr bwMode="auto">
            <a:xfrm>
              <a:off x="4080" y="2400"/>
              <a:ext cx="695" cy="384"/>
            </a:xfrm>
            <a:prstGeom prst="cloudCallout">
              <a:avLst>
                <a:gd name="adj1" fmla="val -22519"/>
                <a:gd name="adj2" fmla="val 161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Bubble</a:t>
              </a:r>
            </a:p>
          </p:txBody>
        </p:sp>
      </p:grpSp>
      <p:sp>
        <p:nvSpPr>
          <p:cNvPr id="358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Hardware simulates NOP</a:t>
            </a:r>
          </a:p>
        </p:txBody>
      </p:sp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304800" y="1447800"/>
          <a:ext cx="8534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5" name="Picture" r:id="rId3" imgW="4467240" imgH="2752560" progId="Word.Picture.8">
                  <p:embed/>
                </p:oleObj>
              </mc:Choice>
              <mc:Fallback>
                <p:oleObj name="Picture" r:id="rId3" imgW="4467240" imgH="275256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85344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EAEA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 result you need does not exist AT ALL yet,</a:t>
            </a:r>
          </a:p>
          <a:p>
            <a:pPr lvl="1"/>
            <a:r>
              <a:rPr lang="en-US" altLang="zh-CN" dirty="0"/>
              <a:t>you are out of luck,  sorry.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But, what if the result exists, but is not stored back yet?</a:t>
            </a:r>
          </a:p>
          <a:p>
            <a:pPr lvl="1"/>
            <a:r>
              <a:rPr lang="en-US" altLang="zh-CN" dirty="0"/>
              <a:t>Instead of stalling until the result is stored back in its “natural” home…</a:t>
            </a:r>
          </a:p>
          <a:p>
            <a:pPr lvl="1"/>
            <a:r>
              <a:rPr lang="en-US" altLang="zh-CN" dirty="0"/>
              <a:t>grab the result “on the fly” from “inside” the pipe, and send it to the other instruction (another pipe stage) that wants to use it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Forwarding: reduce data hazard stalls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Generic name: forwarding ( bypass, short-circuiting)</a:t>
            </a:r>
          </a:p>
          <a:p>
            <a:pPr lvl="1"/>
            <a:r>
              <a:rPr lang="en-US" altLang="zh-CN" dirty="0"/>
              <a:t>Instead of waiting to store the result, we forward it immediately (more or less) to the instruction that wants it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Mechanically, we add buses to the </a:t>
            </a:r>
            <a:r>
              <a:rPr lang="en-US" altLang="zh-CN" dirty="0" err="1"/>
              <a:t>datapath</a:t>
            </a:r>
            <a:r>
              <a:rPr lang="en-US" altLang="zh-CN" dirty="0"/>
              <a:t> to move these values around, and these buses always “point backwards” in the </a:t>
            </a:r>
            <a:r>
              <a:rPr lang="en-US" altLang="zh-CN" dirty="0" err="1"/>
              <a:t>datapath</a:t>
            </a:r>
            <a:r>
              <a:rPr lang="en-US" altLang="zh-CN" dirty="0"/>
              <a:t>, from later stages to earlier stages</a:t>
            </a:r>
          </a:p>
          <a:p>
            <a:endParaRPr lang="en-US" altLang="zh-CN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Forwarding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may be already computed - just not in the Register File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Forwarding: reduce data hazard stalls 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304800" y="2438400"/>
          <a:ext cx="8534400" cy="325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9" name="Picture" r:id="rId3" imgW="4467240" imgH="1809720" progId="Word.Picture.8">
                  <p:embed/>
                </p:oleObj>
              </mc:Choice>
              <mc:Fallback>
                <p:oleObj name="Picture" r:id="rId3" imgW="4467240" imgH="180972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38400"/>
                        <a:ext cx="8534400" cy="325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EAEA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Line 5"/>
          <p:cNvSpPr>
            <a:spLocks noChangeShapeType="1"/>
          </p:cNvSpPr>
          <p:nvPr/>
        </p:nvSpPr>
        <p:spPr bwMode="auto">
          <a:xfrm flipH="1">
            <a:off x="4953000" y="1905000"/>
            <a:ext cx="228600" cy="13716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7010400" y="1905000"/>
            <a:ext cx="228600" cy="12954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600200" y="5715000"/>
            <a:ext cx="4816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CC0099"/>
                </a:solidFill>
                <a:latin typeface="Times New Roman" pitchFamily="18" charset="0"/>
                <a:sym typeface="Symbol" pitchFamily="18" charset="2"/>
              </a:rPr>
              <a:t>EX/MEM.ALUoutput  ALU input port</a:t>
            </a:r>
            <a:endParaRPr lang="en-US" altLang="zh-CN" sz="2000" b="1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zh-CN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MEM/WB.ALUoutput  ALU input port</a:t>
            </a: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 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304800" y="5867400"/>
            <a:ext cx="1295400" cy="0"/>
          </a:xfrm>
          <a:prstGeom prst="line">
            <a:avLst/>
          </a:prstGeom>
          <a:noFill/>
          <a:ln w="28575" cap="rnd">
            <a:solidFill>
              <a:srgbClr val="80008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304800" y="6248400"/>
            <a:ext cx="1295400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Hardware Change for Forwarding</a:t>
            </a:r>
          </a:p>
        </p:txBody>
      </p:sp>
      <p:grpSp>
        <p:nvGrpSpPr>
          <p:cNvPr id="39990" name="Group 54"/>
          <p:cNvGrpSpPr>
            <a:grpSpLocks/>
          </p:cNvGrpSpPr>
          <p:nvPr/>
        </p:nvGrpSpPr>
        <p:grpSpPr bwMode="auto">
          <a:xfrm>
            <a:off x="273050" y="1447800"/>
            <a:ext cx="8763000" cy="3886200"/>
            <a:chOff x="172" y="912"/>
            <a:chExt cx="5520" cy="2448"/>
          </a:xfrm>
        </p:grpSpPr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186" y="912"/>
              <a:ext cx="4828" cy="2448"/>
            </a:xfrm>
            <a:prstGeom prst="rect">
              <a:avLst/>
            </a:prstGeom>
            <a:noFill/>
            <a:ln w="0">
              <a:solidFill>
                <a:srgbClr val="FFFF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4506" y="1160"/>
              <a:ext cx="240" cy="1819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zh-CN" sz="1800"/>
                <a:t>MEM/WR</a:t>
              </a: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1189" y="1160"/>
              <a:ext cx="240" cy="1819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zh-CN" sz="1800"/>
                <a:t>ID/EX</a:t>
              </a:r>
            </a:p>
          </p:txBody>
        </p:sp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2917" y="1160"/>
              <a:ext cx="240" cy="1819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zh-CN" sz="1800"/>
                <a:t>EX/MEM </a:t>
              </a:r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3589" y="1822"/>
              <a:ext cx="576" cy="8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/>
                <a:t>Data</a:t>
              </a:r>
            </a:p>
            <a:p>
              <a:pPr algn="ctr"/>
              <a:r>
                <a:rPr lang="en-US" altLang="zh-CN" sz="1800"/>
                <a:t>Memory</a:t>
              </a:r>
            </a:p>
          </p:txBody>
        </p:sp>
        <p:grpSp>
          <p:nvGrpSpPr>
            <p:cNvPr id="39945" name="Group 9"/>
            <p:cNvGrpSpPr>
              <a:grpSpLocks/>
            </p:cNvGrpSpPr>
            <p:nvPr/>
          </p:nvGrpSpPr>
          <p:grpSpPr bwMode="auto">
            <a:xfrm>
              <a:off x="2224" y="1561"/>
              <a:ext cx="400" cy="798"/>
              <a:chOff x="1782" y="2232"/>
              <a:chExt cx="468" cy="816"/>
            </a:xfrm>
          </p:grpSpPr>
          <p:sp>
            <p:nvSpPr>
              <p:cNvPr id="39946" name="Freeform 10"/>
              <p:cNvSpPr>
                <a:spLocks/>
              </p:cNvSpPr>
              <p:nvPr/>
            </p:nvSpPr>
            <p:spPr bwMode="auto">
              <a:xfrm>
                <a:off x="1782" y="2232"/>
                <a:ext cx="468" cy="816"/>
              </a:xfrm>
              <a:custGeom>
                <a:avLst/>
                <a:gdLst>
                  <a:gd name="T0" fmla="*/ 0 w 468"/>
                  <a:gd name="T1" fmla="*/ 0 h 816"/>
                  <a:gd name="T2" fmla="*/ 468 w 468"/>
                  <a:gd name="T3" fmla="*/ 252 h 816"/>
                  <a:gd name="T4" fmla="*/ 468 w 468"/>
                  <a:gd name="T5" fmla="*/ 588 h 816"/>
                  <a:gd name="T6" fmla="*/ 0 w 468"/>
                  <a:gd name="T7" fmla="*/ 816 h 816"/>
                  <a:gd name="T8" fmla="*/ 0 w 468"/>
                  <a:gd name="T9" fmla="*/ 576 h 816"/>
                  <a:gd name="T10" fmla="*/ 168 w 468"/>
                  <a:gd name="T11" fmla="*/ 420 h 816"/>
                  <a:gd name="T12" fmla="*/ 0 w 468"/>
                  <a:gd name="T13" fmla="*/ 258 h 816"/>
                  <a:gd name="T14" fmla="*/ 0 w 468"/>
                  <a:gd name="T15" fmla="*/ 0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8" h="816">
                    <a:moveTo>
                      <a:pt x="0" y="0"/>
                    </a:moveTo>
                    <a:lnTo>
                      <a:pt x="468" y="252"/>
                    </a:lnTo>
                    <a:lnTo>
                      <a:pt x="468" y="588"/>
                    </a:lnTo>
                    <a:lnTo>
                      <a:pt x="0" y="816"/>
                    </a:lnTo>
                    <a:lnTo>
                      <a:pt x="0" y="576"/>
                    </a:lnTo>
                    <a:lnTo>
                      <a:pt x="168" y="420"/>
                    </a:lnTo>
                    <a:lnTo>
                      <a:pt x="0" y="25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7" name="Text Box 11"/>
              <p:cNvSpPr txBox="1">
                <a:spLocks noChangeArrowheads="1"/>
              </p:cNvSpPr>
              <p:nvPr/>
            </p:nvSpPr>
            <p:spPr bwMode="auto">
              <a:xfrm rot="5400000">
                <a:off x="1879" y="2523"/>
                <a:ext cx="383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1600"/>
                  <a:t>ALU</a:t>
                </a:r>
              </a:p>
            </p:txBody>
          </p:sp>
        </p:grpSp>
        <p:sp>
          <p:nvSpPr>
            <p:cNvPr id="39948" name="AutoShape 12"/>
            <p:cNvSpPr>
              <a:spLocks noChangeArrowheads="1"/>
            </p:cNvSpPr>
            <p:nvPr/>
          </p:nvSpPr>
          <p:spPr bwMode="auto">
            <a:xfrm>
              <a:off x="1808" y="1449"/>
              <a:ext cx="240" cy="41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zh-CN" sz="1800"/>
                <a:t>mux</a:t>
              </a:r>
            </a:p>
          </p:txBody>
        </p:sp>
        <p:sp>
          <p:nvSpPr>
            <p:cNvPr id="39949" name="AutoShape 13"/>
            <p:cNvSpPr>
              <a:spLocks noChangeArrowheads="1"/>
            </p:cNvSpPr>
            <p:nvPr/>
          </p:nvSpPr>
          <p:spPr bwMode="auto">
            <a:xfrm>
              <a:off x="1808" y="2094"/>
              <a:ext cx="240" cy="41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zh-CN" sz="1800"/>
                <a:t>mux</a:t>
              </a:r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>
              <a:off x="2048" y="16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>
              <a:off x="2048" y="2235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2" name="Rectangle 16"/>
            <p:cNvSpPr>
              <a:spLocks noChangeArrowheads="1"/>
            </p:cNvSpPr>
            <p:nvPr/>
          </p:nvSpPr>
          <p:spPr bwMode="auto">
            <a:xfrm rot="10800000">
              <a:off x="464" y="1532"/>
              <a:ext cx="432" cy="8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r>
                <a:rPr lang="en-US" altLang="zh-CN" sz="1800"/>
                <a:t>Registers</a:t>
              </a:r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>
              <a:off x="896" y="178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>
              <a:off x="896" y="215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1424" y="17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Line 20"/>
            <p:cNvSpPr>
              <a:spLocks noChangeShapeType="1"/>
            </p:cNvSpPr>
            <p:nvPr/>
          </p:nvSpPr>
          <p:spPr bwMode="auto">
            <a:xfrm>
              <a:off x="1424" y="215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Text Box 21"/>
            <p:cNvSpPr txBox="1">
              <a:spLocks noChangeArrowheads="1"/>
            </p:cNvSpPr>
            <p:nvPr/>
          </p:nvSpPr>
          <p:spPr bwMode="auto">
            <a:xfrm>
              <a:off x="368" y="1187"/>
              <a:ext cx="5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/>
                <a:t>NextPC</a:t>
              </a:r>
            </a:p>
          </p:txBody>
        </p:sp>
        <p:sp>
          <p:nvSpPr>
            <p:cNvPr id="39958" name="Line 22"/>
            <p:cNvSpPr>
              <a:spLocks noChangeShapeType="1"/>
            </p:cNvSpPr>
            <p:nvPr/>
          </p:nvSpPr>
          <p:spPr bwMode="auto">
            <a:xfrm>
              <a:off x="896" y="12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9" name="Text Box 23"/>
            <p:cNvSpPr txBox="1">
              <a:spLocks noChangeArrowheads="1"/>
            </p:cNvSpPr>
            <p:nvPr/>
          </p:nvSpPr>
          <p:spPr bwMode="auto">
            <a:xfrm>
              <a:off x="229" y="2447"/>
              <a:ext cx="7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/>
                <a:t>Immediate</a:t>
              </a:r>
            </a:p>
          </p:txBody>
        </p:sp>
        <p:sp>
          <p:nvSpPr>
            <p:cNvPr id="39960" name="Line 24"/>
            <p:cNvSpPr>
              <a:spLocks noChangeShapeType="1"/>
            </p:cNvSpPr>
            <p:nvPr/>
          </p:nvSpPr>
          <p:spPr bwMode="auto">
            <a:xfrm>
              <a:off x="944" y="256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1" name="Freeform 25"/>
            <p:cNvSpPr>
              <a:spLocks/>
            </p:cNvSpPr>
            <p:nvPr/>
          </p:nvSpPr>
          <p:spPr bwMode="auto">
            <a:xfrm>
              <a:off x="1424" y="2232"/>
              <a:ext cx="384" cy="334"/>
            </a:xfrm>
            <a:custGeom>
              <a:avLst/>
              <a:gdLst>
                <a:gd name="T0" fmla="*/ 0 w 384"/>
                <a:gd name="T1" fmla="*/ 388 h 388"/>
                <a:gd name="T2" fmla="*/ 76 w 384"/>
                <a:gd name="T3" fmla="*/ 384 h 388"/>
                <a:gd name="T4" fmla="*/ 76 w 384"/>
                <a:gd name="T5" fmla="*/ 0 h 388"/>
                <a:gd name="T6" fmla="*/ 384 w 384"/>
                <a:gd name="T7" fmla="*/ 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388">
                  <a:moveTo>
                    <a:pt x="0" y="388"/>
                  </a:moveTo>
                  <a:lnTo>
                    <a:pt x="76" y="384"/>
                  </a:lnTo>
                  <a:lnTo>
                    <a:pt x="76" y="0"/>
                  </a:lnTo>
                  <a:lnTo>
                    <a:pt x="384" y="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2" name="Freeform 26"/>
            <p:cNvSpPr>
              <a:spLocks/>
            </p:cNvSpPr>
            <p:nvPr/>
          </p:nvSpPr>
          <p:spPr bwMode="auto">
            <a:xfrm>
              <a:off x="1568" y="2152"/>
              <a:ext cx="1344" cy="414"/>
            </a:xfrm>
            <a:custGeom>
              <a:avLst/>
              <a:gdLst>
                <a:gd name="T0" fmla="*/ 0 w 1344"/>
                <a:gd name="T1" fmla="*/ 0 h 624"/>
                <a:gd name="T2" fmla="*/ 0 w 1344"/>
                <a:gd name="T3" fmla="*/ 624 h 624"/>
                <a:gd name="T4" fmla="*/ 1344 w 1344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624">
                  <a:moveTo>
                    <a:pt x="0" y="0"/>
                  </a:moveTo>
                  <a:lnTo>
                    <a:pt x="0" y="624"/>
                  </a:lnTo>
                  <a:lnTo>
                    <a:pt x="1344" y="6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3" name="Line 27"/>
            <p:cNvSpPr>
              <a:spLocks noChangeShapeType="1"/>
            </p:cNvSpPr>
            <p:nvPr/>
          </p:nvSpPr>
          <p:spPr bwMode="auto">
            <a:xfrm>
              <a:off x="3152" y="2566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4" name="Line 28"/>
            <p:cNvSpPr>
              <a:spLocks noChangeShapeType="1"/>
            </p:cNvSpPr>
            <p:nvPr/>
          </p:nvSpPr>
          <p:spPr bwMode="auto">
            <a:xfrm>
              <a:off x="2624" y="19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Line 29"/>
            <p:cNvSpPr>
              <a:spLocks noChangeShapeType="1"/>
            </p:cNvSpPr>
            <p:nvPr/>
          </p:nvSpPr>
          <p:spPr bwMode="auto">
            <a:xfrm>
              <a:off x="3152" y="1987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6" name="Line 30"/>
            <p:cNvSpPr>
              <a:spLocks noChangeShapeType="1"/>
            </p:cNvSpPr>
            <p:nvPr/>
          </p:nvSpPr>
          <p:spPr bwMode="auto">
            <a:xfrm flipV="1">
              <a:off x="4165" y="227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7" name="Freeform 31"/>
            <p:cNvSpPr>
              <a:spLocks/>
            </p:cNvSpPr>
            <p:nvPr/>
          </p:nvSpPr>
          <p:spPr bwMode="auto">
            <a:xfrm>
              <a:off x="3349" y="1987"/>
              <a:ext cx="1152" cy="868"/>
            </a:xfrm>
            <a:custGeom>
              <a:avLst/>
              <a:gdLst>
                <a:gd name="T0" fmla="*/ 0 w 1152"/>
                <a:gd name="T1" fmla="*/ 0 h 1008"/>
                <a:gd name="T2" fmla="*/ 0 w 1152"/>
                <a:gd name="T3" fmla="*/ 1008 h 1008"/>
                <a:gd name="T4" fmla="*/ 1152 w 1152"/>
                <a:gd name="T5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1008">
                  <a:moveTo>
                    <a:pt x="0" y="0"/>
                  </a:moveTo>
                  <a:lnTo>
                    <a:pt x="0" y="1008"/>
                  </a:lnTo>
                  <a:lnTo>
                    <a:pt x="1152" y="10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8" name="Oval 32"/>
            <p:cNvSpPr>
              <a:spLocks noChangeArrowheads="1"/>
            </p:cNvSpPr>
            <p:nvPr/>
          </p:nvSpPr>
          <p:spPr bwMode="auto">
            <a:xfrm>
              <a:off x="3326" y="1970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9" name="Oval 33"/>
            <p:cNvSpPr>
              <a:spLocks noChangeArrowheads="1"/>
            </p:cNvSpPr>
            <p:nvPr/>
          </p:nvSpPr>
          <p:spPr bwMode="auto">
            <a:xfrm>
              <a:off x="1542" y="2132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0" name="Line 34"/>
            <p:cNvSpPr>
              <a:spLocks noChangeShapeType="1"/>
            </p:cNvSpPr>
            <p:nvPr/>
          </p:nvSpPr>
          <p:spPr bwMode="auto">
            <a:xfrm flipV="1">
              <a:off x="4758" y="2845"/>
              <a:ext cx="6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1" name="Line 35"/>
            <p:cNvSpPr>
              <a:spLocks noChangeShapeType="1"/>
            </p:cNvSpPr>
            <p:nvPr/>
          </p:nvSpPr>
          <p:spPr bwMode="auto">
            <a:xfrm flipV="1">
              <a:off x="4746" y="2273"/>
              <a:ext cx="656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2" name="Oval 36"/>
            <p:cNvSpPr>
              <a:spLocks noChangeArrowheads="1"/>
            </p:cNvSpPr>
            <p:nvPr/>
          </p:nvSpPr>
          <p:spPr bwMode="auto">
            <a:xfrm>
              <a:off x="3334" y="2831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0" name="Oval 44"/>
            <p:cNvSpPr>
              <a:spLocks noChangeArrowheads="1"/>
            </p:cNvSpPr>
            <p:nvPr/>
          </p:nvSpPr>
          <p:spPr bwMode="auto">
            <a:xfrm>
              <a:off x="5006" y="2824"/>
              <a:ext cx="48" cy="4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1" name="Oval 45"/>
            <p:cNvSpPr>
              <a:spLocks noChangeArrowheads="1"/>
            </p:cNvSpPr>
            <p:nvPr/>
          </p:nvSpPr>
          <p:spPr bwMode="auto">
            <a:xfrm>
              <a:off x="5106" y="2256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2" name="AutoShape 46"/>
            <p:cNvSpPr>
              <a:spLocks noChangeArrowheads="1"/>
            </p:cNvSpPr>
            <p:nvPr/>
          </p:nvSpPr>
          <p:spPr bwMode="auto">
            <a:xfrm>
              <a:off x="5365" y="2111"/>
              <a:ext cx="240" cy="86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zh-CN" sz="1800"/>
                <a:t>mux</a:t>
              </a:r>
            </a:p>
          </p:txBody>
        </p:sp>
        <p:sp>
          <p:nvSpPr>
            <p:cNvPr id="39983" name="Freeform 47"/>
            <p:cNvSpPr>
              <a:spLocks/>
            </p:cNvSpPr>
            <p:nvPr/>
          </p:nvSpPr>
          <p:spPr bwMode="auto">
            <a:xfrm>
              <a:off x="172" y="1946"/>
              <a:ext cx="5520" cy="1405"/>
            </a:xfrm>
            <a:custGeom>
              <a:avLst/>
              <a:gdLst>
                <a:gd name="T0" fmla="*/ 5424 w 5520"/>
                <a:gd name="T1" fmla="*/ 720 h 1632"/>
                <a:gd name="T2" fmla="*/ 5520 w 5520"/>
                <a:gd name="T3" fmla="*/ 720 h 1632"/>
                <a:gd name="T4" fmla="*/ 5520 w 5520"/>
                <a:gd name="T5" fmla="*/ 1632 h 1632"/>
                <a:gd name="T6" fmla="*/ 0 w 5520"/>
                <a:gd name="T7" fmla="*/ 1632 h 1632"/>
                <a:gd name="T8" fmla="*/ 0 w 5520"/>
                <a:gd name="T9" fmla="*/ 0 h 1632"/>
                <a:gd name="T10" fmla="*/ 288 w 5520"/>
                <a:gd name="T11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20" h="1632">
                  <a:moveTo>
                    <a:pt x="5424" y="720"/>
                  </a:moveTo>
                  <a:lnTo>
                    <a:pt x="5520" y="720"/>
                  </a:lnTo>
                  <a:lnTo>
                    <a:pt x="5520" y="1632"/>
                  </a:lnTo>
                  <a:lnTo>
                    <a:pt x="0" y="1632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Hardware Change for Forwarding</a:t>
            </a:r>
          </a:p>
        </p:txBody>
      </p:sp>
      <p:grpSp>
        <p:nvGrpSpPr>
          <p:cNvPr id="39990" name="Group 54"/>
          <p:cNvGrpSpPr>
            <a:grpSpLocks/>
          </p:cNvGrpSpPr>
          <p:nvPr/>
        </p:nvGrpSpPr>
        <p:grpSpPr bwMode="auto">
          <a:xfrm>
            <a:off x="273050" y="1447800"/>
            <a:ext cx="8763000" cy="3886200"/>
            <a:chOff x="172" y="912"/>
            <a:chExt cx="5520" cy="2448"/>
          </a:xfrm>
        </p:grpSpPr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186" y="912"/>
              <a:ext cx="4828" cy="2448"/>
            </a:xfrm>
            <a:prstGeom prst="rect">
              <a:avLst/>
            </a:prstGeom>
            <a:noFill/>
            <a:ln w="0">
              <a:solidFill>
                <a:srgbClr val="FFFF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4506" y="1160"/>
              <a:ext cx="240" cy="1819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zh-CN" sz="1800"/>
                <a:t>MEM/WR</a:t>
              </a: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1189" y="1160"/>
              <a:ext cx="240" cy="1819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zh-CN" sz="1800"/>
                <a:t>ID/EX</a:t>
              </a:r>
            </a:p>
          </p:txBody>
        </p:sp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2917" y="1160"/>
              <a:ext cx="240" cy="1819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zh-CN" sz="1800"/>
                <a:t>EX/MEM </a:t>
              </a:r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3589" y="1822"/>
              <a:ext cx="576" cy="8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/>
                <a:t>Data</a:t>
              </a:r>
            </a:p>
            <a:p>
              <a:pPr algn="ctr"/>
              <a:r>
                <a:rPr lang="en-US" altLang="zh-CN" sz="1800"/>
                <a:t>Memory</a:t>
              </a:r>
            </a:p>
          </p:txBody>
        </p:sp>
        <p:grpSp>
          <p:nvGrpSpPr>
            <p:cNvPr id="39945" name="Group 9"/>
            <p:cNvGrpSpPr>
              <a:grpSpLocks/>
            </p:cNvGrpSpPr>
            <p:nvPr/>
          </p:nvGrpSpPr>
          <p:grpSpPr bwMode="auto">
            <a:xfrm>
              <a:off x="2224" y="1561"/>
              <a:ext cx="400" cy="798"/>
              <a:chOff x="1782" y="2232"/>
              <a:chExt cx="468" cy="816"/>
            </a:xfrm>
          </p:grpSpPr>
          <p:sp>
            <p:nvSpPr>
              <p:cNvPr id="39946" name="Freeform 10"/>
              <p:cNvSpPr>
                <a:spLocks/>
              </p:cNvSpPr>
              <p:nvPr/>
            </p:nvSpPr>
            <p:spPr bwMode="auto">
              <a:xfrm>
                <a:off x="1782" y="2232"/>
                <a:ext cx="468" cy="816"/>
              </a:xfrm>
              <a:custGeom>
                <a:avLst/>
                <a:gdLst>
                  <a:gd name="T0" fmla="*/ 0 w 468"/>
                  <a:gd name="T1" fmla="*/ 0 h 816"/>
                  <a:gd name="T2" fmla="*/ 468 w 468"/>
                  <a:gd name="T3" fmla="*/ 252 h 816"/>
                  <a:gd name="T4" fmla="*/ 468 w 468"/>
                  <a:gd name="T5" fmla="*/ 588 h 816"/>
                  <a:gd name="T6" fmla="*/ 0 w 468"/>
                  <a:gd name="T7" fmla="*/ 816 h 816"/>
                  <a:gd name="T8" fmla="*/ 0 w 468"/>
                  <a:gd name="T9" fmla="*/ 576 h 816"/>
                  <a:gd name="T10" fmla="*/ 168 w 468"/>
                  <a:gd name="T11" fmla="*/ 420 h 816"/>
                  <a:gd name="T12" fmla="*/ 0 w 468"/>
                  <a:gd name="T13" fmla="*/ 258 h 816"/>
                  <a:gd name="T14" fmla="*/ 0 w 468"/>
                  <a:gd name="T15" fmla="*/ 0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8" h="816">
                    <a:moveTo>
                      <a:pt x="0" y="0"/>
                    </a:moveTo>
                    <a:lnTo>
                      <a:pt x="468" y="252"/>
                    </a:lnTo>
                    <a:lnTo>
                      <a:pt x="468" y="588"/>
                    </a:lnTo>
                    <a:lnTo>
                      <a:pt x="0" y="816"/>
                    </a:lnTo>
                    <a:lnTo>
                      <a:pt x="0" y="576"/>
                    </a:lnTo>
                    <a:lnTo>
                      <a:pt x="168" y="420"/>
                    </a:lnTo>
                    <a:lnTo>
                      <a:pt x="0" y="25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7" name="Text Box 11"/>
              <p:cNvSpPr txBox="1">
                <a:spLocks noChangeArrowheads="1"/>
              </p:cNvSpPr>
              <p:nvPr/>
            </p:nvSpPr>
            <p:spPr bwMode="auto">
              <a:xfrm rot="5400000">
                <a:off x="1879" y="2523"/>
                <a:ext cx="383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1600"/>
                  <a:t>ALU</a:t>
                </a:r>
              </a:p>
            </p:txBody>
          </p:sp>
        </p:grpSp>
        <p:sp>
          <p:nvSpPr>
            <p:cNvPr id="39948" name="AutoShape 12"/>
            <p:cNvSpPr>
              <a:spLocks noChangeArrowheads="1"/>
            </p:cNvSpPr>
            <p:nvPr/>
          </p:nvSpPr>
          <p:spPr bwMode="auto">
            <a:xfrm>
              <a:off x="1808" y="1449"/>
              <a:ext cx="240" cy="41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zh-CN" sz="1800"/>
                <a:t>mux</a:t>
              </a:r>
            </a:p>
          </p:txBody>
        </p:sp>
        <p:sp>
          <p:nvSpPr>
            <p:cNvPr id="39949" name="AutoShape 13"/>
            <p:cNvSpPr>
              <a:spLocks noChangeArrowheads="1"/>
            </p:cNvSpPr>
            <p:nvPr/>
          </p:nvSpPr>
          <p:spPr bwMode="auto">
            <a:xfrm>
              <a:off x="1808" y="2094"/>
              <a:ext cx="240" cy="41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zh-CN" sz="1800"/>
                <a:t>mux</a:t>
              </a:r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>
              <a:off x="2048" y="16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>
              <a:off x="2048" y="2235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2" name="Rectangle 16"/>
            <p:cNvSpPr>
              <a:spLocks noChangeArrowheads="1"/>
            </p:cNvSpPr>
            <p:nvPr/>
          </p:nvSpPr>
          <p:spPr bwMode="auto">
            <a:xfrm rot="10800000">
              <a:off x="464" y="1532"/>
              <a:ext cx="432" cy="8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r>
                <a:rPr lang="en-US" altLang="zh-CN" sz="1800"/>
                <a:t>Registers</a:t>
              </a:r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>
              <a:off x="896" y="178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>
              <a:off x="896" y="215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1424" y="17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Line 20"/>
            <p:cNvSpPr>
              <a:spLocks noChangeShapeType="1"/>
            </p:cNvSpPr>
            <p:nvPr/>
          </p:nvSpPr>
          <p:spPr bwMode="auto">
            <a:xfrm>
              <a:off x="1424" y="215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Text Box 21"/>
            <p:cNvSpPr txBox="1">
              <a:spLocks noChangeArrowheads="1"/>
            </p:cNvSpPr>
            <p:nvPr/>
          </p:nvSpPr>
          <p:spPr bwMode="auto">
            <a:xfrm>
              <a:off x="368" y="1187"/>
              <a:ext cx="5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/>
                <a:t>NextPC</a:t>
              </a:r>
            </a:p>
          </p:txBody>
        </p:sp>
        <p:sp>
          <p:nvSpPr>
            <p:cNvPr id="39958" name="Line 22"/>
            <p:cNvSpPr>
              <a:spLocks noChangeShapeType="1"/>
            </p:cNvSpPr>
            <p:nvPr/>
          </p:nvSpPr>
          <p:spPr bwMode="auto">
            <a:xfrm>
              <a:off x="896" y="12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9" name="Text Box 23"/>
            <p:cNvSpPr txBox="1">
              <a:spLocks noChangeArrowheads="1"/>
            </p:cNvSpPr>
            <p:nvPr/>
          </p:nvSpPr>
          <p:spPr bwMode="auto">
            <a:xfrm>
              <a:off x="229" y="2447"/>
              <a:ext cx="7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/>
                <a:t>Immediate</a:t>
              </a:r>
            </a:p>
          </p:txBody>
        </p:sp>
        <p:sp>
          <p:nvSpPr>
            <p:cNvPr id="39960" name="Line 24"/>
            <p:cNvSpPr>
              <a:spLocks noChangeShapeType="1"/>
            </p:cNvSpPr>
            <p:nvPr/>
          </p:nvSpPr>
          <p:spPr bwMode="auto">
            <a:xfrm>
              <a:off x="944" y="256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1" name="Freeform 25"/>
            <p:cNvSpPr>
              <a:spLocks/>
            </p:cNvSpPr>
            <p:nvPr/>
          </p:nvSpPr>
          <p:spPr bwMode="auto">
            <a:xfrm>
              <a:off x="1424" y="2232"/>
              <a:ext cx="384" cy="334"/>
            </a:xfrm>
            <a:custGeom>
              <a:avLst/>
              <a:gdLst>
                <a:gd name="T0" fmla="*/ 0 w 384"/>
                <a:gd name="T1" fmla="*/ 388 h 388"/>
                <a:gd name="T2" fmla="*/ 76 w 384"/>
                <a:gd name="T3" fmla="*/ 384 h 388"/>
                <a:gd name="T4" fmla="*/ 76 w 384"/>
                <a:gd name="T5" fmla="*/ 0 h 388"/>
                <a:gd name="T6" fmla="*/ 384 w 384"/>
                <a:gd name="T7" fmla="*/ 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388">
                  <a:moveTo>
                    <a:pt x="0" y="388"/>
                  </a:moveTo>
                  <a:lnTo>
                    <a:pt x="76" y="384"/>
                  </a:lnTo>
                  <a:lnTo>
                    <a:pt x="76" y="0"/>
                  </a:lnTo>
                  <a:lnTo>
                    <a:pt x="384" y="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2" name="Freeform 26"/>
            <p:cNvSpPr>
              <a:spLocks/>
            </p:cNvSpPr>
            <p:nvPr/>
          </p:nvSpPr>
          <p:spPr bwMode="auto">
            <a:xfrm>
              <a:off x="1568" y="2152"/>
              <a:ext cx="1344" cy="414"/>
            </a:xfrm>
            <a:custGeom>
              <a:avLst/>
              <a:gdLst>
                <a:gd name="T0" fmla="*/ 0 w 1344"/>
                <a:gd name="T1" fmla="*/ 0 h 624"/>
                <a:gd name="T2" fmla="*/ 0 w 1344"/>
                <a:gd name="T3" fmla="*/ 624 h 624"/>
                <a:gd name="T4" fmla="*/ 1344 w 1344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624">
                  <a:moveTo>
                    <a:pt x="0" y="0"/>
                  </a:moveTo>
                  <a:lnTo>
                    <a:pt x="0" y="624"/>
                  </a:lnTo>
                  <a:lnTo>
                    <a:pt x="1344" y="6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3" name="Line 27"/>
            <p:cNvSpPr>
              <a:spLocks noChangeShapeType="1"/>
            </p:cNvSpPr>
            <p:nvPr/>
          </p:nvSpPr>
          <p:spPr bwMode="auto">
            <a:xfrm>
              <a:off x="3152" y="2566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4" name="Line 28"/>
            <p:cNvSpPr>
              <a:spLocks noChangeShapeType="1"/>
            </p:cNvSpPr>
            <p:nvPr/>
          </p:nvSpPr>
          <p:spPr bwMode="auto">
            <a:xfrm>
              <a:off x="2624" y="19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Line 29"/>
            <p:cNvSpPr>
              <a:spLocks noChangeShapeType="1"/>
            </p:cNvSpPr>
            <p:nvPr/>
          </p:nvSpPr>
          <p:spPr bwMode="auto">
            <a:xfrm>
              <a:off x="3152" y="1987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6" name="Line 30"/>
            <p:cNvSpPr>
              <a:spLocks noChangeShapeType="1"/>
            </p:cNvSpPr>
            <p:nvPr/>
          </p:nvSpPr>
          <p:spPr bwMode="auto">
            <a:xfrm flipV="1">
              <a:off x="4165" y="227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7" name="Freeform 31"/>
            <p:cNvSpPr>
              <a:spLocks/>
            </p:cNvSpPr>
            <p:nvPr/>
          </p:nvSpPr>
          <p:spPr bwMode="auto">
            <a:xfrm>
              <a:off x="3349" y="1987"/>
              <a:ext cx="1152" cy="868"/>
            </a:xfrm>
            <a:custGeom>
              <a:avLst/>
              <a:gdLst>
                <a:gd name="T0" fmla="*/ 0 w 1152"/>
                <a:gd name="T1" fmla="*/ 0 h 1008"/>
                <a:gd name="T2" fmla="*/ 0 w 1152"/>
                <a:gd name="T3" fmla="*/ 1008 h 1008"/>
                <a:gd name="T4" fmla="*/ 1152 w 1152"/>
                <a:gd name="T5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1008">
                  <a:moveTo>
                    <a:pt x="0" y="0"/>
                  </a:moveTo>
                  <a:lnTo>
                    <a:pt x="0" y="1008"/>
                  </a:lnTo>
                  <a:lnTo>
                    <a:pt x="1152" y="10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8" name="Oval 32"/>
            <p:cNvSpPr>
              <a:spLocks noChangeArrowheads="1"/>
            </p:cNvSpPr>
            <p:nvPr/>
          </p:nvSpPr>
          <p:spPr bwMode="auto">
            <a:xfrm>
              <a:off x="3326" y="1970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9" name="Oval 33"/>
            <p:cNvSpPr>
              <a:spLocks noChangeArrowheads="1"/>
            </p:cNvSpPr>
            <p:nvPr/>
          </p:nvSpPr>
          <p:spPr bwMode="auto">
            <a:xfrm>
              <a:off x="1542" y="2132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0" name="Line 34"/>
            <p:cNvSpPr>
              <a:spLocks noChangeShapeType="1"/>
            </p:cNvSpPr>
            <p:nvPr/>
          </p:nvSpPr>
          <p:spPr bwMode="auto">
            <a:xfrm flipV="1">
              <a:off x="4758" y="2845"/>
              <a:ext cx="6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1" name="Line 35"/>
            <p:cNvSpPr>
              <a:spLocks noChangeShapeType="1"/>
            </p:cNvSpPr>
            <p:nvPr/>
          </p:nvSpPr>
          <p:spPr bwMode="auto">
            <a:xfrm flipV="1">
              <a:off x="4746" y="2273"/>
              <a:ext cx="656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2" name="Oval 36"/>
            <p:cNvSpPr>
              <a:spLocks noChangeArrowheads="1"/>
            </p:cNvSpPr>
            <p:nvPr/>
          </p:nvSpPr>
          <p:spPr bwMode="auto">
            <a:xfrm>
              <a:off x="3334" y="2831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989" name="Group 53"/>
            <p:cNvGrpSpPr>
              <a:grpSpLocks/>
            </p:cNvGrpSpPr>
            <p:nvPr/>
          </p:nvGrpSpPr>
          <p:grpSpPr bwMode="auto">
            <a:xfrm>
              <a:off x="1618" y="953"/>
              <a:ext cx="3512" cy="2316"/>
              <a:chOff x="1618" y="953"/>
              <a:chExt cx="3512" cy="2316"/>
            </a:xfrm>
          </p:grpSpPr>
          <p:sp>
            <p:nvSpPr>
              <p:cNvPr id="39974" name="Freeform 38"/>
              <p:cNvSpPr>
                <a:spLocks/>
              </p:cNvSpPr>
              <p:nvPr/>
            </p:nvSpPr>
            <p:spPr bwMode="auto">
              <a:xfrm>
                <a:off x="1695" y="2442"/>
                <a:ext cx="1659" cy="579"/>
              </a:xfrm>
              <a:custGeom>
                <a:avLst/>
                <a:gdLst>
                  <a:gd name="T0" fmla="*/ 1659 w 1659"/>
                  <a:gd name="T1" fmla="*/ 480 h 672"/>
                  <a:gd name="T2" fmla="*/ 1659 w 1659"/>
                  <a:gd name="T3" fmla="*/ 672 h 672"/>
                  <a:gd name="T4" fmla="*/ 0 w 1659"/>
                  <a:gd name="T5" fmla="*/ 666 h 672"/>
                  <a:gd name="T6" fmla="*/ 0 w 1659"/>
                  <a:gd name="T7" fmla="*/ 0 h 672"/>
                  <a:gd name="T8" fmla="*/ 114 w 1659"/>
                  <a:gd name="T9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9" h="672">
                    <a:moveTo>
                      <a:pt x="1659" y="480"/>
                    </a:moveTo>
                    <a:lnTo>
                      <a:pt x="1659" y="672"/>
                    </a:lnTo>
                    <a:lnTo>
                      <a:pt x="0" y="666"/>
                    </a:lnTo>
                    <a:lnTo>
                      <a:pt x="0" y="0"/>
                    </a:lnTo>
                    <a:lnTo>
                      <a:pt x="11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5" name="Freeform 39"/>
              <p:cNvSpPr>
                <a:spLocks/>
              </p:cNvSpPr>
              <p:nvPr/>
            </p:nvSpPr>
            <p:spPr bwMode="auto">
              <a:xfrm>
                <a:off x="1626" y="953"/>
                <a:ext cx="3504" cy="1323"/>
              </a:xfrm>
              <a:custGeom>
                <a:avLst/>
                <a:gdLst>
                  <a:gd name="T0" fmla="*/ 3504 w 3504"/>
                  <a:gd name="T1" fmla="*/ 1536 h 1536"/>
                  <a:gd name="T2" fmla="*/ 3504 w 3504"/>
                  <a:gd name="T3" fmla="*/ 0 h 1536"/>
                  <a:gd name="T4" fmla="*/ 0 w 3504"/>
                  <a:gd name="T5" fmla="*/ 0 h 1536"/>
                  <a:gd name="T6" fmla="*/ 3 w 3504"/>
                  <a:gd name="T7" fmla="*/ 798 h 1536"/>
                  <a:gd name="T8" fmla="*/ 186 w 3504"/>
                  <a:gd name="T9" fmla="*/ 795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04" h="1536">
                    <a:moveTo>
                      <a:pt x="3504" y="1536"/>
                    </a:moveTo>
                    <a:lnTo>
                      <a:pt x="3504" y="0"/>
                    </a:lnTo>
                    <a:lnTo>
                      <a:pt x="0" y="0"/>
                    </a:lnTo>
                    <a:lnTo>
                      <a:pt x="3" y="798"/>
                    </a:lnTo>
                    <a:lnTo>
                      <a:pt x="186" y="795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6" name="Freeform 40"/>
              <p:cNvSpPr>
                <a:spLocks/>
              </p:cNvSpPr>
              <p:nvPr/>
            </p:nvSpPr>
            <p:spPr bwMode="auto">
              <a:xfrm>
                <a:off x="1657" y="2400"/>
                <a:ext cx="3380" cy="824"/>
              </a:xfrm>
              <a:custGeom>
                <a:avLst/>
                <a:gdLst>
                  <a:gd name="T0" fmla="*/ 3088 w 3380"/>
                  <a:gd name="T1" fmla="*/ 540 h 956"/>
                  <a:gd name="T2" fmla="*/ 3380 w 3380"/>
                  <a:gd name="T3" fmla="*/ 540 h 956"/>
                  <a:gd name="T4" fmla="*/ 3380 w 3380"/>
                  <a:gd name="T5" fmla="*/ 956 h 956"/>
                  <a:gd name="T6" fmla="*/ 0 w 3380"/>
                  <a:gd name="T7" fmla="*/ 956 h 956"/>
                  <a:gd name="T8" fmla="*/ 0 w 3380"/>
                  <a:gd name="T9" fmla="*/ 0 h 956"/>
                  <a:gd name="T10" fmla="*/ 152 w 3380"/>
                  <a:gd name="T11" fmla="*/ 0 h 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80" h="956">
                    <a:moveTo>
                      <a:pt x="3088" y="540"/>
                    </a:moveTo>
                    <a:lnTo>
                      <a:pt x="3380" y="540"/>
                    </a:lnTo>
                    <a:lnTo>
                      <a:pt x="3380" y="956"/>
                    </a:lnTo>
                    <a:lnTo>
                      <a:pt x="0" y="956"/>
                    </a:ln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7" name="Freeform 41"/>
              <p:cNvSpPr>
                <a:spLocks/>
              </p:cNvSpPr>
              <p:nvPr/>
            </p:nvSpPr>
            <p:spPr bwMode="auto">
              <a:xfrm>
                <a:off x="1618" y="2276"/>
                <a:ext cx="3512" cy="993"/>
              </a:xfrm>
              <a:custGeom>
                <a:avLst/>
                <a:gdLst>
                  <a:gd name="T0" fmla="*/ 3128 w 3512"/>
                  <a:gd name="T1" fmla="*/ 0 h 1152"/>
                  <a:gd name="T2" fmla="*/ 3512 w 3512"/>
                  <a:gd name="T3" fmla="*/ 0 h 1152"/>
                  <a:gd name="T4" fmla="*/ 3512 w 3512"/>
                  <a:gd name="T5" fmla="*/ 1152 h 1152"/>
                  <a:gd name="T6" fmla="*/ 0 w 3512"/>
                  <a:gd name="T7" fmla="*/ 1152 h 1152"/>
                  <a:gd name="T8" fmla="*/ 2 w 3512"/>
                  <a:gd name="T9" fmla="*/ 33 h 1152"/>
                  <a:gd name="T10" fmla="*/ 191 w 3512"/>
                  <a:gd name="T11" fmla="*/ 36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2" h="1152">
                    <a:moveTo>
                      <a:pt x="3128" y="0"/>
                    </a:moveTo>
                    <a:lnTo>
                      <a:pt x="3512" y="0"/>
                    </a:lnTo>
                    <a:lnTo>
                      <a:pt x="3512" y="1152"/>
                    </a:lnTo>
                    <a:lnTo>
                      <a:pt x="0" y="1152"/>
                    </a:lnTo>
                    <a:lnTo>
                      <a:pt x="2" y="33"/>
                    </a:lnTo>
                    <a:lnTo>
                      <a:pt x="191" y="36"/>
                    </a:ln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8" name="Freeform 42"/>
              <p:cNvSpPr>
                <a:spLocks/>
              </p:cNvSpPr>
              <p:nvPr/>
            </p:nvSpPr>
            <p:spPr bwMode="auto">
              <a:xfrm>
                <a:off x="1701" y="1118"/>
                <a:ext cx="1653" cy="869"/>
              </a:xfrm>
              <a:custGeom>
                <a:avLst/>
                <a:gdLst>
                  <a:gd name="T0" fmla="*/ 1653 w 1653"/>
                  <a:gd name="T1" fmla="*/ 1008 h 1008"/>
                  <a:gd name="T2" fmla="*/ 1653 w 1653"/>
                  <a:gd name="T3" fmla="*/ 0 h 1008"/>
                  <a:gd name="T4" fmla="*/ 0 w 1653"/>
                  <a:gd name="T5" fmla="*/ 0 h 1008"/>
                  <a:gd name="T6" fmla="*/ 0 w 1653"/>
                  <a:gd name="T7" fmla="*/ 432 h 1008"/>
                  <a:gd name="T8" fmla="*/ 117 w 1653"/>
                  <a:gd name="T9" fmla="*/ 432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3" h="1008">
                    <a:moveTo>
                      <a:pt x="1653" y="1008"/>
                    </a:moveTo>
                    <a:lnTo>
                      <a:pt x="1653" y="0"/>
                    </a:lnTo>
                    <a:lnTo>
                      <a:pt x="0" y="0"/>
                    </a:lnTo>
                    <a:lnTo>
                      <a:pt x="0" y="432"/>
                    </a:lnTo>
                    <a:lnTo>
                      <a:pt x="117" y="43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9" name="Freeform 43"/>
              <p:cNvSpPr>
                <a:spLocks/>
              </p:cNvSpPr>
              <p:nvPr/>
            </p:nvSpPr>
            <p:spPr bwMode="auto">
              <a:xfrm>
                <a:off x="1674" y="1036"/>
                <a:ext cx="3360" cy="1819"/>
              </a:xfrm>
              <a:custGeom>
                <a:avLst/>
                <a:gdLst>
                  <a:gd name="T0" fmla="*/ 3360 w 3360"/>
                  <a:gd name="T1" fmla="*/ 2112 h 2112"/>
                  <a:gd name="T2" fmla="*/ 3360 w 3360"/>
                  <a:gd name="T3" fmla="*/ 0 h 2112"/>
                  <a:gd name="T4" fmla="*/ 0 w 3360"/>
                  <a:gd name="T5" fmla="*/ 0 h 2112"/>
                  <a:gd name="T6" fmla="*/ 0 w 3360"/>
                  <a:gd name="T7" fmla="*/ 624 h 2112"/>
                  <a:gd name="T8" fmla="*/ 144 w 3360"/>
                  <a:gd name="T9" fmla="*/ 624 h 2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0" h="2112">
                    <a:moveTo>
                      <a:pt x="3360" y="2112"/>
                    </a:moveTo>
                    <a:lnTo>
                      <a:pt x="3360" y="0"/>
                    </a:lnTo>
                    <a:lnTo>
                      <a:pt x="0" y="0"/>
                    </a:lnTo>
                    <a:lnTo>
                      <a:pt x="0" y="624"/>
                    </a:lnTo>
                    <a:lnTo>
                      <a:pt x="144" y="624"/>
                    </a:ln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980" name="Oval 44"/>
            <p:cNvSpPr>
              <a:spLocks noChangeArrowheads="1"/>
            </p:cNvSpPr>
            <p:nvPr/>
          </p:nvSpPr>
          <p:spPr bwMode="auto">
            <a:xfrm>
              <a:off x="5006" y="2824"/>
              <a:ext cx="48" cy="4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1" name="Oval 45"/>
            <p:cNvSpPr>
              <a:spLocks noChangeArrowheads="1"/>
            </p:cNvSpPr>
            <p:nvPr/>
          </p:nvSpPr>
          <p:spPr bwMode="auto">
            <a:xfrm>
              <a:off x="5106" y="2256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2" name="AutoShape 46"/>
            <p:cNvSpPr>
              <a:spLocks noChangeArrowheads="1"/>
            </p:cNvSpPr>
            <p:nvPr/>
          </p:nvSpPr>
          <p:spPr bwMode="auto">
            <a:xfrm>
              <a:off x="5365" y="2111"/>
              <a:ext cx="240" cy="86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zh-CN" sz="1800"/>
                <a:t>mux</a:t>
              </a:r>
            </a:p>
          </p:txBody>
        </p:sp>
        <p:sp>
          <p:nvSpPr>
            <p:cNvPr id="39983" name="Freeform 47"/>
            <p:cNvSpPr>
              <a:spLocks/>
            </p:cNvSpPr>
            <p:nvPr/>
          </p:nvSpPr>
          <p:spPr bwMode="auto">
            <a:xfrm>
              <a:off x="172" y="1946"/>
              <a:ext cx="5520" cy="1405"/>
            </a:xfrm>
            <a:custGeom>
              <a:avLst/>
              <a:gdLst>
                <a:gd name="T0" fmla="*/ 5424 w 5520"/>
                <a:gd name="T1" fmla="*/ 720 h 1632"/>
                <a:gd name="T2" fmla="*/ 5520 w 5520"/>
                <a:gd name="T3" fmla="*/ 720 h 1632"/>
                <a:gd name="T4" fmla="*/ 5520 w 5520"/>
                <a:gd name="T5" fmla="*/ 1632 h 1632"/>
                <a:gd name="T6" fmla="*/ 0 w 5520"/>
                <a:gd name="T7" fmla="*/ 1632 h 1632"/>
                <a:gd name="T8" fmla="*/ 0 w 5520"/>
                <a:gd name="T9" fmla="*/ 0 h 1632"/>
                <a:gd name="T10" fmla="*/ 288 w 5520"/>
                <a:gd name="T11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20" h="1632">
                  <a:moveTo>
                    <a:pt x="5424" y="720"/>
                  </a:moveTo>
                  <a:lnTo>
                    <a:pt x="5520" y="720"/>
                  </a:lnTo>
                  <a:lnTo>
                    <a:pt x="5520" y="1632"/>
                  </a:lnTo>
                  <a:lnTo>
                    <a:pt x="0" y="1632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991" name="Group 55"/>
          <p:cNvGrpSpPr>
            <a:grpSpLocks/>
          </p:cNvGrpSpPr>
          <p:nvPr/>
        </p:nvGrpSpPr>
        <p:grpSpPr bwMode="auto">
          <a:xfrm>
            <a:off x="228600" y="5410200"/>
            <a:ext cx="5961063" cy="1187450"/>
            <a:chOff x="144" y="3408"/>
            <a:chExt cx="3755" cy="748"/>
          </a:xfrm>
        </p:grpSpPr>
        <p:sp>
          <p:nvSpPr>
            <p:cNvPr id="39985" name="Line 49"/>
            <p:cNvSpPr>
              <a:spLocks noChangeShapeType="1"/>
            </p:cNvSpPr>
            <p:nvPr/>
          </p:nvSpPr>
          <p:spPr bwMode="auto">
            <a:xfrm>
              <a:off x="144" y="3545"/>
              <a:ext cx="384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6" name="Text Box 50"/>
            <p:cNvSpPr txBox="1">
              <a:spLocks noChangeArrowheads="1"/>
            </p:cNvSpPr>
            <p:nvPr/>
          </p:nvSpPr>
          <p:spPr bwMode="auto">
            <a:xfrm>
              <a:off x="576" y="3408"/>
              <a:ext cx="3323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</a:rPr>
                <a:t>EX/Mem.ALUoutput </a:t>
              </a:r>
              <a:r>
                <a:rPr lang="en-US" altLang="zh-CN" sz="2400" b="1">
                  <a:solidFill>
                    <a:srgbClr val="FF0000"/>
                  </a:solidFill>
                  <a:sym typeface="Symbol" pitchFamily="18" charset="2"/>
                </a:rPr>
                <a:t> ALU</a:t>
              </a:r>
              <a:r>
                <a:rPr kumimoji="0" lang="en-US" altLang="zh-CN" sz="2400">
                  <a:solidFill>
                    <a:srgbClr val="FF0000"/>
                  </a:solidFill>
                  <a:sym typeface="Symbol" pitchFamily="18" charset="2"/>
                </a:rPr>
                <a:t> input</a:t>
              </a:r>
            </a:p>
            <a:p>
              <a:pPr eaLnBrk="1" hangingPunct="1"/>
              <a:r>
                <a:rPr kumimoji="0" lang="en-US" altLang="zh-CN" sz="2400" b="1">
                  <a:solidFill>
                    <a:srgbClr val="0000FF"/>
                  </a:solidFill>
                  <a:sym typeface="Symbol" pitchFamily="18" charset="2"/>
                </a:rPr>
                <a:t>MEM/WB.ALUoutput </a:t>
              </a:r>
              <a:r>
                <a:rPr lang="en-US" altLang="zh-CN" sz="2400" b="1">
                  <a:solidFill>
                    <a:srgbClr val="0000FF"/>
                  </a:solidFill>
                  <a:sym typeface="Symbol" pitchFamily="18" charset="2"/>
                </a:rPr>
                <a:t> ALU</a:t>
              </a:r>
              <a:r>
                <a:rPr kumimoji="0" lang="en-US" altLang="zh-CN" sz="2400" b="1">
                  <a:solidFill>
                    <a:srgbClr val="0000FF"/>
                  </a:solidFill>
                  <a:sym typeface="Symbol" pitchFamily="18" charset="2"/>
                </a:rPr>
                <a:t> input</a:t>
              </a:r>
              <a:endParaRPr kumimoji="0" lang="en-US" altLang="zh-CN" sz="24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endParaRPr>
            </a:p>
            <a:p>
              <a:pPr eaLnBrk="1" hangingPunct="1"/>
              <a:r>
                <a:rPr kumimoji="0" lang="en-US" altLang="zh-CN" sz="2400">
                  <a:solidFill>
                    <a:srgbClr val="CC00FF"/>
                  </a:solidFill>
                  <a:sym typeface="Symbol" pitchFamily="18" charset="2"/>
                </a:rPr>
                <a:t>MEM/WB.LMD </a:t>
              </a:r>
              <a:r>
                <a:rPr lang="en-US" altLang="zh-CN" sz="2400" b="1">
                  <a:solidFill>
                    <a:srgbClr val="CC00FF"/>
                  </a:solidFill>
                  <a:sym typeface="Symbol" pitchFamily="18" charset="2"/>
                </a:rPr>
                <a:t> ALU</a:t>
              </a:r>
              <a:r>
                <a:rPr kumimoji="0" lang="en-US" altLang="zh-CN" sz="2400">
                  <a:solidFill>
                    <a:srgbClr val="CC00FF"/>
                  </a:solidFill>
                  <a:sym typeface="Symbol" pitchFamily="18" charset="2"/>
                </a:rPr>
                <a:t> input</a:t>
              </a:r>
              <a:endParaRPr kumimoji="0" lang="en-US" altLang="zh-CN" sz="2400">
                <a:solidFill>
                  <a:srgbClr val="CC00FF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9987" name="Line 51"/>
            <p:cNvSpPr>
              <a:spLocks noChangeShapeType="1"/>
            </p:cNvSpPr>
            <p:nvPr/>
          </p:nvSpPr>
          <p:spPr bwMode="auto">
            <a:xfrm>
              <a:off x="144" y="3833"/>
              <a:ext cx="384" cy="0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8" name="Line 52"/>
            <p:cNvSpPr>
              <a:spLocks noChangeShapeType="1"/>
            </p:cNvSpPr>
            <p:nvPr/>
          </p:nvSpPr>
          <p:spPr bwMode="auto">
            <a:xfrm>
              <a:off x="144" y="4073"/>
              <a:ext cx="384" cy="0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39744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select the forwarding path: the forwarding logic </a:t>
            </a: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7939088" cy="541338"/>
          </a:xfrm>
        </p:spPr>
        <p:txBody>
          <a:bodyPr/>
          <a:lstStyle/>
          <a:p>
            <a:r>
              <a:rPr lang="en-US" altLang="zh-CN" sz="2800"/>
              <a:t>P161  in Edition 2;    PA-36 in Edition 3</a:t>
            </a:r>
          </a:p>
        </p:txBody>
      </p:sp>
      <p:pic>
        <p:nvPicPr>
          <p:cNvPr id="66565" name="Picture 102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2092325"/>
            <a:ext cx="7416800" cy="4073525"/>
          </a:xfrm>
          <a:noFill/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Forwarding path to other input entry</a:t>
            </a:r>
          </a:p>
        </p:txBody>
      </p:sp>
      <p:grpSp>
        <p:nvGrpSpPr>
          <p:cNvPr id="40988" name="Group 28"/>
          <p:cNvGrpSpPr>
            <a:grpSpLocks/>
          </p:cNvGrpSpPr>
          <p:nvPr/>
        </p:nvGrpSpPr>
        <p:grpSpPr bwMode="auto">
          <a:xfrm>
            <a:off x="381000" y="1600200"/>
            <a:ext cx="8305800" cy="4800600"/>
            <a:chOff x="240" y="1008"/>
            <a:chExt cx="5232" cy="3024"/>
          </a:xfrm>
        </p:grpSpPr>
        <p:grpSp>
          <p:nvGrpSpPr>
            <p:cNvPr id="40965" name="Group 5"/>
            <p:cNvGrpSpPr>
              <a:grpSpLocks/>
            </p:cNvGrpSpPr>
            <p:nvPr/>
          </p:nvGrpSpPr>
          <p:grpSpPr bwMode="auto">
            <a:xfrm>
              <a:off x="240" y="1056"/>
              <a:ext cx="5232" cy="2976"/>
              <a:chOff x="240" y="960"/>
              <a:chExt cx="5232" cy="2976"/>
            </a:xfrm>
          </p:grpSpPr>
          <p:pic>
            <p:nvPicPr>
              <p:cNvPr id="40966" name="Picture 6" descr="chap3_4-5new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960"/>
                <a:ext cx="5232" cy="2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0967" name="Group 7"/>
              <p:cNvGrpSpPr>
                <a:grpSpLocks/>
              </p:cNvGrpSpPr>
              <p:nvPr/>
            </p:nvGrpSpPr>
            <p:grpSpPr bwMode="auto">
              <a:xfrm>
                <a:off x="3110" y="3002"/>
                <a:ext cx="2254" cy="934"/>
                <a:chOff x="3110" y="3002"/>
                <a:chExt cx="2254" cy="934"/>
              </a:xfrm>
            </p:grpSpPr>
            <p:sp>
              <p:nvSpPr>
                <p:cNvPr id="4096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110" y="3002"/>
                  <a:ext cx="52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400" b="1">
                      <a:solidFill>
                        <a:srgbClr val="339966"/>
                      </a:solidFill>
                      <a:latin typeface="Times New Roman" pitchFamily="18" charset="0"/>
                    </a:rPr>
                    <a:t>store</a:t>
                  </a:r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409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896" y="3648"/>
                  <a:ext cx="46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/>
                  <a:r>
                    <a:rPr lang="en-US" altLang="zh-CN" sz="2400" b="1">
                      <a:solidFill>
                        <a:srgbClr val="339966"/>
                      </a:solidFill>
                      <a:latin typeface="Times New Roman" pitchFamily="18" charset="0"/>
                    </a:rPr>
                    <a:t>load</a:t>
                  </a:r>
                  <a:endParaRPr lang="en-US" altLang="zh-CN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4080" y="1248"/>
              <a:ext cx="0" cy="1344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H="1">
              <a:off x="3424" y="1248"/>
              <a:ext cx="656" cy="5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H="1">
              <a:off x="3016" y="1253"/>
              <a:ext cx="408" cy="1088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 flipV="1">
              <a:off x="4944" y="1104"/>
              <a:ext cx="0" cy="1487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 flipH="1">
              <a:off x="3288" y="1104"/>
              <a:ext cx="1656" cy="13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 flipH="1">
              <a:off x="2835" y="1117"/>
              <a:ext cx="453" cy="1204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 flipV="1">
              <a:off x="5040" y="1008"/>
              <a:ext cx="0" cy="1728"/>
            </a:xfrm>
            <a:prstGeom prst="line">
              <a:avLst/>
            </a:prstGeom>
            <a:noFill/>
            <a:ln w="349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 flipH="1">
              <a:off x="3198" y="1008"/>
              <a:ext cx="1842" cy="18"/>
            </a:xfrm>
            <a:prstGeom prst="line">
              <a:avLst/>
            </a:prstGeom>
            <a:noFill/>
            <a:ln w="349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 flipH="1">
              <a:off x="2699" y="1026"/>
              <a:ext cx="499" cy="1315"/>
            </a:xfrm>
            <a:prstGeom prst="line">
              <a:avLst/>
            </a:prstGeom>
            <a:noFill/>
            <a:ln w="349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982" name="Group 22"/>
            <p:cNvGrpSpPr>
              <a:grpSpLocks/>
            </p:cNvGrpSpPr>
            <p:nvPr/>
          </p:nvGrpSpPr>
          <p:grpSpPr bwMode="auto">
            <a:xfrm>
              <a:off x="4176" y="2592"/>
              <a:ext cx="768" cy="1056"/>
              <a:chOff x="4176" y="2544"/>
              <a:chExt cx="768" cy="1056"/>
            </a:xfrm>
          </p:grpSpPr>
          <p:sp>
            <p:nvSpPr>
              <p:cNvPr id="40983" name="Line 23"/>
              <p:cNvSpPr>
                <a:spLocks noChangeShapeType="1"/>
              </p:cNvSpPr>
              <p:nvPr/>
            </p:nvSpPr>
            <p:spPr bwMode="auto">
              <a:xfrm>
                <a:off x="4944" y="2544"/>
                <a:ext cx="0" cy="1056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4" name="Line 24"/>
              <p:cNvSpPr>
                <a:spLocks noChangeShapeType="1"/>
              </p:cNvSpPr>
              <p:nvPr/>
            </p:nvSpPr>
            <p:spPr bwMode="auto">
              <a:xfrm flipH="1">
                <a:off x="4176" y="3600"/>
                <a:ext cx="768" cy="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5" name="Line 25"/>
              <p:cNvSpPr>
                <a:spLocks noChangeShapeType="1"/>
              </p:cNvSpPr>
              <p:nvPr/>
            </p:nvSpPr>
            <p:spPr bwMode="auto">
              <a:xfrm flipV="1">
                <a:off x="4176" y="3216"/>
                <a:ext cx="0" cy="384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6" name="Line 26"/>
              <p:cNvSpPr>
                <a:spLocks noChangeShapeType="1"/>
              </p:cNvSpPr>
              <p:nvPr/>
            </p:nvSpPr>
            <p:spPr bwMode="auto">
              <a:xfrm>
                <a:off x="4176" y="3216"/>
                <a:ext cx="144" cy="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0" y="6096000"/>
            <a:ext cx="434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4925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</a:rPr>
              <a:t>MEM/WB.LMD </a:t>
            </a:r>
            <a:r>
              <a:rPr lang="en-US" altLang="zh-CN" sz="2400" b="1" dirty="0">
                <a:solidFill>
                  <a:srgbClr val="FF3300"/>
                </a:solidFill>
                <a:sym typeface="Symbol" pitchFamily="18" charset="2"/>
              </a:rPr>
              <a:t> DM input LMD: load </a:t>
            </a:r>
            <a:r>
              <a:rPr lang="en-US" altLang="zh-CN" sz="2400" b="1">
                <a:solidFill>
                  <a:srgbClr val="FF3300"/>
                </a:solidFill>
                <a:sym typeface="Symbol" pitchFamily="18" charset="2"/>
              </a:rPr>
              <a:t>memory data</a:t>
            </a:r>
            <a:endParaRPr kumimoji="0" lang="en-US" altLang="zh-CN" sz="2400" dirty="0">
              <a:solidFill>
                <a:srgbClr val="CC00FF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Forwarding Doesn’t Always Work</a:t>
            </a:r>
            <a:endParaRPr lang="en-US" altLang="zh-CN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35342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49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 we have to insert stall: </a:t>
            </a:r>
            <a:r>
              <a:rPr lang="en-US" altLang="zh-CN" dirty="0">
                <a:solidFill>
                  <a:schemeClr val="accent2"/>
                </a:solidFill>
              </a:rPr>
              <a:t>Load stall</a:t>
            </a:r>
            <a:endParaRPr lang="en-US" altLang="zh-CN" dirty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395413" y="1524000"/>
            <a:ext cx="220186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 i="1"/>
              <a:t>Time (clock cycles)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04800" y="2133600"/>
            <a:ext cx="363538" cy="310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800" i="1"/>
              <a:t>I</a:t>
            </a:r>
          </a:p>
          <a:p>
            <a:pPr algn="ctr"/>
            <a:r>
              <a:rPr lang="en-US" altLang="zh-CN" sz="1800" i="1"/>
              <a:t>n</a:t>
            </a:r>
          </a:p>
          <a:p>
            <a:pPr algn="ctr"/>
            <a:r>
              <a:rPr lang="en-US" altLang="zh-CN" sz="1800" i="1"/>
              <a:t>s</a:t>
            </a:r>
          </a:p>
          <a:p>
            <a:pPr algn="ctr"/>
            <a:r>
              <a:rPr lang="en-US" altLang="zh-CN" sz="1800" i="1"/>
              <a:t>t</a:t>
            </a:r>
          </a:p>
          <a:p>
            <a:pPr algn="ctr"/>
            <a:r>
              <a:rPr lang="en-US" altLang="zh-CN" sz="1800" i="1"/>
              <a:t>r.</a:t>
            </a:r>
          </a:p>
          <a:p>
            <a:pPr algn="ctr"/>
            <a:endParaRPr lang="en-US" altLang="zh-CN" sz="1800" i="1"/>
          </a:p>
          <a:p>
            <a:pPr algn="ctr"/>
            <a:r>
              <a:rPr lang="en-US" altLang="zh-CN" sz="1800" i="1"/>
              <a:t>O</a:t>
            </a:r>
          </a:p>
          <a:p>
            <a:pPr algn="ctr"/>
            <a:r>
              <a:rPr lang="en-US" altLang="zh-CN" sz="1800" i="1"/>
              <a:t>r</a:t>
            </a:r>
          </a:p>
          <a:p>
            <a:pPr algn="ctr"/>
            <a:r>
              <a:rPr lang="en-US" altLang="zh-CN" sz="1800" i="1"/>
              <a:t>d</a:t>
            </a:r>
          </a:p>
          <a:p>
            <a:pPr algn="ctr"/>
            <a:r>
              <a:rPr lang="en-US" altLang="zh-CN" sz="1800" i="1"/>
              <a:t>e</a:t>
            </a:r>
          </a:p>
          <a:p>
            <a:pPr algn="ctr"/>
            <a:r>
              <a:rPr lang="en-US" altLang="zh-CN" sz="1800" i="1"/>
              <a:t>r</a:t>
            </a: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838200" y="1981200"/>
            <a:ext cx="0" cy="36576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1368425" y="1898650"/>
            <a:ext cx="70612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914400" y="2362200"/>
            <a:ext cx="1704975" cy="819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  <a:latin typeface="Arial" charset="0"/>
              </a:rPr>
              <a:t>lw r1, </a:t>
            </a:r>
            <a:r>
              <a:rPr lang="en-US" altLang="zh-CN" sz="2400" b="1">
                <a:latin typeface="Arial" charset="0"/>
              </a:rPr>
              <a:t>0(r2)</a:t>
            </a:r>
            <a:endParaRPr lang="en-US" altLang="zh-CN" sz="2400" b="1">
              <a:solidFill>
                <a:srgbClr val="FF3300"/>
              </a:solidFill>
              <a:latin typeface="Arial" charset="0"/>
            </a:endParaRPr>
          </a:p>
          <a:p>
            <a:pPr latinLnBrk="1"/>
            <a:endParaRPr lang="en-US" altLang="zh-CN" sz="2400" b="1">
              <a:latin typeface="Arial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990600" y="3352800"/>
            <a:ext cx="1841500" cy="819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 b="1">
                <a:latin typeface="Arial" charset="0"/>
              </a:rPr>
              <a:t>sub r4,</a:t>
            </a:r>
            <a:r>
              <a:rPr lang="en-US" altLang="zh-CN" sz="2400" b="1">
                <a:solidFill>
                  <a:srgbClr val="FF3300"/>
                </a:solidFill>
                <a:latin typeface="Arial" charset="0"/>
              </a:rPr>
              <a:t>r1</a:t>
            </a:r>
            <a:r>
              <a:rPr lang="en-US" altLang="zh-CN" sz="2400" b="1">
                <a:latin typeface="Arial" charset="0"/>
              </a:rPr>
              <a:t>,r6</a:t>
            </a:r>
          </a:p>
          <a:p>
            <a:pPr latinLnBrk="1"/>
            <a:endParaRPr lang="en-US" altLang="zh-CN" sz="2400" b="1">
              <a:latin typeface="Arial" charset="0"/>
            </a:endParaRP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990600" y="4267200"/>
            <a:ext cx="1841500" cy="454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zh-CN" sz="2400" b="1">
                <a:latin typeface="Arial" charset="0"/>
              </a:rPr>
              <a:t>and r6,</a:t>
            </a:r>
            <a:r>
              <a:rPr lang="en-US" altLang="zh-CN" sz="2400" b="1">
                <a:solidFill>
                  <a:srgbClr val="339966"/>
                </a:solidFill>
                <a:latin typeface="Arial" charset="0"/>
              </a:rPr>
              <a:t>r1</a:t>
            </a:r>
            <a:r>
              <a:rPr lang="en-US" altLang="zh-CN" sz="2400" b="1">
                <a:latin typeface="Arial" charset="0"/>
              </a:rPr>
              <a:t>,r7</a:t>
            </a:r>
          </a:p>
        </p:txBody>
      </p:sp>
      <p:grpSp>
        <p:nvGrpSpPr>
          <p:cNvPr id="43018" name="Group 10"/>
          <p:cNvGrpSpPr>
            <a:grpSpLocks/>
          </p:cNvGrpSpPr>
          <p:nvPr/>
        </p:nvGrpSpPr>
        <p:grpSpPr bwMode="auto">
          <a:xfrm>
            <a:off x="2670175" y="2249488"/>
            <a:ext cx="6456363" cy="3392487"/>
            <a:chOff x="1742" y="1417"/>
            <a:chExt cx="3841" cy="2137"/>
          </a:xfrm>
        </p:grpSpPr>
        <p:grpSp>
          <p:nvGrpSpPr>
            <p:cNvPr id="43019" name="Group 11"/>
            <p:cNvGrpSpPr>
              <a:grpSpLocks/>
            </p:cNvGrpSpPr>
            <p:nvPr/>
          </p:nvGrpSpPr>
          <p:grpSpPr bwMode="auto">
            <a:xfrm>
              <a:off x="1742" y="1417"/>
              <a:ext cx="2300" cy="441"/>
              <a:chOff x="1962" y="1200"/>
              <a:chExt cx="1910" cy="441"/>
            </a:xfrm>
          </p:grpSpPr>
          <p:grpSp>
            <p:nvGrpSpPr>
              <p:cNvPr id="43020" name="Group 12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43021" name="Group 1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43022" name="Rectangle 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23" name="Rectangle 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sz="1000" b="1"/>
                  </a:p>
                </p:txBody>
              </p:sp>
            </p:grpSp>
            <p:sp>
              <p:nvSpPr>
                <p:cNvPr id="43024" name="Text Box 1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2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Reg</a:t>
                  </a:r>
                </a:p>
              </p:txBody>
            </p:sp>
          </p:grpSp>
          <p:sp>
            <p:nvSpPr>
              <p:cNvPr id="43025" name="Line 17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6" name="Line 18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027" name="Group 19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43028" name="AutoShape 20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zh-CN" altLang="zh-CN" sz="1000" b="1"/>
                </a:p>
              </p:txBody>
            </p:sp>
            <p:sp>
              <p:nvSpPr>
                <p:cNvPr id="43029" name="AutoShape 21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0" name="Freeform 22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1" name="Text Box 23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1" y="637"/>
                  <a:ext cx="575" cy="2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ALU</a:t>
                  </a:r>
                </a:p>
              </p:txBody>
            </p:sp>
          </p:grpSp>
          <p:sp>
            <p:nvSpPr>
              <p:cNvPr id="43032" name="Line 24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3" name="Line 25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034" name="Group 26"/>
              <p:cNvGrpSpPr>
                <a:grpSpLocks noChangeAspect="1"/>
              </p:cNvGrpSpPr>
              <p:nvPr/>
            </p:nvGrpSpPr>
            <p:grpSpPr bwMode="auto">
              <a:xfrm>
                <a:off x="3208" y="1305"/>
                <a:ext cx="276" cy="232"/>
                <a:chOff x="3851" y="576"/>
                <a:chExt cx="596" cy="480"/>
              </a:xfrm>
            </p:grpSpPr>
            <p:sp>
              <p:nvSpPr>
                <p:cNvPr id="43035" name="Rectangle 27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zh-CN" altLang="zh-CN" sz="1000" b="1"/>
                </a:p>
              </p:txBody>
            </p:sp>
            <p:sp>
              <p:nvSpPr>
                <p:cNvPr id="43036" name="Text Box 2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1" y="628"/>
                  <a:ext cx="596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DMem</a:t>
                  </a:r>
                </a:p>
              </p:txBody>
            </p:sp>
          </p:grpSp>
          <p:sp>
            <p:nvSpPr>
              <p:cNvPr id="43037" name="Freeform 29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8" name="Line 30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9" name="Line 31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040" name="Group 32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43041" name="Rectangle 33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zh-CN" altLang="zh-CN" sz="1000" b="1"/>
                </a:p>
              </p:txBody>
            </p:sp>
            <p:sp>
              <p:nvSpPr>
                <p:cNvPr id="43042" name="Text Box 3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Ifetch</a:t>
                  </a:r>
                </a:p>
              </p:txBody>
            </p:sp>
          </p:grpSp>
          <p:grpSp>
            <p:nvGrpSpPr>
              <p:cNvPr id="43043" name="Group 35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43044" name="Rectangle 36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45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46" name="Rectangle 38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47" name="Rectangle 39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048" name="Group 40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43049" name="Group 4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43050" name="Rectangle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51" name="Rectangle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sz="1000" b="1"/>
                  </a:p>
                </p:txBody>
              </p:sp>
            </p:grpSp>
            <p:sp>
              <p:nvSpPr>
                <p:cNvPr id="43052" name="Text Box 4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8" y="574"/>
                  <a:ext cx="431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Reg</a:t>
                  </a:r>
                </a:p>
              </p:txBody>
            </p:sp>
          </p:grpSp>
        </p:grpSp>
        <p:grpSp>
          <p:nvGrpSpPr>
            <p:cNvPr id="43053" name="Group 45"/>
            <p:cNvGrpSpPr>
              <a:grpSpLocks/>
            </p:cNvGrpSpPr>
            <p:nvPr/>
          </p:nvGrpSpPr>
          <p:grpSpPr bwMode="auto">
            <a:xfrm>
              <a:off x="2258" y="2005"/>
              <a:ext cx="2797" cy="442"/>
              <a:chOff x="2404" y="2157"/>
              <a:chExt cx="2797" cy="442"/>
            </a:xfrm>
          </p:grpSpPr>
          <p:grpSp>
            <p:nvGrpSpPr>
              <p:cNvPr id="43054" name="Group 46"/>
              <p:cNvGrpSpPr>
                <a:grpSpLocks noChangeAspect="1"/>
              </p:cNvGrpSpPr>
              <p:nvPr/>
            </p:nvGrpSpPr>
            <p:grpSpPr bwMode="auto">
              <a:xfrm>
                <a:off x="2967" y="2259"/>
                <a:ext cx="266" cy="233"/>
                <a:chOff x="1374" y="528"/>
                <a:chExt cx="480" cy="432"/>
              </a:xfrm>
            </p:grpSpPr>
            <p:grpSp>
              <p:nvGrpSpPr>
                <p:cNvPr id="43055" name="Group 4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43056" name="Rectangle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57" name="Rectangle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sz="1000" b="1"/>
                  </a:p>
                </p:txBody>
              </p:sp>
            </p:grpSp>
            <p:sp>
              <p:nvSpPr>
                <p:cNvPr id="43058" name="Text Box 5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9" y="574"/>
                  <a:ext cx="433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Reg</a:t>
                  </a:r>
                </a:p>
              </p:txBody>
            </p:sp>
          </p:grpSp>
          <p:sp>
            <p:nvSpPr>
              <p:cNvPr id="43059" name="Line 51"/>
              <p:cNvSpPr>
                <a:spLocks noChangeAspect="1" noChangeShapeType="1"/>
              </p:cNvSpPr>
              <p:nvPr/>
            </p:nvSpPr>
            <p:spPr bwMode="auto">
              <a:xfrm>
                <a:off x="3234" y="2306"/>
                <a:ext cx="7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0" name="Line 52"/>
              <p:cNvSpPr>
                <a:spLocks noChangeAspect="1" noChangeShapeType="1"/>
              </p:cNvSpPr>
              <p:nvPr/>
            </p:nvSpPr>
            <p:spPr bwMode="auto">
              <a:xfrm>
                <a:off x="3216" y="2448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1" name="Line 53"/>
              <p:cNvSpPr>
                <a:spLocks noChangeAspect="1" noChangeShapeType="1"/>
              </p:cNvSpPr>
              <p:nvPr/>
            </p:nvSpPr>
            <p:spPr bwMode="auto">
              <a:xfrm>
                <a:off x="2690" y="2446"/>
                <a:ext cx="2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2" name="Line 54"/>
              <p:cNvSpPr>
                <a:spLocks noChangeAspect="1" noChangeShapeType="1"/>
              </p:cNvSpPr>
              <p:nvPr/>
            </p:nvSpPr>
            <p:spPr bwMode="auto">
              <a:xfrm>
                <a:off x="2654" y="2306"/>
                <a:ext cx="3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063" name="Group 55"/>
              <p:cNvGrpSpPr>
                <a:grpSpLocks noChangeAspect="1"/>
              </p:cNvGrpSpPr>
              <p:nvPr/>
            </p:nvGrpSpPr>
            <p:grpSpPr bwMode="auto">
              <a:xfrm>
                <a:off x="2404" y="2260"/>
                <a:ext cx="350" cy="232"/>
                <a:chOff x="1122" y="576"/>
                <a:chExt cx="627" cy="480"/>
              </a:xfrm>
            </p:grpSpPr>
            <p:sp>
              <p:nvSpPr>
                <p:cNvPr id="43064" name="Rectangle 56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zh-CN" altLang="zh-CN" sz="1000" b="1"/>
                </a:p>
              </p:txBody>
            </p:sp>
            <p:sp>
              <p:nvSpPr>
                <p:cNvPr id="43065" name="Text Box 5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2" y="628"/>
                  <a:ext cx="627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Ifetch</a:t>
                  </a:r>
                </a:p>
              </p:txBody>
            </p:sp>
          </p:grpSp>
          <p:sp>
            <p:nvSpPr>
              <p:cNvPr id="4306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3300" y="2157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2797" y="2157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068" name="Group 60"/>
              <p:cNvGrpSpPr>
                <a:grpSpLocks/>
              </p:cNvGrpSpPr>
              <p:nvPr/>
            </p:nvGrpSpPr>
            <p:grpSpPr bwMode="auto">
              <a:xfrm>
                <a:off x="3972" y="2157"/>
                <a:ext cx="1229" cy="441"/>
                <a:chOff x="3475" y="2155"/>
                <a:chExt cx="1229" cy="441"/>
              </a:xfrm>
            </p:grpSpPr>
            <p:sp>
              <p:nvSpPr>
                <p:cNvPr id="43069" name="AutoShape 61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3417" y="2263"/>
                  <a:ext cx="371" cy="225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zh-CN" altLang="zh-CN" sz="1000" b="1"/>
                </a:p>
              </p:txBody>
            </p:sp>
            <p:sp>
              <p:nvSpPr>
                <p:cNvPr id="43070" name="AutoShape 62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3475" y="2316"/>
                  <a:ext cx="119" cy="12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71" name="Freeform 63"/>
                <p:cNvSpPr>
                  <a:spLocks noChangeAspect="1"/>
                </p:cNvSpPr>
                <p:nvPr/>
              </p:nvSpPr>
              <p:spPr bwMode="auto">
                <a:xfrm rot="5400000">
                  <a:off x="3484" y="2329"/>
                  <a:ext cx="105" cy="93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72" name="Text Box 64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3495" y="2278"/>
                  <a:ext cx="278" cy="1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ALU</a:t>
                  </a:r>
                </a:p>
              </p:txBody>
            </p:sp>
            <p:sp>
              <p:nvSpPr>
                <p:cNvPr id="43073" name="Line 65"/>
                <p:cNvSpPr>
                  <a:spLocks noChangeAspect="1" noChangeShapeType="1"/>
                </p:cNvSpPr>
                <p:nvPr/>
              </p:nvSpPr>
              <p:spPr bwMode="auto">
                <a:xfrm>
                  <a:off x="3717" y="2376"/>
                  <a:ext cx="29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74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4226" y="2376"/>
                  <a:ext cx="29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75" name="Rectangle 67"/>
                <p:cNvSpPr>
                  <a:spLocks noChangeAspect="1" noChangeArrowheads="1"/>
                </p:cNvSpPr>
                <p:nvPr/>
              </p:nvSpPr>
              <p:spPr bwMode="auto">
                <a:xfrm>
                  <a:off x="3940" y="2260"/>
                  <a:ext cx="268" cy="2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zh-CN" altLang="zh-CN" sz="1000" b="1"/>
                </a:p>
              </p:txBody>
            </p:sp>
            <p:sp>
              <p:nvSpPr>
                <p:cNvPr id="43076" name="Text Box 6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905" y="2285"/>
                  <a:ext cx="332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DMem</a:t>
                  </a:r>
                </a:p>
              </p:txBody>
            </p:sp>
            <p:sp>
              <p:nvSpPr>
                <p:cNvPr id="43077" name="Freeform 69"/>
                <p:cNvSpPr>
                  <a:spLocks noChangeAspect="1"/>
                </p:cNvSpPr>
                <p:nvPr/>
              </p:nvSpPr>
              <p:spPr bwMode="auto">
                <a:xfrm>
                  <a:off x="3905" y="2376"/>
                  <a:ext cx="399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78" name="Rectangle 70"/>
                <p:cNvSpPr>
                  <a:spLocks noChangeAspect="1" noChangeArrowheads="1"/>
                </p:cNvSpPr>
                <p:nvPr/>
              </p:nvSpPr>
              <p:spPr bwMode="auto">
                <a:xfrm>
                  <a:off x="4305" y="2155"/>
                  <a:ext cx="54" cy="44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79" name="Rectangle 71"/>
                <p:cNvSpPr>
                  <a:spLocks noChangeAspect="1" noChangeArrowheads="1"/>
                </p:cNvSpPr>
                <p:nvPr/>
              </p:nvSpPr>
              <p:spPr bwMode="auto">
                <a:xfrm>
                  <a:off x="3802" y="2158"/>
                  <a:ext cx="54" cy="435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3080" name="Group 72"/>
                <p:cNvGrpSpPr>
                  <a:grpSpLocks noChangeAspect="1"/>
                </p:cNvGrpSpPr>
                <p:nvPr/>
              </p:nvGrpSpPr>
              <p:grpSpPr bwMode="auto">
                <a:xfrm flipH="1">
                  <a:off x="4436" y="2251"/>
                  <a:ext cx="268" cy="233"/>
                  <a:chOff x="1392" y="528"/>
                  <a:chExt cx="480" cy="432"/>
                </a:xfrm>
              </p:grpSpPr>
              <p:sp>
                <p:nvSpPr>
                  <p:cNvPr id="43081" name="Rectangle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2" name="Rectangle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sz="1000" b="1"/>
                  </a:p>
                </p:txBody>
              </p:sp>
            </p:grpSp>
            <p:sp>
              <p:nvSpPr>
                <p:cNvPr id="43083" name="Text Box 75"/>
                <p:cNvSpPr txBox="1">
                  <a:spLocks noChangeAspect="1" noChangeArrowheads="1"/>
                </p:cNvSpPr>
                <p:nvPr/>
              </p:nvSpPr>
              <p:spPr bwMode="auto">
                <a:xfrm flipH="1">
                  <a:off x="4445" y="2276"/>
                  <a:ext cx="24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Reg</a:t>
                  </a:r>
                </a:p>
              </p:txBody>
            </p:sp>
          </p:grpSp>
          <p:sp>
            <p:nvSpPr>
              <p:cNvPr id="43084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3792" y="2158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85" name="AutoShape 77"/>
              <p:cNvSpPr>
                <a:spLocks noChangeArrowheads="1"/>
              </p:cNvSpPr>
              <p:nvPr/>
            </p:nvSpPr>
            <p:spPr bwMode="auto">
              <a:xfrm>
                <a:off x="3380" y="2171"/>
                <a:ext cx="364" cy="422"/>
              </a:xfrm>
              <a:prstGeom prst="cloudCallout">
                <a:avLst>
                  <a:gd name="adj1" fmla="val 39287"/>
                  <a:gd name="adj2" fmla="val 38153"/>
                </a:avLst>
              </a:prstGeom>
              <a:solidFill>
                <a:srgbClr val="0FEFE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500" b="1"/>
                  <a:t>Bubble</a:t>
                </a:r>
                <a:endParaRPr lang="en-US" altLang="zh-CN" sz="1600" b="1"/>
              </a:p>
            </p:txBody>
          </p:sp>
        </p:grpSp>
        <p:grpSp>
          <p:nvGrpSpPr>
            <p:cNvPr id="43086" name="Group 78"/>
            <p:cNvGrpSpPr>
              <a:grpSpLocks/>
            </p:cNvGrpSpPr>
            <p:nvPr/>
          </p:nvGrpSpPr>
          <p:grpSpPr bwMode="auto">
            <a:xfrm>
              <a:off x="2759" y="2567"/>
              <a:ext cx="2796" cy="449"/>
              <a:chOff x="2905" y="2719"/>
              <a:chExt cx="2796" cy="449"/>
            </a:xfrm>
          </p:grpSpPr>
          <p:sp>
            <p:nvSpPr>
              <p:cNvPr id="43087" name="Line 79"/>
              <p:cNvSpPr>
                <a:spLocks noChangeAspect="1" noChangeShapeType="1"/>
              </p:cNvSpPr>
              <p:nvPr/>
            </p:nvSpPr>
            <p:spPr bwMode="auto">
              <a:xfrm>
                <a:off x="3734" y="2875"/>
                <a:ext cx="7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88" name="Line 80"/>
              <p:cNvSpPr>
                <a:spLocks noChangeAspect="1" noChangeShapeType="1"/>
              </p:cNvSpPr>
              <p:nvPr/>
            </p:nvSpPr>
            <p:spPr bwMode="auto">
              <a:xfrm>
                <a:off x="3716" y="3017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89" name="Line 81"/>
              <p:cNvSpPr>
                <a:spLocks noChangeAspect="1" noChangeShapeType="1"/>
              </p:cNvSpPr>
              <p:nvPr/>
            </p:nvSpPr>
            <p:spPr bwMode="auto">
              <a:xfrm>
                <a:off x="3190" y="3015"/>
                <a:ext cx="2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90" name="Line 82"/>
              <p:cNvSpPr>
                <a:spLocks noChangeAspect="1" noChangeShapeType="1"/>
              </p:cNvSpPr>
              <p:nvPr/>
            </p:nvSpPr>
            <p:spPr bwMode="auto">
              <a:xfrm>
                <a:off x="3154" y="2875"/>
                <a:ext cx="3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091" name="Group 83"/>
              <p:cNvGrpSpPr>
                <a:grpSpLocks noChangeAspect="1"/>
              </p:cNvGrpSpPr>
              <p:nvPr/>
            </p:nvGrpSpPr>
            <p:grpSpPr bwMode="auto">
              <a:xfrm>
                <a:off x="2905" y="2829"/>
                <a:ext cx="350" cy="232"/>
                <a:chOff x="1123" y="576"/>
                <a:chExt cx="627" cy="480"/>
              </a:xfrm>
            </p:grpSpPr>
            <p:sp>
              <p:nvSpPr>
                <p:cNvPr id="43092" name="Rectangle 84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zh-CN" altLang="zh-CN" sz="1000" b="1"/>
                </a:p>
              </p:txBody>
            </p:sp>
            <p:sp>
              <p:nvSpPr>
                <p:cNvPr id="43093" name="Text Box 8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7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Ifetch</a:t>
                  </a:r>
                </a:p>
              </p:txBody>
            </p:sp>
          </p:grpSp>
          <p:sp>
            <p:nvSpPr>
              <p:cNvPr id="43094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3800" y="2726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95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3297" y="2726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096" name="Group 88"/>
              <p:cNvGrpSpPr>
                <a:grpSpLocks/>
              </p:cNvGrpSpPr>
              <p:nvPr/>
            </p:nvGrpSpPr>
            <p:grpSpPr bwMode="auto">
              <a:xfrm>
                <a:off x="4472" y="2726"/>
                <a:ext cx="1229" cy="441"/>
                <a:chOff x="3475" y="2155"/>
                <a:chExt cx="1229" cy="441"/>
              </a:xfrm>
            </p:grpSpPr>
            <p:sp>
              <p:nvSpPr>
                <p:cNvPr id="43097" name="AutoShape 89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3417" y="2263"/>
                  <a:ext cx="371" cy="225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zh-CN" altLang="zh-CN" sz="1000" b="1"/>
                </a:p>
              </p:txBody>
            </p:sp>
            <p:sp>
              <p:nvSpPr>
                <p:cNvPr id="43098" name="AutoShape 90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3475" y="2316"/>
                  <a:ext cx="119" cy="12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99" name="Freeform 91"/>
                <p:cNvSpPr>
                  <a:spLocks noChangeAspect="1"/>
                </p:cNvSpPr>
                <p:nvPr/>
              </p:nvSpPr>
              <p:spPr bwMode="auto">
                <a:xfrm rot="5400000">
                  <a:off x="3484" y="2329"/>
                  <a:ext cx="105" cy="93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00" name="Text Box 92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3494" y="2278"/>
                  <a:ext cx="278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ALU</a:t>
                  </a:r>
                </a:p>
              </p:txBody>
            </p:sp>
            <p:sp>
              <p:nvSpPr>
                <p:cNvPr id="43101" name="Line 93"/>
                <p:cNvSpPr>
                  <a:spLocks noChangeAspect="1" noChangeShapeType="1"/>
                </p:cNvSpPr>
                <p:nvPr/>
              </p:nvSpPr>
              <p:spPr bwMode="auto">
                <a:xfrm>
                  <a:off x="3717" y="2376"/>
                  <a:ext cx="29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02" name="Line 94"/>
                <p:cNvSpPr>
                  <a:spLocks noChangeAspect="1" noChangeShapeType="1"/>
                </p:cNvSpPr>
                <p:nvPr/>
              </p:nvSpPr>
              <p:spPr bwMode="auto">
                <a:xfrm>
                  <a:off x="4226" y="2376"/>
                  <a:ext cx="29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03" name="Rectangle 95"/>
                <p:cNvSpPr>
                  <a:spLocks noChangeAspect="1" noChangeArrowheads="1"/>
                </p:cNvSpPr>
                <p:nvPr/>
              </p:nvSpPr>
              <p:spPr bwMode="auto">
                <a:xfrm>
                  <a:off x="3940" y="2260"/>
                  <a:ext cx="268" cy="2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zh-CN" altLang="zh-CN" sz="1000" b="1"/>
                </a:p>
              </p:txBody>
            </p:sp>
            <p:sp>
              <p:nvSpPr>
                <p:cNvPr id="43104" name="Text Box 9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904" y="2285"/>
                  <a:ext cx="332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DMem</a:t>
                  </a:r>
                </a:p>
              </p:txBody>
            </p:sp>
            <p:sp>
              <p:nvSpPr>
                <p:cNvPr id="43105" name="Freeform 97"/>
                <p:cNvSpPr>
                  <a:spLocks noChangeAspect="1"/>
                </p:cNvSpPr>
                <p:nvPr/>
              </p:nvSpPr>
              <p:spPr bwMode="auto">
                <a:xfrm>
                  <a:off x="3905" y="2376"/>
                  <a:ext cx="399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06" name="Rectangle 98"/>
                <p:cNvSpPr>
                  <a:spLocks noChangeAspect="1" noChangeArrowheads="1"/>
                </p:cNvSpPr>
                <p:nvPr/>
              </p:nvSpPr>
              <p:spPr bwMode="auto">
                <a:xfrm>
                  <a:off x="4305" y="2155"/>
                  <a:ext cx="54" cy="44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07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3802" y="2158"/>
                  <a:ext cx="54" cy="435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3108" name="Group 100"/>
                <p:cNvGrpSpPr>
                  <a:grpSpLocks noChangeAspect="1"/>
                </p:cNvGrpSpPr>
                <p:nvPr/>
              </p:nvGrpSpPr>
              <p:grpSpPr bwMode="auto">
                <a:xfrm flipH="1">
                  <a:off x="4436" y="2251"/>
                  <a:ext cx="268" cy="233"/>
                  <a:chOff x="1392" y="528"/>
                  <a:chExt cx="480" cy="432"/>
                </a:xfrm>
              </p:grpSpPr>
              <p:sp>
                <p:nvSpPr>
                  <p:cNvPr id="43109" name="Rectangle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0" name="Rectangle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sz="1000" b="1"/>
                  </a:p>
                </p:txBody>
              </p:sp>
            </p:grpSp>
            <p:sp>
              <p:nvSpPr>
                <p:cNvPr id="43111" name="Text Box 103"/>
                <p:cNvSpPr txBox="1">
                  <a:spLocks noChangeAspect="1" noChangeArrowheads="1"/>
                </p:cNvSpPr>
                <p:nvPr/>
              </p:nvSpPr>
              <p:spPr bwMode="auto">
                <a:xfrm flipH="1">
                  <a:off x="4445" y="2276"/>
                  <a:ext cx="24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Reg</a:t>
                  </a:r>
                </a:p>
              </p:txBody>
            </p:sp>
          </p:grpSp>
          <p:sp>
            <p:nvSpPr>
              <p:cNvPr id="43112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4292" y="2727"/>
                <a:ext cx="54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13" name="AutoShape 105"/>
              <p:cNvSpPr>
                <a:spLocks noChangeArrowheads="1"/>
              </p:cNvSpPr>
              <p:nvPr/>
            </p:nvSpPr>
            <p:spPr bwMode="auto">
              <a:xfrm>
                <a:off x="3393" y="2719"/>
                <a:ext cx="364" cy="422"/>
              </a:xfrm>
              <a:prstGeom prst="cloudCallout">
                <a:avLst>
                  <a:gd name="adj1" fmla="val 39287"/>
                  <a:gd name="adj2" fmla="val 38153"/>
                </a:avLst>
              </a:prstGeom>
              <a:solidFill>
                <a:srgbClr val="0FEFE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500" b="1"/>
                  <a:t>Bubble</a:t>
                </a:r>
                <a:endParaRPr lang="en-US" altLang="zh-CN" sz="1600" b="1"/>
              </a:p>
            </p:txBody>
          </p:sp>
          <p:grpSp>
            <p:nvGrpSpPr>
              <p:cNvPr id="43114" name="Group 106"/>
              <p:cNvGrpSpPr>
                <a:grpSpLocks/>
              </p:cNvGrpSpPr>
              <p:nvPr/>
            </p:nvGrpSpPr>
            <p:grpSpPr bwMode="auto">
              <a:xfrm>
                <a:off x="3945" y="2826"/>
                <a:ext cx="270" cy="233"/>
                <a:chOff x="3936" y="3120"/>
                <a:chExt cx="270" cy="233"/>
              </a:xfrm>
            </p:grpSpPr>
            <p:sp>
              <p:nvSpPr>
                <p:cNvPr id="43115" name="Rectangle 107"/>
                <p:cNvSpPr>
                  <a:spLocks noChangeArrowheads="1"/>
                </p:cNvSpPr>
                <p:nvPr/>
              </p:nvSpPr>
              <p:spPr bwMode="auto">
                <a:xfrm>
                  <a:off x="3936" y="3120"/>
                  <a:ext cx="270" cy="2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16" name="Rectangle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4069" y="3120"/>
                  <a:ext cx="133" cy="23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17" name="Rectangl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3936" y="3120"/>
                  <a:ext cx="266" cy="23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sz="1000" b="1"/>
                </a:p>
              </p:txBody>
            </p:sp>
            <p:sp>
              <p:nvSpPr>
                <p:cNvPr id="43118" name="Text Box 11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949" y="3145"/>
                  <a:ext cx="24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1000" b="1"/>
                    <a:t>Reg</a:t>
                  </a:r>
                </a:p>
              </p:txBody>
            </p:sp>
          </p:grpSp>
        </p:grpSp>
        <p:sp>
          <p:nvSpPr>
            <p:cNvPr id="43119" name="Line 111"/>
            <p:cNvSpPr>
              <a:spLocks noChangeAspect="1" noChangeShapeType="1"/>
            </p:cNvSpPr>
            <p:nvPr/>
          </p:nvSpPr>
          <p:spPr bwMode="auto">
            <a:xfrm>
              <a:off x="4083" y="3261"/>
              <a:ext cx="7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0" name="Line 112"/>
            <p:cNvSpPr>
              <a:spLocks noChangeAspect="1" noChangeShapeType="1"/>
            </p:cNvSpPr>
            <p:nvPr/>
          </p:nvSpPr>
          <p:spPr bwMode="auto">
            <a:xfrm>
              <a:off x="4065" y="3403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1" name="Line 113"/>
            <p:cNvSpPr>
              <a:spLocks noChangeAspect="1" noChangeShapeType="1"/>
            </p:cNvSpPr>
            <p:nvPr/>
          </p:nvSpPr>
          <p:spPr bwMode="auto">
            <a:xfrm>
              <a:off x="3539" y="3401"/>
              <a:ext cx="2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2" name="Line 114"/>
            <p:cNvSpPr>
              <a:spLocks noChangeAspect="1" noChangeShapeType="1"/>
            </p:cNvSpPr>
            <p:nvPr/>
          </p:nvSpPr>
          <p:spPr bwMode="auto">
            <a:xfrm>
              <a:off x="3503" y="3261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123" name="Group 115"/>
            <p:cNvGrpSpPr>
              <a:grpSpLocks noChangeAspect="1"/>
            </p:cNvGrpSpPr>
            <p:nvPr/>
          </p:nvGrpSpPr>
          <p:grpSpPr bwMode="auto">
            <a:xfrm>
              <a:off x="3760" y="3205"/>
              <a:ext cx="351" cy="232"/>
              <a:chOff x="1122" y="576"/>
              <a:chExt cx="628" cy="480"/>
            </a:xfrm>
          </p:grpSpPr>
          <p:sp>
            <p:nvSpPr>
              <p:cNvPr id="43124" name="Rectangle 116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zh-CN" altLang="zh-CN" sz="1000" b="1"/>
              </a:p>
            </p:txBody>
          </p:sp>
          <p:sp>
            <p:nvSpPr>
              <p:cNvPr id="43125" name="Text Box 117"/>
              <p:cNvSpPr txBox="1">
                <a:spLocks noChangeAspect="1" noChangeArrowheads="1"/>
              </p:cNvSpPr>
              <p:nvPr/>
            </p:nvSpPr>
            <p:spPr bwMode="auto">
              <a:xfrm>
                <a:off x="1122" y="628"/>
                <a:ext cx="628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1000" b="1"/>
                  <a:t>Ifetch</a:t>
                </a:r>
              </a:p>
            </p:txBody>
          </p:sp>
        </p:grpSp>
        <p:sp>
          <p:nvSpPr>
            <p:cNvPr id="43126" name="Rectangle 118"/>
            <p:cNvSpPr>
              <a:spLocks noChangeAspect="1" noChangeArrowheads="1"/>
            </p:cNvSpPr>
            <p:nvPr/>
          </p:nvSpPr>
          <p:spPr bwMode="auto">
            <a:xfrm>
              <a:off x="4149" y="3112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7" name="Rectangle 119"/>
            <p:cNvSpPr>
              <a:spLocks noChangeAspect="1" noChangeArrowheads="1"/>
            </p:cNvSpPr>
            <p:nvPr/>
          </p:nvSpPr>
          <p:spPr bwMode="auto">
            <a:xfrm>
              <a:off x="3646" y="3112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8" name="AutoShape 120"/>
            <p:cNvSpPr>
              <a:spLocks noChangeAspect="1" noChangeArrowheads="1"/>
            </p:cNvSpPr>
            <p:nvPr/>
          </p:nvSpPr>
          <p:spPr bwMode="auto">
            <a:xfrm rot="-5400000">
              <a:off x="4763" y="3220"/>
              <a:ext cx="371" cy="225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zh-CN" sz="1000" b="1"/>
            </a:p>
          </p:txBody>
        </p:sp>
        <p:sp>
          <p:nvSpPr>
            <p:cNvPr id="43129" name="AutoShape 121"/>
            <p:cNvSpPr>
              <a:spLocks noChangeAspect="1" noChangeArrowheads="1"/>
            </p:cNvSpPr>
            <p:nvPr/>
          </p:nvSpPr>
          <p:spPr bwMode="auto">
            <a:xfrm rot="5400000">
              <a:off x="4821" y="3273"/>
              <a:ext cx="119" cy="12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0" name="Freeform 122"/>
            <p:cNvSpPr>
              <a:spLocks noChangeAspect="1"/>
            </p:cNvSpPr>
            <p:nvPr/>
          </p:nvSpPr>
          <p:spPr bwMode="auto">
            <a:xfrm rot="5400000">
              <a:off x="4830" y="3286"/>
              <a:ext cx="105" cy="93"/>
            </a:xfrm>
            <a:custGeom>
              <a:avLst/>
              <a:gdLst>
                <a:gd name="T0" fmla="*/ 0 w 384"/>
                <a:gd name="T1" fmla="*/ 288 h 288"/>
                <a:gd name="T2" fmla="*/ 192 w 384"/>
                <a:gd name="T3" fmla="*/ 0 h 288"/>
                <a:gd name="T4" fmla="*/ 384 w 384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1" name="Text Box 123"/>
            <p:cNvSpPr txBox="1">
              <a:spLocks noChangeAspect="1" noChangeArrowheads="1"/>
            </p:cNvSpPr>
            <p:nvPr/>
          </p:nvSpPr>
          <p:spPr bwMode="auto">
            <a:xfrm rot="-5400000">
              <a:off x="4841" y="3235"/>
              <a:ext cx="278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b="1"/>
                <a:t>ALU</a:t>
              </a:r>
            </a:p>
          </p:txBody>
        </p:sp>
        <p:sp>
          <p:nvSpPr>
            <p:cNvPr id="43132" name="Line 124"/>
            <p:cNvSpPr>
              <a:spLocks noChangeAspect="1" noChangeShapeType="1"/>
            </p:cNvSpPr>
            <p:nvPr/>
          </p:nvSpPr>
          <p:spPr bwMode="auto">
            <a:xfrm>
              <a:off x="5063" y="3333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3" name="Line 125"/>
            <p:cNvSpPr>
              <a:spLocks noChangeAspect="1" noChangeShapeType="1"/>
            </p:cNvSpPr>
            <p:nvPr/>
          </p:nvSpPr>
          <p:spPr bwMode="auto">
            <a:xfrm>
              <a:off x="5355" y="3345"/>
              <a:ext cx="2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4" name="Rectangle 126"/>
            <p:cNvSpPr>
              <a:spLocks noChangeAspect="1" noChangeArrowheads="1"/>
            </p:cNvSpPr>
            <p:nvPr/>
          </p:nvSpPr>
          <p:spPr bwMode="auto">
            <a:xfrm>
              <a:off x="5286" y="3217"/>
              <a:ext cx="268" cy="2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zh-CN" altLang="zh-CN" sz="1000" b="1"/>
            </a:p>
          </p:txBody>
        </p:sp>
        <p:sp>
          <p:nvSpPr>
            <p:cNvPr id="43135" name="Text Box 127"/>
            <p:cNvSpPr txBox="1">
              <a:spLocks noChangeAspect="1" noChangeArrowheads="1"/>
            </p:cNvSpPr>
            <p:nvPr/>
          </p:nvSpPr>
          <p:spPr bwMode="auto">
            <a:xfrm>
              <a:off x="5251" y="3242"/>
              <a:ext cx="33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b="1"/>
                <a:t>DMem</a:t>
              </a:r>
            </a:p>
          </p:txBody>
        </p:sp>
        <p:sp>
          <p:nvSpPr>
            <p:cNvPr id="43136" name="Rectangle 128"/>
            <p:cNvSpPr>
              <a:spLocks noChangeAspect="1" noChangeArrowheads="1"/>
            </p:cNvSpPr>
            <p:nvPr/>
          </p:nvSpPr>
          <p:spPr bwMode="auto">
            <a:xfrm>
              <a:off x="5148" y="3115"/>
              <a:ext cx="54" cy="435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7" name="Rectangle 129"/>
            <p:cNvSpPr>
              <a:spLocks noChangeAspect="1" noChangeArrowheads="1"/>
            </p:cNvSpPr>
            <p:nvPr/>
          </p:nvSpPr>
          <p:spPr bwMode="auto">
            <a:xfrm>
              <a:off x="4641" y="3113"/>
              <a:ext cx="54" cy="44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8" name="AutoShape 130"/>
            <p:cNvSpPr>
              <a:spLocks noChangeArrowheads="1"/>
            </p:cNvSpPr>
            <p:nvPr/>
          </p:nvSpPr>
          <p:spPr bwMode="auto">
            <a:xfrm>
              <a:off x="3241" y="3112"/>
              <a:ext cx="364" cy="422"/>
            </a:xfrm>
            <a:prstGeom prst="cloudCallout">
              <a:avLst>
                <a:gd name="adj1" fmla="val 39287"/>
                <a:gd name="adj2" fmla="val 38153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500" b="1"/>
                <a:t>Bubble</a:t>
              </a:r>
              <a:endParaRPr lang="en-US" altLang="zh-CN" sz="1600" b="1"/>
            </a:p>
          </p:txBody>
        </p:sp>
        <p:grpSp>
          <p:nvGrpSpPr>
            <p:cNvPr id="43139" name="Group 131"/>
            <p:cNvGrpSpPr>
              <a:grpSpLocks/>
            </p:cNvGrpSpPr>
            <p:nvPr/>
          </p:nvGrpSpPr>
          <p:grpSpPr bwMode="auto">
            <a:xfrm>
              <a:off x="4294" y="3212"/>
              <a:ext cx="270" cy="233"/>
              <a:chOff x="3936" y="3120"/>
              <a:chExt cx="270" cy="233"/>
            </a:xfrm>
          </p:grpSpPr>
          <p:sp>
            <p:nvSpPr>
              <p:cNvPr id="43140" name="Rectangle 132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70" cy="2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41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4069" y="3120"/>
                <a:ext cx="133" cy="2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42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3936" y="3120"/>
                <a:ext cx="266" cy="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1000" b="1"/>
              </a:p>
            </p:txBody>
          </p:sp>
          <p:sp>
            <p:nvSpPr>
              <p:cNvPr id="43143" name="Text Box 135"/>
              <p:cNvSpPr txBox="1">
                <a:spLocks noChangeAspect="1" noChangeArrowheads="1"/>
              </p:cNvSpPr>
              <p:nvPr/>
            </p:nvSpPr>
            <p:spPr bwMode="auto">
              <a:xfrm>
                <a:off x="3950" y="3145"/>
                <a:ext cx="24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1000" b="1"/>
                  <a:t>Reg</a:t>
                </a:r>
              </a:p>
            </p:txBody>
          </p:sp>
        </p:grpSp>
        <p:sp>
          <p:nvSpPr>
            <p:cNvPr id="43144" name="Line 136"/>
            <p:cNvSpPr>
              <a:spLocks noChangeShapeType="1"/>
            </p:cNvSpPr>
            <p:nvPr/>
          </p:nvSpPr>
          <p:spPr bwMode="auto">
            <a:xfrm>
              <a:off x="3694" y="1624"/>
              <a:ext cx="144" cy="528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45" name="Line 137"/>
            <p:cNvSpPr>
              <a:spLocks noChangeShapeType="1"/>
            </p:cNvSpPr>
            <p:nvPr/>
          </p:nvSpPr>
          <p:spPr bwMode="auto">
            <a:xfrm>
              <a:off x="3886" y="1624"/>
              <a:ext cx="48" cy="115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146" name="Rectangle 138"/>
          <p:cNvSpPr>
            <a:spLocks noChangeArrowheads="1"/>
          </p:cNvSpPr>
          <p:nvPr/>
        </p:nvSpPr>
        <p:spPr bwMode="auto">
          <a:xfrm>
            <a:off x="1066800" y="5029200"/>
            <a:ext cx="1773238" cy="454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zh-CN" sz="2400" b="1">
                <a:latin typeface="Arial" charset="0"/>
              </a:rPr>
              <a:t>or   r8,</a:t>
            </a:r>
            <a:r>
              <a:rPr lang="en-US" altLang="zh-CN" sz="2400" b="1">
                <a:solidFill>
                  <a:srgbClr val="339966"/>
                </a:solidFill>
                <a:latin typeface="Arial" charset="0"/>
              </a:rPr>
              <a:t>r1</a:t>
            </a:r>
            <a:r>
              <a:rPr lang="en-US" altLang="zh-CN" sz="2400" b="1">
                <a:latin typeface="Arial" charset="0"/>
              </a:rPr>
              <a:t>,r9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EX (Execution/effective address cycle)</a:t>
            </a:r>
          </a:p>
          <a:p>
            <a:pPr lvl="1"/>
            <a:r>
              <a:rPr lang="en-US" altLang="zh-CN"/>
              <a:t>Memory reference:</a:t>
            </a:r>
          </a:p>
          <a:p>
            <a:pPr lvl="2"/>
            <a:r>
              <a:rPr lang="en-US" altLang="zh-CN"/>
              <a:t>ALUoutput </a:t>
            </a:r>
            <a:r>
              <a:rPr lang="en-US" altLang="zh-CN">
                <a:sym typeface="Symbol" pitchFamily="18" charset="2"/>
              </a:rPr>
              <a:t>A+Imm</a:t>
            </a:r>
          </a:p>
          <a:p>
            <a:pPr lvl="1"/>
            <a:r>
              <a:rPr lang="en-US" altLang="zh-CN">
                <a:sym typeface="Symbol" pitchFamily="18" charset="2"/>
              </a:rPr>
              <a:t>Register-Register ALU instruction:</a:t>
            </a:r>
          </a:p>
          <a:p>
            <a:pPr lvl="2"/>
            <a:r>
              <a:rPr lang="en-US" altLang="zh-CN">
                <a:sym typeface="Symbol" pitchFamily="18" charset="2"/>
              </a:rPr>
              <a:t>ALUoutput A func B;</a:t>
            </a:r>
          </a:p>
          <a:p>
            <a:pPr lvl="1"/>
            <a:r>
              <a:rPr lang="en-US" altLang="zh-CN">
                <a:sym typeface="Symbol" pitchFamily="18" charset="2"/>
              </a:rPr>
              <a:t>Register-Immediate ALU instruction:</a:t>
            </a:r>
          </a:p>
          <a:p>
            <a:pPr lvl="2"/>
            <a:r>
              <a:rPr lang="en-US" altLang="zh-CN">
                <a:sym typeface="Symbol" pitchFamily="18" charset="2"/>
              </a:rPr>
              <a:t>ALUoutput A op Imm;</a:t>
            </a:r>
          </a:p>
          <a:p>
            <a:pPr lvl="1"/>
            <a:r>
              <a:rPr lang="en-US" altLang="zh-CN">
                <a:sym typeface="Symbol" pitchFamily="18" charset="2"/>
              </a:rPr>
              <a:t>Branch:</a:t>
            </a:r>
          </a:p>
          <a:p>
            <a:pPr lvl="2"/>
            <a:r>
              <a:rPr lang="en-US" altLang="zh-CN">
                <a:sym typeface="Symbol" pitchFamily="18" charset="2"/>
              </a:rPr>
              <a:t>ALUoutput NPC+(Imm &lt;&lt;2 );</a:t>
            </a:r>
          </a:p>
          <a:p>
            <a:pPr lvl="2"/>
            <a:r>
              <a:rPr lang="en-US" altLang="zh-CN">
                <a:sym typeface="Symbol" pitchFamily="18" charset="2"/>
              </a:rPr>
              <a:t> Cond (A==0)</a:t>
            </a:r>
          </a:p>
        </p:txBody>
      </p:sp>
      <p:sp>
        <p:nvSpPr>
          <p:cNvPr id="5427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third stage of MIPS pipeline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534400" cy="533400"/>
          </a:xfrm>
        </p:spPr>
        <p:txBody>
          <a:bodyPr/>
          <a:lstStyle/>
          <a:p>
            <a:r>
              <a:rPr lang="en-US" altLang="zh-CN" sz="2800" b="1">
                <a:solidFill>
                  <a:srgbClr val="FF0000"/>
                </a:solidFill>
                <a:latin typeface="Comic Sans MS" pitchFamily="66" charset="0"/>
              </a:rPr>
              <a:t>Detect</a:t>
            </a:r>
            <a:r>
              <a:rPr lang="en-US" altLang="zh-CN" sz="2800">
                <a:latin typeface="Comic Sans MS" pitchFamily="66" charset="0"/>
              </a:rPr>
              <a:t> when should use Load Interlock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implement Load Interlock</a:t>
            </a:r>
          </a:p>
        </p:txBody>
      </p:sp>
      <p:graphicFrame>
        <p:nvGraphicFramePr>
          <p:cNvPr id="61502" name="Group 62"/>
          <p:cNvGraphicFramePr>
            <a:graphicFrameLocks noGrp="1"/>
          </p:cNvGraphicFramePr>
          <p:nvPr/>
        </p:nvGraphicFramePr>
        <p:xfrm>
          <a:off x="228600" y="1981200"/>
          <a:ext cx="8686800" cy="4626864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situation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Example code 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No dependence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LD 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R1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, 45(R2)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DADD R5,R6,R7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DSUB R8,R6,R7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OR      R9,R6,R7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No hazard possible because of no dependence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Dependence requiring stall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LD 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R1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, 45(R2)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DADD R5,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R1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,R7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DSUB R8,R6,R7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OR      R9,R6,R7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Comparators detect the use of R1 in the DADD and stall the DADD (and DSUB and OR ) before the DADD begins 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0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Dependence overcome by forwarding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LD 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R1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, 45(R2)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DADD R5,R6,R7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DSUB R8,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R1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,R7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OR      R9,R6,R7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Comparators detect the use of R1 in DSUB and forward result of load to ALU in time for DSUB to begin 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Dependence with accesses in 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LD 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R1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, 45(R2)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DADD R5,R6,R7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DSUB R8,R6,R7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OR      R9,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R1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,R7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No action required because read of R1 by OR occurs in the second half of the ID phase, while the write of the loaded data occurred in the first half.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logic to detect for Load interlock</a:t>
            </a:r>
          </a:p>
        </p:txBody>
      </p:sp>
      <p:graphicFrame>
        <p:nvGraphicFramePr>
          <p:cNvPr id="59432" name="Group 40"/>
          <p:cNvGraphicFramePr>
            <a:graphicFrameLocks noGrp="1"/>
          </p:cNvGraphicFramePr>
          <p:nvPr/>
        </p:nvGraphicFramePr>
        <p:xfrm>
          <a:off x="228600" y="1828800"/>
          <a:ext cx="86868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Opcode field of ID/EX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Opcode Field of IF/ID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Matching operand fields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Load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Reg-Reg 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ID/EX.IR[rt]==IF/ID.IR[rs]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Load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Reg-Reg 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ID/EX.IR[rt]==IF/ID.IR[rt]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Load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Load,store, ALU immediate, branch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ID/EX.IR[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rt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]==IF/ID.IR[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rs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23430"/>
            <a:ext cx="7924800" cy="4419600"/>
          </a:xfrm>
        </p:spPr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  <a:latin typeface="Comic Sans MS" pitchFamily="66" charset="0"/>
              </a:rPr>
              <a:t>Why forwarding?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ADD R4,  R5,  R2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LW   R15, 0(R4)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SW   R15, 4(R2)</a:t>
            </a:r>
            <a:endParaRPr lang="en-US" altLang="zh-CN" dirty="0">
              <a:solidFill>
                <a:srgbClr val="000000"/>
              </a:solidFill>
              <a:latin typeface="Comic Sans MS" pitchFamily="66" charset="0"/>
            </a:endParaRPr>
          </a:p>
          <a:p>
            <a:endParaRPr lang="en-US" altLang="zh-CN" sz="28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Comic Sans MS" pitchFamily="66" charset="0"/>
              </a:rPr>
              <a:t>Why load delay?</a:t>
            </a:r>
            <a:endParaRPr lang="en-US" altLang="zh-CN" dirty="0">
              <a:solidFill>
                <a:srgbClr val="000000"/>
              </a:solidFill>
              <a:latin typeface="Comic Sans MS" pitchFamily="66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ADD  R4,  R5,  R2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LW    R15,  0(R4)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SW    R15, 4(R2)</a:t>
            </a:r>
            <a:endParaRPr lang="en-US" altLang="zh-CN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Example of Forwarding and Load Delay</a:t>
            </a:r>
            <a:endParaRPr lang="en-US" altLang="zh-CN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1828800" y="1981200"/>
            <a:ext cx="533400" cy="457200"/>
          </a:xfrm>
          <a:prstGeom prst="ellipse">
            <a:avLst/>
          </a:prstGeom>
          <a:noFill/>
          <a:ln w="3492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2819400" y="2590800"/>
            <a:ext cx="533400" cy="457200"/>
          </a:xfrm>
          <a:prstGeom prst="ellipse">
            <a:avLst/>
          </a:prstGeom>
          <a:noFill/>
          <a:ln w="3492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2362200" y="2263316"/>
            <a:ext cx="533400" cy="304800"/>
          </a:xfrm>
          <a:prstGeom prst="line">
            <a:avLst/>
          </a:prstGeom>
          <a:noFill/>
          <a:ln w="349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1905000" y="5181600"/>
            <a:ext cx="609600" cy="457200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1981200" y="5715000"/>
            <a:ext cx="609600" cy="457200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1" name="Freeform 9"/>
          <p:cNvSpPr>
            <a:spLocks/>
          </p:cNvSpPr>
          <p:nvPr/>
        </p:nvSpPr>
        <p:spPr bwMode="auto">
          <a:xfrm>
            <a:off x="1676400" y="5334000"/>
            <a:ext cx="304800" cy="685800"/>
          </a:xfrm>
          <a:custGeom>
            <a:avLst/>
            <a:gdLst>
              <a:gd name="T0" fmla="*/ 144 w 144"/>
              <a:gd name="T1" fmla="*/ 0 h 384"/>
              <a:gd name="T2" fmla="*/ 0 w 144"/>
              <a:gd name="T3" fmla="*/ 192 h 384"/>
              <a:gd name="T4" fmla="*/ 144 w 144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384">
                <a:moveTo>
                  <a:pt x="144" y="0"/>
                </a:moveTo>
                <a:cubicBezTo>
                  <a:pt x="72" y="64"/>
                  <a:pt x="0" y="128"/>
                  <a:pt x="0" y="192"/>
                </a:cubicBezTo>
                <a:cubicBezTo>
                  <a:pt x="0" y="256"/>
                  <a:pt x="120" y="352"/>
                  <a:pt x="144" y="384"/>
                </a:cubicBezTo>
              </a:path>
            </a:pathLst>
          </a:custGeom>
          <a:noFill/>
          <a:ln w="349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Solution (without forwarding)</a:t>
            </a:r>
            <a:endParaRPr lang="en-US" altLang="zh-CN" b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5062" name="Picture 6" descr="datahaz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0102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Solution (with forwarding)</a:t>
            </a:r>
          </a:p>
        </p:txBody>
      </p:sp>
      <p:pic>
        <p:nvPicPr>
          <p:cNvPr id="46084" name="Picture 4" descr="datahazar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80391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Assume 30% of the instructions are loads. </a:t>
            </a:r>
          </a:p>
          <a:p>
            <a:pPr lvl="1"/>
            <a:r>
              <a:rPr lang="en-US" altLang="zh-CN" dirty="0"/>
              <a:t>Half the time, instruction following a load instruction depends on the result of the load. </a:t>
            </a:r>
          </a:p>
          <a:p>
            <a:pPr lvl="1"/>
            <a:r>
              <a:rPr lang="en-US" altLang="zh-CN" dirty="0"/>
              <a:t>If hazard causes a single cycle delay, how much faster is the ideal pipeline ? </a:t>
            </a:r>
          </a:p>
          <a:p>
            <a:r>
              <a:rPr lang="en-US" altLang="zh-CN" dirty="0"/>
              <a:t>Answer</a:t>
            </a:r>
          </a:p>
          <a:p>
            <a:pPr lvl="1"/>
            <a:r>
              <a:rPr lang="en-US" altLang="zh-CN" dirty="0"/>
              <a:t>CPI = 1+30%</a:t>
            </a:r>
            <a:r>
              <a:rPr lang="en-US" altLang="zh-CN" dirty="0">
                <a:sym typeface="Symbol" pitchFamily="18" charset="2"/>
              </a:rPr>
              <a:t>50% 1=1.15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The performance decrease about </a:t>
            </a:r>
            <a:r>
              <a:rPr lang="en-US" altLang="zh-CN" b="1" dirty="0">
                <a:sym typeface="Symbol" pitchFamily="18" charset="2"/>
              </a:rPr>
              <a:t>15% </a:t>
            </a:r>
            <a:r>
              <a:rPr lang="en-US" altLang="zh-CN" dirty="0">
                <a:sym typeface="Symbol" pitchFamily="18" charset="2"/>
              </a:rPr>
              <a:t>due to load stall.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performance influence of load stall 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Fraction of load that cause a stall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84200" y="1422400"/>
          <a:ext cx="8204200" cy="492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40768"/>
            <a:ext cx="7924800" cy="44196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US" altLang="zh-CN" sz="2800" dirty="0">
                <a:latin typeface="Comic Sans MS" pitchFamily="66" charset="0"/>
              </a:rPr>
              <a:t>Try producing fast code for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Tx/>
              <a:buNone/>
            </a:pPr>
            <a:r>
              <a:rPr lang="en-US" altLang="zh-CN" sz="2800" dirty="0">
                <a:latin typeface="Comic Sans MS" pitchFamily="66" charset="0"/>
              </a:rPr>
              <a:t>	</a:t>
            </a:r>
            <a:r>
              <a:rPr lang="en-US" altLang="zh-CN" sz="2400" dirty="0">
                <a:latin typeface="Comic Sans MS" pitchFamily="66" charset="0"/>
              </a:rPr>
              <a:t>a = b + c;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Tx/>
              <a:buNone/>
            </a:pPr>
            <a:r>
              <a:rPr lang="en-US" altLang="zh-CN" sz="2400" dirty="0">
                <a:latin typeface="Comic Sans MS" pitchFamily="66" charset="0"/>
              </a:rPr>
              <a:t>	d = e – f;</a:t>
            </a:r>
            <a:r>
              <a:rPr lang="en-US" altLang="zh-CN" sz="2800" dirty="0">
                <a:latin typeface="Comic Sans MS" pitchFamily="66" charset="0"/>
              </a:rPr>
              <a:t>  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Tx/>
              <a:buNone/>
            </a:pPr>
            <a:r>
              <a:rPr lang="en-US" altLang="zh-CN" sz="2800" dirty="0">
                <a:latin typeface="Comic Sans MS" pitchFamily="66" charset="0"/>
              </a:rPr>
              <a:t>   assuming a, b, c, d ,e, and f in memory.</a:t>
            </a:r>
            <a:r>
              <a:rPr lang="en-US" altLang="zh-CN" sz="2800" b="1" dirty="0">
                <a:latin typeface="Comic Sans MS" pitchFamily="66" charset="0"/>
              </a:rPr>
              <a:t> </a:t>
            </a:r>
            <a:endParaRPr lang="en-US" altLang="zh-CN" sz="20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 b="1" dirty="0">
                <a:latin typeface="Comic Sans MS" pitchFamily="66" charset="0"/>
              </a:rPr>
              <a:t>Slow code:</a:t>
            </a:r>
            <a:endParaRPr lang="en-US" altLang="zh-CN" sz="20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latin typeface="Comic Sans MS" pitchFamily="66" charset="0"/>
              </a:rPr>
              <a:t>		LW 	</a:t>
            </a:r>
            <a:r>
              <a:rPr lang="en-US" altLang="zh-CN" sz="2000" b="1" dirty="0" err="1">
                <a:latin typeface="Comic Sans MS" pitchFamily="66" charset="0"/>
              </a:rPr>
              <a:t>Rb,b</a:t>
            </a:r>
            <a:endParaRPr lang="en-US" altLang="zh-CN" sz="20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latin typeface="Comic Sans MS" pitchFamily="66" charset="0"/>
              </a:rPr>
              <a:t>		LW 	</a:t>
            </a:r>
            <a:r>
              <a:rPr lang="en-US" altLang="zh-CN" sz="2000" b="1" dirty="0" err="1">
                <a:solidFill>
                  <a:srgbClr val="FF3300"/>
                </a:solidFill>
                <a:latin typeface="Comic Sans MS" pitchFamily="66" charset="0"/>
              </a:rPr>
              <a:t>Rc</a:t>
            </a:r>
            <a:r>
              <a:rPr lang="en-US" altLang="zh-CN" sz="2000" b="1" dirty="0" err="1">
                <a:latin typeface="Comic Sans MS" pitchFamily="66" charset="0"/>
              </a:rPr>
              <a:t>,c</a:t>
            </a:r>
            <a:endParaRPr lang="en-US" altLang="zh-CN" sz="20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latin typeface="Comic Sans MS" pitchFamily="66" charset="0"/>
              </a:rPr>
              <a:t>		ADD 	</a:t>
            </a:r>
            <a:r>
              <a:rPr lang="en-US" altLang="zh-CN" sz="2000" b="1" dirty="0" err="1">
                <a:latin typeface="Comic Sans MS" pitchFamily="66" charset="0"/>
              </a:rPr>
              <a:t>Ra,Rb,</a:t>
            </a:r>
            <a:r>
              <a:rPr lang="en-US" altLang="zh-CN" sz="2000" b="1" dirty="0" err="1">
                <a:solidFill>
                  <a:srgbClr val="FF3300"/>
                </a:solidFill>
                <a:latin typeface="Comic Sans MS" pitchFamily="66" charset="0"/>
              </a:rPr>
              <a:t>Rc</a:t>
            </a:r>
            <a:endParaRPr lang="en-US" altLang="zh-CN" sz="20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latin typeface="Comic Sans MS" pitchFamily="66" charset="0"/>
              </a:rPr>
              <a:t>		SW  	</a:t>
            </a:r>
            <a:r>
              <a:rPr lang="en-US" altLang="zh-CN" sz="2000" b="1" dirty="0" err="1">
                <a:latin typeface="Comic Sans MS" pitchFamily="66" charset="0"/>
              </a:rPr>
              <a:t>a,Ra</a:t>
            </a:r>
            <a:r>
              <a:rPr lang="en-US" altLang="zh-CN" sz="2000" b="1" dirty="0">
                <a:latin typeface="Comic Sans MS" pitchFamily="66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latin typeface="Comic Sans MS" pitchFamily="66" charset="0"/>
              </a:rPr>
              <a:t>		LW 	</a:t>
            </a:r>
            <a:r>
              <a:rPr lang="en-US" altLang="zh-CN" sz="2000" b="1" dirty="0" err="1">
                <a:latin typeface="Comic Sans MS" pitchFamily="66" charset="0"/>
              </a:rPr>
              <a:t>Re,e</a:t>
            </a:r>
            <a:r>
              <a:rPr lang="en-US" altLang="zh-CN" sz="2000" b="1" dirty="0">
                <a:latin typeface="Comic Sans MS" pitchFamily="66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latin typeface="Comic Sans MS" pitchFamily="66" charset="0"/>
              </a:rPr>
              <a:t>		LW 	</a:t>
            </a:r>
            <a:r>
              <a:rPr lang="en-US" altLang="zh-CN" sz="2000" b="1" dirty="0" err="1">
                <a:solidFill>
                  <a:srgbClr val="FF3300"/>
                </a:solidFill>
                <a:latin typeface="Comic Sans MS" pitchFamily="66" charset="0"/>
              </a:rPr>
              <a:t>Rf</a:t>
            </a:r>
            <a:r>
              <a:rPr lang="en-US" altLang="zh-CN" sz="2000" b="1" dirty="0" err="1">
                <a:latin typeface="Comic Sans MS" pitchFamily="66" charset="0"/>
              </a:rPr>
              <a:t>,f</a:t>
            </a:r>
            <a:endParaRPr lang="en-US" altLang="zh-CN" sz="20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latin typeface="Comic Sans MS" pitchFamily="66" charset="0"/>
              </a:rPr>
              <a:t>		SUB 	</a:t>
            </a:r>
            <a:r>
              <a:rPr lang="en-US" altLang="zh-CN" sz="2000" b="1" dirty="0" err="1">
                <a:latin typeface="Comic Sans MS" pitchFamily="66" charset="0"/>
              </a:rPr>
              <a:t>Rd,Re,</a:t>
            </a:r>
            <a:r>
              <a:rPr lang="en-US" altLang="zh-CN" sz="2000" b="1" dirty="0" err="1">
                <a:solidFill>
                  <a:srgbClr val="FF3300"/>
                </a:solidFill>
                <a:latin typeface="Comic Sans MS" pitchFamily="66" charset="0"/>
              </a:rPr>
              <a:t>Rf</a:t>
            </a:r>
            <a:endParaRPr lang="en-US" altLang="zh-CN" sz="20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latin typeface="Comic Sans MS" pitchFamily="66" charset="0"/>
              </a:rPr>
              <a:t>		SW	</a:t>
            </a:r>
            <a:r>
              <a:rPr lang="en-US" altLang="zh-CN" sz="2000" b="1" dirty="0" err="1">
                <a:latin typeface="Comic Sans MS" pitchFamily="66" charset="0"/>
              </a:rPr>
              <a:t>d,Rd</a:t>
            </a:r>
            <a:endParaRPr lang="en-US" altLang="zh-CN" dirty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Instruction reordering by compiler to avoid load stall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4356100" y="3141663"/>
            <a:ext cx="4038600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zh-CN" sz="2400" b="1">
                <a:solidFill>
                  <a:srgbClr val="FF3300"/>
                </a:solidFill>
              </a:rPr>
              <a:t>Fast code:</a:t>
            </a:r>
            <a:endParaRPr lang="en-US" altLang="zh-CN" sz="2000" b="1">
              <a:solidFill>
                <a:srgbClr val="FF3300"/>
              </a:solidFill>
            </a:endParaRPr>
          </a:p>
          <a:p>
            <a:r>
              <a:rPr lang="en-US" altLang="zh-CN" sz="2000" b="1"/>
              <a:t>	LW 	Rb,b</a:t>
            </a:r>
          </a:p>
          <a:p>
            <a:r>
              <a:rPr lang="en-US" altLang="zh-CN" sz="2000" b="1"/>
              <a:t>	LW 	Rc,c</a:t>
            </a:r>
          </a:p>
          <a:p>
            <a:r>
              <a:rPr lang="en-US" altLang="zh-CN" sz="2000" b="1">
                <a:solidFill>
                  <a:schemeClr val="hlink"/>
                </a:solidFill>
              </a:rPr>
              <a:t>	</a:t>
            </a:r>
            <a:r>
              <a:rPr lang="en-US" altLang="zh-CN" sz="2000" b="1">
                <a:solidFill>
                  <a:srgbClr val="FF3300"/>
                </a:solidFill>
              </a:rPr>
              <a:t>LW 	Re,e </a:t>
            </a:r>
          </a:p>
          <a:p>
            <a:r>
              <a:rPr lang="en-US" altLang="zh-CN" sz="2000" b="1"/>
              <a:t>	ADD 	Ra,Rb,Rc</a:t>
            </a:r>
          </a:p>
          <a:p>
            <a:r>
              <a:rPr lang="en-US" altLang="zh-CN" sz="2000" b="1"/>
              <a:t>	LW 	Rf,f</a:t>
            </a:r>
          </a:p>
          <a:p>
            <a:r>
              <a:rPr lang="en-US" altLang="zh-CN" sz="2000" b="1">
                <a:solidFill>
                  <a:schemeClr val="hlink"/>
                </a:solidFill>
              </a:rPr>
              <a:t>	</a:t>
            </a:r>
            <a:r>
              <a:rPr lang="en-US" altLang="zh-CN" sz="2000" b="1">
                <a:solidFill>
                  <a:srgbClr val="FF3300"/>
                </a:solidFill>
              </a:rPr>
              <a:t>SW  	a,Ra</a:t>
            </a:r>
            <a:r>
              <a:rPr lang="en-US" altLang="zh-CN" sz="2000" b="1">
                <a:solidFill>
                  <a:schemeClr val="hlink"/>
                </a:solidFill>
              </a:rPr>
              <a:t> </a:t>
            </a:r>
          </a:p>
          <a:p>
            <a:r>
              <a:rPr lang="en-US" altLang="zh-CN" sz="2000" b="1"/>
              <a:t>	SUB 	Rd,Re,Rf</a:t>
            </a:r>
          </a:p>
          <a:p>
            <a:r>
              <a:rPr lang="en-US" altLang="zh-CN" sz="2000" b="1"/>
              <a:t>	SW	d,Rd</a:t>
            </a:r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 flipV="1">
            <a:off x="2819400" y="4292600"/>
            <a:ext cx="2473325" cy="660400"/>
          </a:xfrm>
          <a:prstGeom prst="line">
            <a:avLst/>
          </a:prstGeom>
          <a:noFill/>
          <a:ln w="349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2819400" y="4648200"/>
            <a:ext cx="2400300" cy="509588"/>
          </a:xfrm>
          <a:prstGeom prst="line">
            <a:avLst/>
          </a:prstGeom>
          <a:noFill/>
          <a:ln w="349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Freeform 8"/>
          <p:cNvSpPr>
            <a:spLocks/>
          </p:cNvSpPr>
          <p:nvPr/>
        </p:nvSpPr>
        <p:spPr bwMode="auto">
          <a:xfrm>
            <a:off x="762000" y="3962400"/>
            <a:ext cx="533400" cy="381000"/>
          </a:xfrm>
          <a:custGeom>
            <a:avLst/>
            <a:gdLst>
              <a:gd name="T0" fmla="*/ 200 w 248"/>
              <a:gd name="T1" fmla="*/ 0 h 240"/>
              <a:gd name="T2" fmla="*/ 8 w 248"/>
              <a:gd name="T3" fmla="*/ 144 h 240"/>
              <a:gd name="T4" fmla="*/ 248 w 248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240">
                <a:moveTo>
                  <a:pt x="200" y="0"/>
                </a:moveTo>
                <a:cubicBezTo>
                  <a:pt x="100" y="52"/>
                  <a:pt x="0" y="104"/>
                  <a:pt x="8" y="144"/>
                </a:cubicBezTo>
                <a:cubicBezTo>
                  <a:pt x="16" y="184"/>
                  <a:pt x="216" y="224"/>
                  <a:pt x="248" y="240"/>
                </a:cubicBezTo>
              </a:path>
            </a:pathLst>
          </a:custGeom>
          <a:noFill/>
          <a:ln w="349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Freeform 9"/>
          <p:cNvSpPr>
            <a:spLocks/>
          </p:cNvSpPr>
          <p:nvPr/>
        </p:nvSpPr>
        <p:spPr bwMode="auto">
          <a:xfrm>
            <a:off x="762000" y="5257800"/>
            <a:ext cx="533400" cy="381000"/>
          </a:xfrm>
          <a:custGeom>
            <a:avLst/>
            <a:gdLst>
              <a:gd name="T0" fmla="*/ 240 w 240"/>
              <a:gd name="T1" fmla="*/ 0 h 240"/>
              <a:gd name="T2" fmla="*/ 0 w 240"/>
              <a:gd name="T3" fmla="*/ 144 h 240"/>
              <a:gd name="T4" fmla="*/ 240 w 240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40">
                <a:moveTo>
                  <a:pt x="240" y="0"/>
                </a:moveTo>
                <a:cubicBezTo>
                  <a:pt x="120" y="52"/>
                  <a:pt x="0" y="104"/>
                  <a:pt x="0" y="144"/>
                </a:cubicBezTo>
                <a:cubicBezTo>
                  <a:pt x="0" y="184"/>
                  <a:pt x="200" y="224"/>
                  <a:pt x="240" y="240"/>
                </a:cubicBezTo>
              </a:path>
            </a:pathLst>
          </a:custGeom>
          <a:noFill/>
          <a:ln w="349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Taxonomy of Hazards </a:t>
            </a:r>
          </a:p>
          <a:p>
            <a:pPr lvl="1"/>
            <a:r>
              <a:rPr lang="en-US" altLang="zh-CN" dirty="0"/>
              <a:t>Structural hazards </a:t>
            </a:r>
          </a:p>
          <a:p>
            <a:pPr lvl="2"/>
            <a:r>
              <a:rPr lang="en-US" altLang="zh-CN" dirty="0"/>
              <a:t>These are conflicts over hardware resources. </a:t>
            </a:r>
          </a:p>
          <a:p>
            <a:pPr lvl="1"/>
            <a:r>
              <a:rPr lang="en-US" altLang="zh-CN" dirty="0"/>
              <a:t>Data hazards</a:t>
            </a:r>
          </a:p>
          <a:p>
            <a:pPr lvl="2"/>
            <a:r>
              <a:rPr lang="en-US" altLang="zh-CN" dirty="0"/>
              <a:t>Instruction depends on result of prior computation which is not ready (computed or stored) yet</a:t>
            </a:r>
          </a:p>
          <a:p>
            <a:pPr lvl="2"/>
            <a:r>
              <a:rPr lang="en-US" altLang="zh-CN" dirty="0"/>
              <a:t>OK, we did these, Double Bump, Forwarding path, </a:t>
            </a:r>
          </a:p>
          <a:p>
            <a:pPr lvl="2"/>
            <a:r>
              <a:rPr lang="en-US" altLang="zh-CN" dirty="0"/>
              <a:t>    software scheduling, otherwise have to stall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i="1" dirty="0"/>
              <a:t>Control hazards </a:t>
            </a:r>
          </a:p>
          <a:p>
            <a:pPr lvl="2"/>
            <a:r>
              <a:rPr lang="en-US" altLang="zh-CN" i="1" dirty="0"/>
              <a:t>branch condition and the branch PC are not available in time to fetch an instruction on the next clock</a:t>
            </a:r>
          </a:p>
          <a:p>
            <a:endParaRPr lang="en-US" altLang="zh-CN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of Data Hazard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MEM(Memory acces/branch completion cycle)</a:t>
            </a:r>
          </a:p>
          <a:p>
            <a:pPr lvl="1"/>
            <a:r>
              <a:rPr lang="en-US" altLang="zh-CN"/>
              <a:t>Memory reference:</a:t>
            </a:r>
          </a:p>
          <a:p>
            <a:pPr lvl="2"/>
            <a:r>
              <a:rPr lang="en-US" altLang="zh-CN"/>
              <a:t>LMD </a:t>
            </a:r>
            <a:r>
              <a:rPr lang="en-US" altLang="zh-CN">
                <a:sym typeface="Symbol" pitchFamily="18" charset="2"/>
              </a:rPr>
              <a:t>Mem[ALUoutput] or </a:t>
            </a:r>
          </a:p>
          <a:p>
            <a:pPr lvl="2"/>
            <a:r>
              <a:rPr lang="en-US" altLang="zh-CN">
                <a:sym typeface="Symbol" pitchFamily="18" charset="2"/>
              </a:rPr>
              <a:t>Mem[ALUoutput] B</a:t>
            </a:r>
          </a:p>
          <a:p>
            <a:pPr lvl="1"/>
            <a:r>
              <a:rPr lang="en-US" altLang="zh-CN">
                <a:sym typeface="Symbol" pitchFamily="18" charset="2"/>
              </a:rPr>
              <a:t>Branch:</a:t>
            </a:r>
          </a:p>
          <a:p>
            <a:pPr lvl="2"/>
            <a:r>
              <a:rPr lang="en-US" altLang="zh-CN">
                <a:sym typeface="Symbol" pitchFamily="18" charset="2"/>
              </a:rPr>
              <a:t>If (cond) PC ALUoutput</a:t>
            </a:r>
          </a:p>
          <a:p>
            <a:r>
              <a:rPr lang="en-US" altLang="zh-CN">
                <a:sym typeface="Symbol" pitchFamily="18" charset="2"/>
              </a:rPr>
              <a:t>WB (Write back cycle)</a:t>
            </a:r>
          </a:p>
          <a:p>
            <a:pPr lvl="1"/>
            <a:r>
              <a:rPr lang="en-US" altLang="zh-CN">
                <a:sym typeface="Symbol" pitchFamily="18" charset="2"/>
              </a:rPr>
              <a:t>Register-Register ALU instruction</a:t>
            </a:r>
          </a:p>
          <a:p>
            <a:pPr lvl="2"/>
            <a:r>
              <a:rPr lang="en-US" altLang="zh-CN">
                <a:sym typeface="Symbol" pitchFamily="18" charset="2"/>
              </a:rPr>
              <a:t>Regs[rd]  ALUoutput;</a:t>
            </a:r>
          </a:p>
          <a:p>
            <a:pPr lvl="1"/>
            <a:r>
              <a:rPr lang="en-US" altLang="zh-CN">
                <a:sym typeface="Symbol" pitchFamily="18" charset="2"/>
              </a:rPr>
              <a:t>Register-Immediate ALU instruction</a:t>
            </a:r>
          </a:p>
          <a:p>
            <a:pPr lvl="2"/>
            <a:r>
              <a:rPr lang="en-US" altLang="zh-CN">
                <a:sym typeface="Symbol" pitchFamily="18" charset="2"/>
              </a:rPr>
              <a:t>Regs[rt] ALUoutput;</a:t>
            </a:r>
          </a:p>
          <a:p>
            <a:pPr lvl="1"/>
            <a:r>
              <a:rPr lang="en-US" altLang="zh-CN">
                <a:sym typeface="Symbol" pitchFamily="18" charset="2"/>
              </a:rPr>
              <a:t>Load Instruction:</a:t>
            </a:r>
          </a:p>
          <a:p>
            <a:pPr lvl="2"/>
            <a:r>
              <a:rPr lang="en-US" altLang="zh-CN">
                <a:sym typeface="Symbol" pitchFamily="18" charset="2"/>
              </a:rPr>
              <a:t>Regs[rt] LMD;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The last two stages of MIPS pipeline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Table: Events on every stage</a:t>
            </a:r>
          </a:p>
        </p:txBody>
      </p:sp>
      <p:graphicFrame>
        <p:nvGraphicFramePr>
          <p:cNvPr id="60597" name="Group 181"/>
          <p:cNvGraphicFramePr>
            <a:graphicFrameLocks noGrp="1"/>
          </p:cNvGraphicFramePr>
          <p:nvPr/>
        </p:nvGraphicFramePr>
        <p:xfrm>
          <a:off x="152400" y="1447800"/>
          <a:ext cx="8763000" cy="500989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Stage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Any 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IF/ID.IR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Mem[PC];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I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F/ID.NPC, PC 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(if ((EX/MEM.opcode==branch)&amp;EX/MEM.cond)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{ EX/MEM.ALUoutput} else {PC+4});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ID/EX.A 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Regs[IF/ID.IR[rs]]; ID/EX.B Regs[IF/ID.IR[rt]];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ID/EX.NPC IF/ID.NPC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; 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ID/EX.IR IF/ID.IR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ID/EX.Imm sign-extend(IF/ID.IR[immediate field]);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ALU 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Ld/st 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Branch 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EX/MEM.IR 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ID/EX.IR;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EX/MEM.ALUoutput ID/EX.A func ID/EX.B;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EX/MEM.ALUoutput ID/EX.A op ID/EX.Imm;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EX/MEM.IR 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ID/EX.IR;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EX/MEM.ALUoutput ID/EX.A + ID/EX.Imm;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EX/MEM.B ID/EX.B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  <a:sym typeface="Symbol" pitchFamily="18" charset="2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EX/MEM.ALUoutput ID/EX.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NPC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 + (ID/EX.Imm&lt;&lt;2);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EX/MEM.cond (ID/EX.A==0);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MEM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MEM/WB.IR 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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EX/MEM.IR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MEM/WB.ALUoutput EX/MEM.ALUoutput;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MEM/WB.IR 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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EX/MEM.IR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MEM/WB.LMD Mem[EX/MEM.ALUoutput];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Or Mem[EX/MEM.ALUoutput EX/MEM.B];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WB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Regs[MEM/WB.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IR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[rd]] 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MEM/WB.ALUoutput; 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Regs[MEM/WB.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IR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[rt]] 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  <a:sym typeface="Symbol" pitchFamily="18" charset="2"/>
                        </a:rPr>
                        <a:t>MEM/WB.ALUoutput;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For Load only;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Regs[MEM/WB.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IR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[rt]] 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  <a:sym typeface="Symbol" pitchFamily="18" charset="2"/>
                        </a:rPr>
                        <a:t>MEM/WB.LMD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MIPS pipelining</a:t>
            </a:r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304800" y="1447800"/>
          <a:ext cx="83820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4" name="Picture" r:id="rId3" imgW="4762440" imgH="3305160" progId="Word.Picture.8">
                  <p:embed/>
                </p:oleObj>
              </mc:Choice>
              <mc:Fallback>
                <p:oleObj name="Picture" r:id="rId3" imgW="4762440" imgH="330516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83820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96969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hazard</a:t>
            </a:r>
            <a:r>
              <a:rPr lang="en-US" altLang="zh-CN" dirty="0"/>
              <a:t> is a condition that prevents an instruction in the pipe from executing its next scheduled pipe stage</a:t>
            </a:r>
          </a:p>
          <a:p>
            <a:r>
              <a:rPr lang="en-US" altLang="zh-CN" dirty="0"/>
              <a:t>Taxonomy of hazard</a:t>
            </a:r>
          </a:p>
          <a:p>
            <a:pPr lvl="1"/>
            <a:r>
              <a:rPr lang="en-US" altLang="zh-CN" dirty="0"/>
              <a:t>Structural hazards </a:t>
            </a:r>
          </a:p>
          <a:p>
            <a:pPr lvl="2"/>
            <a:r>
              <a:rPr lang="en-US" altLang="zh-CN" dirty="0"/>
              <a:t>These are conflicts over hardware resources. </a:t>
            </a:r>
          </a:p>
          <a:p>
            <a:pPr lvl="1"/>
            <a:r>
              <a:rPr lang="en-US" altLang="zh-CN" dirty="0"/>
              <a:t>Data hazards</a:t>
            </a:r>
          </a:p>
          <a:p>
            <a:pPr lvl="2"/>
            <a:r>
              <a:rPr lang="en-US" altLang="zh-CN" dirty="0"/>
              <a:t>Instruction depends on result of prior computation which is not ready (computed or stored) yet</a:t>
            </a:r>
          </a:p>
          <a:p>
            <a:pPr lvl="1"/>
            <a:r>
              <a:rPr lang="en-US" altLang="zh-CN" dirty="0"/>
              <a:t>Control hazards </a:t>
            </a:r>
          </a:p>
          <a:p>
            <a:pPr lvl="2"/>
            <a:r>
              <a:rPr lang="en-US" altLang="zh-CN" dirty="0"/>
              <a:t>branch condition and the branch PC are not available in time to fetch an instruction on the next clock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Pipeline hazard: the major hurdle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v5_arch11-12-13</Template>
  <TotalTime>0</TotalTime>
  <Words>3150</Words>
  <Application>Microsoft Office PowerPoint</Application>
  <PresentationFormat>全屏显示(4:3)</PresentationFormat>
  <Paragraphs>621</Paragraphs>
  <Slides>59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75" baseType="lpstr">
      <vt:lpstr>MS PGothic</vt:lpstr>
      <vt:lpstr>黑体</vt:lpstr>
      <vt:lpstr>楷体_GB2312</vt:lpstr>
      <vt:lpstr>SimSun</vt:lpstr>
      <vt:lpstr>SimSun</vt:lpstr>
      <vt:lpstr>微软雅黑</vt:lpstr>
      <vt:lpstr>Arial</vt:lpstr>
      <vt:lpstr>Arial Narrow</vt:lpstr>
      <vt:lpstr>Comic Sans MS</vt:lpstr>
      <vt:lpstr>Symbol</vt:lpstr>
      <vt:lpstr>Tahoma</vt:lpstr>
      <vt:lpstr>Times New Roman</vt:lpstr>
      <vt:lpstr>Wingdings</vt:lpstr>
      <vt:lpstr>射线</vt:lpstr>
      <vt:lpstr>Picture</vt:lpstr>
      <vt:lpstr>Document</vt:lpstr>
      <vt:lpstr>Computer Architecture  ----A Quantitative Approach</vt:lpstr>
      <vt:lpstr>Lecture 2 for pipelining</vt:lpstr>
      <vt:lpstr>What we knew about pipeline</vt:lpstr>
      <vt:lpstr>Recall the MIPS 5 stage pipeline</vt:lpstr>
      <vt:lpstr>The third stage of MIPS pipeline</vt:lpstr>
      <vt:lpstr>The last two stages of MIPS pipeline</vt:lpstr>
      <vt:lpstr>Table: Events on every stage</vt:lpstr>
      <vt:lpstr>The MIPS pipelining</vt:lpstr>
      <vt:lpstr>Pipeline hazard: the major hurdle</vt:lpstr>
      <vt:lpstr>Hazards can always be resolved by Stall</vt:lpstr>
      <vt:lpstr>Performance of pipeline with stalls</vt:lpstr>
      <vt:lpstr>Case of multi-cycle implementation</vt:lpstr>
      <vt:lpstr>Case of multi-cycle implementation</vt:lpstr>
      <vt:lpstr> Case of single-cycle implementation</vt:lpstr>
      <vt:lpstr>Structural hazard: Pipe Stage Contention</vt:lpstr>
      <vt:lpstr>Multi access to the register file</vt:lpstr>
      <vt:lpstr>Double Bump Works ! </vt:lpstr>
      <vt:lpstr>Multi access to Single Memory Port </vt:lpstr>
      <vt:lpstr>Insert Stall</vt:lpstr>
      <vt:lpstr>Split instruction and data memory</vt:lpstr>
      <vt:lpstr>Not fully pipelined function unit :  may cause structural hazard </vt:lpstr>
      <vt:lpstr>Machine without structural hazards will always have a lower CPI</vt:lpstr>
      <vt:lpstr>Why allow machine with structural hazard ?</vt:lpstr>
      <vt:lpstr>Example: impact of structural hazard to performance</vt:lpstr>
      <vt:lpstr>Answer to the example</vt:lpstr>
      <vt:lpstr>Summary of Structural hazard </vt:lpstr>
      <vt:lpstr>Data hazard </vt:lpstr>
      <vt:lpstr>Data hazard</vt:lpstr>
      <vt:lpstr>Coping with data hazards:example</vt:lpstr>
      <vt:lpstr>Somecases “Double Bump” can do !</vt:lpstr>
      <vt:lpstr>Proposed solution</vt:lpstr>
      <vt:lpstr>How do we stall ? --Insert nop by compiler</vt:lpstr>
      <vt:lpstr>How do we stall?  --Add hardware Interlock !</vt:lpstr>
      <vt:lpstr>Interlock:  insert stalls </vt:lpstr>
      <vt:lpstr>Recall MIPS Instruction format</vt:lpstr>
      <vt:lpstr>Detect: Data Hazard Logic</vt:lpstr>
      <vt:lpstr>Detect: Data Hazard Logic</vt:lpstr>
      <vt:lpstr>Example</vt:lpstr>
      <vt:lpstr>How to delay the instruction ?</vt:lpstr>
      <vt:lpstr>Hardware simulates NOP</vt:lpstr>
      <vt:lpstr>Forwarding: reduce data hazard stalls</vt:lpstr>
      <vt:lpstr>Forwarding</vt:lpstr>
      <vt:lpstr>Forwarding: reduce data hazard stalls </vt:lpstr>
      <vt:lpstr>Hardware Change for Forwarding</vt:lpstr>
      <vt:lpstr>Hardware Change for Forwarding</vt:lpstr>
      <vt:lpstr>How to select the forwarding path: the forwarding logic </vt:lpstr>
      <vt:lpstr>Forwarding path to other input entry</vt:lpstr>
      <vt:lpstr>Forwarding Doesn’t Always Work</vt:lpstr>
      <vt:lpstr>So we have to insert stall: Load stall</vt:lpstr>
      <vt:lpstr>How to implement Load Interlock</vt:lpstr>
      <vt:lpstr>The logic to detect for Load interlock</vt:lpstr>
      <vt:lpstr>Example of Forwarding and Load Delay</vt:lpstr>
      <vt:lpstr>Solution (without forwarding)</vt:lpstr>
      <vt:lpstr>Solution (with forwarding)</vt:lpstr>
      <vt:lpstr>The performance influence of load stall </vt:lpstr>
      <vt:lpstr>Fraction of load that cause a stall</vt:lpstr>
      <vt:lpstr>Instruction reordering by compiler to avoid load stall</vt:lpstr>
      <vt:lpstr>Summary of Data Hazard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2011-03-30T10:33:39Z</dcterms:created>
  <dcterms:modified xsi:type="dcterms:W3CDTF">2021-01-22T06:15:49Z</dcterms:modified>
</cp:coreProperties>
</file>