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6"/>
  </p:notesMasterIdLst>
  <p:handoutMasterIdLst>
    <p:handoutMasterId r:id="rId57"/>
  </p:handoutMasterIdLst>
  <p:sldIdLst>
    <p:sldId id="552" r:id="rId2"/>
    <p:sldId id="257" r:id="rId3"/>
    <p:sldId id="261" r:id="rId4"/>
    <p:sldId id="260" r:id="rId5"/>
    <p:sldId id="259" r:id="rId6"/>
    <p:sldId id="262" r:id="rId7"/>
    <p:sldId id="263" r:id="rId8"/>
    <p:sldId id="271" r:id="rId9"/>
    <p:sldId id="264" r:id="rId10"/>
    <p:sldId id="291" r:id="rId11"/>
    <p:sldId id="275" r:id="rId12"/>
    <p:sldId id="265" r:id="rId13"/>
    <p:sldId id="286" r:id="rId14"/>
    <p:sldId id="266" r:id="rId15"/>
    <p:sldId id="278" r:id="rId16"/>
    <p:sldId id="284" r:id="rId17"/>
    <p:sldId id="283" r:id="rId18"/>
    <p:sldId id="287" r:id="rId19"/>
    <p:sldId id="280" r:id="rId20"/>
    <p:sldId id="282" r:id="rId21"/>
    <p:sldId id="288" r:id="rId22"/>
    <p:sldId id="273" r:id="rId23"/>
    <p:sldId id="270" r:id="rId24"/>
    <p:sldId id="272" r:id="rId25"/>
    <p:sldId id="274" r:id="rId26"/>
    <p:sldId id="277" r:id="rId27"/>
    <p:sldId id="279" r:id="rId28"/>
    <p:sldId id="285" r:id="rId29"/>
    <p:sldId id="289" r:id="rId30"/>
    <p:sldId id="290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8" r:id="rId49"/>
    <p:sldId id="313" r:id="rId50"/>
    <p:sldId id="314" r:id="rId51"/>
    <p:sldId id="315" r:id="rId52"/>
    <p:sldId id="316" r:id="rId53"/>
    <p:sldId id="317" r:id="rId54"/>
    <p:sldId id="554" r:id="rId55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200"/>
    <a:srgbClr val="DDD800"/>
    <a:srgbClr val="CCCC00"/>
    <a:srgbClr val="FF0066"/>
    <a:srgbClr val="FF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3632" autoAdjust="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3.xml"/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7A2219C-EEEA-436F-A1C0-9A6B7EC8B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8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AA35EE1-462D-4C33-BBA5-CAD20A08B6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3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22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844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34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684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34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4193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F490AA-5F8C-704A-8AC9-5DE039485F5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625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376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28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8D62AA-B53D-6748-B47D-A45F5282493A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0536560-E389-49C2-A766-0F0DDA8829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7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22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228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20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143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8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25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27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944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7938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pipeline status </a:t>
            </a:r>
          </a:p>
        </p:txBody>
      </p:sp>
      <p:graphicFrame>
        <p:nvGraphicFramePr>
          <p:cNvPr id="38975" name="Group 2111"/>
          <p:cNvGraphicFramePr>
            <a:graphicFrameLocks noGrp="1"/>
          </p:cNvGraphicFramePr>
          <p:nvPr/>
        </p:nvGraphicFramePr>
        <p:xfrm>
          <a:off x="304800" y="1752600"/>
          <a:ext cx="8534400" cy="1828800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instruction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Branch Successor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Branch successor+1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Branch successor+2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Branch successor+3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Simplest hardware:</a:t>
            </a:r>
          </a:p>
          <a:p>
            <a:pPr lvl="1"/>
            <a:r>
              <a:rPr lang="en-US" altLang="zh-CN"/>
              <a:t>Holding or deleting any instruction after branch until the branch destination is know.</a:t>
            </a:r>
          </a:p>
          <a:p>
            <a:pPr lvl="1"/>
            <a:r>
              <a:rPr lang="en-US" altLang="zh-CN"/>
              <a:t>Penalty is fixed.</a:t>
            </a:r>
          </a:p>
          <a:p>
            <a:pPr lvl="1"/>
            <a:r>
              <a:rPr lang="en-US" altLang="zh-CN"/>
              <a:t>Can not be reduced by software.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Flushing the pipeline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</a:t>
            </a:r>
          </a:p>
          <a:p>
            <a:pPr lvl="1"/>
            <a:r>
              <a:rPr lang="en-US" altLang="zh-CN" dirty="0"/>
              <a:t>With a 30% branch frequency and an ideal CPI of 1, how much the </a:t>
            </a:r>
            <a:r>
              <a:rPr lang="en-US" altLang="zh-CN" dirty="0" err="1"/>
              <a:t>performace</a:t>
            </a:r>
            <a:r>
              <a:rPr lang="en-US" altLang="zh-CN" dirty="0"/>
              <a:t> is by inserting stalls ?</a:t>
            </a:r>
          </a:p>
          <a:p>
            <a:endParaRPr lang="en-US" altLang="zh-CN" dirty="0"/>
          </a:p>
          <a:p>
            <a:r>
              <a:rPr lang="en-US" altLang="zh-CN" dirty="0"/>
              <a:t>Answer:</a:t>
            </a:r>
          </a:p>
          <a:p>
            <a:pPr lvl="1"/>
            <a:r>
              <a:rPr lang="en-US" altLang="zh-CN" dirty="0"/>
              <a:t>CPI = 1+30%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zh-CN" altLang="en-US" dirty="0">
                <a:sym typeface="Symbol" pitchFamily="18" charset="2"/>
              </a:rPr>
              <a:t>３＝</a:t>
            </a:r>
            <a:r>
              <a:rPr lang="en-US" altLang="zh-CN" dirty="0"/>
              <a:t>1.9</a:t>
            </a:r>
          </a:p>
          <a:p>
            <a:pPr lvl="1"/>
            <a:r>
              <a:rPr lang="en-US" altLang="zh-CN" dirty="0"/>
              <a:t>this simple solution achieves only about half of the ideal performance.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Stalls greatly hurt the performance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AE750-3DD9-407F-BC05-30A54925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Always Stalling Hurts the Not- taken case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2590800" y="3352800"/>
            <a:ext cx="685800" cy="609600"/>
          </a:xfrm>
          <a:prstGeom prst="ellips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629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2772E-26D6-4FE3-8876-546F21CC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about assume Branch Not Taken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1649"/>
            <a:ext cx="9144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Hardware:</a:t>
            </a:r>
          </a:p>
          <a:p>
            <a:pPr lvl="1"/>
            <a:r>
              <a:rPr lang="en-US" altLang="zh-CN" dirty="0"/>
              <a:t>Treat every branch as not taken (or as the formal instruction)</a:t>
            </a:r>
          </a:p>
          <a:p>
            <a:pPr lvl="2"/>
            <a:r>
              <a:rPr lang="en-US" altLang="zh-CN" dirty="0"/>
              <a:t>When branch is not taken, the fetched instruction just continues to flow on.   </a:t>
            </a:r>
            <a:r>
              <a:rPr lang="en-US" altLang="zh-CN" b="1" dirty="0"/>
              <a:t>No stall</a:t>
            </a:r>
            <a:endParaRPr lang="en-US" altLang="zh-CN" dirty="0"/>
          </a:p>
          <a:p>
            <a:pPr lvl="2"/>
            <a:r>
              <a:rPr lang="en-US" altLang="zh-CN" dirty="0"/>
              <a:t>If the branch is taken, then restart the fetch at the branch target, which cause </a:t>
            </a:r>
            <a:r>
              <a:rPr lang="en-US" altLang="zh-CN" b="1" dirty="0"/>
              <a:t>3</a:t>
            </a:r>
            <a:r>
              <a:rPr lang="en-US" altLang="zh-CN" dirty="0"/>
              <a:t> stall.(should turn the fetched instruction into a no-op)</a:t>
            </a:r>
          </a:p>
          <a:p>
            <a:r>
              <a:rPr lang="en-US" altLang="zh-CN" dirty="0"/>
              <a:t>Compiler:</a:t>
            </a:r>
          </a:p>
          <a:p>
            <a:pPr lvl="1"/>
            <a:r>
              <a:rPr lang="en-US" altLang="zh-CN" dirty="0"/>
              <a:t>Can improve the performance by coding the most frequent case in the untaken path.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Predict –not-taken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03857-7E34-4080-BFFA-F0DF59E2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If Branch Was Taken…?</a:t>
            </a:r>
          </a:p>
        </p:txBody>
      </p: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304800" y="1447800"/>
            <a:ext cx="8439150" cy="4772025"/>
            <a:chOff x="192" y="912"/>
            <a:chExt cx="5316" cy="3006"/>
          </a:xfrm>
        </p:grpSpPr>
        <p:pic>
          <p:nvPicPr>
            <p:cNvPr id="317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5316" cy="3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016" y="1752"/>
              <a:ext cx="426" cy="168"/>
            </a:xfrm>
            <a:prstGeom prst="rect">
              <a:avLst/>
            </a:prstGeom>
            <a:solidFill>
              <a:srgbClr val="E8E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Comic Sans MS" pitchFamily="66" charset="0"/>
                </a:rPr>
                <a:t>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24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with the branch taken ?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629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Most branches(60%) are taken, so we should make the taken branch more faster. Why not try assuming the branch always taken?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Alternative is assuming the branch always taken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171700" y="170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04800" y="2590800"/>
          <a:ext cx="853440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Picture" r:id="rId3" imgW="4800600" imgH="3448050" progId="Word.Picture.8">
                  <p:embed/>
                </p:oleObj>
              </mc:Choice>
              <mc:Fallback>
                <p:oleObj name="Picture" r:id="rId3" imgW="4800600" imgH="34480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8534400" cy="385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Hardware</a:t>
            </a:r>
          </a:p>
          <a:p>
            <a:pPr lvl="1"/>
            <a:r>
              <a:rPr lang="en-US" altLang="zh-CN" dirty="0"/>
              <a:t>Treat every branch as taken (evidence: more than 60% </a:t>
            </a:r>
            <a:r>
              <a:rPr lang="en-US" altLang="zh-CN" dirty="0" err="1"/>
              <a:t>braches</a:t>
            </a:r>
            <a:r>
              <a:rPr lang="en-US" altLang="zh-CN" dirty="0"/>
              <a:t> are taken)</a:t>
            </a:r>
          </a:p>
          <a:p>
            <a:pPr lvl="1"/>
            <a:r>
              <a:rPr lang="en-US" altLang="zh-CN" dirty="0"/>
              <a:t>As soon as the branch target address is computed, assume the branch to be taken and begin fetching and executing at the target. </a:t>
            </a:r>
          </a:p>
          <a:p>
            <a:pPr lvl="1"/>
            <a:r>
              <a:rPr lang="en-US" altLang="zh-CN" dirty="0"/>
              <a:t>Only useful when the target is known before the branch outcome.</a:t>
            </a:r>
          </a:p>
          <a:p>
            <a:pPr lvl="1"/>
            <a:r>
              <a:rPr lang="en-US" altLang="zh-CN" b="1" dirty="0"/>
              <a:t>No advantage at all for MIPS 5-stage pipeline.</a:t>
            </a:r>
          </a:p>
          <a:p>
            <a:r>
              <a:rPr lang="en-US" altLang="zh-CN" dirty="0"/>
              <a:t>Compiler</a:t>
            </a:r>
          </a:p>
          <a:p>
            <a:pPr lvl="1"/>
            <a:r>
              <a:rPr lang="en-US" altLang="zh-CN" dirty="0"/>
              <a:t>Can improve the performance by coding the most frequent case in the taken path.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Predict –taken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control hazard</a:t>
            </a:r>
          </a:p>
          <a:p>
            <a:endParaRPr lang="en-US" altLang="zh-CN"/>
          </a:p>
          <a:p>
            <a:r>
              <a:rPr lang="en-US" altLang="zh-CN"/>
              <a:t>How to solve the control hazard</a:t>
            </a:r>
          </a:p>
          <a:p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Lecture 3 for pipelining</a:t>
            </a:r>
          </a:p>
        </p:txBody>
      </p:sp>
      <p:pic>
        <p:nvPicPr>
          <p:cNvPr id="3076" name="Picture 4" descr="E:\English_arch\busin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581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4" name="Text Box 108"/>
          <p:cNvSpPr txBox="1"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381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itchFamily="66" charset="0"/>
              </a:rPr>
              <a:t>Branch is </a:t>
            </a: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taken</a:t>
            </a:r>
            <a:r>
              <a:rPr lang="en-US" altLang="zh-CN" sz="2400">
                <a:latin typeface="Comic Sans MS" pitchFamily="66" charset="0"/>
              </a:rPr>
              <a:t>: 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1 stall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 status for predict-taken</a:t>
            </a:r>
          </a:p>
        </p:txBody>
      </p:sp>
      <p:graphicFrame>
        <p:nvGraphicFramePr>
          <p:cNvPr id="29851" name="Group 155"/>
          <p:cNvGraphicFramePr>
            <a:graphicFrameLocks noGrp="1"/>
          </p:cNvGraphicFramePr>
          <p:nvPr/>
        </p:nvGraphicFramePr>
        <p:xfrm>
          <a:off x="304800" y="1752600"/>
          <a:ext cx="8534400" cy="1828800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 BEQ R1, 24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72 LW R4, 50(R7)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304800" y="3581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/>
              <a:t>Branch is </a:t>
            </a:r>
            <a:r>
              <a:rPr lang="en-US" altLang="zh-CN" sz="2800" b="1" i="1">
                <a:solidFill>
                  <a:srgbClr val="0000FF"/>
                </a:solidFill>
              </a:rPr>
              <a:t>not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00FF"/>
                </a:solidFill>
              </a:rPr>
              <a:t>taken</a:t>
            </a:r>
            <a:r>
              <a:rPr lang="en-US" altLang="zh-CN" sz="2800"/>
              <a:t>:  </a:t>
            </a:r>
            <a:r>
              <a:rPr lang="en-US" altLang="zh-CN" sz="2800">
                <a:solidFill>
                  <a:srgbClr val="FF0000"/>
                </a:solidFill>
              </a:rPr>
              <a:t>3 stall</a:t>
            </a:r>
          </a:p>
        </p:txBody>
      </p:sp>
      <p:graphicFrame>
        <p:nvGraphicFramePr>
          <p:cNvPr id="29857" name="Group 161"/>
          <p:cNvGraphicFramePr>
            <a:graphicFrameLocks noGrp="1"/>
          </p:cNvGraphicFramePr>
          <p:nvPr/>
        </p:nvGraphicFramePr>
        <p:xfrm>
          <a:off x="304800" y="4191000"/>
          <a:ext cx="8534400" cy="2056448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 BEQ R1, 24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72 LW R4, 50(R7)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808" name="Line 112"/>
          <p:cNvSpPr>
            <a:spLocks noChangeShapeType="1"/>
          </p:cNvSpPr>
          <p:nvPr/>
        </p:nvSpPr>
        <p:spPr bwMode="auto">
          <a:xfrm>
            <a:off x="4267200" y="1905000"/>
            <a:ext cx="381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9" name="Line 113"/>
          <p:cNvSpPr>
            <a:spLocks noChangeShapeType="1"/>
          </p:cNvSpPr>
          <p:nvPr/>
        </p:nvSpPr>
        <p:spPr bwMode="auto">
          <a:xfrm>
            <a:off x="5943600" y="1905000"/>
            <a:ext cx="381000" cy="1371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0" name="Line 114"/>
          <p:cNvSpPr>
            <a:spLocks noChangeShapeType="1"/>
          </p:cNvSpPr>
          <p:nvPr/>
        </p:nvSpPr>
        <p:spPr bwMode="auto">
          <a:xfrm>
            <a:off x="6019800" y="4343400"/>
            <a:ext cx="304800" cy="1600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1" name="Oval 115"/>
          <p:cNvSpPr>
            <a:spLocks noChangeArrowheads="1"/>
          </p:cNvSpPr>
          <p:nvPr/>
        </p:nvSpPr>
        <p:spPr bwMode="auto">
          <a:xfrm rot="1733939">
            <a:off x="3776663" y="4922838"/>
            <a:ext cx="2182812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58" name="Oval 162"/>
          <p:cNvSpPr>
            <a:spLocks noChangeArrowheads="1"/>
          </p:cNvSpPr>
          <p:nvPr/>
        </p:nvSpPr>
        <p:spPr bwMode="auto">
          <a:xfrm>
            <a:off x="3886200" y="2133600"/>
            <a:ext cx="457200" cy="3048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Sometimes, you just have to guess what will execute</a:t>
            </a:r>
          </a:p>
          <a:p>
            <a:pPr lvl="1"/>
            <a:r>
              <a:rPr lang="en-US" altLang="zh-CN"/>
              <a:t>Often, we can do it right, and this saves cycles</a:t>
            </a:r>
          </a:p>
          <a:p>
            <a:pPr lvl="1"/>
            <a:r>
              <a:rPr lang="en-US" altLang="zh-CN"/>
              <a:t>But, occasionally, we are wrong</a:t>
            </a:r>
          </a:p>
          <a:p>
            <a:r>
              <a:rPr lang="en-US" altLang="zh-CN"/>
              <a:t>Consequences</a:t>
            </a:r>
          </a:p>
          <a:p>
            <a:pPr lvl="1"/>
            <a:r>
              <a:rPr lang="en-US" altLang="zh-CN"/>
              <a:t>We mistakenly start executing the wrong instructions</a:t>
            </a:r>
          </a:p>
          <a:p>
            <a:pPr lvl="1"/>
            <a:r>
              <a:rPr lang="en-US" altLang="zh-CN"/>
              <a:t>To repair this, must make sure that they DO NOT really execute</a:t>
            </a:r>
          </a:p>
          <a:p>
            <a:pPr lvl="1"/>
            <a:r>
              <a:rPr lang="en-US" altLang="zh-CN"/>
              <a:t>In particular, must ensure they do not incorrectly corrupt machine state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Side-Effect in Pipelines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6FA40-640F-4766-9F32-2E6EFC30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Move the Branch Computation Forward</a:t>
            </a:r>
          </a:p>
        </p:txBody>
      </p:sp>
      <p:sp>
        <p:nvSpPr>
          <p:cNvPr id="20749" name="Rectangle 269"/>
          <p:cNvSpPr>
            <a:spLocks noChangeArrowheads="1"/>
          </p:cNvSpPr>
          <p:nvPr/>
        </p:nvSpPr>
        <p:spPr bwMode="auto">
          <a:xfrm>
            <a:off x="2171700" y="1766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748" name="Object 268"/>
          <p:cNvGraphicFramePr>
            <a:graphicFrameLocks noChangeAspect="1"/>
          </p:cNvGraphicFramePr>
          <p:nvPr/>
        </p:nvGraphicFramePr>
        <p:xfrm>
          <a:off x="381000" y="1524000"/>
          <a:ext cx="83820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Picture" r:id="rId3" imgW="4800600" imgH="3324606" progId="Word.Picture.8">
                  <p:embed/>
                </p:oleObj>
              </mc:Choice>
              <mc:Fallback>
                <p:oleObj name="Picture" r:id="rId3" imgW="4800600" imgH="3324606" progId="Word.Picture.8">
                  <p:embed/>
                  <p:pic>
                    <p:nvPicPr>
                      <p:cNvPr id="0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82000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D8E90-6F3A-46FA-91E9-61A070F3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Move the Branch Computation more Forward</a:t>
            </a:r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381000" y="1524000"/>
            <a:ext cx="8305800" cy="4724400"/>
            <a:chOff x="240" y="960"/>
            <a:chExt cx="5232" cy="2976"/>
          </a:xfrm>
        </p:grpSpPr>
        <p:pic>
          <p:nvPicPr>
            <p:cNvPr id="16394" name="Picture 10" descr="E:\English_arch\611\chap3_4.files\chap3_4-5new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395" name="Group 11"/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16396" name="Text Box 12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400" b="1">
                    <a:solidFill>
                      <a:srgbClr val="339966"/>
                    </a:solidFill>
                    <a:latin typeface="Times New Roman" pitchFamily="18" charset="0"/>
                  </a:rPr>
                  <a:t>store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397" name="Text Box 13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400" b="1">
                    <a:solidFill>
                      <a:srgbClr val="339966"/>
                    </a:solidFill>
                    <a:latin typeface="Times New Roman" pitchFamily="18" charset="0"/>
                  </a:rPr>
                  <a:t>load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D30B5-674B-4E48-BFC5-4CAA5DA6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Result: New &amp; Improved MIPS Datapath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28600" y="1501775"/>
            <a:ext cx="868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Need just 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 extra cycle after the BEQ branch to know right address</a:t>
            </a:r>
          </a:p>
          <a:p>
            <a:pPr algn="l"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On MIPS, its called - </a:t>
            </a:r>
            <a:r>
              <a:rPr lang="en-US" altLang="zh-CN" sz="2400">
                <a:solidFill>
                  <a:srgbClr val="FD0128"/>
                </a:solidFill>
              </a:rPr>
              <a:t>the branch delay slot</a:t>
            </a:r>
            <a:endParaRPr lang="en-US" altLang="zh-CN" sz="2400"/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304800" y="3124200"/>
            <a:ext cx="8562975" cy="3028950"/>
            <a:chOff x="192" y="1968"/>
            <a:chExt cx="5394" cy="1908"/>
          </a:xfrm>
        </p:grpSpPr>
        <p:pic>
          <p:nvPicPr>
            <p:cNvPr id="1843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68"/>
              <a:ext cx="5394" cy="1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201" y="3312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48 or 72</a:t>
              </a:r>
              <a:r>
                <a:rPr lang="en-US" altLang="zh-CN"/>
                <a:t>       </a:t>
              </a:r>
            </a:p>
          </p:txBody>
        </p:sp>
      </p:grp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219200" y="3886200"/>
            <a:ext cx="53340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>
                <a:latin typeface="Comic Sans MS" pitchFamily="66" charset="0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Flushing : need only to insert one stall to resolve control hazard</a:t>
            </a:r>
          </a:p>
        </p:txBody>
      </p:sp>
      <p:grpSp>
        <p:nvGrpSpPr>
          <p:cNvPr id="21603" name="Group 99"/>
          <p:cNvGrpSpPr>
            <a:grpSpLocks/>
          </p:cNvGrpSpPr>
          <p:nvPr/>
        </p:nvGrpSpPr>
        <p:grpSpPr bwMode="auto">
          <a:xfrm>
            <a:off x="301625" y="1524000"/>
            <a:ext cx="8566150" cy="3067050"/>
            <a:chOff x="190" y="960"/>
            <a:chExt cx="5396" cy="1932"/>
          </a:xfrm>
        </p:grpSpPr>
        <p:pic>
          <p:nvPicPr>
            <p:cNvPr id="2151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394" cy="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" y="1776"/>
              <a:ext cx="532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13" y="2304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48 or 72</a:t>
              </a:r>
              <a:r>
                <a:rPr lang="en-US" altLang="zh-CN"/>
                <a:t>       </a:t>
              </a:r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2064" y="1584"/>
              <a:ext cx="9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602" name="Group 98"/>
          <p:cNvGraphicFramePr>
            <a:graphicFrameLocks noGrp="1"/>
          </p:cNvGraphicFramePr>
          <p:nvPr/>
        </p:nvGraphicFramePr>
        <p:xfrm>
          <a:off x="304800" y="4724400"/>
          <a:ext cx="8534400" cy="1584960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 ADD R30,R30,R30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 BEQ R1, 24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48 or 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648200"/>
            <a:ext cx="8534400" cy="1600200"/>
          </a:xfrm>
        </p:spPr>
        <p:txBody>
          <a:bodyPr/>
          <a:lstStyle/>
          <a:p>
            <a:r>
              <a:rPr lang="en-US" altLang="zh-CN">
                <a:latin typeface="Comic Sans MS" pitchFamily="66" charset="0"/>
              </a:rPr>
              <a:t>We have fetched the instruction 48, why we fetch the second time if the branch not taken at last ?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“waste” the fetched instruction ?</a:t>
            </a:r>
          </a:p>
        </p:txBody>
      </p:sp>
      <p:grpSp>
        <p:nvGrpSpPr>
          <p:cNvPr id="24680" name="Group 104"/>
          <p:cNvGrpSpPr>
            <a:grpSpLocks/>
          </p:cNvGrpSpPr>
          <p:nvPr/>
        </p:nvGrpSpPr>
        <p:grpSpPr bwMode="auto">
          <a:xfrm>
            <a:off x="304800" y="1447800"/>
            <a:ext cx="8562975" cy="3067050"/>
            <a:chOff x="192" y="960"/>
            <a:chExt cx="5394" cy="1932"/>
          </a:xfrm>
        </p:grpSpPr>
        <p:pic>
          <p:nvPicPr>
            <p:cNvPr id="24681" name="Picture 1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394" cy="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682" name="Picture 1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776"/>
              <a:ext cx="532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683" name="Text Box 107"/>
            <p:cNvSpPr txBox="1">
              <a:spLocks noChangeArrowheads="1"/>
            </p:cNvSpPr>
            <p:nvPr/>
          </p:nvSpPr>
          <p:spPr bwMode="auto">
            <a:xfrm>
              <a:off x="197" y="2304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48 or 72</a:t>
              </a:r>
              <a:r>
                <a:rPr lang="en-US" altLang="zh-CN"/>
                <a:t>       </a:t>
              </a:r>
            </a:p>
          </p:txBody>
        </p:sp>
        <p:sp>
          <p:nvSpPr>
            <p:cNvPr id="24684" name="Line 108"/>
            <p:cNvSpPr>
              <a:spLocks noChangeShapeType="1"/>
            </p:cNvSpPr>
            <p:nvPr/>
          </p:nvSpPr>
          <p:spPr bwMode="auto">
            <a:xfrm>
              <a:off x="2064" y="1584"/>
              <a:ext cx="9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5" name="Oval 109"/>
          <p:cNvSpPr>
            <a:spLocks noChangeArrowheads="1"/>
          </p:cNvSpPr>
          <p:nvPr/>
        </p:nvSpPr>
        <p:spPr bwMode="auto">
          <a:xfrm>
            <a:off x="2590800" y="2819400"/>
            <a:ext cx="60960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8" name="Line 112"/>
          <p:cNvSpPr>
            <a:spLocks noChangeShapeType="1"/>
          </p:cNvSpPr>
          <p:nvPr/>
        </p:nvSpPr>
        <p:spPr bwMode="auto">
          <a:xfrm flipH="1">
            <a:off x="2590800" y="3352800"/>
            <a:ext cx="228600" cy="1295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pipeline status for predict-not-taken</a:t>
            </a:r>
          </a:p>
        </p:txBody>
      </p:sp>
      <p:graphicFrame>
        <p:nvGraphicFramePr>
          <p:cNvPr id="26678" name="Group 54"/>
          <p:cNvGraphicFramePr>
            <a:graphicFrameLocks noGrp="1"/>
          </p:cNvGraphicFramePr>
          <p:nvPr/>
        </p:nvGraphicFramePr>
        <p:xfrm>
          <a:off x="304800" y="1905000"/>
          <a:ext cx="8534400" cy="1584960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 ADD R30,R30,R30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 BEQ R1, 24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52 OR R13, R6, 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212725" y="1292225"/>
            <a:ext cx="511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Branch is not taken:   </a:t>
            </a:r>
            <a:r>
              <a:rPr lang="en-US" altLang="zh-CN" sz="2800">
                <a:solidFill>
                  <a:srgbClr val="FF0000"/>
                </a:solidFill>
              </a:rPr>
              <a:t>No</a:t>
            </a:r>
            <a:r>
              <a:rPr lang="en-US" altLang="zh-CN" sz="2800"/>
              <a:t> stall</a:t>
            </a:r>
          </a:p>
        </p:txBody>
      </p:sp>
      <p:sp>
        <p:nvSpPr>
          <p:cNvPr id="26680" name="Text Box 56"/>
          <p:cNvSpPr txBox="1">
            <a:spLocks noChangeArrowheads="1"/>
          </p:cNvSpPr>
          <p:nvPr/>
        </p:nvSpPr>
        <p:spPr bwMode="auto">
          <a:xfrm>
            <a:off x="304800" y="35814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/>
              <a:t>Branch is </a:t>
            </a:r>
            <a:r>
              <a:rPr lang="en-US" altLang="zh-CN" sz="2800">
                <a:solidFill>
                  <a:srgbClr val="0000FF"/>
                </a:solidFill>
              </a:rPr>
              <a:t>taken</a:t>
            </a:r>
            <a:r>
              <a:rPr lang="en-US" altLang="zh-CN" sz="2800"/>
              <a:t>:  </a:t>
            </a:r>
            <a:r>
              <a:rPr lang="en-US" altLang="zh-CN" sz="2800">
                <a:solidFill>
                  <a:srgbClr val="0000FF"/>
                </a:solidFill>
              </a:rPr>
              <a:t>1 stall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304800" y="4191000"/>
          <a:ext cx="8686800" cy="2013585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 ADD R30,R30,R30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 BEQ R1, 24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72 LW R4, 50(R7)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71" name="Oval 147"/>
          <p:cNvSpPr>
            <a:spLocks noChangeArrowheads="1"/>
          </p:cNvSpPr>
          <p:nvPr/>
        </p:nvSpPr>
        <p:spPr bwMode="auto">
          <a:xfrm>
            <a:off x="4495800" y="5029200"/>
            <a:ext cx="609600" cy="3048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Good news</a:t>
            </a:r>
          </a:p>
          <a:p>
            <a:pPr lvl="1"/>
            <a:r>
              <a:rPr lang="en-US" altLang="zh-CN"/>
              <a:t>Just 1 cycle to figure out what the right branch address is</a:t>
            </a:r>
          </a:p>
          <a:p>
            <a:pPr lvl="1"/>
            <a:r>
              <a:rPr lang="en-US" altLang="zh-CN"/>
              <a:t>So, not 2 or 3 cycles of potential NOP or stall</a:t>
            </a:r>
          </a:p>
          <a:p>
            <a:r>
              <a:rPr lang="en-US" altLang="zh-CN"/>
              <a:t>Strange news</a:t>
            </a:r>
          </a:p>
          <a:p>
            <a:pPr lvl="1"/>
            <a:r>
              <a:rPr lang="en-US" altLang="zh-CN"/>
              <a:t>OK, it’s always 1 cycle, and we always have to wait</a:t>
            </a:r>
          </a:p>
          <a:p>
            <a:pPr lvl="1"/>
            <a:r>
              <a:rPr lang="en-US" altLang="zh-CN"/>
              <a:t>And on MIPS, this instruction always executes, no matter whether the branch taken or not taken. (hardware scheme)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Delayed branch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17581" y="1124744"/>
            <a:ext cx="7924800" cy="4419600"/>
          </a:xfrm>
        </p:spPr>
        <p:txBody>
          <a:bodyPr/>
          <a:lstStyle/>
          <a:p>
            <a:r>
              <a:rPr lang="en-US" altLang="zh-CN" dirty="0"/>
              <a:t>Hence the name: </a:t>
            </a:r>
            <a:r>
              <a:rPr lang="en-US" altLang="zh-CN" b="1" dirty="0"/>
              <a:t>branch delay slot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instruction cycle after the branch is used for address calculation , 1 cycle delay necessary</a:t>
            </a:r>
          </a:p>
          <a:p>
            <a:pPr lvl="1"/>
            <a:r>
              <a:rPr lang="en-US" altLang="zh-CN" dirty="0"/>
              <a:t>SO…we regard this as a free instruction cycle, and we just DO IT</a:t>
            </a:r>
          </a:p>
          <a:p>
            <a:r>
              <a:rPr lang="en-US" altLang="zh-CN" dirty="0"/>
              <a:t>Consequence</a:t>
            </a:r>
          </a:p>
          <a:p>
            <a:pPr lvl="1"/>
            <a:r>
              <a:rPr lang="en-US" altLang="zh-CN" dirty="0"/>
              <a:t>You (or your compiler) will need to adjust your code to put some useful work in that “slot”, since just putting in a NOP is wasteful (compiler scheme)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delay slot</a:t>
            </a:r>
          </a:p>
        </p:txBody>
      </p:sp>
      <p:pic>
        <p:nvPicPr>
          <p:cNvPr id="36868" name="Picture 4" descr="E:\JXH\教学\专业课复习\系统结构课\611\chap3_4.files\chap3_4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418388" cy="18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Taxonomy of Hazards </a:t>
            </a:r>
          </a:p>
          <a:p>
            <a:pPr lvl="1"/>
            <a:r>
              <a:rPr lang="en-US" altLang="zh-CN" dirty="0"/>
              <a:t>Structural hazards </a:t>
            </a:r>
          </a:p>
          <a:p>
            <a:pPr lvl="2"/>
            <a:r>
              <a:rPr lang="en-US" altLang="zh-CN" dirty="0"/>
              <a:t>These are conflicts over hardware resources. </a:t>
            </a:r>
          </a:p>
          <a:p>
            <a:pPr lvl="2"/>
            <a:r>
              <a:rPr lang="en-US" altLang="zh-CN" dirty="0"/>
              <a:t>OK, maybe add extra hardware resources; </a:t>
            </a:r>
          </a:p>
          <a:p>
            <a:pPr lvl="3"/>
            <a:r>
              <a:rPr lang="en-US" altLang="zh-CN" dirty="0"/>
              <a:t>or  full pipelined the functional units(split </a:t>
            </a:r>
            <a:r>
              <a:rPr lang="en-US" altLang="zh-CN" dirty="0" err="1"/>
              <a:t>duble</a:t>
            </a:r>
            <a:r>
              <a:rPr lang="en-US" altLang="zh-CN" dirty="0"/>
              <a:t> bump); </a:t>
            </a:r>
          </a:p>
          <a:p>
            <a:pPr lvl="3"/>
            <a:r>
              <a:rPr lang="en-US" altLang="zh-CN" dirty="0"/>
              <a:t>otherwise still have to stall</a:t>
            </a:r>
          </a:p>
          <a:p>
            <a:pPr lvl="1"/>
            <a:r>
              <a:rPr lang="en-US" altLang="zh-CN" dirty="0"/>
              <a:t>Data hazards</a:t>
            </a:r>
          </a:p>
          <a:p>
            <a:pPr lvl="2"/>
            <a:r>
              <a:rPr lang="en-US" altLang="zh-CN" dirty="0"/>
              <a:t>Instruction depends on result of prior computation which is not ready (computed or stored) yet</a:t>
            </a:r>
          </a:p>
          <a:p>
            <a:pPr lvl="2"/>
            <a:r>
              <a:rPr lang="en-US" altLang="zh-CN" dirty="0"/>
              <a:t>OK, we did these, Double Bump, Forwarding path, </a:t>
            </a:r>
          </a:p>
          <a:p>
            <a:pPr lvl="3"/>
            <a:r>
              <a:rPr lang="en-US" altLang="zh-CN" dirty="0"/>
              <a:t>software scheduling, otherwise have to stall</a:t>
            </a:r>
          </a:p>
          <a:p>
            <a:pPr lvl="1"/>
            <a:r>
              <a:rPr lang="en-US" altLang="zh-CN" dirty="0"/>
              <a:t>Control hazards </a:t>
            </a:r>
          </a:p>
          <a:p>
            <a:pPr lvl="2"/>
            <a:r>
              <a:rPr lang="en-US" altLang="zh-CN" dirty="0"/>
              <a:t>branch condition and the branch PC are not available in time to fetch an instruction on the next clock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Pipelining Hazards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adjust the codes?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381000" y="1524000"/>
          <a:ext cx="8382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Picture" r:id="rId3" imgW="4229280" imgH="2571840" progId="Word.Picture.8">
                  <p:embed/>
                </p:oleObj>
              </mc:Choice>
              <mc:Fallback>
                <p:oleObj name="Picture" r:id="rId3" imgW="4229280" imgH="257184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82000" cy="4800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rgbClr val="660066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rgbClr val="660066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rewrite the code (a)</a:t>
            </a:r>
          </a:p>
        </p:txBody>
      </p:sp>
      <p:pic>
        <p:nvPicPr>
          <p:cNvPr id="39941" name="Picture 5" descr="H:\jxh\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439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rewrite the code (b-1)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1752600"/>
            <a:ext cx="35814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endParaRPr lang="en-US" altLang="zh-CN" sz="2800">
              <a:latin typeface="Arial Narrow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Loop:  </a:t>
            </a:r>
            <a:r>
              <a:rPr lang="en-US" altLang="zh-CN" sz="2800" i="1">
                <a:solidFill>
                  <a:srgbClr val="0066FF"/>
                </a:solidFill>
                <a:latin typeface="Arial Narrow" pitchFamily="34" charset="0"/>
              </a:rPr>
              <a:t>LW    R2,  0(R1)</a:t>
            </a:r>
            <a:endParaRPr lang="en-US" altLang="zh-CN" sz="2800">
              <a:latin typeface="Arial Narrow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ADD  R3,  R2, R4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SW    R3,  0(R1)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……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SUB   R1, R1, #4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BNEZ R1, Loop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724400" y="1752600"/>
            <a:ext cx="37338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" pitchFamily="34" charset="0"/>
              </a:rPr>
              <a:t>          </a:t>
            </a:r>
            <a:r>
              <a:rPr lang="en-US" altLang="zh-CN" sz="2800" u="sng">
                <a:solidFill>
                  <a:srgbClr val="FF0066"/>
                </a:solidFill>
                <a:latin typeface="Arial Narrow" pitchFamily="34" charset="0"/>
              </a:rPr>
              <a:t>LW      R2, 0(R1)</a:t>
            </a:r>
            <a:endParaRPr lang="en-US" altLang="zh-CN" sz="2800">
              <a:solidFill>
                <a:srgbClr val="FF0066"/>
              </a:solidFill>
              <a:latin typeface="Arial Narrow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Loop:   ADD    R3, R2, R4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 SW      R3, 0(R1)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 ……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" pitchFamily="34" charset="0"/>
              </a:rPr>
              <a:t>          </a:t>
            </a:r>
            <a:r>
              <a:rPr lang="en-US" altLang="zh-CN" sz="2800">
                <a:latin typeface="Arial Narrow" pitchFamily="34" charset="0"/>
              </a:rPr>
              <a:t>SUB  R1,R1, #4</a:t>
            </a:r>
            <a:endParaRPr lang="en-US" altLang="zh-CN" sz="2800">
              <a:latin typeface="Arial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" pitchFamily="34" charset="0"/>
              </a:rPr>
              <a:t>          </a:t>
            </a:r>
            <a:r>
              <a:rPr lang="en-US" altLang="zh-CN" sz="2800">
                <a:latin typeface="Arial Narrow" pitchFamily="34" charset="0"/>
              </a:rPr>
              <a:t>BNEZ R1, Loop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 </a:t>
            </a:r>
            <a:r>
              <a:rPr lang="en-US" altLang="zh-CN" sz="2800" b="1">
                <a:solidFill>
                  <a:srgbClr val="0066FF"/>
                </a:solidFill>
                <a:latin typeface="Arial Narrow" pitchFamily="34" charset="0"/>
              </a:rPr>
              <a:t>LW      R2, 0(R1)</a:t>
            </a:r>
            <a:endParaRPr lang="en-US" altLang="zh-CN" sz="2800">
              <a:latin typeface="Arial Narrow" pitchFamily="34" charset="0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 rot="5770463" flipV="1">
            <a:off x="240507" y="3193256"/>
            <a:ext cx="3036888" cy="1698625"/>
          </a:xfrm>
          <a:custGeom>
            <a:avLst/>
            <a:gdLst>
              <a:gd name="G0" fmla="+- -84879 0 0"/>
              <a:gd name="G1" fmla="+- -10783320 0 0"/>
              <a:gd name="G2" fmla="+- -84879 0 -10783320"/>
              <a:gd name="G3" fmla="+- 10800 0 0"/>
              <a:gd name="G4" fmla="+- 0 0 -8487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131 0 0"/>
              <a:gd name="G9" fmla="+- 0 0 -10783320"/>
              <a:gd name="G10" fmla="+- 10131 0 2700"/>
              <a:gd name="G11" fmla="cos G10 -84879"/>
              <a:gd name="G12" fmla="sin G10 -84879"/>
              <a:gd name="G13" fmla="cos 13500 -84879"/>
              <a:gd name="G14" fmla="sin 13500 -84879"/>
              <a:gd name="G15" fmla="+- G11 10800 0"/>
              <a:gd name="G16" fmla="+- G12 10800 0"/>
              <a:gd name="G17" fmla="+- G13 10800 0"/>
              <a:gd name="G18" fmla="+- G14 10800 0"/>
              <a:gd name="G19" fmla="*/ 10131 1 2"/>
              <a:gd name="G20" fmla="+- G19 5400 0"/>
              <a:gd name="G21" fmla="cos G20 -84879"/>
              <a:gd name="G22" fmla="sin G20 -84879"/>
              <a:gd name="G23" fmla="+- G21 10800 0"/>
              <a:gd name="G24" fmla="+- G12 G23 G22"/>
              <a:gd name="G25" fmla="+- G22 G23 G11"/>
              <a:gd name="G26" fmla="cos 10800 -84879"/>
              <a:gd name="G27" fmla="sin 10800 -84879"/>
              <a:gd name="G28" fmla="cos 10131 -84879"/>
              <a:gd name="G29" fmla="sin 10131 -8487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83320"/>
              <a:gd name="G36" fmla="sin G34 -10783320"/>
              <a:gd name="G37" fmla="+/ -10783320 -8487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131 G39"/>
              <a:gd name="G43" fmla="sin 10131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31 w 21600"/>
              <a:gd name="T5" fmla="*/ 82 h 21600"/>
              <a:gd name="T6" fmla="*/ 712 w 21600"/>
              <a:gd name="T7" fmla="*/ 8010 h 21600"/>
              <a:gd name="T8" fmla="*/ 12049 w 21600"/>
              <a:gd name="T9" fmla="*/ 746 h 21600"/>
              <a:gd name="T10" fmla="*/ 24296 w 21600"/>
              <a:gd name="T11" fmla="*/ 10494 h 21600"/>
              <a:gd name="T12" fmla="*/ 21332 w 21600"/>
              <a:gd name="T13" fmla="*/ 13597 h 21600"/>
              <a:gd name="T14" fmla="*/ 18229 w 21600"/>
              <a:gd name="T15" fmla="*/ 1063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928" y="10571"/>
                </a:moveTo>
                <a:cubicBezTo>
                  <a:pt x="20803" y="5066"/>
                  <a:pt x="16305" y="669"/>
                  <a:pt x="10800" y="669"/>
                </a:cubicBezTo>
                <a:cubicBezTo>
                  <a:pt x="6244" y="668"/>
                  <a:pt x="2249" y="3709"/>
                  <a:pt x="1035" y="8099"/>
                </a:cubicBezTo>
                <a:lnTo>
                  <a:pt x="390" y="7921"/>
                </a:lnTo>
                <a:cubicBezTo>
                  <a:pt x="1685" y="3240"/>
                  <a:pt x="5944" y="-1"/>
                  <a:pt x="10800" y="0"/>
                </a:cubicBezTo>
                <a:cubicBezTo>
                  <a:pt x="16669" y="0"/>
                  <a:pt x="21464" y="4687"/>
                  <a:pt x="21597" y="10555"/>
                </a:cubicBezTo>
                <a:lnTo>
                  <a:pt x="24296" y="10494"/>
                </a:lnTo>
                <a:lnTo>
                  <a:pt x="21332" y="13597"/>
                </a:lnTo>
                <a:lnTo>
                  <a:pt x="18229" y="10632"/>
                </a:lnTo>
                <a:lnTo>
                  <a:pt x="20928" y="105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676400" y="2286000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rewrite the code (b-2)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1828800"/>
            <a:ext cx="35052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Loop:  LW    R2,  0(R1)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ADD  R3,  R2, R4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</a:t>
            </a:r>
            <a:r>
              <a:rPr lang="en-US" altLang="zh-CN" sz="2800">
                <a:solidFill>
                  <a:srgbClr val="0066FF"/>
                </a:solidFill>
                <a:latin typeface="Arial Narrow" pitchFamily="34" charset="0"/>
              </a:rPr>
              <a:t>SW    R3,  0(R1)</a:t>
            </a:r>
            <a:endParaRPr lang="en-US" altLang="zh-CN" sz="2800">
              <a:latin typeface="Arial Narrow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DIV   …..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……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SUB   R1, R1, #4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BNEZ R1, Loop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524375" y="1828800"/>
            <a:ext cx="4010025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Loop:  LW    R2,  0(R1)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ADD  R3,  R2, R4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DIV   …...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…...          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SUB   R1, R1, #4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BNEZ R1, Loop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800">
                <a:latin typeface="Arial Narrow" pitchFamily="34" charset="0"/>
              </a:rPr>
              <a:t>           </a:t>
            </a:r>
            <a:r>
              <a:rPr lang="en-US" altLang="zh-CN" sz="2800" b="1">
                <a:solidFill>
                  <a:srgbClr val="0066FF"/>
                </a:solidFill>
                <a:latin typeface="Arial Narrow" pitchFamily="34" charset="0"/>
              </a:rPr>
              <a:t>SW    R3,  </a:t>
            </a:r>
            <a:r>
              <a:rPr lang="en-US" altLang="zh-CN" sz="2800" b="1">
                <a:solidFill>
                  <a:srgbClr val="FF0066"/>
                </a:solidFill>
                <a:latin typeface="Arial Narrow" pitchFamily="34" charset="0"/>
              </a:rPr>
              <a:t>+4</a:t>
            </a:r>
            <a:r>
              <a:rPr lang="en-US" altLang="zh-CN" sz="2800" b="1">
                <a:solidFill>
                  <a:srgbClr val="0066FF"/>
                </a:solidFill>
                <a:latin typeface="Arial Narrow" pitchFamily="34" charset="0"/>
              </a:rPr>
              <a:t>(R1)</a:t>
            </a:r>
            <a:endParaRPr lang="en-US" altLang="zh-CN" sz="2800">
              <a:latin typeface="Arial Narrow" pitchFamily="34" charset="0"/>
            </a:endParaRP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4114800" y="3457575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600200" y="2924175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 rot="5770463" flipV="1">
            <a:off x="429419" y="3485356"/>
            <a:ext cx="2516188" cy="1698625"/>
          </a:xfrm>
          <a:custGeom>
            <a:avLst/>
            <a:gdLst>
              <a:gd name="G0" fmla="+- -84879 0 0"/>
              <a:gd name="G1" fmla="+- -10783320 0 0"/>
              <a:gd name="G2" fmla="+- -84879 0 -10783320"/>
              <a:gd name="G3" fmla="+- 10800 0 0"/>
              <a:gd name="G4" fmla="+- 0 0 -8487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131 0 0"/>
              <a:gd name="G9" fmla="+- 0 0 -10783320"/>
              <a:gd name="G10" fmla="+- 10131 0 2700"/>
              <a:gd name="G11" fmla="cos G10 -84879"/>
              <a:gd name="G12" fmla="sin G10 -84879"/>
              <a:gd name="G13" fmla="cos 13500 -84879"/>
              <a:gd name="G14" fmla="sin 13500 -84879"/>
              <a:gd name="G15" fmla="+- G11 10800 0"/>
              <a:gd name="G16" fmla="+- G12 10800 0"/>
              <a:gd name="G17" fmla="+- G13 10800 0"/>
              <a:gd name="G18" fmla="+- G14 10800 0"/>
              <a:gd name="G19" fmla="*/ 10131 1 2"/>
              <a:gd name="G20" fmla="+- G19 5400 0"/>
              <a:gd name="G21" fmla="cos G20 -84879"/>
              <a:gd name="G22" fmla="sin G20 -84879"/>
              <a:gd name="G23" fmla="+- G21 10800 0"/>
              <a:gd name="G24" fmla="+- G12 G23 G22"/>
              <a:gd name="G25" fmla="+- G22 G23 G11"/>
              <a:gd name="G26" fmla="cos 10800 -84879"/>
              <a:gd name="G27" fmla="sin 10800 -84879"/>
              <a:gd name="G28" fmla="cos 10131 -84879"/>
              <a:gd name="G29" fmla="sin 10131 -8487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83320"/>
              <a:gd name="G36" fmla="sin G34 -10783320"/>
              <a:gd name="G37" fmla="+/ -10783320 -8487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131 G39"/>
              <a:gd name="G43" fmla="sin 10131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31 w 21600"/>
              <a:gd name="T5" fmla="*/ 82 h 21600"/>
              <a:gd name="T6" fmla="*/ 712 w 21600"/>
              <a:gd name="T7" fmla="*/ 8010 h 21600"/>
              <a:gd name="T8" fmla="*/ 12049 w 21600"/>
              <a:gd name="T9" fmla="*/ 746 h 21600"/>
              <a:gd name="T10" fmla="*/ 24296 w 21600"/>
              <a:gd name="T11" fmla="*/ 10494 h 21600"/>
              <a:gd name="T12" fmla="*/ 21332 w 21600"/>
              <a:gd name="T13" fmla="*/ 13597 h 21600"/>
              <a:gd name="T14" fmla="*/ 18229 w 21600"/>
              <a:gd name="T15" fmla="*/ 1063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928" y="10571"/>
                </a:moveTo>
                <a:cubicBezTo>
                  <a:pt x="20803" y="5066"/>
                  <a:pt x="16305" y="669"/>
                  <a:pt x="10800" y="669"/>
                </a:cubicBezTo>
                <a:cubicBezTo>
                  <a:pt x="6244" y="668"/>
                  <a:pt x="2249" y="3709"/>
                  <a:pt x="1035" y="8099"/>
                </a:cubicBezTo>
                <a:lnTo>
                  <a:pt x="390" y="7921"/>
                </a:lnTo>
                <a:cubicBezTo>
                  <a:pt x="1685" y="3240"/>
                  <a:pt x="5944" y="-1"/>
                  <a:pt x="10800" y="0"/>
                </a:cubicBezTo>
                <a:cubicBezTo>
                  <a:pt x="16669" y="0"/>
                  <a:pt x="21464" y="4687"/>
                  <a:pt x="21597" y="10555"/>
                </a:cubicBezTo>
                <a:lnTo>
                  <a:pt x="24296" y="10494"/>
                </a:lnTo>
                <a:lnTo>
                  <a:pt x="21332" y="13597"/>
                </a:lnTo>
                <a:lnTo>
                  <a:pt x="18229" y="10632"/>
                </a:lnTo>
                <a:lnTo>
                  <a:pt x="20928" y="105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41990" grpId="0" animBg="1"/>
      <p:bldP spid="4199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160131"/>
              </p:ext>
            </p:extLst>
          </p:nvPr>
        </p:nvGraphicFramePr>
        <p:xfrm>
          <a:off x="395536" y="1219200"/>
          <a:ext cx="764748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Document" r:id="rId3" imgW="7935120" imgH="4585680" progId="Word.Document.8">
                  <p:embed/>
                </p:oleObj>
              </mc:Choice>
              <mc:Fallback>
                <p:oleObj name="Document" r:id="rId3" imgW="7935120" imgH="45856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19200"/>
                        <a:ext cx="764748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1320" dir="2319588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/>
              <a:t>Schedualing</a:t>
            </a:r>
            <a:r>
              <a:rPr lang="en-US" altLang="zh-CN" sz="2400" dirty="0"/>
              <a:t> strategy vs. performance improvement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There are restrictions on the instructions that are scheduled into the delay slots </a:t>
            </a:r>
          </a:p>
          <a:p>
            <a:r>
              <a:rPr lang="en-US" altLang="zh-CN"/>
              <a:t>The compiler's ability to predict accurately whether or not a branch is taken determines how much useful work is actually done.</a:t>
            </a:r>
          </a:p>
          <a:p>
            <a:r>
              <a:rPr lang="en-US" altLang="zh-CN"/>
              <a:t>For scheduling scheme b and c, </a:t>
            </a:r>
          </a:p>
          <a:p>
            <a:pPr lvl="1"/>
            <a:r>
              <a:rPr lang="en-US" altLang="zh-CN"/>
              <a:t>It must be O.K. to execute the SUB instruction if the prediction is wrong. </a:t>
            </a:r>
          </a:p>
          <a:p>
            <a:pPr lvl="1"/>
            <a:r>
              <a:rPr lang="en-US" altLang="zh-CN"/>
              <a:t>Or the hardware must provide a way of cancelling the instruction. </a:t>
            </a:r>
          </a:p>
          <a:p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Constrains of the delayed branch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Includes the direction that the branch is predicted to go. </a:t>
            </a:r>
          </a:p>
          <a:p>
            <a:r>
              <a:rPr lang="en-US" altLang="zh-CN"/>
              <a:t>If branch is predicted incorrectly , CPU turns the instruction in the branch delay slot into a no-op.</a:t>
            </a:r>
          </a:p>
          <a:p>
            <a:endParaRPr lang="en-US" altLang="zh-CN"/>
          </a:p>
          <a:p>
            <a:r>
              <a:rPr lang="en-US" altLang="zh-CN"/>
              <a:t>Can reduce the complexity for compiler to select useful instructions into delay slot.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Cancelling function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87400" y="1531938"/>
          <a:ext cx="75692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Document" r:id="rId3" imgW="7569360" imgH="4039200" progId="Word.Document.8">
                  <p:embed/>
                </p:oleObj>
              </mc:Choice>
              <mc:Fallback>
                <p:oleObj name="Document" r:id="rId3" imgW="7569360" imgH="4039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531938"/>
                        <a:ext cx="7569200" cy="4038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2287"/>
            <a:ext cx="7903790" cy="505343"/>
          </a:xfrm>
        </p:spPr>
        <p:txBody>
          <a:bodyPr/>
          <a:lstStyle/>
          <a:p>
            <a:r>
              <a:rPr lang="en-US" altLang="zh-CN" sz="2400" dirty="0"/>
              <a:t>Delayed branch with cancelling (of case b)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18390" y="1341438"/>
          <a:ext cx="6707219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Document" r:id="rId3" imgW="7935120" imgH="5228640" progId="Word.Document.8">
                  <p:embed/>
                </p:oleObj>
              </mc:Choice>
              <mc:Fallback>
                <p:oleObj name="Document" r:id="rId3" imgW="7935120" imgH="52286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390" y="1341438"/>
                        <a:ext cx="6707219" cy="4419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 of delayed branch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mic Sans MS" pitchFamily="66" charset="0"/>
              </a:rPr>
              <a:t>Delayed branch are adopted in most RISC processors.</a:t>
            </a:r>
          </a:p>
          <a:p>
            <a:r>
              <a:rPr lang="en-US" altLang="zh-CN">
                <a:latin typeface="Comic Sans MS" pitchFamily="66" charset="0"/>
              </a:rPr>
              <a:t>In general, the length of branch delay is more than 1 .  However, always just one slot is used due to the compiler complexity. 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About delayed branch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Cause</a:t>
            </a:r>
          </a:p>
          <a:p>
            <a:pPr lvl="1"/>
            <a:r>
              <a:rPr lang="en-US" altLang="zh-CN" dirty="0"/>
              <a:t>branch condition and the branch PC are not available in time to fetch an instruction on the next clock</a:t>
            </a:r>
          </a:p>
          <a:p>
            <a:pPr lvl="1"/>
            <a:r>
              <a:rPr lang="en-US" altLang="zh-CN" dirty="0"/>
              <a:t>The next PC takes time to compute</a:t>
            </a:r>
          </a:p>
          <a:p>
            <a:pPr lvl="1"/>
            <a:r>
              <a:rPr lang="en-US" altLang="zh-CN" dirty="0"/>
              <a:t>For conditional branches, the branch direction takes time to compute.</a:t>
            </a:r>
          </a:p>
          <a:p>
            <a:r>
              <a:rPr lang="en-US" altLang="zh-CN" b="1" dirty="0"/>
              <a:t>Control hazards can cause a greater </a:t>
            </a:r>
            <a:r>
              <a:rPr lang="en-US" altLang="zh-CN" b="1" dirty="0" err="1"/>
              <a:t>greater</a:t>
            </a:r>
            <a:r>
              <a:rPr lang="en-US" altLang="zh-CN" b="1" dirty="0"/>
              <a:t> performance loss for MIPS pipeline than do data hazards.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Control hazard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MIPS R4000, deeper pipeline</a:t>
            </a:r>
          </a:p>
          <a:p>
            <a:pPr lvl="1"/>
            <a:r>
              <a:rPr lang="en-US" altLang="zh-CN" dirty="0"/>
              <a:t>Takes at least </a:t>
            </a:r>
            <a:r>
              <a:rPr lang="en-US" altLang="zh-CN" b="1" dirty="0"/>
              <a:t>three</a:t>
            </a:r>
            <a:r>
              <a:rPr lang="en-US" altLang="zh-CN" dirty="0"/>
              <a:t> pipeline stages before the branch target address is known</a:t>
            </a:r>
          </a:p>
          <a:p>
            <a:pPr lvl="1"/>
            <a:r>
              <a:rPr lang="en-US" altLang="zh-CN" dirty="0"/>
              <a:t>An </a:t>
            </a:r>
            <a:r>
              <a:rPr lang="en-US" altLang="zh-CN" b="1" dirty="0"/>
              <a:t>additional cycle </a:t>
            </a:r>
            <a:r>
              <a:rPr lang="en-US" altLang="zh-CN" dirty="0"/>
              <a:t>before the branch condition is evaluated.</a:t>
            </a:r>
          </a:p>
          <a:p>
            <a:pPr lvl="1"/>
            <a:r>
              <a:rPr lang="en-US" altLang="zh-CN" dirty="0"/>
              <a:t>Assuming branch frequencies as followed</a:t>
            </a:r>
          </a:p>
          <a:p>
            <a:pPr lvl="2"/>
            <a:r>
              <a:rPr lang="en-US" altLang="zh-CN" dirty="0"/>
              <a:t>Unconditional branch               4%</a:t>
            </a:r>
          </a:p>
          <a:p>
            <a:pPr lvl="2"/>
            <a:r>
              <a:rPr lang="en-US" altLang="zh-CN" dirty="0"/>
              <a:t>Conditional branch, untaken    6%</a:t>
            </a:r>
          </a:p>
          <a:p>
            <a:pPr lvl="2"/>
            <a:r>
              <a:rPr lang="en-US" altLang="zh-CN" dirty="0"/>
              <a:t>Conditional branch, taken      10%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comparison for four schemes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 status for various  schemes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1000" y="1447800"/>
            <a:ext cx="8763000" cy="541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zh-CN" sz="2400" b="1">
                <a:latin typeface="Helvetica" pitchFamily="34" charset="0"/>
              </a:rPr>
              <a:t>uncond.</a:t>
            </a:r>
            <a:r>
              <a:rPr lang="en-US" altLang="zh-CN" sz="2400">
                <a:latin typeface="Helvetica" pitchFamily="34" charset="0"/>
              </a:rPr>
              <a:t>    </a:t>
            </a:r>
            <a:r>
              <a:rPr lang="en-US" altLang="zh-CN" sz="2800">
                <a:latin typeface="Helvetica" pitchFamily="34" charset="0"/>
              </a:rPr>
              <a:t> </a:t>
            </a:r>
            <a:r>
              <a:rPr lang="en-US" altLang="zh-CN" sz="2400">
                <a:latin typeface="Helvetica" pitchFamily="34" charset="0"/>
              </a:rPr>
              <a:t>L1  L2  L3  </a:t>
            </a:r>
            <a:r>
              <a:rPr lang="en-US" altLang="zh-CN" sz="2400">
                <a:solidFill>
                  <a:srgbClr val="0066FF"/>
                </a:solidFill>
                <a:latin typeface="Helvetica" pitchFamily="34" charset="0"/>
              </a:rPr>
              <a:t>L</a:t>
            </a:r>
            <a:r>
              <a:rPr lang="en-US" altLang="zh-CN" sz="2400">
                <a:latin typeface="Helvetica" pitchFamily="34" charset="0"/>
              </a:rPr>
              <a:t>4  L5  L6                                 2 stall</a:t>
            </a:r>
            <a:endParaRPr lang="en-US" altLang="zh-CN" sz="2800">
              <a:latin typeface="Helvetica" pitchFamily="34" charset="0"/>
            </a:endParaRP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800">
                <a:latin typeface="Helvetica" pitchFamily="34" charset="0"/>
              </a:rPr>
              <a:t>                        </a:t>
            </a:r>
            <a:r>
              <a:rPr lang="en-US" altLang="zh-CN" sz="2400">
                <a:solidFill>
                  <a:srgbClr val="FF0066"/>
                </a:solidFill>
                <a:latin typeface="Helvetica" pitchFamily="34" charset="0"/>
              </a:rPr>
              <a:t>L1   s</a:t>
            </a:r>
            <a:r>
              <a:rPr lang="en-US" altLang="zh-CN" sz="2800">
                <a:latin typeface="Helvetica" pitchFamily="34" charset="0"/>
              </a:rPr>
              <a:t>   </a:t>
            </a:r>
            <a:r>
              <a:rPr lang="en-US" altLang="zh-CN" sz="2400">
                <a:solidFill>
                  <a:srgbClr val="0066FF"/>
                </a:solidFill>
                <a:latin typeface="Helvetica" pitchFamily="34" charset="0"/>
              </a:rPr>
              <a:t>L1</a:t>
            </a:r>
            <a:r>
              <a:rPr lang="en-US" altLang="zh-CN" sz="2400">
                <a:latin typeface="Helvetica" pitchFamily="34" charset="0"/>
              </a:rPr>
              <a:t>(branch target)</a:t>
            </a:r>
            <a:endParaRPr lang="en-US" altLang="zh-CN" sz="2000">
              <a:latin typeface="Helvetica" pitchFamily="34" charset="0"/>
            </a:endParaRP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zh-CN" sz="2400" b="1">
                <a:latin typeface="Helvetica" pitchFamily="34" charset="0"/>
              </a:rPr>
              <a:t>Stall pipeline:</a:t>
            </a:r>
            <a:r>
              <a:rPr lang="en-US" altLang="zh-CN" sz="2400">
                <a:latin typeface="Helvetica" pitchFamily="34" charset="0"/>
              </a:rPr>
              <a:t>    </a:t>
            </a:r>
            <a:r>
              <a:rPr lang="en-US" altLang="zh-CN" sz="2400">
                <a:latin typeface="Arial Narrow" pitchFamily="34" charset="0"/>
              </a:rPr>
              <a:t>L1  L2   L3  L4  </a:t>
            </a:r>
            <a:r>
              <a:rPr lang="en-US" altLang="zh-CN" sz="2400" b="1">
                <a:solidFill>
                  <a:srgbClr val="0000FF"/>
                </a:solidFill>
                <a:latin typeface="Arial Narrow" pitchFamily="34" charset="0"/>
              </a:rPr>
              <a:t>L</a:t>
            </a:r>
            <a:r>
              <a:rPr lang="en-US" altLang="zh-CN" sz="2400">
                <a:latin typeface="Arial Narrow" pitchFamily="34" charset="0"/>
              </a:rPr>
              <a:t>5  L6                                    </a:t>
            </a:r>
            <a:r>
              <a:rPr lang="en-US" altLang="zh-CN" sz="2400" b="1">
                <a:latin typeface="Arial Narrow" pitchFamily="34" charset="0"/>
              </a:rPr>
              <a:t>3 stall</a:t>
            </a:r>
            <a:endParaRPr lang="en-US" altLang="zh-CN" sz="2400" b="1">
              <a:latin typeface="Helvetica" pitchFamily="34" charset="0"/>
            </a:endParaRP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</a:rPr>
              <a:t>                                   </a:t>
            </a:r>
            <a:r>
              <a:rPr lang="en-US" altLang="zh-CN" sz="2400">
                <a:solidFill>
                  <a:srgbClr val="FF0066"/>
                </a:solidFill>
                <a:latin typeface="Helvetica" pitchFamily="34" charset="0"/>
              </a:rPr>
              <a:t>L1  s   s</a:t>
            </a:r>
            <a:r>
              <a:rPr lang="en-US" altLang="zh-CN" sz="2400">
                <a:latin typeface="Helvetica" pitchFamily="34" charset="0"/>
              </a:rPr>
              <a:t>   </a:t>
            </a:r>
            <a:r>
              <a:rPr lang="en-US" altLang="zh-CN" sz="2400">
                <a:solidFill>
                  <a:srgbClr val="0066FF"/>
                </a:solidFill>
                <a:latin typeface="Helvetica" pitchFamily="34" charset="0"/>
              </a:rPr>
              <a:t>L1</a:t>
            </a:r>
            <a:r>
              <a:rPr lang="en-US" altLang="zh-CN" sz="2400">
                <a:latin typeface="Helvetica" pitchFamily="34" charset="0"/>
              </a:rPr>
              <a:t>(branch target/i+1)</a:t>
            </a: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zh-CN" sz="2400" b="1">
                <a:latin typeface="Helvetica" pitchFamily="34" charset="0"/>
              </a:rPr>
              <a:t>Predict taken:</a:t>
            </a: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Helvetica" pitchFamily="34" charset="0"/>
              </a:rPr>
              <a:t>            </a:t>
            </a:r>
            <a:r>
              <a:rPr lang="en-US" altLang="zh-CN" sz="2400">
                <a:latin typeface="Arial Narrow" pitchFamily="34" charset="0"/>
              </a:rPr>
              <a:t>L1   L2   L3   </a:t>
            </a:r>
            <a:r>
              <a:rPr lang="en-US" altLang="zh-CN" sz="2400" b="1">
                <a:latin typeface="Arial Narrow" pitchFamily="34" charset="0"/>
              </a:rPr>
              <a:t>L</a:t>
            </a:r>
            <a:r>
              <a:rPr lang="en-US" altLang="zh-CN" sz="2400">
                <a:latin typeface="Arial Narrow" pitchFamily="34" charset="0"/>
              </a:rPr>
              <a:t>4   </a:t>
            </a:r>
            <a:r>
              <a:rPr lang="en-US" altLang="zh-CN" sz="2400" b="1">
                <a:solidFill>
                  <a:srgbClr val="0066FF"/>
                </a:solidFill>
                <a:latin typeface="Arial Narrow" pitchFamily="34" charset="0"/>
              </a:rPr>
              <a:t>L</a:t>
            </a:r>
            <a:r>
              <a:rPr lang="en-US" altLang="zh-CN" sz="2400">
                <a:latin typeface="Arial Narrow" pitchFamily="34" charset="0"/>
              </a:rPr>
              <a:t>5   L6</a:t>
            </a:r>
            <a:endParaRPr lang="en-US" altLang="zh-CN" sz="2400">
              <a:latin typeface="Helvetica" pitchFamily="34" charset="0"/>
            </a:endParaRP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</a:rPr>
              <a:t>taken:        </a:t>
            </a:r>
            <a:r>
              <a:rPr lang="en-US" altLang="zh-CN" sz="2400">
                <a:solidFill>
                  <a:srgbClr val="FF0066"/>
                </a:solidFill>
                <a:latin typeface="Helvetica" pitchFamily="34" charset="0"/>
              </a:rPr>
              <a:t>L1   s</a:t>
            </a:r>
            <a:r>
              <a:rPr lang="en-US" altLang="zh-CN" sz="2400">
                <a:latin typeface="Helvetica" pitchFamily="34" charset="0"/>
              </a:rPr>
              <a:t>   L1 L2  L3                    2  stall</a:t>
            </a: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</a:rPr>
              <a:t>untaken:    </a:t>
            </a:r>
            <a:r>
              <a:rPr lang="en-US" altLang="zh-CN" sz="2400">
                <a:solidFill>
                  <a:srgbClr val="FF0066"/>
                </a:solidFill>
                <a:latin typeface="Helvetica" pitchFamily="34" charset="0"/>
              </a:rPr>
              <a:t>L1   s</a:t>
            </a:r>
            <a:r>
              <a:rPr lang="en-US" altLang="zh-CN" sz="2400">
                <a:latin typeface="Helvetica" pitchFamily="34" charset="0"/>
              </a:rPr>
              <a:t>  </a:t>
            </a:r>
            <a:r>
              <a:rPr lang="en-US" altLang="zh-CN" sz="2400">
                <a:solidFill>
                  <a:srgbClr val="FF0066"/>
                </a:solidFill>
                <a:latin typeface="Helvetica" pitchFamily="34" charset="0"/>
              </a:rPr>
              <a:t> L1</a:t>
            </a:r>
            <a:r>
              <a:rPr lang="en-US" altLang="zh-CN" sz="2400">
                <a:latin typeface="Helvetica" pitchFamily="34" charset="0"/>
              </a:rPr>
              <a:t> idle                        3  stall</a:t>
            </a: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</a:rPr>
              <a:t>                                   L1(i+1)</a:t>
            </a: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zh-CN" sz="2400" b="1">
                <a:latin typeface="Helvetica" pitchFamily="34" charset="0"/>
              </a:rPr>
              <a:t>Predict untaken</a:t>
            </a:r>
            <a:r>
              <a:rPr lang="en-US" altLang="zh-CN">
                <a:latin typeface="Helvetica" pitchFamily="34" charset="0"/>
              </a:rPr>
              <a:t>:</a:t>
            </a: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>
                <a:latin typeface="Helvetica" pitchFamily="34" charset="0"/>
              </a:rPr>
              <a:t>         </a:t>
            </a:r>
            <a:r>
              <a:rPr lang="en-US" altLang="zh-CN" sz="2400">
                <a:latin typeface="Arial Narrow" pitchFamily="34" charset="0"/>
              </a:rPr>
              <a:t>L1   L2   L3   </a:t>
            </a:r>
            <a:r>
              <a:rPr lang="en-US" altLang="zh-CN" sz="2400" b="1">
                <a:latin typeface="Arial Narrow" pitchFamily="34" charset="0"/>
              </a:rPr>
              <a:t>L</a:t>
            </a:r>
            <a:r>
              <a:rPr lang="en-US" altLang="zh-CN" sz="2400">
                <a:latin typeface="Arial Narrow" pitchFamily="34" charset="0"/>
              </a:rPr>
              <a:t>4   </a:t>
            </a:r>
            <a:r>
              <a:rPr lang="en-US" altLang="zh-CN" sz="2400" b="1">
                <a:solidFill>
                  <a:srgbClr val="0066FF"/>
                </a:solidFill>
                <a:latin typeface="Arial Narrow" pitchFamily="34" charset="0"/>
              </a:rPr>
              <a:t>L</a:t>
            </a:r>
            <a:r>
              <a:rPr lang="en-US" altLang="zh-CN" sz="2400">
                <a:latin typeface="Arial Narrow" pitchFamily="34" charset="0"/>
              </a:rPr>
              <a:t>5   L6</a:t>
            </a:r>
            <a:endParaRPr lang="en-US" altLang="zh-CN" sz="2400">
              <a:latin typeface="Helvetica" pitchFamily="34" charset="0"/>
            </a:endParaRP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</a:rPr>
              <a:t>untaken:    L1  L2</a:t>
            </a:r>
            <a:r>
              <a:rPr lang="en-US" altLang="zh-CN" sz="2400">
                <a:solidFill>
                  <a:srgbClr val="FF0066"/>
                </a:solidFill>
                <a:latin typeface="Helvetica" pitchFamily="34" charset="0"/>
              </a:rPr>
              <a:t> </a:t>
            </a:r>
            <a:r>
              <a:rPr lang="en-US" altLang="zh-CN" sz="2400">
                <a:latin typeface="Helvetica" pitchFamily="34" charset="0"/>
              </a:rPr>
              <a:t> L3 L4  L5                     0 stall</a:t>
            </a: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</a:rPr>
              <a:t>taken:        </a:t>
            </a:r>
            <a:r>
              <a:rPr lang="en-US" altLang="zh-CN" sz="2400">
                <a:solidFill>
                  <a:srgbClr val="FF0066"/>
                </a:solidFill>
                <a:latin typeface="Helvetica" pitchFamily="34" charset="0"/>
              </a:rPr>
              <a:t>L1  L2  L3 </a:t>
            </a:r>
            <a:r>
              <a:rPr lang="en-US" altLang="zh-CN" sz="2400">
                <a:latin typeface="Helvetica" pitchFamily="34" charset="0"/>
              </a:rPr>
              <a:t>idle                          3 stall</a:t>
            </a: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</a:rPr>
              <a:t>                        </a:t>
            </a:r>
            <a:r>
              <a:rPr lang="en-US" altLang="zh-CN" sz="2400">
                <a:solidFill>
                  <a:srgbClr val="FF0066"/>
                </a:solidFill>
                <a:latin typeface="Helvetica" pitchFamily="34" charset="0"/>
              </a:rPr>
              <a:t>L1  L2</a:t>
            </a:r>
            <a:r>
              <a:rPr lang="en-US" altLang="zh-CN" sz="2400">
                <a:latin typeface="Helvetica" pitchFamily="34" charset="0"/>
              </a:rPr>
              <a:t> idle</a:t>
            </a:r>
          </a:p>
          <a:p>
            <a:pPr algn="l">
              <a:lnSpc>
                <a:spcPct val="85000"/>
              </a:lnSpc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</a:rPr>
              <a:t>                              </a:t>
            </a:r>
            <a:r>
              <a:rPr lang="en-US" altLang="zh-CN" sz="2400">
                <a:solidFill>
                  <a:srgbClr val="FF0066"/>
                </a:solidFill>
                <a:latin typeface="Helvetica" pitchFamily="34" charset="0"/>
              </a:rPr>
              <a:t>L1</a:t>
            </a:r>
            <a:r>
              <a:rPr lang="en-US" altLang="zh-CN" sz="2400">
                <a:latin typeface="Helvetica" pitchFamily="34" charset="0"/>
              </a:rPr>
              <a:t> idle</a:t>
            </a:r>
          </a:p>
          <a:p>
            <a:pPr algn="l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</a:rPr>
              <a:t>                                   L1(branch target)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Resolution 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28600" y="1524000"/>
          <a:ext cx="87630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Document" r:id="rId3" imgW="7656840" imgH="3480480" progId="Word.Document.8">
                  <p:embed/>
                </p:oleObj>
              </mc:Choice>
              <mc:Fallback>
                <p:oleObj name="Document" r:id="rId3" imgW="7656840" imgH="34804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8763000" cy="44196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Taxonomy of Hazards </a:t>
            </a:r>
          </a:p>
          <a:p>
            <a:pPr lvl="1"/>
            <a:r>
              <a:rPr lang="en-US" altLang="zh-CN" dirty="0"/>
              <a:t>Structural hazards </a:t>
            </a:r>
          </a:p>
          <a:p>
            <a:pPr lvl="2"/>
            <a:r>
              <a:rPr lang="en-US" altLang="zh-CN" dirty="0"/>
              <a:t>These are conflicts over hardware resources. </a:t>
            </a:r>
          </a:p>
          <a:p>
            <a:pPr lvl="1"/>
            <a:r>
              <a:rPr lang="en-US" altLang="zh-CN" dirty="0"/>
              <a:t>Data hazards</a:t>
            </a:r>
          </a:p>
          <a:p>
            <a:pPr lvl="2"/>
            <a:r>
              <a:rPr lang="en-US" altLang="zh-CN" dirty="0"/>
              <a:t>Instruction depends on result of prior computation which is not ready (computed or stored) yet</a:t>
            </a:r>
          </a:p>
          <a:p>
            <a:pPr lvl="1"/>
            <a:r>
              <a:rPr lang="en-US" altLang="zh-CN" b="1" dirty="0"/>
              <a:t>Control hazards </a:t>
            </a:r>
          </a:p>
          <a:p>
            <a:pPr lvl="2"/>
            <a:r>
              <a:rPr lang="en-US" altLang="zh-CN" dirty="0"/>
              <a:t>branch condition and the branch PC are not available in time to fetch an instruction on the next clock</a:t>
            </a:r>
          </a:p>
          <a:p>
            <a:pPr lvl="2"/>
            <a:r>
              <a:rPr lang="en-US" altLang="zh-CN" b="1" dirty="0"/>
              <a:t>OK</a:t>
            </a:r>
            <a:r>
              <a:rPr lang="en-US" altLang="zh-CN" dirty="0"/>
              <a:t>, we did these: calculate the destination address and condition ASAP., Flushing the pipeline, predict-not-taken, predict-taken, delayed branch ( with/without cancelling)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 hazards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 hazards can cause a greater performance loss than do data hazards.</a:t>
            </a:r>
          </a:p>
          <a:p>
            <a:r>
              <a:rPr lang="en-US" altLang="zh-CN" dirty="0"/>
              <a:t>In general, </a:t>
            </a:r>
            <a:r>
              <a:rPr lang="en-US" altLang="zh-CN" b="1" dirty="0"/>
              <a:t>the deeper the pipeline, the worse the branch penalty in clock cycles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 higher CPI processor can afford to have more expensive branches.</a:t>
            </a:r>
          </a:p>
          <a:p>
            <a:r>
              <a:rPr lang="en-US" altLang="zh-CN" dirty="0"/>
              <a:t>The efficiency of the three schemes greatly depends on the branch prediction.</a:t>
            </a:r>
          </a:p>
          <a:p>
            <a:endParaRPr lang="en-US" altLang="zh-CN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for control hazard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There are many different schemes</a:t>
            </a:r>
          </a:p>
          <a:p>
            <a:r>
              <a:rPr lang="en-US" altLang="zh-CN"/>
              <a:t>static branch prediction</a:t>
            </a:r>
          </a:p>
          <a:p>
            <a:pPr lvl="1"/>
            <a:r>
              <a:rPr lang="en-US" altLang="zh-CN"/>
              <a:t>Assume taken</a:t>
            </a:r>
          </a:p>
          <a:p>
            <a:pPr lvl="2"/>
            <a:r>
              <a:rPr lang="en-US" altLang="zh-CN"/>
              <a:t>This is surprisingly effective since 85% of backward branches and 60% of forward branches are taken.</a:t>
            </a:r>
          </a:p>
          <a:p>
            <a:pPr lvl="1"/>
            <a:r>
              <a:rPr lang="en-US" altLang="zh-CN"/>
              <a:t>Assume not taken</a:t>
            </a:r>
          </a:p>
          <a:p>
            <a:pPr lvl="1"/>
            <a:r>
              <a:rPr lang="en-US" altLang="zh-CN"/>
              <a:t>Predict by using profile information from previous run</a:t>
            </a:r>
          </a:p>
          <a:p>
            <a:r>
              <a:rPr lang="en-US" altLang="zh-CN"/>
              <a:t>dynamic branch prediction by hardware </a:t>
            </a:r>
          </a:p>
          <a:p>
            <a:pPr lvl="1"/>
            <a:r>
              <a:rPr lang="en-US" altLang="zh-CN"/>
              <a:t>1-bit Branch Prediction</a:t>
            </a:r>
          </a:p>
          <a:p>
            <a:pPr lvl="1"/>
            <a:r>
              <a:rPr lang="en-US" altLang="zh-CN"/>
              <a:t>2-bit Branch Prediction</a:t>
            </a:r>
          </a:p>
          <a:p>
            <a:pPr lvl="1"/>
            <a:r>
              <a:rPr lang="en-US" altLang="zh-CN"/>
              <a:t>N-bit Branch Prediction</a:t>
            </a:r>
          </a:p>
          <a:p>
            <a:pPr lvl="1"/>
            <a:r>
              <a:rPr lang="en-US" altLang="zh-CN"/>
              <a:t>Table-based Branch Prediction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prediction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Accuracy of prediction based on profile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1000" y="1524000"/>
          <a:ext cx="83820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图表" r:id="rId3" imgW="9763301" imgH="4107744" progId="MSGraph.Chart.8">
                  <p:embed followColorScheme="full"/>
                </p:oleObj>
              </mc:Choice>
              <mc:Fallback>
                <p:oleObj name="图表" r:id="rId3" imgW="9763301" imgH="4107744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82000" cy="2411413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81000" y="4060825"/>
          <a:ext cx="841057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图表" r:id="rId5" imgW="9584720" imgH="3190844" progId="MSGraph.Chart.8">
                  <p:embed followColorScheme="full"/>
                </p:oleObj>
              </mc:Choice>
              <mc:Fallback>
                <p:oleObj name="图表" r:id="rId5" imgW="9584720" imgH="3190844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60825"/>
                        <a:ext cx="8410575" cy="279717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1258888" y="2852738"/>
            <a:ext cx="7010400" cy="2333625"/>
            <a:chOff x="864" y="2543"/>
            <a:chExt cx="4416" cy="1470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400" y="2659"/>
              <a:ext cx="672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eaLnBrk="1" hangingPunct="1"/>
              <a:r>
                <a:rPr lang="zh-CN" altLang="zh-CN" sz="3000" b="1">
                  <a:latin typeface="Arial" pitchFamily="34" charset="0"/>
                </a:rPr>
                <a:t>0/1</a:t>
              </a: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728" y="2947"/>
              <a:ext cx="672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864" y="2707"/>
              <a:ext cx="8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0" lang="zh-CN" altLang="en-US" sz="2200" b="1">
                  <a:latin typeface="Arial" pitchFamily="34" charset="0"/>
                  <a:ea typeface="黑体" pitchFamily="49" charset="-122"/>
                </a:rPr>
                <a:t>转移指令</a:t>
              </a:r>
            </a:p>
            <a:p>
              <a:pPr algn="l" eaLnBrk="1" hangingPunct="1"/>
              <a:r>
                <a:rPr kumimoji="0" lang="zh-CN" altLang="en-US" sz="2200" b="1">
                  <a:latin typeface="Arial" pitchFamily="34" charset="0"/>
                  <a:ea typeface="黑体" pitchFamily="49" charset="-122"/>
                </a:rPr>
                <a:t>低位地址</a:t>
              </a:r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3072" y="2947"/>
              <a:ext cx="432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473" name="Group 9"/>
            <p:cNvGrpSpPr>
              <a:grpSpLocks/>
            </p:cNvGrpSpPr>
            <p:nvPr/>
          </p:nvGrpSpPr>
          <p:grpSpPr bwMode="auto">
            <a:xfrm>
              <a:off x="3456" y="2543"/>
              <a:ext cx="1824" cy="692"/>
              <a:chOff x="3600" y="2352"/>
              <a:chExt cx="1824" cy="692"/>
            </a:xfrm>
          </p:grpSpPr>
          <p:sp>
            <p:nvSpPr>
              <p:cNvPr id="62474" name="Rectangle 10"/>
              <p:cNvSpPr>
                <a:spLocks noChangeArrowheads="1"/>
              </p:cNvSpPr>
              <p:nvPr/>
            </p:nvSpPr>
            <p:spPr bwMode="auto">
              <a:xfrm>
                <a:off x="3600" y="2611"/>
                <a:ext cx="82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0" lang="zh-CN" altLang="en-US" sz="2200" b="1">
                    <a:solidFill>
                      <a:srgbClr val="FFFFFF"/>
                    </a:solidFill>
                    <a:latin typeface="Arial" pitchFamily="34" charset="0"/>
                    <a:ea typeface="黑体" pitchFamily="49" charset="-122"/>
                  </a:rPr>
                  <a:t>预测行为</a:t>
                </a:r>
              </a:p>
            </p:txBody>
          </p:sp>
          <p:sp>
            <p:nvSpPr>
              <p:cNvPr id="62475" name="Rectangle 11"/>
              <p:cNvSpPr>
                <a:spLocks noChangeArrowheads="1"/>
              </p:cNvSpPr>
              <p:nvPr/>
            </p:nvSpPr>
            <p:spPr bwMode="auto">
              <a:xfrm>
                <a:off x="4502" y="2352"/>
                <a:ext cx="922" cy="6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50000"/>
                  </a:lnSpc>
                </a:pPr>
                <a:r>
                  <a:rPr kumimoji="0" lang="en-US" altLang="zh-CN" sz="2200" b="1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0</a:t>
                </a:r>
                <a:r>
                  <a:rPr kumimoji="0" lang="zh-CN" altLang="en-US" sz="2200" b="1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：不转移</a:t>
                </a:r>
              </a:p>
              <a:p>
                <a:pPr algn="l" eaLnBrk="1" hangingPunct="1">
                  <a:lnSpc>
                    <a:spcPct val="150000"/>
                  </a:lnSpc>
                </a:pPr>
                <a:r>
                  <a:rPr kumimoji="0" lang="en-US" altLang="zh-CN" sz="2200" b="1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1</a:t>
                </a:r>
                <a:r>
                  <a:rPr kumimoji="0" lang="zh-CN" altLang="en-US" sz="2200" b="1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：转移</a:t>
                </a:r>
              </a:p>
            </p:txBody>
          </p:sp>
          <p:sp>
            <p:nvSpPr>
              <p:cNvPr id="62476" name="AutoShape 12"/>
              <p:cNvSpPr>
                <a:spLocks/>
              </p:cNvSpPr>
              <p:nvPr/>
            </p:nvSpPr>
            <p:spPr bwMode="auto">
              <a:xfrm>
                <a:off x="4416" y="2544"/>
                <a:ext cx="48" cy="432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 flipV="1">
              <a:off x="2736" y="3187"/>
              <a:ext cx="0" cy="432"/>
            </a:xfrm>
            <a:prstGeom prst="line">
              <a:avLst/>
            </a:prstGeom>
            <a:noFill/>
            <a:ln w="76200" cap="sq">
              <a:solidFill>
                <a:srgbClr val="FF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2304" y="3744"/>
              <a:ext cx="117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0" lang="zh-CN" altLang="en-US" sz="2200" b="1">
                  <a:latin typeface="Arial" pitchFamily="34" charset="0"/>
                </a:rPr>
                <a:t>预测失败取反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827088" y="2565400"/>
            <a:ext cx="6938962" cy="2224088"/>
            <a:chOff x="521" y="1207"/>
            <a:chExt cx="4371" cy="1401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1726" y="1207"/>
              <a:ext cx="2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0" lang="en-US" altLang="en-US" sz="2000" b="1">
                  <a:solidFill>
                    <a:schemeClr val="accent2"/>
                  </a:solidFill>
                  <a:latin typeface="Arial" pitchFamily="34" charset="0"/>
                </a:rPr>
                <a:t>T</a:t>
              </a:r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2446" y="1802"/>
              <a:ext cx="2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0" lang="en-US" altLang="en-US" sz="2000" b="1">
                  <a:solidFill>
                    <a:schemeClr val="accent2"/>
                  </a:solidFill>
                  <a:latin typeface="Arial" pitchFamily="34" charset="0"/>
                </a:rPr>
                <a:t>T</a:t>
              </a:r>
            </a:p>
          </p:txBody>
        </p:sp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521" y="1525"/>
              <a:ext cx="116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0" lang="en-US" altLang="en-US" sz="2000" b="1">
                  <a:solidFill>
                    <a:schemeClr val="accent2"/>
                  </a:solidFill>
                  <a:latin typeface="Arial" pitchFamily="34" charset="0"/>
                </a:rPr>
                <a:t>Predict Taken</a:t>
              </a:r>
            </a:p>
          </p:txBody>
        </p:sp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680" y="2133"/>
              <a:ext cx="1011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en-US" altLang="en-US" sz="2000" b="1">
                  <a:solidFill>
                    <a:srgbClr val="FF0000"/>
                  </a:solidFill>
                  <a:latin typeface="Arial" pitchFamily="34" charset="0"/>
                </a:rPr>
                <a:t>Predict Not </a:t>
              </a:r>
            </a:p>
            <a:p>
              <a:r>
                <a:rPr kumimoji="0" lang="en-US" altLang="en-US" sz="2000" b="1">
                  <a:solidFill>
                    <a:srgbClr val="FF0000"/>
                  </a:solidFill>
                  <a:latin typeface="Arial" pitchFamily="34" charset="0"/>
                </a:rPr>
                <a:t>Taken</a:t>
              </a:r>
            </a:p>
          </p:txBody>
        </p:sp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3729" y="1525"/>
              <a:ext cx="116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0" lang="en-US" altLang="en-US" sz="2000" b="1">
                  <a:solidFill>
                    <a:schemeClr val="accent2"/>
                  </a:solidFill>
                  <a:latin typeface="Arial" pitchFamily="34" charset="0"/>
                </a:rPr>
                <a:t>Predict Taken</a:t>
              </a:r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3696" y="2115"/>
              <a:ext cx="1011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kumimoji="0" lang="en-US" altLang="en-US" sz="2000" b="1">
                  <a:solidFill>
                    <a:srgbClr val="FF0000"/>
                  </a:solidFill>
                  <a:latin typeface="Arial" pitchFamily="34" charset="0"/>
                </a:rPr>
                <a:t>Predict Not </a:t>
              </a:r>
            </a:p>
            <a:p>
              <a:r>
                <a:rPr kumimoji="0" lang="en-US" altLang="en-US" sz="2000" b="1">
                  <a:solidFill>
                    <a:srgbClr val="FF0000"/>
                  </a:solidFill>
                  <a:latin typeface="Arial" pitchFamily="34" charset="0"/>
                </a:rPr>
                <a:t>Taken</a:t>
              </a:r>
            </a:p>
          </p:txBody>
        </p:sp>
        <p:sp>
          <p:nvSpPr>
            <p:cNvPr id="74763" name="Oval 11"/>
            <p:cNvSpPr>
              <a:spLocks noChangeArrowheads="1"/>
            </p:cNvSpPr>
            <p:nvPr/>
          </p:nvSpPr>
          <p:spPr bwMode="auto">
            <a:xfrm>
              <a:off x="1678" y="1485"/>
              <a:ext cx="800" cy="26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5988"/>
              <a:r>
                <a:rPr kumimoji="0" lang="en-US" altLang="zh-CN" sz="2000">
                  <a:latin typeface="Arial" pitchFamily="34" charset="0"/>
                </a:rPr>
                <a:t>11</a:t>
              </a:r>
            </a:p>
          </p:txBody>
        </p:sp>
        <p:sp>
          <p:nvSpPr>
            <p:cNvPr id="74764" name="Oval 12"/>
            <p:cNvSpPr>
              <a:spLocks noChangeArrowheads="1"/>
            </p:cNvSpPr>
            <p:nvPr/>
          </p:nvSpPr>
          <p:spPr bwMode="auto">
            <a:xfrm>
              <a:off x="2950" y="1492"/>
              <a:ext cx="800" cy="26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5988"/>
              <a:r>
                <a:rPr kumimoji="0" lang="en-US" altLang="zh-CN" sz="2000">
                  <a:latin typeface="Arial" pitchFamily="34" charset="0"/>
                </a:rPr>
                <a:t>10</a:t>
              </a:r>
            </a:p>
          </p:txBody>
        </p:sp>
        <p:sp>
          <p:nvSpPr>
            <p:cNvPr id="74765" name="Oval 13"/>
            <p:cNvSpPr>
              <a:spLocks noChangeArrowheads="1"/>
            </p:cNvSpPr>
            <p:nvPr/>
          </p:nvSpPr>
          <p:spPr bwMode="auto">
            <a:xfrm>
              <a:off x="1686" y="2074"/>
              <a:ext cx="800" cy="265"/>
            </a:xfrm>
            <a:prstGeom prst="ellipse">
              <a:avLst/>
            </a:prstGeom>
            <a:solidFill>
              <a:srgbClr val="FF7C80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5988"/>
              <a:r>
                <a:rPr kumimoji="0" lang="en-US" altLang="zh-CN" sz="2000">
                  <a:latin typeface="Arial" pitchFamily="34" charset="0"/>
                </a:rPr>
                <a:t>01</a:t>
              </a:r>
            </a:p>
          </p:txBody>
        </p:sp>
        <p:sp>
          <p:nvSpPr>
            <p:cNvPr id="74766" name="Oval 14"/>
            <p:cNvSpPr>
              <a:spLocks noChangeArrowheads="1"/>
            </p:cNvSpPr>
            <p:nvPr/>
          </p:nvSpPr>
          <p:spPr bwMode="auto">
            <a:xfrm>
              <a:off x="2950" y="2074"/>
              <a:ext cx="800" cy="26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5988"/>
              <a:r>
                <a:rPr kumimoji="0" lang="en-US" altLang="zh-CN" sz="2000">
                  <a:latin typeface="Arial" pitchFamily="34" charset="0"/>
                </a:rPr>
                <a:t>00</a:t>
              </a:r>
            </a:p>
          </p:txBody>
        </p:sp>
        <p:sp>
          <p:nvSpPr>
            <p:cNvPr id="74767" name="Arc 15"/>
            <p:cNvSpPr>
              <a:spLocks/>
            </p:cNvSpPr>
            <p:nvPr/>
          </p:nvSpPr>
          <p:spPr bwMode="auto">
            <a:xfrm>
              <a:off x="1897" y="1215"/>
              <a:ext cx="480" cy="28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62 w 43200"/>
                <a:gd name="T1" fmla="*/ 30809 h 31458"/>
                <a:gd name="T2" fmla="*/ 40819 w 43200"/>
                <a:gd name="T3" fmla="*/ 31458 h 31458"/>
                <a:gd name="T4" fmla="*/ 21600 w 43200"/>
                <a:gd name="T5" fmla="*/ 21600 h 3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8" name="Arc 16"/>
            <p:cNvSpPr>
              <a:spLocks/>
            </p:cNvSpPr>
            <p:nvPr/>
          </p:nvSpPr>
          <p:spPr bwMode="auto">
            <a:xfrm flipH="1" flipV="1">
              <a:off x="3166" y="2319"/>
              <a:ext cx="480" cy="28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62 w 43200"/>
                <a:gd name="T1" fmla="*/ 30809 h 31458"/>
                <a:gd name="T2" fmla="*/ 40819 w 43200"/>
                <a:gd name="T3" fmla="*/ 31458 h 31458"/>
                <a:gd name="T4" fmla="*/ 21600 w 43200"/>
                <a:gd name="T5" fmla="*/ 21600 h 3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H="1">
              <a:off x="2494" y="2239"/>
              <a:ext cx="4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2616" y="2220"/>
              <a:ext cx="2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0" lang="en-US" altLang="en-US" sz="2000" b="1">
                  <a:solidFill>
                    <a:schemeClr val="accent2"/>
                  </a:solidFill>
                  <a:latin typeface="Arial" pitchFamily="34" charset="0"/>
                </a:rPr>
                <a:t>T</a:t>
              </a:r>
            </a:p>
          </p:txBody>
        </p:sp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2558" y="1975"/>
              <a:ext cx="3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0" lang="en-US" altLang="en-US" sz="2000" b="1">
                  <a:solidFill>
                    <a:srgbClr val="FF0000"/>
                  </a:solidFill>
                  <a:latin typeface="Arial" pitchFamily="34" charset="0"/>
                </a:rPr>
                <a:t>NT</a:t>
              </a:r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>
              <a:off x="2494" y="2160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H="1">
              <a:off x="2463" y="16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2585" y="1637"/>
              <a:ext cx="2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0" lang="en-US" altLang="en-US" sz="2000" b="1">
                  <a:solidFill>
                    <a:schemeClr val="accent2"/>
                  </a:solidFill>
                  <a:latin typeface="Arial" pitchFamily="34" charset="0"/>
                </a:rPr>
                <a:t>T</a:t>
              </a:r>
            </a:p>
          </p:txBody>
        </p:sp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2527" y="1391"/>
              <a:ext cx="3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0" lang="en-US" altLang="en-US" sz="2000" b="1">
                  <a:solidFill>
                    <a:srgbClr val="FF0000"/>
                  </a:solidFill>
                  <a:latin typeface="Arial" pitchFamily="34" charset="0"/>
                </a:rPr>
                <a:t>NT</a:t>
              </a:r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>
              <a:off x="2463" y="1577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2350" y="1684"/>
              <a:ext cx="672" cy="4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10800000" flipH="1">
              <a:off x="2398" y="1723"/>
              <a:ext cx="672" cy="4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2830" y="1802"/>
              <a:ext cx="3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kumimoji="0" lang="en-US" altLang="en-US" sz="2000" b="1">
                  <a:solidFill>
                    <a:srgbClr val="FF0000"/>
                  </a:solidFill>
                  <a:latin typeface="Arial" pitchFamily="34" charset="0"/>
                </a:rPr>
                <a:t>NT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2071688" cy="360680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zh-CN"/>
              <a:t>If (d==0)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CN"/>
              <a:t>     	d=1;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CN"/>
              <a:t>if (d==1){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CN"/>
              <a:t>    …...</a:t>
            </a:r>
          </a:p>
          <a:p>
            <a:pPr>
              <a:lnSpc>
                <a:spcPct val="85000"/>
              </a:lnSpc>
              <a:buFontTx/>
              <a:buNone/>
            </a:pPr>
            <a:endParaRPr lang="en-US" altLang="zh-CN"/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CN"/>
              <a:t>}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CN"/>
              <a:t>     </a:t>
            </a:r>
          </a:p>
          <a:p>
            <a:pPr>
              <a:lnSpc>
                <a:spcPct val="85000"/>
              </a:lnSpc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525713" y="1447800"/>
            <a:ext cx="5908675" cy="3984625"/>
          </a:xfrm>
        </p:spPr>
        <p:txBody>
          <a:bodyPr/>
          <a:lstStyle/>
          <a:p>
            <a:r>
              <a:rPr lang="zh-CN" altLang="en-US" b="1"/>
              <a:t>设</a:t>
            </a:r>
            <a:r>
              <a:rPr lang="en-US" altLang="zh-CN" b="1"/>
              <a:t>Reg[R1] = d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</a:t>
            </a:r>
            <a:r>
              <a:rPr lang="en-US" altLang="zh-CN" sz="2400">
                <a:latin typeface="Arial Narrow" pitchFamily="34" charset="0"/>
              </a:rPr>
              <a:t>BNEZ  	R1, L1       ;  br b1, (d!=0)</a:t>
            </a:r>
          </a:p>
          <a:p>
            <a:pPr>
              <a:buFontTx/>
              <a:buNone/>
            </a:pPr>
            <a:r>
              <a:rPr lang="en-US" altLang="zh-CN" sz="2400">
                <a:latin typeface="Arial Narrow" pitchFamily="34" charset="0"/>
              </a:rPr>
              <a:t>       DADDIU  R1, R0, #1  ; d==0, so  d=1</a:t>
            </a:r>
          </a:p>
          <a:p>
            <a:pPr>
              <a:buFontTx/>
              <a:buNone/>
            </a:pPr>
            <a:r>
              <a:rPr lang="en-US" altLang="zh-CN" sz="2400">
                <a:latin typeface="Arial Narrow" pitchFamily="34" charset="0"/>
              </a:rPr>
              <a:t>L1: DADDIU  	R3, R1, # -1  ;</a:t>
            </a:r>
          </a:p>
          <a:p>
            <a:pPr>
              <a:buFontTx/>
              <a:buNone/>
            </a:pPr>
            <a:r>
              <a:rPr lang="en-US" altLang="zh-CN" sz="2400">
                <a:latin typeface="Arial Narrow" pitchFamily="34" charset="0"/>
              </a:rPr>
              <a:t>      BNEZ 	R3, L2         ;  br b2, (d!=1)</a:t>
            </a:r>
          </a:p>
          <a:p>
            <a:pPr>
              <a:buFontTx/>
              <a:buNone/>
            </a:pPr>
            <a:r>
              <a:rPr lang="en-US" altLang="zh-CN" sz="2400">
                <a:latin typeface="Arial Narrow" pitchFamily="34" charset="0"/>
              </a:rPr>
              <a:t>         ……</a:t>
            </a:r>
          </a:p>
          <a:p>
            <a:pPr>
              <a:buFontTx/>
              <a:buNone/>
            </a:pPr>
            <a:r>
              <a:rPr lang="en-US" altLang="zh-CN" sz="2400">
                <a:latin typeface="Arial Narrow" pitchFamily="34" charset="0"/>
              </a:rPr>
              <a:t>L2:</a:t>
            </a: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Branches</a:t>
            </a:r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0" y="1447800"/>
            <a:ext cx="9144000" cy="4724400"/>
            <a:chOff x="384" y="1056"/>
            <a:chExt cx="5760" cy="297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056"/>
              <a:ext cx="5760" cy="2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2400" y="1632"/>
              <a:ext cx="576" cy="168"/>
            </a:xfrm>
            <a:prstGeom prst="rect">
              <a:avLst/>
            </a:prstGeom>
            <a:solidFill>
              <a:srgbClr val="E8E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/>
                <a:t>24</a:t>
              </a:r>
            </a:p>
          </p:txBody>
        </p:sp>
      </p:grp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8243888" y="2781300"/>
            <a:ext cx="900112" cy="431800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800"/>
              <a:t>R0</a:t>
            </a: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8243888" y="3716338"/>
            <a:ext cx="900112" cy="431800"/>
          </a:xfrm>
          <a:prstGeom prst="wedgeEllipseCallout">
            <a:avLst>
              <a:gd name="adj1" fmla="val 20370"/>
              <a:gd name="adj2" fmla="val 104778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800"/>
              <a:t>R0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744663"/>
          <a:ext cx="7921625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Document" r:id="rId3" imgW="8347256" imgH="3807143" progId="Word.Document.8">
                  <p:embed/>
                </p:oleObj>
              </mc:Choice>
              <mc:Fallback>
                <p:oleObj name="Document" r:id="rId3" imgW="8347256" imgH="380714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44663"/>
                        <a:ext cx="7921625" cy="3613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616075"/>
          <a:ext cx="7921625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Document" r:id="rId3" imgW="8129880" imgH="3971160" progId="Word.Document.8">
                  <p:embed/>
                </p:oleObj>
              </mc:Choice>
              <mc:Fallback>
                <p:oleObj name="Document" r:id="rId3" imgW="8129880" imgH="39711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16075"/>
                        <a:ext cx="7921625" cy="3870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3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0590277"/>
              </p:ext>
            </p:extLst>
          </p:nvPr>
        </p:nvGraphicFramePr>
        <p:xfrm>
          <a:off x="571778" y="951915"/>
          <a:ext cx="8044894" cy="3277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Document" r:id="rId3" imgW="7981920" imgH="3250440" progId="Word.Document.8">
                  <p:embed/>
                </p:oleObj>
              </mc:Choice>
              <mc:Fallback>
                <p:oleObj name="Document" r:id="rId3" imgW="7981920" imgH="32504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78" y="951915"/>
                        <a:ext cx="8044894" cy="327772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4013" y="4256088"/>
            <a:ext cx="8362950" cy="1989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注意</a:t>
            </a:r>
            <a:r>
              <a:rPr lang="zh-CN" altLang="en-US" sz="2800"/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/>
              <a:t>这里体现了相关性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/>
              <a:t>虽然上一次</a:t>
            </a:r>
            <a:r>
              <a:rPr lang="en-US" altLang="zh-CN" sz="2400" b="1"/>
              <a:t>Br</a:t>
            </a:r>
            <a:r>
              <a:rPr lang="zh-CN" altLang="en-US" sz="2400" b="1"/>
              <a:t>指令，并非一定是本次</a:t>
            </a:r>
            <a:r>
              <a:rPr lang="en-US" altLang="zh-CN" sz="2400" b="1"/>
              <a:t>br</a:t>
            </a:r>
            <a:r>
              <a:rPr lang="zh-CN" altLang="en-US" sz="2400" b="1"/>
              <a:t>指令，但在简单的</a:t>
            </a:r>
            <a:r>
              <a:rPr lang="en-US" altLang="zh-CN" sz="2400" b="1"/>
              <a:t>loop</a:t>
            </a:r>
            <a:r>
              <a:rPr lang="zh-CN" altLang="en-US" sz="2400" b="1"/>
              <a:t>中是可能的，如简单</a:t>
            </a:r>
            <a:r>
              <a:rPr lang="en-US" altLang="zh-CN" sz="2400" b="1"/>
              <a:t>loop</a:t>
            </a:r>
            <a:r>
              <a:rPr lang="zh-CN" altLang="en-US" sz="2400" b="1"/>
              <a:t>中不含其它</a:t>
            </a:r>
            <a:r>
              <a:rPr lang="en-US" altLang="zh-CN" sz="2400" b="1"/>
              <a:t>br</a:t>
            </a:r>
            <a:r>
              <a:rPr lang="zh-CN" altLang="en-US" sz="2400" b="1"/>
              <a:t>指令。</a:t>
            </a:r>
            <a:endParaRPr lang="zh-CN" altLang="en-US" sz="240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4"/>
            <a:ext cx="8540750" cy="736552"/>
          </a:xfrm>
        </p:spPr>
        <p:txBody>
          <a:bodyPr/>
          <a:lstStyle/>
          <a:p>
            <a:r>
              <a:rPr lang="zh-CN" altLang="en-US" sz="2400" b="0" dirty="0"/>
              <a:t>四种组合的含义：</a:t>
            </a:r>
            <a:endParaRPr lang="zh-CN" altLang="en-US" sz="2000" dirty="0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827088" y="1700213"/>
            <a:ext cx="381000" cy="2057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1331913" y="1700213"/>
            <a:ext cx="381000" cy="20574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6659563" y="1700213"/>
            <a:ext cx="685800" cy="20574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3132138" y="1700213"/>
            <a:ext cx="838200" cy="2057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581400" y="1219200"/>
            <a:ext cx="2514600" cy="1524000"/>
          </a:xfrm>
          <a:custGeom>
            <a:avLst/>
            <a:gdLst>
              <a:gd name="G0" fmla="+- -1259558 0 0"/>
              <a:gd name="G1" fmla="+- -11216924 0 0"/>
              <a:gd name="G2" fmla="+- -1259558 0 -11216924"/>
              <a:gd name="G3" fmla="+- 10800 0 0"/>
              <a:gd name="G4" fmla="+- 0 0 -125955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979 0 0"/>
              <a:gd name="G9" fmla="+- 0 0 -11216924"/>
              <a:gd name="G10" fmla="+- 9979 0 2700"/>
              <a:gd name="G11" fmla="cos G10 -1259558"/>
              <a:gd name="G12" fmla="sin G10 -1259558"/>
              <a:gd name="G13" fmla="cos 13500 -1259558"/>
              <a:gd name="G14" fmla="sin 13500 -1259558"/>
              <a:gd name="G15" fmla="+- G11 10800 0"/>
              <a:gd name="G16" fmla="+- G12 10800 0"/>
              <a:gd name="G17" fmla="+- G13 10800 0"/>
              <a:gd name="G18" fmla="+- G14 10800 0"/>
              <a:gd name="G19" fmla="*/ 9979 1 2"/>
              <a:gd name="G20" fmla="+- G19 5400 0"/>
              <a:gd name="G21" fmla="cos G20 -1259558"/>
              <a:gd name="G22" fmla="sin G20 -1259558"/>
              <a:gd name="G23" fmla="+- G21 10800 0"/>
              <a:gd name="G24" fmla="+- G12 G23 G22"/>
              <a:gd name="G25" fmla="+- G22 G23 G11"/>
              <a:gd name="G26" fmla="cos 10800 -1259558"/>
              <a:gd name="G27" fmla="sin 10800 -1259558"/>
              <a:gd name="G28" fmla="cos 9979 -1259558"/>
              <a:gd name="G29" fmla="sin 9979 -125955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216924"/>
              <a:gd name="G36" fmla="sin G34 -11216924"/>
              <a:gd name="G37" fmla="+/ -11216924 -125955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979 G39"/>
              <a:gd name="G43" fmla="sin 997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823 w 21600"/>
              <a:gd name="T5" fmla="*/ 44 h 21600"/>
              <a:gd name="T6" fmla="*/ 533 w 21600"/>
              <a:gd name="T7" fmla="*/ 9202 h 21600"/>
              <a:gd name="T8" fmla="*/ 9897 w 21600"/>
              <a:gd name="T9" fmla="*/ 861 h 21600"/>
              <a:gd name="T10" fmla="*/ 23547 w 21600"/>
              <a:gd name="T11" fmla="*/ 6355 h 21600"/>
              <a:gd name="T12" fmla="*/ 21634 w 21600"/>
              <a:gd name="T13" fmla="*/ 10316 h 21600"/>
              <a:gd name="T14" fmla="*/ 17673 w 21600"/>
              <a:gd name="T15" fmla="*/ 840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222" y="7515"/>
                </a:moveTo>
                <a:cubicBezTo>
                  <a:pt x="18825" y="3506"/>
                  <a:pt x="15045" y="821"/>
                  <a:pt x="10800" y="821"/>
                </a:cubicBezTo>
                <a:cubicBezTo>
                  <a:pt x="5881" y="820"/>
                  <a:pt x="1695" y="4405"/>
                  <a:pt x="939" y="9265"/>
                </a:cubicBezTo>
                <a:lnTo>
                  <a:pt x="128" y="9139"/>
                </a:lnTo>
                <a:cubicBezTo>
                  <a:pt x="946" y="3879"/>
                  <a:pt x="5476" y="-1"/>
                  <a:pt x="10800" y="0"/>
                </a:cubicBezTo>
                <a:cubicBezTo>
                  <a:pt x="15394" y="0"/>
                  <a:pt x="19485" y="2906"/>
                  <a:pt x="20998" y="7244"/>
                </a:cubicBezTo>
                <a:lnTo>
                  <a:pt x="23547" y="6355"/>
                </a:lnTo>
                <a:lnTo>
                  <a:pt x="21634" y="10316"/>
                </a:lnTo>
                <a:lnTo>
                  <a:pt x="17673" y="8403"/>
                </a:lnTo>
                <a:lnTo>
                  <a:pt x="20222" y="7515"/>
                </a:lnTo>
                <a:close/>
              </a:path>
            </a:pathLst>
          </a:custGeom>
          <a:solidFill>
            <a:srgbClr val="00FF00">
              <a:alpha val="50000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auto">
          <a:xfrm>
            <a:off x="3581400" y="2895600"/>
            <a:ext cx="2209800" cy="1676400"/>
          </a:xfrm>
          <a:custGeom>
            <a:avLst/>
            <a:gdLst>
              <a:gd name="G0" fmla="+- -1678573 0 0"/>
              <a:gd name="G1" fmla="+- -11216924 0 0"/>
              <a:gd name="G2" fmla="+- -1678573 0 -11216924"/>
              <a:gd name="G3" fmla="+- 10800 0 0"/>
              <a:gd name="G4" fmla="+- 0 0 -167857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173 0 0"/>
              <a:gd name="G9" fmla="+- 0 0 -11216924"/>
              <a:gd name="G10" fmla="+- 10173 0 2700"/>
              <a:gd name="G11" fmla="cos G10 -1678573"/>
              <a:gd name="G12" fmla="sin G10 -1678573"/>
              <a:gd name="G13" fmla="cos 13500 -1678573"/>
              <a:gd name="G14" fmla="sin 13500 -1678573"/>
              <a:gd name="G15" fmla="+- G11 10800 0"/>
              <a:gd name="G16" fmla="+- G12 10800 0"/>
              <a:gd name="G17" fmla="+- G13 10800 0"/>
              <a:gd name="G18" fmla="+- G14 10800 0"/>
              <a:gd name="G19" fmla="*/ 10173 1 2"/>
              <a:gd name="G20" fmla="+- G19 5400 0"/>
              <a:gd name="G21" fmla="cos G20 -1678573"/>
              <a:gd name="G22" fmla="sin G20 -1678573"/>
              <a:gd name="G23" fmla="+- G21 10800 0"/>
              <a:gd name="G24" fmla="+- G12 G23 G22"/>
              <a:gd name="G25" fmla="+- G22 G23 G11"/>
              <a:gd name="G26" fmla="cos 10800 -1678573"/>
              <a:gd name="G27" fmla="sin 10800 -1678573"/>
              <a:gd name="G28" fmla="cos 10173 -1678573"/>
              <a:gd name="G29" fmla="sin 10173 -167857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216924"/>
              <a:gd name="G36" fmla="sin G34 -11216924"/>
              <a:gd name="G37" fmla="+/ -11216924 -167857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173 G39"/>
              <a:gd name="G43" fmla="sin 1017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225 w 21600"/>
              <a:gd name="T5" fmla="*/ 115 h 21600"/>
              <a:gd name="T6" fmla="*/ 437 w 21600"/>
              <a:gd name="T7" fmla="*/ 9187 h 21600"/>
              <a:gd name="T8" fmla="*/ 9316 w 21600"/>
              <a:gd name="T9" fmla="*/ 735 h 21600"/>
              <a:gd name="T10" fmla="*/ 22973 w 21600"/>
              <a:gd name="T11" fmla="*/ 4964 h 21600"/>
              <a:gd name="T12" fmla="*/ 21559 w 21600"/>
              <a:gd name="T13" fmla="*/ 8984 h 21600"/>
              <a:gd name="T14" fmla="*/ 17538 w 21600"/>
              <a:gd name="T15" fmla="*/ 756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973" y="6402"/>
                </a:moveTo>
                <a:cubicBezTo>
                  <a:pt x="18281" y="2872"/>
                  <a:pt x="14714" y="627"/>
                  <a:pt x="10800" y="627"/>
                </a:cubicBezTo>
                <a:cubicBezTo>
                  <a:pt x="5785" y="626"/>
                  <a:pt x="1518" y="4281"/>
                  <a:pt x="747" y="9236"/>
                </a:cubicBezTo>
                <a:lnTo>
                  <a:pt x="128" y="9139"/>
                </a:lnTo>
                <a:cubicBezTo>
                  <a:pt x="946" y="3879"/>
                  <a:pt x="5476" y="-1"/>
                  <a:pt x="10800" y="0"/>
                </a:cubicBezTo>
                <a:cubicBezTo>
                  <a:pt x="14955" y="0"/>
                  <a:pt x="18742" y="2384"/>
                  <a:pt x="20538" y="6131"/>
                </a:cubicBezTo>
                <a:lnTo>
                  <a:pt x="22973" y="4964"/>
                </a:lnTo>
                <a:lnTo>
                  <a:pt x="21559" y="8984"/>
                </a:lnTo>
                <a:lnTo>
                  <a:pt x="17538" y="7569"/>
                </a:lnTo>
                <a:lnTo>
                  <a:pt x="19973" y="6402"/>
                </a:lnTo>
                <a:close/>
              </a:path>
            </a:pathLst>
          </a:custGeom>
          <a:solidFill>
            <a:srgbClr val="00FF00">
              <a:alpha val="50000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3657600" y="1905000"/>
            <a:ext cx="2057400" cy="1524000"/>
          </a:xfrm>
          <a:custGeom>
            <a:avLst/>
            <a:gdLst>
              <a:gd name="G0" fmla="+- -2151181 0 0"/>
              <a:gd name="G1" fmla="+- -10550649 0 0"/>
              <a:gd name="G2" fmla="+- -2151181 0 -10550649"/>
              <a:gd name="G3" fmla="+- 10800 0 0"/>
              <a:gd name="G4" fmla="+- 0 0 -2151181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380 0 0"/>
              <a:gd name="G9" fmla="+- 0 0 -10550649"/>
              <a:gd name="G10" fmla="+- 9380 0 2700"/>
              <a:gd name="G11" fmla="cos G10 -2151181"/>
              <a:gd name="G12" fmla="sin G10 -2151181"/>
              <a:gd name="G13" fmla="cos 13500 -2151181"/>
              <a:gd name="G14" fmla="sin 13500 -2151181"/>
              <a:gd name="G15" fmla="+- G11 10800 0"/>
              <a:gd name="G16" fmla="+- G12 10800 0"/>
              <a:gd name="G17" fmla="+- G13 10800 0"/>
              <a:gd name="G18" fmla="+- G14 10800 0"/>
              <a:gd name="G19" fmla="*/ 9380 1 2"/>
              <a:gd name="G20" fmla="+- G19 5400 0"/>
              <a:gd name="G21" fmla="cos G20 -2151181"/>
              <a:gd name="G22" fmla="sin G20 -2151181"/>
              <a:gd name="G23" fmla="+- G21 10800 0"/>
              <a:gd name="G24" fmla="+- G12 G23 G22"/>
              <a:gd name="G25" fmla="+- G22 G23 G11"/>
              <a:gd name="G26" fmla="cos 10800 -2151181"/>
              <a:gd name="G27" fmla="sin 10800 -2151181"/>
              <a:gd name="G28" fmla="cos 9380 -2151181"/>
              <a:gd name="G29" fmla="sin 9380 -2151181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550649"/>
              <a:gd name="G36" fmla="sin G34 -10550649"/>
              <a:gd name="G37" fmla="+/ -10550649 -2151181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380 G39"/>
              <a:gd name="G43" fmla="sin 938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501 w 21600"/>
              <a:gd name="T5" fmla="*/ 78 h 21600"/>
              <a:gd name="T6" fmla="*/ 1260 w 21600"/>
              <a:gd name="T7" fmla="*/ 7513 h 21600"/>
              <a:gd name="T8" fmla="*/ 9671 w 21600"/>
              <a:gd name="T9" fmla="*/ 1488 h 21600"/>
              <a:gd name="T10" fmla="*/ 22144 w 21600"/>
              <a:gd name="T11" fmla="*/ 3482 h 21600"/>
              <a:gd name="T12" fmla="*/ 21126 w 21600"/>
              <a:gd name="T13" fmla="*/ 8195 h 21600"/>
              <a:gd name="T14" fmla="*/ 16413 w 21600"/>
              <a:gd name="T15" fmla="*/ 717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682" y="5715"/>
                </a:moveTo>
                <a:cubicBezTo>
                  <a:pt x="16955" y="3037"/>
                  <a:pt x="13986" y="1420"/>
                  <a:pt x="10800" y="1420"/>
                </a:cubicBezTo>
                <a:cubicBezTo>
                  <a:pt x="6797" y="1419"/>
                  <a:pt x="3235" y="3960"/>
                  <a:pt x="1931" y="7744"/>
                </a:cubicBezTo>
                <a:lnTo>
                  <a:pt x="589" y="7282"/>
                </a:lnTo>
                <a:cubicBezTo>
                  <a:pt x="2090" y="2924"/>
                  <a:pt x="6191" y="-1"/>
                  <a:pt x="10800" y="0"/>
                </a:cubicBezTo>
                <a:cubicBezTo>
                  <a:pt x="14468" y="0"/>
                  <a:pt x="17886" y="1862"/>
                  <a:pt x="19875" y="4945"/>
                </a:cubicBezTo>
                <a:lnTo>
                  <a:pt x="22144" y="3482"/>
                </a:lnTo>
                <a:lnTo>
                  <a:pt x="21126" y="8195"/>
                </a:lnTo>
                <a:lnTo>
                  <a:pt x="16413" y="7178"/>
                </a:lnTo>
                <a:lnTo>
                  <a:pt x="18682" y="5715"/>
                </a:lnTo>
                <a:close/>
              </a:path>
            </a:pathLst>
          </a:custGeom>
          <a:solidFill>
            <a:srgbClr val="00FF00">
              <a:alpha val="50000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3505200" y="2438400"/>
            <a:ext cx="2819400" cy="1447800"/>
          </a:xfrm>
          <a:custGeom>
            <a:avLst/>
            <a:gdLst>
              <a:gd name="G0" fmla="+- -1838290 0 0"/>
              <a:gd name="G1" fmla="+- -10970436 0 0"/>
              <a:gd name="G2" fmla="+- -1838290 0 -10970436"/>
              <a:gd name="G3" fmla="+- 10800 0 0"/>
              <a:gd name="G4" fmla="+- 0 0 -183829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922 0 0"/>
              <a:gd name="G9" fmla="+- 0 0 -10970436"/>
              <a:gd name="G10" fmla="+- 9922 0 2700"/>
              <a:gd name="G11" fmla="cos G10 -1838290"/>
              <a:gd name="G12" fmla="sin G10 -1838290"/>
              <a:gd name="G13" fmla="cos 13500 -1838290"/>
              <a:gd name="G14" fmla="sin 13500 -1838290"/>
              <a:gd name="G15" fmla="+- G11 10800 0"/>
              <a:gd name="G16" fmla="+- G12 10800 0"/>
              <a:gd name="G17" fmla="+- G13 10800 0"/>
              <a:gd name="G18" fmla="+- G14 10800 0"/>
              <a:gd name="G19" fmla="*/ 9922 1 2"/>
              <a:gd name="G20" fmla="+- G19 5400 0"/>
              <a:gd name="G21" fmla="cos G20 -1838290"/>
              <a:gd name="G22" fmla="sin G20 -1838290"/>
              <a:gd name="G23" fmla="+- G21 10800 0"/>
              <a:gd name="G24" fmla="+- G12 G23 G22"/>
              <a:gd name="G25" fmla="+- G22 G23 G11"/>
              <a:gd name="G26" fmla="cos 10800 -1838290"/>
              <a:gd name="G27" fmla="sin 10800 -1838290"/>
              <a:gd name="G28" fmla="cos 9922 -1838290"/>
              <a:gd name="G29" fmla="sin 9922 -183829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970436"/>
              <a:gd name="G36" fmla="sin G34 -10970436"/>
              <a:gd name="G37" fmla="+/ -10970436 -183829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922 G39"/>
              <a:gd name="G43" fmla="sin 992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348 w 21600"/>
              <a:gd name="T5" fmla="*/ 97 h 21600"/>
              <a:gd name="T6" fmla="*/ 688 w 21600"/>
              <a:gd name="T7" fmla="*/ 8539 h 21600"/>
              <a:gd name="T8" fmla="*/ 9466 w 21600"/>
              <a:gd name="T9" fmla="*/ 967 h 21600"/>
              <a:gd name="T10" fmla="*/ 22714 w 21600"/>
              <a:gd name="T11" fmla="*/ 4451 h 21600"/>
              <a:gd name="T12" fmla="*/ 21419 w 21600"/>
              <a:gd name="T13" fmla="*/ 8697 h 21600"/>
              <a:gd name="T14" fmla="*/ 17173 w 21600"/>
              <a:gd name="T15" fmla="*/ 740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556" y="6134"/>
                </a:moveTo>
                <a:cubicBezTo>
                  <a:pt x="17832" y="2899"/>
                  <a:pt x="14465" y="878"/>
                  <a:pt x="10800" y="878"/>
                </a:cubicBezTo>
                <a:cubicBezTo>
                  <a:pt x="6154" y="877"/>
                  <a:pt x="2130" y="4101"/>
                  <a:pt x="1117" y="8634"/>
                </a:cubicBezTo>
                <a:lnTo>
                  <a:pt x="260" y="8443"/>
                </a:lnTo>
                <a:cubicBezTo>
                  <a:pt x="1363" y="3508"/>
                  <a:pt x="5743" y="-1"/>
                  <a:pt x="10800" y="0"/>
                </a:cubicBezTo>
                <a:cubicBezTo>
                  <a:pt x="14790" y="0"/>
                  <a:pt x="18455" y="2199"/>
                  <a:pt x="20331" y="5721"/>
                </a:cubicBezTo>
                <a:lnTo>
                  <a:pt x="22714" y="4451"/>
                </a:lnTo>
                <a:lnTo>
                  <a:pt x="21419" y="8697"/>
                </a:lnTo>
                <a:lnTo>
                  <a:pt x="17173" y="7403"/>
                </a:lnTo>
                <a:lnTo>
                  <a:pt x="19556" y="6134"/>
                </a:lnTo>
                <a:close/>
              </a:path>
            </a:pathLst>
          </a:custGeom>
          <a:solidFill>
            <a:srgbClr val="00FF00">
              <a:alpha val="50000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H="1">
            <a:off x="2819400" y="2057400"/>
            <a:ext cx="4191000" cy="457200"/>
          </a:xfrm>
          <a:prstGeom prst="line">
            <a:avLst/>
          </a:prstGeom>
          <a:noFill/>
          <a:ln w="76200">
            <a:solidFill>
              <a:srgbClr val="FF00FF"/>
            </a:solidFill>
            <a:prstDash val="sysDot"/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2895600" y="3200400"/>
            <a:ext cx="4191000" cy="457200"/>
          </a:xfrm>
          <a:prstGeom prst="line">
            <a:avLst/>
          </a:prstGeom>
          <a:noFill/>
          <a:ln w="76200">
            <a:solidFill>
              <a:srgbClr val="FF00FF"/>
            </a:solidFill>
            <a:prstDash val="sysDot"/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aphicFrame>
        <p:nvGraphicFramePr>
          <p:cNvPr id="72713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4197579"/>
              </p:ext>
            </p:extLst>
          </p:nvPr>
        </p:nvGraphicFramePr>
        <p:xfrm>
          <a:off x="908869" y="943917"/>
          <a:ext cx="7839844" cy="3446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Document" r:id="rId3" imgW="8172484" imgH="3592996" progId="Word.Document.8">
                  <p:embed/>
                </p:oleObj>
              </mc:Choice>
              <mc:Fallback>
                <p:oleObj name="Document" r:id="rId3" imgW="8172484" imgH="359299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869" y="943917"/>
                        <a:ext cx="7839844" cy="3446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2124075" y="4437063"/>
            <a:ext cx="6624638" cy="1871662"/>
          </a:xfrm>
          <a:solidFill>
            <a:schemeClr val="accent1"/>
          </a:solidFill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粗体字表示本次预测</a:t>
            </a:r>
          </a:p>
          <a:p>
            <a:pPr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预测出错               </a:t>
            </a:r>
            <a:r>
              <a:rPr lang="en-US" altLang="zh-CN" sz="2400" b="1">
                <a:solidFill>
                  <a:srgbClr val="FF0000"/>
                </a:solidFill>
              </a:rPr>
              <a:t>b1</a:t>
            </a:r>
            <a:r>
              <a:rPr lang="zh-CN" altLang="en-US" sz="2400" b="1">
                <a:solidFill>
                  <a:srgbClr val="FF0000"/>
                </a:solidFill>
              </a:rPr>
              <a:t>动作与</a:t>
            </a:r>
            <a:r>
              <a:rPr lang="en-US" altLang="zh-CN" sz="2400" b="1">
                <a:solidFill>
                  <a:srgbClr val="FF0000"/>
                </a:solidFill>
              </a:rPr>
              <a:t>b2</a:t>
            </a:r>
            <a:r>
              <a:rPr lang="zh-CN" altLang="en-US" sz="2400" b="1">
                <a:solidFill>
                  <a:srgbClr val="FF0000"/>
                </a:solidFill>
              </a:rPr>
              <a:t>预测值选用关系</a:t>
            </a:r>
          </a:p>
          <a:p>
            <a:pPr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预测正确               </a:t>
            </a:r>
            <a:r>
              <a:rPr lang="en-US" altLang="zh-CN" sz="2400" b="1">
                <a:solidFill>
                  <a:srgbClr val="FF0000"/>
                </a:solidFill>
              </a:rPr>
              <a:t>b2</a:t>
            </a:r>
            <a:r>
              <a:rPr lang="zh-CN" altLang="en-US" sz="2400" b="1">
                <a:solidFill>
                  <a:srgbClr val="FF0000"/>
                </a:solidFill>
              </a:rPr>
              <a:t>动作与</a:t>
            </a:r>
            <a:r>
              <a:rPr lang="en-US" altLang="zh-CN" sz="2400" b="1">
                <a:solidFill>
                  <a:srgbClr val="FF0000"/>
                </a:solidFill>
              </a:rPr>
              <a:t>b1</a:t>
            </a:r>
            <a:r>
              <a:rPr lang="zh-CN" altLang="en-US" sz="2400" b="1">
                <a:solidFill>
                  <a:srgbClr val="FF0000"/>
                </a:solidFill>
              </a:rPr>
              <a:t>预测值选用关系</a:t>
            </a:r>
          </a:p>
          <a:p>
            <a:pPr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新预测值</a:t>
            </a: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52162"/>
            <a:ext cx="8458200" cy="914400"/>
          </a:xfrm>
        </p:spPr>
        <p:txBody>
          <a:bodyPr/>
          <a:lstStyle/>
          <a:p>
            <a:r>
              <a:rPr lang="zh-CN" altLang="en-US" sz="1600" dirty="0"/>
              <a:t>用这种相关预测器来预测上述例子。初值为</a:t>
            </a:r>
            <a:r>
              <a:rPr lang="en-US" altLang="zh-CN" sz="1600" dirty="0"/>
              <a:t>NT/NT.</a:t>
            </a:r>
            <a:br>
              <a:rPr lang="en-US" altLang="zh-CN" sz="1600" dirty="0"/>
            </a:br>
            <a:r>
              <a:rPr lang="zh-CN" altLang="en-US" sz="1600" dirty="0"/>
              <a:t>（第一次迭代预测错，其余均正确）</a:t>
            </a:r>
            <a:endParaRPr lang="zh-CN" altLang="en-US" sz="1800" dirty="0"/>
          </a:p>
        </p:txBody>
      </p:sp>
      <p:grpSp>
        <p:nvGrpSpPr>
          <p:cNvPr id="72715" name="Group 11"/>
          <p:cNvGrpSpPr>
            <a:grpSpLocks/>
          </p:cNvGrpSpPr>
          <p:nvPr/>
        </p:nvGrpSpPr>
        <p:grpSpPr bwMode="auto">
          <a:xfrm>
            <a:off x="2057400" y="1295400"/>
            <a:ext cx="2133600" cy="1524000"/>
            <a:chOff x="1296" y="816"/>
            <a:chExt cx="1344" cy="960"/>
          </a:xfrm>
        </p:grpSpPr>
        <p:sp>
          <p:nvSpPr>
            <p:cNvPr id="72716" name="AutoShape 12"/>
            <p:cNvSpPr>
              <a:spLocks noChangeArrowheads="1"/>
            </p:cNvSpPr>
            <p:nvPr/>
          </p:nvSpPr>
          <p:spPr bwMode="auto">
            <a:xfrm>
              <a:off x="1296" y="816"/>
              <a:ext cx="872" cy="960"/>
            </a:xfrm>
            <a:custGeom>
              <a:avLst/>
              <a:gdLst>
                <a:gd name="G0" fmla="+- -1273750 0 0"/>
                <a:gd name="G1" fmla="+- -11462540 0 0"/>
                <a:gd name="G2" fmla="+- -1273750 0 -11462540"/>
                <a:gd name="G3" fmla="+- 10800 0 0"/>
                <a:gd name="G4" fmla="+- 0 0 -127375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938 0 0"/>
                <a:gd name="G9" fmla="+- 0 0 -11462540"/>
                <a:gd name="G10" fmla="+- 9938 0 2700"/>
                <a:gd name="G11" fmla="cos G10 -1273750"/>
                <a:gd name="G12" fmla="sin G10 -1273750"/>
                <a:gd name="G13" fmla="cos 13500 -1273750"/>
                <a:gd name="G14" fmla="sin 13500 -1273750"/>
                <a:gd name="G15" fmla="+- G11 10800 0"/>
                <a:gd name="G16" fmla="+- G12 10800 0"/>
                <a:gd name="G17" fmla="+- G13 10800 0"/>
                <a:gd name="G18" fmla="+- G14 10800 0"/>
                <a:gd name="G19" fmla="*/ 9938 1 2"/>
                <a:gd name="G20" fmla="+- G19 5400 0"/>
                <a:gd name="G21" fmla="cos G20 -1273750"/>
                <a:gd name="G22" fmla="sin G20 -1273750"/>
                <a:gd name="G23" fmla="+- G21 10800 0"/>
                <a:gd name="G24" fmla="+- G12 G23 G22"/>
                <a:gd name="G25" fmla="+- G22 G23 G11"/>
                <a:gd name="G26" fmla="cos 10800 -1273750"/>
                <a:gd name="G27" fmla="sin 10800 -1273750"/>
                <a:gd name="G28" fmla="cos 9938 -1273750"/>
                <a:gd name="G29" fmla="sin 9938 -127375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462540"/>
                <a:gd name="G36" fmla="sin G34 -11462540"/>
                <a:gd name="G37" fmla="+/ -11462540 -127375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938 G39"/>
                <a:gd name="G43" fmla="sin 993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451 w 21600"/>
                <a:gd name="T5" fmla="*/ 84 h 21600"/>
                <a:gd name="T6" fmla="*/ 471 w 21600"/>
                <a:gd name="T7" fmla="*/ 9879 h 21600"/>
                <a:gd name="T8" fmla="*/ 9559 w 21600"/>
                <a:gd name="T9" fmla="*/ 939 h 21600"/>
                <a:gd name="T10" fmla="*/ 23530 w 21600"/>
                <a:gd name="T11" fmla="*/ 6307 h 21600"/>
                <a:gd name="T12" fmla="*/ 21620 w 21600"/>
                <a:gd name="T13" fmla="*/ 10302 h 21600"/>
                <a:gd name="T14" fmla="*/ 17625 w 21600"/>
                <a:gd name="T15" fmla="*/ 8391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0171" y="7493"/>
                  </a:moveTo>
                  <a:cubicBezTo>
                    <a:pt x="18769" y="3519"/>
                    <a:pt x="15013" y="862"/>
                    <a:pt x="10800" y="862"/>
                  </a:cubicBezTo>
                  <a:cubicBezTo>
                    <a:pt x="5653" y="861"/>
                    <a:pt x="1358" y="4791"/>
                    <a:pt x="901" y="9917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5379" y="0"/>
                    <a:pt x="19460" y="2887"/>
                    <a:pt x="20984" y="7206"/>
                  </a:cubicBezTo>
                  <a:lnTo>
                    <a:pt x="23530" y="6307"/>
                  </a:lnTo>
                  <a:lnTo>
                    <a:pt x="21620" y="10302"/>
                  </a:lnTo>
                  <a:lnTo>
                    <a:pt x="17625" y="8391"/>
                  </a:lnTo>
                  <a:lnTo>
                    <a:pt x="20171" y="7493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2160" y="1296"/>
              <a:ext cx="48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72718" name="Group 14"/>
          <p:cNvGrpSpPr>
            <a:grpSpLocks/>
          </p:cNvGrpSpPr>
          <p:nvPr/>
        </p:nvGrpSpPr>
        <p:grpSpPr bwMode="auto">
          <a:xfrm>
            <a:off x="2514600" y="1981200"/>
            <a:ext cx="2133600" cy="1219200"/>
            <a:chOff x="1584" y="1248"/>
            <a:chExt cx="1344" cy="768"/>
          </a:xfrm>
        </p:grpSpPr>
        <p:sp>
          <p:nvSpPr>
            <p:cNvPr id="72719" name="AutoShape 15"/>
            <p:cNvSpPr>
              <a:spLocks noChangeArrowheads="1"/>
            </p:cNvSpPr>
            <p:nvPr/>
          </p:nvSpPr>
          <p:spPr bwMode="auto">
            <a:xfrm>
              <a:off x="1584" y="1248"/>
              <a:ext cx="576" cy="768"/>
            </a:xfrm>
            <a:custGeom>
              <a:avLst/>
              <a:gdLst>
                <a:gd name="G0" fmla="+- -1272695 0 0"/>
                <a:gd name="G1" fmla="+- -11462540 0 0"/>
                <a:gd name="G2" fmla="+- -1272695 0 -11462540"/>
                <a:gd name="G3" fmla="+- 10800 0 0"/>
                <a:gd name="G4" fmla="+- 0 0 -1272695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628 0 0"/>
                <a:gd name="G9" fmla="+- 0 0 -11462540"/>
                <a:gd name="G10" fmla="+- 8628 0 2700"/>
                <a:gd name="G11" fmla="cos G10 -1272695"/>
                <a:gd name="G12" fmla="sin G10 -1272695"/>
                <a:gd name="G13" fmla="cos 13500 -1272695"/>
                <a:gd name="G14" fmla="sin 13500 -1272695"/>
                <a:gd name="G15" fmla="+- G11 10800 0"/>
                <a:gd name="G16" fmla="+- G12 10800 0"/>
                <a:gd name="G17" fmla="+- G13 10800 0"/>
                <a:gd name="G18" fmla="+- G14 10800 0"/>
                <a:gd name="G19" fmla="*/ 8628 1 2"/>
                <a:gd name="G20" fmla="+- G19 5400 0"/>
                <a:gd name="G21" fmla="cos G20 -1272695"/>
                <a:gd name="G22" fmla="sin G20 -1272695"/>
                <a:gd name="G23" fmla="+- G21 10800 0"/>
                <a:gd name="G24" fmla="+- G12 G23 G22"/>
                <a:gd name="G25" fmla="+- G22 G23 G11"/>
                <a:gd name="G26" fmla="cos 10800 -1272695"/>
                <a:gd name="G27" fmla="sin 10800 -1272695"/>
                <a:gd name="G28" fmla="cos 8628 -1272695"/>
                <a:gd name="G29" fmla="sin 8628 -1272695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462540"/>
                <a:gd name="G36" fmla="sin G34 -11462540"/>
                <a:gd name="G37" fmla="+/ -11462540 -1272695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628 G39"/>
                <a:gd name="G43" fmla="sin 862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453 w 21600"/>
                <a:gd name="T5" fmla="*/ 84 h 21600"/>
                <a:gd name="T6" fmla="*/ 1124 w 21600"/>
                <a:gd name="T7" fmla="*/ 9937 h 21600"/>
                <a:gd name="T8" fmla="*/ 9724 w 21600"/>
                <a:gd name="T9" fmla="*/ 2239 h 21600"/>
                <a:gd name="T10" fmla="*/ 23531 w 21600"/>
                <a:gd name="T11" fmla="*/ 6311 h 21600"/>
                <a:gd name="T12" fmla="*/ 21220 w 21600"/>
                <a:gd name="T13" fmla="*/ 11141 h 21600"/>
                <a:gd name="T14" fmla="*/ 16390 w 21600"/>
                <a:gd name="T15" fmla="*/ 882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937" y="7931"/>
                  </a:moveTo>
                  <a:cubicBezTo>
                    <a:pt x="17720" y="4480"/>
                    <a:pt x="14459" y="2172"/>
                    <a:pt x="10800" y="2172"/>
                  </a:cubicBezTo>
                  <a:cubicBezTo>
                    <a:pt x="6331" y="2171"/>
                    <a:pt x="2602" y="5583"/>
                    <a:pt x="2206" y="10033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5380" y="0"/>
                    <a:pt x="19462" y="2889"/>
                    <a:pt x="20985" y="7209"/>
                  </a:cubicBezTo>
                  <a:lnTo>
                    <a:pt x="23531" y="6311"/>
                  </a:lnTo>
                  <a:lnTo>
                    <a:pt x="21220" y="11141"/>
                  </a:lnTo>
                  <a:lnTo>
                    <a:pt x="16390" y="8829"/>
                  </a:lnTo>
                  <a:lnTo>
                    <a:pt x="18937" y="7931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 flipV="1">
              <a:off x="2256" y="1680"/>
              <a:ext cx="672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72721" name="Group 17"/>
          <p:cNvGrpSpPr>
            <a:grpSpLocks/>
          </p:cNvGrpSpPr>
          <p:nvPr/>
        </p:nvGrpSpPr>
        <p:grpSpPr bwMode="auto">
          <a:xfrm>
            <a:off x="2057400" y="2514600"/>
            <a:ext cx="2057400" cy="1295400"/>
            <a:chOff x="1392" y="1584"/>
            <a:chExt cx="1296" cy="816"/>
          </a:xfrm>
        </p:grpSpPr>
        <p:sp>
          <p:nvSpPr>
            <p:cNvPr id="72722" name="AutoShape 18"/>
            <p:cNvSpPr>
              <a:spLocks noChangeArrowheads="1"/>
            </p:cNvSpPr>
            <p:nvPr/>
          </p:nvSpPr>
          <p:spPr bwMode="auto">
            <a:xfrm>
              <a:off x="1392" y="1584"/>
              <a:ext cx="816" cy="816"/>
            </a:xfrm>
            <a:custGeom>
              <a:avLst/>
              <a:gdLst>
                <a:gd name="G0" fmla="+- -1553973 0 0"/>
                <a:gd name="G1" fmla="+- -11462540 0 0"/>
                <a:gd name="G2" fmla="+- -1553973 0 -11462540"/>
                <a:gd name="G3" fmla="+- 10800 0 0"/>
                <a:gd name="G4" fmla="+- 0 0 -155397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280 0 0"/>
                <a:gd name="G9" fmla="+- 0 0 -11462540"/>
                <a:gd name="G10" fmla="+- 9280 0 2700"/>
                <a:gd name="G11" fmla="cos G10 -1553973"/>
                <a:gd name="G12" fmla="sin G10 -1553973"/>
                <a:gd name="G13" fmla="cos 13500 -1553973"/>
                <a:gd name="G14" fmla="sin 13500 -1553973"/>
                <a:gd name="G15" fmla="+- G11 10800 0"/>
                <a:gd name="G16" fmla="+- G12 10800 0"/>
                <a:gd name="G17" fmla="+- G13 10800 0"/>
                <a:gd name="G18" fmla="+- G14 10800 0"/>
                <a:gd name="G19" fmla="*/ 9280 1 2"/>
                <a:gd name="G20" fmla="+- G19 5400 0"/>
                <a:gd name="G21" fmla="cos G20 -1553973"/>
                <a:gd name="G22" fmla="sin G20 -1553973"/>
                <a:gd name="G23" fmla="+- G21 10800 0"/>
                <a:gd name="G24" fmla="+- G12 G23 G22"/>
                <a:gd name="G25" fmla="+- G22 G23 G11"/>
                <a:gd name="G26" fmla="cos 10800 -1553973"/>
                <a:gd name="G27" fmla="sin 10800 -1553973"/>
                <a:gd name="G28" fmla="cos 9280 -1553973"/>
                <a:gd name="G29" fmla="sin 9280 -155397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462540"/>
                <a:gd name="G36" fmla="sin G34 -11462540"/>
                <a:gd name="G37" fmla="+/ -11462540 -155397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280 G39"/>
                <a:gd name="G43" fmla="sin 928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053 w 21600"/>
                <a:gd name="T5" fmla="*/ 142 h 21600"/>
                <a:gd name="T6" fmla="*/ 799 w 21600"/>
                <a:gd name="T7" fmla="*/ 9908 h 21600"/>
                <a:gd name="T8" fmla="*/ 9299 w 21600"/>
                <a:gd name="T9" fmla="*/ 1642 h 21600"/>
                <a:gd name="T10" fmla="*/ 23160 w 21600"/>
                <a:gd name="T11" fmla="*/ 5371 h 21600"/>
                <a:gd name="T12" fmla="*/ 21383 w 21600"/>
                <a:gd name="T13" fmla="*/ 9930 h 21600"/>
                <a:gd name="T14" fmla="*/ 16824 w 21600"/>
                <a:gd name="T15" fmla="*/ 815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296" y="7068"/>
                  </a:moveTo>
                  <a:cubicBezTo>
                    <a:pt x="17815" y="3696"/>
                    <a:pt x="14482" y="1520"/>
                    <a:pt x="10800" y="1520"/>
                  </a:cubicBezTo>
                  <a:cubicBezTo>
                    <a:pt x="5994" y="1519"/>
                    <a:pt x="1983" y="5188"/>
                    <a:pt x="1556" y="9975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5085" y="0"/>
                    <a:pt x="18965" y="2533"/>
                    <a:pt x="20688" y="6456"/>
                  </a:cubicBezTo>
                  <a:lnTo>
                    <a:pt x="23160" y="5371"/>
                  </a:lnTo>
                  <a:lnTo>
                    <a:pt x="21383" y="9930"/>
                  </a:lnTo>
                  <a:lnTo>
                    <a:pt x="16824" y="8153"/>
                  </a:lnTo>
                  <a:lnTo>
                    <a:pt x="19296" y="706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08" y="2064"/>
              <a:ext cx="48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72724" name="Group 20"/>
          <p:cNvGrpSpPr>
            <a:grpSpLocks/>
          </p:cNvGrpSpPr>
          <p:nvPr/>
        </p:nvGrpSpPr>
        <p:grpSpPr bwMode="auto">
          <a:xfrm>
            <a:off x="2514600" y="3048000"/>
            <a:ext cx="2057400" cy="1219200"/>
            <a:chOff x="1584" y="1920"/>
            <a:chExt cx="1296" cy="768"/>
          </a:xfrm>
        </p:grpSpPr>
        <p:sp>
          <p:nvSpPr>
            <p:cNvPr id="72725" name="AutoShape 21"/>
            <p:cNvSpPr>
              <a:spLocks noChangeArrowheads="1"/>
            </p:cNvSpPr>
            <p:nvPr/>
          </p:nvSpPr>
          <p:spPr bwMode="auto">
            <a:xfrm>
              <a:off x="1584" y="1920"/>
              <a:ext cx="624" cy="768"/>
            </a:xfrm>
            <a:custGeom>
              <a:avLst/>
              <a:gdLst>
                <a:gd name="G0" fmla="+- -1878252 0 0"/>
                <a:gd name="G1" fmla="+- -11462540 0 0"/>
                <a:gd name="G2" fmla="+- -1878252 0 -11462540"/>
                <a:gd name="G3" fmla="+- 10800 0 0"/>
                <a:gd name="G4" fmla="+- 0 0 -18782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796 0 0"/>
                <a:gd name="G9" fmla="+- 0 0 -11462540"/>
                <a:gd name="G10" fmla="+- 8796 0 2700"/>
                <a:gd name="G11" fmla="cos G10 -1878252"/>
                <a:gd name="G12" fmla="sin G10 -1878252"/>
                <a:gd name="G13" fmla="cos 13500 -1878252"/>
                <a:gd name="G14" fmla="sin 13500 -1878252"/>
                <a:gd name="G15" fmla="+- G11 10800 0"/>
                <a:gd name="G16" fmla="+- G12 10800 0"/>
                <a:gd name="G17" fmla="+- G13 10800 0"/>
                <a:gd name="G18" fmla="+- G14 10800 0"/>
                <a:gd name="G19" fmla="*/ 8796 1 2"/>
                <a:gd name="G20" fmla="+- G19 5400 0"/>
                <a:gd name="G21" fmla="cos G20 -1878252"/>
                <a:gd name="G22" fmla="sin G20 -1878252"/>
                <a:gd name="G23" fmla="+- G21 10800 0"/>
                <a:gd name="G24" fmla="+- G12 G23 G22"/>
                <a:gd name="G25" fmla="+- G22 G23 G11"/>
                <a:gd name="G26" fmla="cos 10800 -1878252"/>
                <a:gd name="G27" fmla="sin 10800 -1878252"/>
                <a:gd name="G28" fmla="cos 8796 -1878252"/>
                <a:gd name="G29" fmla="sin 8796 -18782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462540"/>
                <a:gd name="G36" fmla="sin G34 -11462540"/>
                <a:gd name="G37" fmla="+/ -11462540 -18782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796 G39"/>
                <a:gd name="G43" fmla="sin 879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594 w 21600"/>
                <a:gd name="T5" fmla="*/ 227 h 21600"/>
                <a:gd name="T6" fmla="*/ 1040 w 21600"/>
                <a:gd name="T7" fmla="*/ 9929 h 21600"/>
                <a:gd name="T8" fmla="*/ 9003 w 21600"/>
                <a:gd name="T9" fmla="*/ 2189 h 21600"/>
                <a:gd name="T10" fmla="*/ 22646 w 21600"/>
                <a:gd name="T11" fmla="*/ 4325 h 21600"/>
                <a:gd name="T12" fmla="*/ 21173 w 21600"/>
                <a:gd name="T13" fmla="*/ 9348 h 21600"/>
                <a:gd name="T14" fmla="*/ 16149 w 21600"/>
                <a:gd name="T15" fmla="*/ 787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518" y="6581"/>
                  </a:moveTo>
                  <a:cubicBezTo>
                    <a:pt x="16975" y="3759"/>
                    <a:pt x="14016" y="2004"/>
                    <a:pt x="10800" y="2004"/>
                  </a:cubicBezTo>
                  <a:cubicBezTo>
                    <a:pt x="6244" y="2003"/>
                    <a:pt x="2443" y="5481"/>
                    <a:pt x="2038" y="10018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4748" y="0"/>
                    <a:pt x="18382" y="2155"/>
                    <a:pt x="20276" y="5620"/>
                  </a:cubicBezTo>
                  <a:lnTo>
                    <a:pt x="22646" y="4325"/>
                  </a:lnTo>
                  <a:lnTo>
                    <a:pt x="21173" y="9348"/>
                  </a:lnTo>
                  <a:lnTo>
                    <a:pt x="16149" y="7876"/>
                  </a:lnTo>
                  <a:lnTo>
                    <a:pt x="18518" y="658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 flipV="1">
              <a:off x="2256" y="2400"/>
              <a:ext cx="624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72727" name="Group 23"/>
          <p:cNvGrpSpPr>
            <a:grpSpLocks/>
          </p:cNvGrpSpPr>
          <p:nvPr/>
        </p:nvGrpSpPr>
        <p:grpSpPr bwMode="auto">
          <a:xfrm>
            <a:off x="6011863" y="1268413"/>
            <a:ext cx="2133600" cy="1524000"/>
            <a:chOff x="3936" y="768"/>
            <a:chExt cx="1344" cy="960"/>
          </a:xfrm>
        </p:grpSpPr>
        <p:sp>
          <p:nvSpPr>
            <p:cNvPr id="72728" name="AutoShape 24"/>
            <p:cNvSpPr>
              <a:spLocks noChangeArrowheads="1"/>
            </p:cNvSpPr>
            <p:nvPr/>
          </p:nvSpPr>
          <p:spPr bwMode="auto">
            <a:xfrm>
              <a:off x="3936" y="768"/>
              <a:ext cx="528" cy="960"/>
            </a:xfrm>
            <a:custGeom>
              <a:avLst/>
              <a:gdLst>
                <a:gd name="G0" fmla="+- -930619 0 0"/>
                <a:gd name="G1" fmla="+- -11212466 0 0"/>
                <a:gd name="G2" fmla="+- -930619 0 -11212466"/>
                <a:gd name="G3" fmla="+- 10800 0 0"/>
                <a:gd name="G4" fmla="+- 0 0 -93061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988 0 0"/>
                <a:gd name="G9" fmla="+- 0 0 -11212466"/>
                <a:gd name="G10" fmla="+- 8988 0 2700"/>
                <a:gd name="G11" fmla="cos G10 -930619"/>
                <a:gd name="G12" fmla="sin G10 -930619"/>
                <a:gd name="G13" fmla="cos 13500 -930619"/>
                <a:gd name="G14" fmla="sin 13500 -930619"/>
                <a:gd name="G15" fmla="+- G11 10800 0"/>
                <a:gd name="G16" fmla="+- G12 10800 0"/>
                <a:gd name="G17" fmla="+- G13 10800 0"/>
                <a:gd name="G18" fmla="+- G14 10800 0"/>
                <a:gd name="G19" fmla="*/ 8988 1 2"/>
                <a:gd name="G20" fmla="+- G19 5400 0"/>
                <a:gd name="G21" fmla="cos G20 -930619"/>
                <a:gd name="G22" fmla="sin G20 -930619"/>
                <a:gd name="G23" fmla="+- G21 10800 0"/>
                <a:gd name="G24" fmla="+- G12 G23 G22"/>
                <a:gd name="G25" fmla="+- G22 G23 G11"/>
                <a:gd name="G26" fmla="cos 10800 -930619"/>
                <a:gd name="G27" fmla="sin 10800 -930619"/>
                <a:gd name="G28" fmla="cos 8988 -930619"/>
                <a:gd name="G29" fmla="sin 8988 -93061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212466"/>
                <a:gd name="G36" fmla="sin G34 -11212466"/>
                <a:gd name="G37" fmla="+/ -11212466 -93061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988 G39"/>
                <a:gd name="G43" fmla="sin 898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301 w 21600"/>
                <a:gd name="T5" fmla="*/ 11 h 21600"/>
                <a:gd name="T6" fmla="*/ 1025 w 21600"/>
                <a:gd name="T7" fmla="*/ 9267 h 21600"/>
                <a:gd name="T8" fmla="*/ 10385 w 21600"/>
                <a:gd name="T9" fmla="*/ 1821 h 21600"/>
                <a:gd name="T10" fmla="*/ 23887 w 21600"/>
                <a:gd name="T11" fmla="*/ 7488 h 21600"/>
                <a:gd name="T12" fmla="*/ 21276 w 21600"/>
                <a:gd name="T13" fmla="*/ 11868 h 21600"/>
                <a:gd name="T14" fmla="*/ 16895 w 21600"/>
                <a:gd name="T15" fmla="*/ 9257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513" y="8595"/>
                  </a:moveTo>
                  <a:cubicBezTo>
                    <a:pt x="18503" y="4606"/>
                    <a:pt x="14914" y="1812"/>
                    <a:pt x="10800" y="1812"/>
                  </a:cubicBezTo>
                  <a:cubicBezTo>
                    <a:pt x="6373" y="1811"/>
                    <a:pt x="2606" y="5034"/>
                    <a:pt x="1920" y="9407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5744" y="0"/>
                    <a:pt x="20057" y="3357"/>
                    <a:pt x="21270" y="8150"/>
                  </a:cubicBezTo>
                  <a:lnTo>
                    <a:pt x="23887" y="7488"/>
                  </a:lnTo>
                  <a:lnTo>
                    <a:pt x="21276" y="11868"/>
                  </a:lnTo>
                  <a:lnTo>
                    <a:pt x="16895" y="9257"/>
                  </a:lnTo>
                  <a:lnTo>
                    <a:pt x="19513" y="8595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4464" y="1296"/>
              <a:ext cx="81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72730" name="Group 26"/>
          <p:cNvGrpSpPr>
            <a:grpSpLocks/>
          </p:cNvGrpSpPr>
          <p:nvPr/>
        </p:nvGrpSpPr>
        <p:grpSpPr bwMode="auto">
          <a:xfrm>
            <a:off x="5867400" y="1981200"/>
            <a:ext cx="1828800" cy="1295400"/>
            <a:chOff x="3744" y="1248"/>
            <a:chExt cx="1152" cy="816"/>
          </a:xfrm>
        </p:grpSpPr>
        <p:sp>
          <p:nvSpPr>
            <p:cNvPr id="72731" name="AutoShape 27"/>
            <p:cNvSpPr>
              <a:spLocks noChangeArrowheads="1"/>
            </p:cNvSpPr>
            <p:nvPr/>
          </p:nvSpPr>
          <p:spPr bwMode="auto">
            <a:xfrm>
              <a:off x="3744" y="1248"/>
              <a:ext cx="672" cy="816"/>
            </a:xfrm>
            <a:custGeom>
              <a:avLst/>
              <a:gdLst>
                <a:gd name="G0" fmla="+- -2021214 0 0"/>
                <a:gd name="G1" fmla="+- -11212466 0 0"/>
                <a:gd name="G2" fmla="+- -2021214 0 -11212466"/>
                <a:gd name="G3" fmla="+- 10800 0 0"/>
                <a:gd name="G4" fmla="+- 0 0 -202121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984 0 0"/>
                <a:gd name="G9" fmla="+- 0 0 -11212466"/>
                <a:gd name="G10" fmla="+- 8984 0 2700"/>
                <a:gd name="G11" fmla="cos G10 -2021214"/>
                <a:gd name="G12" fmla="sin G10 -2021214"/>
                <a:gd name="G13" fmla="cos 13500 -2021214"/>
                <a:gd name="G14" fmla="sin 13500 -2021214"/>
                <a:gd name="G15" fmla="+- G11 10800 0"/>
                <a:gd name="G16" fmla="+- G12 10800 0"/>
                <a:gd name="G17" fmla="+- G13 10800 0"/>
                <a:gd name="G18" fmla="+- G14 10800 0"/>
                <a:gd name="G19" fmla="*/ 8984 1 2"/>
                <a:gd name="G20" fmla="+- G19 5400 0"/>
                <a:gd name="G21" fmla="cos G20 -2021214"/>
                <a:gd name="G22" fmla="sin G20 -2021214"/>
                <a:gd name="G23" fmla="+- G21 10800 0"/>
                <a:gd name="G24" fmla="+- G12 G23 G22"/>
                <a:gd name="G25" fmla="+- G22 G23 G11"/>
                <a:gd name="G26" fmla="cos 10800 -2021214"/>
                <a:gd name="G27" fmla="sin 10800 -2021214"/>
                <a:gd name="G28" fmla="cos 8984 -2021214"/>
                <a:gd name="G29" fmla="sin 8984 -202121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212466"/>
                <a:gd name="G36" fmla="sin G34 -11212466"/>
                <a:gd name="G37" fmla="+/ -11212466 -202121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984 G39"/>
                <a:gd name="G43" fmla="sin 898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45 w 21600"/>
                <a:gd name="T5" fmla="*/ 197 h 21600"/>
                <a:gd name="T6" fmla="*/ 1027 w 21600"/>
                <a:gd name="T7" fmla="*/ 9267 h 21600"/>
                <a:gd name="T8" fmla="*/ 9091 w 21600"/>
                <a:gd name="T9" fmla="*/ 1980 h 21600"/>
                <a:gd name="T10" fmla="*/ 22390 w 21600"/>
                <a:gd name="T11" fmla="*/ 3879 h 21600"/>
                <a:gd name="T12" fmla="*/ 21143 w 21600"/>
                <a:gd name="T13" fmla="*/ 8826 h 21600"/>
                <a:gd name="T14" fmla="*/ 16195 w 21600"/>
                <a:gd name="T15" fmla="*/ 7578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513" y="6194"/>
                  </a:moveTo>
                  <a:cubicBezTo>
                    <a:pt x="16892" y="3478"/>
                    <a:pt x="13962" y="1816"/>
                    <a:pt x="10800" y="1816"/>
                  </a:cubicBezTo>
                  <a:cubicBezTo>
                    <a:pt x="6375" y="1815"/>
                    <a:pt x="2609" y="5037"/>
                    <a:pt x="1924" y="9408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4601" y="0"/>
                    <a:pt x="18123" y="1999"/>
                    <a:pt x="20072" y="5263"/>
                  </a:cubicBezTo>
                  <a:lnTo>
                    <a:pt x="22390" y="3879"/>
                  </a:lnTo>
                  <a:lnTo>
                    <a:pt x="21143" y="8826"/>
                  </a:lnTo>
                  <a:lnTo>
                    <a:pt x="16195" y="7578"/>
                  </a:lnTo>
                  <a:lnTo>
                    <a:pt x="18513" y="619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2732" name="Line 28"/>
            <p:cNvSpPr>
              <a:spLocks noChangeShapeType="1"/>
            </p:cNvSpPr>
            <p:nvPr/>
          </p:nvSpPr>
          <p:spPr bwMode="auto">
            <a:xfrm flipV="1">
              <a:off x="4560" y="1680"/>
              <a:ext cx="33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72733" name="Line 29"/>
          <p:cNvSpPr>
            <a:spLocks noChangeShapeType="1"/>
          </p:cNvSpPr>
          <p:nvPr/>
        </p:nvSpPr>
        <p:spPr bwMode="auto">
          <a:xfrm flipH="1">
            <a:off x="2209800" y="2590800"/>
            <a:ext cx="4876800" cy="533400"/>
          </a:xfrm>
          <a:prstGeom prst="line">
            <a:avLst/>
          </a:prstGeom>
          <a:noFill/>
          <a:ln w="76200">
            <a:solidFill>
              <a:srgbClr val="FF00FF"/>
            </a:solidFill>
            <a:prstDash val="sysDot"/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72734" name="Group 30"/>
          <p:cNvGrpSpPr>
            <a:grpSpLocks/>
          </p:cNvGrpSpPr>
          <p:nvPr/>
        </p:nvGrpSpPr>
        <p:grpSpPr bwMode="auto">
          <a:xfrm>
            <a:off x="6084888" y="2492375"/>
            <a:ext cx="2133600" cy="1295400"/>
            <a:chOff x="3984" y="1536"/>
            <a:chExt cx="1344" cy="816"/>
          </a:xfrm>
        </p:grpSpPr>
        <p:sp>
          <p:nvSpPr>
            <p:cNvPr id="72735" name="AutoShape 31"/>
            <p:cNvSpPr>
              <a:spLocks noChangeArrowheads="1"/>
            </p:cNvSpPr>
            <p:nvPr/>
          </p:nvSpPr>
          <p:spPr bwMode="auto">
            <a:xfrm>
              <a:off x="3984" y="1536"/>
              <a:ext cx="480" cy="816"/>
            </a:xfrm>
            <a:custGeom>
              <a:avLst/>
              <a:gdLst>
                <a:gd name="G0" fmla="+- -2308066 0 0"/>
                <a:gd name="G1" fmla="+- -11212466 0 0"/>
                <a:gd name="G2" fmla="+- -2308066 0 -11212466"/>
                <a:gd name="G3" fmla="+- 10800 0 0"/>
                <a:gd name="G4" fmla="+- 0 0 -230806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86 0 0"/>
                <a:gd name="G9" fmla="+- 0 0 -11212466"/>
                <a:gd name="G10" fmla="+- 7986 0 2700"/>
                <a:gd name="G11" fmla="cos G10 -2308066"/>
                <a:gd name="G12" fmla="sin G10 -2308066"/>
                <a:gd name="G13" fmla="cos 13500 -2308066"/>
                <a:gd name="G14" fmla="sin 13500 -2308066"/>
                <a:gd name="G15" fmla="+- G11 10800 0"/>
                <a:gd name="G16" fmla="+- G12 10800 0"/>
                <a:gd name="G17" fmla="+- G13 10800 0"/>
                <a:gd name="G18" fmla="+- G14 10800 0"/>
                <a:gd name="G19" fmla="*/ 7986 1 2"/>
                <a:gd name="G20" fmla="+- G19 5400 0"/>
                <a:gd name="G21" fmla="cos G20 -2308066"/>
                <a:gd name="G22" fmla="sin G20 -2308066"/>
                <a:gd name="G23" fmla="+- G21 10800 0"/>
                <a:gd name="G24" fmla="+- G12 G23 G22"/>
                <a:gd name="G25" fmla="+- G22 G23 G11"/>
                <a:gd name="G26" fmla="cos 10800 -2308066"/>
                <a:gd name="G27" fmla="sin 10800 -2308066"/>
                <a:gd name="G28" fmla="cos 7986 -2308066"/>
                <a:gd name="G29" fmla="sin 7986 -230806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212466"/>
                <a:gd name="G36" fmla="sin G34 -11212466"/>
                <a:gd name="G37" fmla="+/ -11212466 -230806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86 G39"/>
                <a:gd name="G43" fmla="sin 798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342 w 21600"/>
                <a:gd name="T5" fmla="*/ 283 h 21600"/>
                <a:gd name="T6" fmla="*/ 1520 w 21600"/>
                <a:gd name="T7" fmla="*/ 9344 h 21600"/>
                <a:gd name="T8" fmla="*/ 8982 w 21600"/>
                <a:gd name="T9" fmla="*/ 3023 h 21600"/>
                <a:gd name="T10" fmla="*/ 21828 w 21600"/>
                <a:gd name="T11" fmla="*/ 3014 h 21600"/>
                <a:gd name="T12" fmla="*/ 20841 w 21600"/>
                <a:gd name="T13" fmla="*/ 8738 h 21600"/>
                <a:gd name="T14" fmla="*/ 15118 w 21600"/>
                <a:gd name="T15" fmla="*/ 7751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324" y="6194"/>
                  </a:moveTo>
                  <a:cubicBezTo>
                    <a:pt x="15827" y="4074"/>
                    <a:pt x="13394" y="2814"/>
                    <a:pt x="10800" y="2814"/>
                  </a:cubicBezTo>
                  <a:cubicBezTo>
                    <a:pt x="6867" y="2813"/>
                    <a:pt x="3519" y="5677"/>
                    <a:pt x="2910" y="9562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4309" y="0"/>
                    <a:pt x="17599" y="1704"/>
                    <a:pt x="19623" y="4571"/>
                  </a:cubicBezTo>
                  <a:lnTo>
                    <a:pt x="21828" y="3014"/>
                  </a:lnTo>
                  <a:lnTo>
                    <a:pt x="20841" y="8738"/>
                  </a:lnTo>
                  <a:lnTo>
                    <a:pt x="15118" y="7751"/>
                  </a:lnTo>
                  <a:lnTo>
                    <a:pt x="17324" y="619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2736" name="Line 32"/>
            <p:cNvSpPr>
              <a:spLocks noChangeShapeType="1"/>
            </p:cNvSpPr>
            <p:nvPr/>
          </p:nvSpPr>
          <p:spPr bwMode="auto">
            <a:xfrm>
              <a:off x="4512" y="2064"/>
              <a:ext cx="81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72737" name="Group 33"/>
          <p:cNvGrpSpPr>
            <a:grpSpLocks/>
          </p:cNvGrpSpPr>
          <p:nvPr/>
        </p:nvGrpSpPr>
        <p:grpSpPr bwMode="auto">
          <a:xfrm>
            <a:off x="5867400" y="3048000"/>
            <a:ext cx="1981200" cy="1295400"/>
            <a:chOff x="3696" y="1920"/>
            <a:chExt cx="1248" cy="816"/>
          </a:xfrm>
        </p:grpSpPr>
        <p:sp>
          <p:nvSpPr>
            <p:cNvPr id="72738" name="AutoShape 34"/>
            <p:cNvSpPr>
              <a:spLocks noChangeArrowheads="1"/>
            </p:cNvSpPr>
            <p:nvPr/>
          </p:nvSpPr>
          <p:spPr bwMode="auto">
            <a:xfrm>
              <a:off x="3696" y="1920"/>
              <a:ext cx="672" cy="816"/>
            </a:xfrm>
            <a:custGeom>
              <a:avLst/>
              <a:gdLst>
                <a:gd name="G0" fmla="+- -2021214 0 0"/>
                <a:gd name="G1" fmla="+- -11212466 0 0"/>
                <a:gd name="G2" fmla="+- -2021214 0 -11212466"/>
                <a:gd name="G3" fmla="+- 10800 0 0"/>
                <a:gd name="G4" fmla="+- 0 0 -202121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984 0 0"/>
                <a:gd name="G9" fmla="+- 0 0 -11212466"/>
                <a:gd name="G10" fmla="+- 8984 0 2700"/>
                <a:gd name="G11" fmla="cos G10 -2021214"/>
                <a:gd name="G12" fmla="sin G10 -2021214"/>
                <a:gd name="G13" fmla="cos 13500 -2021214"/>
                <a:gd name="G14" fmla="sin 13500 -2021214"/>
                <a:gd name="G15" fmla="+- G11 10800 0"/>
                <a:gd name="G16" fmla="+- G12 10800 0"/>
                <a:gd name="G17" fmla="+- G13 10800 0"/>
                <a:gd name="G18" fmla="+- G14 10800 0"/>
                <a:gd name="G19" fmla="*/ 8984 1 2"/>
                <a:gd name="G20" fmla="+- G19 5400 0"/>
                <a:gd name="G21" fmla="cos G20 -2021214"/>
                <a:gd name="G22" fmla="sin G20 -2021214"/>
                <a:gd name="G23" fmla="+- G21 10800 0"/>
                <a:gd name="G24" fmla="+- G12 G23 G22"/>
                <a:gd name="G25" fmla="+- G22 G23 G11"/>
                <a:gd name="G26" fmla="cos 10800 -2021214"/>
                <a:gd name="G27" fmla="sin 10800 -2021214"/>
                <a:gd name="G28" fmla="cos 8984 -2021214"/>
                <a:gd name="G29" fmla="sin 8984 -202121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212466"/>
                <a:gd name="G36" fmla="sin G34 -11212466"/>
                <a:gd name="G37" fmla="+/ -11212466 -202121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984 G39"/>
                <a:gd name="G43" fmla="sin 898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45 w 21600"/>
                <a:gd name="T5" fmla="*/ 197 h 21600"/>
                <a:gd name="T6" fmla="*/ 1027 w 21600"/>
                <a:gd name="T7" fmla="*/ 9267 h 21600"/>
                <a:gd name="T8" fmla="*/ 9091 w 21600"/>
                <a:gd name="T9" fmla="*/ 1980 h 21600"/>
                <a:gd name="T10" fmla="*/ 22390 w 21600"/>
                <a:gd name="T11" fmla="*/ 3879 h 21600"/>
                <a:gd name="T12" fmla="*/ 21143 w 21600"/>
                <a:gd name="T13" fmla="*/ 8826 h 21600"/>
                <a:gd name="T14" fmla="*/ 16195 w 21600"/>
                <a:gd name="T15" fmla="*/ 7578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513" y="6194"/>
                  </a:moveTo>
                  <a:cubicBezTo>
                    <a:pt x="16892" y="3478"/>
                    <a:pt x="13962" y="1816"/>
                    <a:pt x="10800" y="1816"/>
                  </a:cubicBezTo>
                  <a:cubicBezTo>
                    <a:pt x="6375" y="1815"/>
                    <a:pt x="2609" y="5037"/>
                    <a:pt x="1924" y="9408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4601" y="0"/>
                    <a:pt x="18123" y="1999"/>
                    <a:pt x="20072" y="5263"/>
                  </a:cubicBezTo>
                  <a:lnTo>
                    <a:pt x="22390" y="3879"/>
                  </a:lnTo>
                  <a:lnTo>
                    <a:pt x="21143" y="8826"/>
                  </a:lnTo>
                  <a:lnTo>
                    <a:pt x="16195" y="7578"/>
                  </a:lnTo>
                  <a:lnTo>
                    <a:pt x="18513" y="619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2739" name="Line 35"/>
            <p:cNvSpPr>
              <a:spLocks noChangeShapeType="1"/>
            </p:cNvSpPr>
            <p:nvPr/>
          </p:nvSpPr>
          <p:spPr bwMode="auto">
            <a:xfrm flipV="1">
              <a:off x="4560" y="2400"/>
              <a:ext cx="384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72740" name="Group 36"/>
          <p:cNvGrpSpPr>
            <a:grpSpLocks/>
          </p:cNvGrpSpPr>
          <p:nvPr/>
        </p:nvGrpSpPr>
        <p:grpSpPr bwMode="auto">
          <a:xfrm>
            <a:off x="914400" y="5029200"/>
            <a:ext cx="3581400" cy="990600"/>
            <a:chOff x="576" y="3168"/>
            <a:chExt cx="2256" cy="624"/>
          </a:xfrm>
        </p:grpSpPr>
        <p:grpSp>
          <p:nvGrpSpPr>
            <p:cNvPr id="72741" name="Group 37"/>
            <p:cNvGrpSpPr>
              <a:grpSpLocks/>
            </p:cNvGrpSpPr>
            <p:nvPr/>
          </p:nvGrpSpPr>
          <p:grpSpPr bwMode="auto">
            <a:xfrm>
              <a:off x="576" y="3168"/>
              <a:ext cx="2256" cy="384"/>
              <a:chOff x="576" y="2928"/>
              <a:chExt cx="2256" cy="384"/>
            </a:xfrm>
          </p:grpSpPr>
          <p:sp>
            <p:nvSpPr>
              <p:cNvPr id="72742" name="Line 38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72743" name="Line 39"/>
              <p:cNvSpPr>
                <a:spLocks noChangeShapeType="1"/>
              </p:cNvSpPr>
              <p:nvPr/>
            </p:nvSpPr>
            <p:spPr bwMode="auto">
              <a:xfrm>
                <a:off x="576" y="3264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72744" name="Line 40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72745" name="Line 41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FF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72746" name="Line 4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7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2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2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/>
      <p:bldP spid="72707" grpId="0" animBg="1"/>
      <p:bldP spid="72708" grpId="0" animBg="1"/>
      <p:bldP spid="72709" grpId="0" animBg="1"/>
      <p:bldP spid="72710" grpId="0" animBg="1"/>
      <p:bldP spid="72711" grpId="0" animBg="1"/>
      <p:bldP spid="72714" grpId="0" build="p" animBg="1"/>
      <p:bldP spid="727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14EEB-B13D-4283-8E4E-DD08DCD5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Recall: Basic Pipelined Datapath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04800" y="1447800"/>
          <a:ext cx="8382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Picture" r:id="rId3" imgW="4762440" imgH="3305160" progId="Word.Picture.8">
                  <p:embed/>
                </p:oleObj>
              </mc:Choice>
              <mc:Fallback>
                <p:oleObj name="Picture" r:id="rId3" imgW="4762440" imgH="33051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3820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6969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hazard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179511" y="1628800"/>
            <a:ext cx="8712969" cy="5040560"/>
            <a:chOff x="0" y="864"/>
            <a:chExt cx="5806" cy="3484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4"/>
              <a:ext cx="5806" cy="3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624" y="1797"/>
              <a:ext cx="336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Comic Sans MS" pitchFamily="66" charset="0"/>
                </a:rPr>
                <a:t>24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 simple solutions</a:t>
            </a:r>
          </a:p>
          <a:p>
            <a:pPr lvl="1"/>
            <a:r>
              <a:rPr lang="en-US" altLang="zh-CN" dirty="0"/>
              <a:t>Freeze or flush the pipeline</a:t>
            </a:r>
          </a:p>
          <a:p>
            <a:pPr lvl="1"/>
            <a:r>
              <a:rPr lang="en-US" altLang="zh-CN" dirty="0"/>
              <a:t>Predict-not-taken (Predict-untaken)</a:t>
            </a:r>
          </a:p>
          <a:p>
            <a:pPr lvl="2"/>
            <a:r>
              <a:rPr lang="en-US" altLang="zh-CN" dirty="0"/>
              <a:t>Treat every branch as not taken</a:t>
            </a:r>
          </a:p>
          <a:p>
            <a:pPr lvl="1"/>
            <a:r>
              <a:rPr lang="en-US" altLang="zh-CN" dirty="0"/>
              <a:t>Predict-taken</a:t>
            </a:r>
          </a:p>
          <a:p>
            <a:pPr lvl="2"/>
            <a:r>
              <a:rPr lang="en-US" altLang="zh-CN" dirty="0"/>
              <a:t>Treat every branch as taken</a:t>
            </a:r>
          </a:p>
          <a:p>
            <a:pPr lvl="1"/>
            <a:r>
              <a:rPr lang="en-US" altLang="zh-CN" dirty="0"/>
              <a:t>Delayed branch</a:t>
            </a:r>
          </a:p>
          <a:p>
            <a:r>
              <a:rPr lang="en-US" altLang="zh-CN" dirty="0"/>
              <a:t>Note:</a:t>
            </a:r>
          </a:p>
          <a:p>
            <a:pPr lvl="1"/>
            <a:r>
              <a:rPr lang="en-US" altLang="zh-CN" dirty="0"/>
              <a:t>Fixed hardware</a:t>
            </a:r>
          </a:p>
          <a:p>
            <a:pPr lvl="1"/>
            <a:r>
              <a:rPr lang="en-US" altLang="zh-CN" dirty="0"/>
              <a:t>Compile time scheme using knowledge of hardware scheme and of branch behavior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Dealing with the control hazard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Recall: solve the hazard by inserting stalls </a:t>
            </a:r>
          </a:p>
        </p:txBody>
      </p: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179512" y="1628800"/>
            <a:ext cx="8640960" cy="5046638"/>
            <a:chOff x="0" y="840"/>
            <a:chExt cx="5760" cy="3480"/>
          </a:xfrm>
        </p:grpSpPr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0" y="840"/>
              <a:ext cx="5760" cy="3480"/>
              <a:chOff x="0" y="840"/>
              <a:chExt cx="5760" cy="3480"/>
            </a:xfrm>
          </p:grpSpPr>
          <p:pic>
            <p:nvPicPr>
              <p:cNvPr id="1024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840"/>
                <a:ext cx="5760" cy="3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22" y="3840"/>
                <a:ext cx="1238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48 or 72</a:t>
                </a:r>
                <a:r>
                  <a:rPr lang="en-US" altLang="zh-CN"/>
                  <a:t>       </a:t>
                </a:r>
              </a:p>
            </p:txBody>
          </p:sp>
        </p:grp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672" y="1776"/>
              <a:ext cx="336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/>
              <a:r>
                <a:rPr lang="en-US" altLang="zh-CN" sz="1600" b="1"/>
                <a:t>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v5_arch_7</Template>
  <TotalTime>916</TotalTime>
  <Words>2082</Words>
  <Application>Microsoft Office PowerPoint</Application>
  <PresentationFormat>全屏显示(4:3)</PresentationFormat>
  <Paragraphs>431</Paragraphs>
  <Slides>54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Monotype Sorts</vt:lpstr>
      <vt:lpstr>黑体</vt:lpstr>
      <vt:lpstr>SimSun</vt:lpstr>
      <vt:lpstr>SimSun</vt:lpstr>
      <vt:lpstr>微软雅黑</vt:lpstr>
      <vt:lpstr>Arial</vt:lpstr>
      <vt:lpstr>Arial Narrow</vt:lpstr>
      <vt:lpstr>Comic Sans MS</vt:lpstr>
      <vt:lpstr>Helvetica</vt:lpstr>
      <vt:lpstr>Symbol</vt:lpstr>
      <vt:lpstr>Tahoma</vt:lpstr>
      <vt:lpstr>Times New Roman</vt:lpstr>
      <vt:lpstr>Wingdings</vt:lpstr>
      <vt:lpstr>射线</vt:lpstr>
      <vt:lpstr>Picture</vt:lpstr>
      <vt:lpstr>Document</vt:lpstr>
      <vt:lpstr>图表</vt:lpstr>
      <vt:lpstr>Computer Architecture  ----A Quantitative Approach</vt:lpstr>
      <vt:lpstr>Lecture 3 for pipelining</vt:lpstr>
      <vt:lpstr>Pipelining Hazards</vt:lpstr>
      <vt:lpstr>The Control hazard</vt:lpstr>
      <vt:lpstr>Example: Branches</vt:lpstr>
      <vt:lpstr>Recall: Basic Pipelined Datapath</vt:lpstr>
      <vt:lpstr>Control hazard</vt:lpstr>
      <vt:lpstr>Dealing with the control hazard</vt:lpstr>
      <vt:lpstr>Recall: solve the hazard by inserting stalls </vt:lpstr>
      <vt:lpstr>The pipeline status </vt:lpstr>
      <vt:lpstr>Flushing the pipeline</vt:lpstr>
      <vt:lpstr>Stalls greatly hurt the performance </vt:lpstr>
      <vt:lpstr>Always Stalling Hurts the Not- taken case</vt:lpstr>
      <vt:lpstr>How about assume Branch Not Taken</vt:lpstr>
      <vt:lpstr>Predict –not-taken</vt:lpstr>
      <vt:lpstr>What If Branch Was Taken…?</vt:lpstr>
      <vt:lpstr>How to do with the branch taken ?</vt:lpstr>
      <vt:lpstr>Alternative is assuming the branch always taken</vt:lpstr>
      <vt:lpstr>Predict –taken</vt:lpstr>
      <vt:lpstr>Pipeline status for predict-taken</vt:lpstr>
      <vt:lpstr>Common Side-Effect in Pipelines</vt:lpstr>
      <vt:lpstr>Move the Branch Computation Forward</vt:lpstr>
      <vt:lpstr>Move the Branch Computation more Forward</vt:lpstr>
      <vt:lpstr>Result: New &amp; Improved MIPS Datapath</vt:lpstr>
      <vt:lpstr>Flushing : need only to insert one stall to resolve control hazard</vt:lpstr>
      <vt:lpstr>Why “waste” the fetched instruction ?</vt:lpstr>
      <vt:lpstr>The pipeline status for predict-not-taken</vt:lpstr>
      <vt:lpstr>Delayed branch</vt:lpstr>
      <vt:lpstr>Branch delay slot</vt:lpstr>
      <vt:lpstr>How to adjust the codes?</vt:lpstr>
      <vt:lpstr>Example: rewrite the code (a)</vt:lpstr>
      <vt:lpstr>Example: rewrite the code (b-1)</vt:lpstr>
      <vt:lpstr>Example: rewrite the code (b-2)</vt:lpstr>
      <vt:lpstr>Schedualing strategy vs. performance improvement</vt:lpstr>
      <vt:lpstr>Constrains of the delayed branch</vt:lpstr>
      <vt:lpstr>Cancelling function</vt:lpstr>
      <vt:lpstr>Delayed branch with cancelling (of case b)</vt:lpstr>
      <vt:lpstr>Efficiency of delayed branch </vt:lpstr>
      <vt:lpstr>About delayed branch</vt:lpstr>
      <vt:lpstr>Performance comparison for four schemes</vt:lpstr>
      <vt:lpstr>Pipeline status for various  schemes</vt:lpstr>
      <vt:lpstr>Resolution </vt:lpstr>
      <vt:lpstr>Pipeline hazards</vt:lpstr>
      <vt:lpstr>Summary for control hazard</vt:lpstr>
      <vt:lpstr>Branch prediction</vt:lpstr>
      <vt:lpstr>Accuracy of prediction based on 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四种组合的含义：</vt:lpstr>
      <vt:lpstr>用这种相关预测器来预测上述例子。初值为NT/NT. （第一次迭代预测错，其余均正确）</vt:lpstr>
      <vt:lpstr>PowerPoint 演示文稿</vt:lpstr>
    </vt:vector>
  </TitlesOfParts>
  <Company>swg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for pipelining</dc:title>
  <dc:creator>wzchen</dc:creator>
  <cp:lastModifiedBy>yuanhao fan</cp:lastModifiedBy>
  <cp:revision>37</cp:revision>
  <dcterms:created xsi:type="dcterms:W3CDTF">2003-04-02T13:51:45Z</dcterms:created>
  <dcterms:modified xsi:type="dcterms:W3CDTF">2021-01-22T06:58:57Z</dcterms:modified>
</cp:coreProperties>
</file>