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6"/>
  </p:notesMasterIdLst>
  <p:handoutMasterIdLst>
    <p:handoutMasterId r:id="rId77"/>
  </p:handoutMasterIdLst>
  <p:sldIdLst>
    <p:sldId id="552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28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554" r:id="rId7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490AA-5F8C-704A-8AC9-5DE039485F59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650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8D62AA-B53D-6748-B47D-A45F5282493A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0536560-E389-49C2-A766-0F0DDA8829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2020/11/12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793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B86A-354B-4C22-8099-4963B3D0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Exceptions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Often, exception occurs while many instructions are </a:t>
            </a:r>
            <a:r>
              <a:rPr lang="en-US" altLang="zh-CN" b="1" dirty="0"/>
              <a:t>in flight</a:t>
            </a:r>
          </a:p>
          <a:p>
            <a:pPr lvl="1"/>
            <a:r>
              <a:rPr lang="en-US" altLang="zh-CN" dirty="0"/>
              <a:t>Example: a page fault on a load instruction will occur in stage 4 of the MIPS pipe</a:t>
            </a:r>
          </a:p>
          <a:p>
            <a:pPr lvl="1"/>
            <a:r>
              <a:rPr lang="en-US" altLang="zh-CN" dirty="0"/>
              <a:t>Pipeline must be safely shutdown when exception occurs and then restarted at the offending instruction</a:t>
            </a:r>
          </a:p>
          <a:p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903790" cy="505343"/>
          </a:xfrm>
        </p:spPr>
        <p:txBody>
          <a:bodyPr/>
          <a:lstStyle/>
          <a:p>
            <a:r>
              <a:rPr lang="en-US" altLang="zh-CN" dirty="0"/>
              <a:t>How to do when exception occurs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Force a trap instruction into the pipeline</a:t>
            </a:r>
          </a:p>
          <a:p>
            <a:r>
              <a:rPr lang="en-US" altLang="zh-CN" dirty="0"/>
              <a:t>Until the trap is taken, turn off all writes for the faulting instruction and any instruction that issued after the faulting instruction</a:t>
            </a:r>
          </a:p>
          <a:p>
            <a:pPr lvl="1"/>
            <a:r>
              <a:rPr lang="en-US" altLang="zh-CN" dirty="0"/>
              <a:t>This prevents instructions from changing the state of the machine</a:t>
            </a:r>
          </a:p>
          <a:p>
            <a:r>
              <a:rPr lang="en-US" altLang="zh-CN" dirty="0"/>
              <a:t>When the trap is taken, invoking the OS, the OS saves the PC of the offending instruction</a:t>
            </a:r>
          </a:p>
          <a:p>
            <a:r>
              <a:rPr lang="en-US" altLang="zh-CN" dirty="0"/>
              <a:t>The OS fixes the exception (if possible) and then restarts the machine</a:t>
            </a:r>
          </a:p>
          <a:p>
            <a:pPr lvl="1"/>
            <a:r>
              <a:rPr lang="en-US" altLang="zh-CN" dirty="0"/>
              <a:t>Restarting usually means setting PC &lt;-- offending instruction address</a:t>
            </a:r>
          </a:p>
          <a:p>
            <a:pPr lvl="1"/>
            <a:r>
              <a:rPr lang="en-US" altLang="zh-CN" dirty="0"/>
              <a:t>Replays instruction(s)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Stopping and Restarting 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pipeline can be stopped so that the instructions issued before the faulting instruction complete and those after it can be restarted, then the pipeline is said to implement </a:t>
            </a:r>
            <a:r>
              <a:rPr lang="en-US" altLang="zh-CN" b="1" dirty="0"/>
              <a:t>precise exceptions</a:t>
            </a:r>
          </a:p>
          <a:p>
            <a:pPr lvl="1"/>
            <a:r>
              <a:rPr lang="en-US" altLang="zh-CN" dirty="0"/>
              <a:t>All instructions </a:t>
            </a:r>
            <a:r>
              <a:rPr lang="en-US" altLang="zh-CN" b="1" dirty="0"/>
              <a:t>before</a:t>
            </a:r>
            <a:r>
              <a:rPr lang="en-US" altLang="zh-CN" dirty="0"/>
              <a:t> the faulting instruction complete  </a:t>
            </a:r>
          </a:p>
          <a:p>
            <a:pPr lvl="1"/>
            <a:r>
              <a:rPr lang="en-US" altLang="zh-CN" dirty="0"/>
              <a:t>And instructions </a:t>
            </a:r>
            <a:r>
              <a:rPr lang="en-US" altLang="zh-CN" b="1" dirty="0"/>
              <a:t>following</a:t>
            </a:r>
            <a:r>
              <a:rPr lang="en-US" altLang="zh-CN" dirty="0"/>
              <a:t> the faulting instruction, including the faulting instruction, do not change the state of the machine. </a:t>
            </a:r>
          </a:p>
          <a:p>
            <a:r>
              <a:rPr lang="en-US" altLang="zh-CN" dirty="0"/>
              <a:t>Under this model, restarting is easy: </a:t>
            </a:r>
          </a:p>
          <a:p>
            <a:pPr lvl="1"/>
            <a:r>
              <a:rPr lang="en-US" altLang="zh-CN" dirty="0"/>
              <a:t>Simply re-execute the original faulting instruction. </a:t>
            </a:r>
          </a:p>
          <a:p>
            <a:pPr lvl="1"/>
            <a:r>
              <a:rPr lang="en-US" altLang="zh-CN" dirty="0"/>
              <a:t>Or, if it is not a </a:t>
            </a:r>
            <a:r>
              <a:rPr lang="en-US" altLang="zh-CN" dirty="0" err="1"/>
              <a:t>resumable</a:t>
            </a:r>
            <a:r>
              <a:rPr lang="en-US" altLang="zh-CN" dirty="0"/>
              <a:t> instruction, start with the next instruction.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Precise Exceptions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Difficult to do when some instructions take multiple cycles to complete</a:t>
            </a:r>
          </a:p>
          <a:p>
            <a:pPr lvl="1"/>
            <a:r>
              <a:rPr lang="en-US" altLang="zh-CN"/>
              <a:t>Some instructions may complete before an exception is detected</a:t>
            </a:r>
          </a:p>
          <a:p>
            <a:pPr lvl="1"/>
            <a:r>
              <a:rPr lang="en-US" altLang="zh-CN"/>
              <a:t>Example</a:t>
            </a:r>
          </a:p>
          <a:p>
            <a:pPr lvl="2"/>
            <a:r>
              <a:rPr lang="en-US" altLang="zh-CN"/>
              <a:t>Multiply r1, r2, r3 ; multiply takes 10 cycles</a:t>
            </a:r>
          </a:p>
          <a:p>
            <a:pPr lvl="2"/>
            <a:r>
              <a:rPr lang="en-US" altLang="zh-CN"/>
              <a:t>Add r10,r11,r12 ; takes 5 cycles</a:t>
            </a:r>
          </a:p>
          <a:p>
            <a:pPr lvl="1"/>
            <a:r>
              <a:rPr lang="en-US" altLang="zh-CN"/>
              <a:t>Add will complete before multiply is done. If multiply overflows, then</a:t>
            </a:r>
          </a:p>
          <a:p>
            <a:pPr lvl="1"/>
            <a:r>
              <a:rPr lang="en-US" altLang="zh-CN"/>
              <a:t>an exception will be raised AFTER the add has updated the value in R10.</a:t>
            </a:r>
          </a:p>
          <a:p>
            <a:pPr lvl="1"/>
            <a:r>
              <a:rPr lang="en-US" altLang="zh-CN"/>
              <a:t>This is an imprecise exception.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Imprecise Exceptions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 machines implement both modes: imprecise and precise exceptions</a:t>
            </a:r>
          </a:p>
          <a:p>
            <a:pPr lvl="1"/>
            <a:r>
              <a:rPr lang="en-US" altLang="zh-CN"/>
              <a:t>Special software instructions to guarantee precise exceptions</a:t>
            </a:r>
          </a:p>
          <a:p>
            <a:pPr lvl="1"/>
            <a:r>
              <a:rPr lang="en-US" altLang="zh-CN"/>
              <a:t>Machine runs slower when one needs precise exceptions</a:t>
            </a:r>
          </a:p>
          <a:p>
            <a:pPr lvl="1"/>
            <a:r>
              <a:rPr lang="en-US" altLang="zh-CN"/>
              <a:t>In general, integer exceptions are precise, while FP exceptions may not be.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Precise vs. Imprecise Exceptions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</a:rPr>
              <a:t>Which stage can exceptions occur in?</a:t>
            </a:r>
          </a:p>
          <a:p>
            <a:r>
              <a:rPr lang="en-US" altLang="zh-CN" sz="2800" u="sng" dirty="0">
                <a:solidFill>
                  <a:srgbClr val="063DE9"/>
                </a:solidFill>
                <a:latin typeface="Comic Sans MS" pitchFamily="66" charset="0"/>
              </a:rPr>
              <a:t>Stage     Problem exceptions occurring</a:t>
            </a:r>
            <a:endParaRPr lang="en-US" altLang="zh-CN" sz="2800" dirty="0">
              <a:solidFill>
                <a:srgbClr val="063DE9"/>
              </a:solidFill>
              <a:latin typeface="Comic Sans MS" pitchFamily="66" charset="0"/>
            </a:endParaRP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IF 		page fault on instruction fetch; 	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			misaligned memory access;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			memory protection violation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ID 	undefined or illegal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itchFamily="66" charset="0"/>
              </a:rPr>
              <a:t>opcode</a:t>
            </a:r>
            <a:endParaRPr lang="en-US" altLang="zh-CN" sz="2400" dirty="0">
              <a:solidFill>
                <a:srgbClr val="000000"/>
              </a:solidFill>
              <a:latin typeface="Comic Sans MS" pitchFamily="66" charset="0"/>
            </a:endParaRP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EX 	arithmetic exception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MEM 	page fault on data fetch; 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			misaligned 	memory access;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			memory-protection violation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</a:rPr>
              <a:t>WB 	none</a:t>
            </a:r>
            <a:endParaRPr lang="en-US" altLang="zh-CN" sz="2400" dirty="0">
              <a:latin typeface="Comic Sans MS" pitchFamily="66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Exceptions and the MIPS Architecture</a:t>
            </a:r>
            <a:endParaRPr lang="en-US" altLang="zh-CN" b="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Clock Cycle 4, LW can have a data page fault while the ADD has an arithmetic exception</a:t>
            </a:r>
          </a:p>
          <a:p>
            <a:r>
              <a:rPr lang="en-US" altLang="zh-CN" dirty="0"/>
              <a:t>Handled by servicing the page fault and then restarting the LW instruction</a:t>
            </a:r>
          </a:p>
          <a:p>
            <a:r>
              <a:rPr lang="en-US" altLang="zh-CN" dirty="0"/>
              <a:t>The ADD’s arithmetic exception will occur again because the ADD instruction is restarted after the exception is handled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Exceptions in one clock cycle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221088"/>
            <a:ext cx="8172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000" dirty="0"/>
              <a:t>ADD causes an exception in the instruction fetch stage while LW causes an exception in the memory access stage</a:t>
            </a:r>
          </a:p>
          <a:p>
            <a:r>
              <a:rPr lang="en-US" altLang="zh-CN" sz="2000" dirty="0"/>
              <a:t>If we implement precise exceptions, LW exception must be handled first</a:t>
            </a:r>
          </a:p>
          <a:p>
            <a:r>
              <a:rPr lang="en-US" altLang="zh-CN" sz="2000" dirty="0"/>
              <a:t>This is done by having hardware post exceptions by order of instruction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353" y="3955390"/>
            <a:ext cx="8287907" cy="2142857"/>
          </a:xfr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Exceptions out-of-order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the instruction is about to exit the pipeline (MEM/WB), any pending exceptions for the instruction are examined. </a:t>
            </a:r>
          </a:p>
          <a:p>
            <a:r>
              <a:rPr lang="en-US" altLang="zh-CN" dirty="0"/>
              <a:t> If an instruction generates multiple exceptions, the exception occurring in the earliest stage takes precedence. </a:t>
            </a:r>
          </a:p>
          <a:p>
            <a:r>
              <a:rPr lang="en-US" altLang="zh-CN" dirty="0"/>
              <a:t>This is done by keeping an </a:t>
            </a:r>
            <a:r>
              <a:rPr lang="en-US" altLang="zh-CN" b="1" dirty="0"/>
              <a:t>exception status vector </a:t>
            </a:r>
            <a:r>
              <a:rPr lang="en-US" altLang="zh-CN" dirty="0"/>
              <a:t>for each instruction: </a:t>
            </a:r>
          </a:p>
          <a:p>
            <a:pPr lvl="1"/>
            <a:r>
              <a:rPr lang="en-US" altLang="zh-CN" dirty="0"/>
              <a:t>If an exception is posted, it is added to the vector and all writes that affect system state are disabled.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ordering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makes pipelining hard to implement ?</a:t>
            </a:r>
          </a:p>
          <a:p>
            <a:r>
              <a:rPr lang="en-US" altLang="zh-CN" dirty="0"/>
              <a:t>   (</a:t>
            </a:r>
            <a:r>
              <a:rPr lang="en-US" altLang="zh-CN" dirty="0" err="1"/>
              <a:t>execptions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Extending the MIPS Pipeline to Handle </a:t>
            </a:r>
            <a:r>
              <a:rPr lang="en-US" altLang="zh-CN" dirty="0" err="1"/>
              <a:t>Multicycle</a:t>
            </a:r>
            <a:r>
              <a:rPr lang="en-US" altLang="zh-CN" dirty="0"/>
              <a:t> Operations</a:t>
            </a:r>
          </a:p>
          <a:p>
            <a:endParaRPr lang="en-US" altLang="zh-CN" dirty="0"/>
          </a:p>
          <a:p>
            <a:r>
              <a:rPr lang="en-US" altLang="zh-CN" dirty="0"/>
              <a:t>MIPS R4000 integer pipeline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Lecture 4 for pipelining</a:t>
            </a:r>
          </a:p>
        </p:txBody>
      </p:sp>
      <p:pic>
        <p:nvPicPr>
          <p:cNvPr id="2052" name="Picture 4" descr="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31096"/>
            <a:ext cx="3276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single messiest parts of designing a modern CPU</a:t>
            </a:r>
          </a:p>
          <a:p>
            <a:pPr lvl="1"/>
            <a:r>
              <a:rPr lang="en-US" altLang="zh-CN" dirty="0"/>
              <a:t>It isn’t pretty, it’s easy to get wrong</a:t>
            </a:r>
          </a:p>
          <a:p>
            <a:pPr lvl="1"/>
            <a:r>
              <a:rPr lang="en-US" altLang="zh-CN" dirty="0"/>
              <a:t>It’s often not too elegant</a:t>
            </a:r>
          </a:p>
          <a:p>
            <a:pPr lvl="1"/>
            <a:r>
              <a:rPr lang="en-US" altLang="zh-CN" dirty="0"/>
              <a:t>It usually takes huge wads of special logic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Further complicated by modern CPU mechanisms</a:t>
            </a:r>
          </a:p>
          <a:p>
            <a:pPr lvl="1"/>
            <a:r>
              <a:rPr lang="en-US" altLang="zh-CN" dirty="0"/>
              <a:t>Deep pipes</a:t>
            </a:r>
          </a:p>
          <a:p>
            <a:pPr lvl="1"/>
            <a:r>
              <a:rPr lang="en-US" altLang="zh-CN" dirty="0"/>
              <a:t>Superscalar --lots of instructions in flight in parallel</a:t>
            </a:r>
          </a:p>
          <a:p>
            <a:pPr lvl="1"/>
            <a:r>
              <a:rPr lang="en-US" altLang="zh-CN" dirty="0"/>
              <a:t>Out-of-order execution </a:t>
            </a:r>
          </a:p>
          <a:p>
            <a:pPr lvl="2"/>
            <a:r>
              <a:rPr lang="en-US" altLang="zh-CN" dirty="0"/>
              <a:t> time order of exceptions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 program order of the instructions on which the exceptions happened</a:t>
            </a:r>
          </a:p>
          <a:p>
            <a:pPr lvl="1"/>
            <a:r>
              <a:rPr lang="en-US" altLang="zh-CN" dirty="0"/>
              <a:t>Maintaining illusion of “sequential instruction execution” gets really complicated.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Exceptions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Detecting and resolving hazards</a:t>
            </a:r>
          </a:p>
          <a:p>
            <a:pPr lvl="1"/>
            <a:r>
              <a:rPr lang="en-US" altLang="zh-CN" dirty="0"/>
              <a:t>OK. We have solved this problem.</a:t>
            </a:r>
          </a:p>
          <a:p>
            <a:r>
              <a:rPr lang="en-US" altLang="zh-CN" dirty="0"/>
              <a:t>Exceptions and Interrupts</a:t>
            </a:r>
          </a:p>
          <a:p>
            <a:r>
              <a:rPr lang="en-US" altLang="zh-CN" b="1" dirty="0"/>
              <a:t>Instruction Set complications </a:t>
            </a:r>
          </a:p>
          <a:p>
            <a:pPr lvl="1"/>
            <a:r>
              <a:rPr lang="en-US" altLang="zh-CN" dirty="0"/>
              <a:t>Very complex multicycle instructions are difficult to pipeline</a:t>
            </a:r>
          </a:p>
          <a:p>
            <a:pPr lvl="1"/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String Mov from 0x1234, to 0x4000, 0x1000 bytes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Makes Pipelines Hard to Implement?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instruction is committed when it is guaranteed to complete. </a:t>
            </a:r>
          </a:p>
          <a:p>
            <a:pPr lvl="1"/>
            <a:r>
              <a:rPr lang="en-US" altLang="zh-CN" dirty="0"/>
              <a:t>On MIPS, all instructions are committed at the end of MEM. </a:t>
            </a:r>
          </a:p>
          <a:p>
            <a:pPr lvl="1"/>
            <a:r>
              <a:rPr lang="en-US" altLang="zh-CN" dirty="0"/>
              <a:t>Since no updates occur before instructions commit, precise interrupts are straightforward. </a:t>
            </a:r>
          </a:p>
          <a:p>
            <a:r>
              <a:rPr lang="en-US" altLang="zh-CN" dirty="0"/>
              <a:t>In most RISC systems, each instruction writes only one result. </a:t>
            </a:r>
          </a:p>
          <a:p>
            <a:pPr lvl="1"/>
            <a:r>
              <a:rPr lang="en-US" altLang="zh-CN" dirty="0"/>
              <a:t>This means that the instruction can be cancelled any time before the instruction is committed, with no harm to the system state.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 complications-1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not true for many CISC machines, i.e. VAX </a:t>
            </a:r>
          </a:p>
          <a:p>
            <a:pPr lvl="1"/>
            <a:r>
              <a:rPr lang="en-US" altLang="zh-CN" dirty="0"/>
              <a:t>On these machines, the system state may be modified well </a:t>
            </a:r>
            <a:r>
              <a:rPr lang="en-US" altLang="zh-CN" b="1" dirty="0"/>
              <a:t>before</a:t>
            </a:r>
            <a:r>
              <a:rPr lang="en-US" altLang="zh-CN" dirty="0"/>
              <a:t> the instruction or its predecessors are committed. </a:t>
            </a:r>
          </a:p>
          <a:p>
            <a:pPr lvl="1"/>
            <a:r>
              <a:rPr lang="en-US" altLang="zh-CN" dirty="0"/>
              <a:t> For example, if an instruction using autoincrement mode is aborted because of an exception, then the machine state may have been altered. </a:t>
            </a:r>
          </a:p>
          <a:p>
            <a:pPr lvl="1"/>
            <a:r>
              <a:rPr lang="en-US" altLang="zh-CN" dirty="0"/>
              <a:t>This leads to an imprecise exception making it difficult to restart the instruction.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 Complications-2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situation is worse for instructions that access and write memory in </a:t>
            </a:r>
            <a:r>
              <a:rPr lang="en-US" altLang="zh-CN" b="1" dirty="0"/>
              <a:t>multiple places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These instructions can generate multiple faults. </a:t>
            </a:r>
          </a:p>
          <a:p>
            <a:pPr lvl="1"/>
            <a:r>
              <a:rPr lang="en-US" altLang="zh-CN" dirty="0"/>
              <a:t>Therefore, it becomes difficult to know where to resume.</a:t>
            </a:r>
          </a:p>
          <a:p>
            <a:pPr lvl="1"/>
            <a:r>
              <a:rPr lang="en-US" altLang="zh-CN" dirty="0"/>
              <a:t>This is usually solved by using general purpose registers as work registers (that are saved and restored.)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 Complications-3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Odd bits of state </a:t>
            </a:r>
            <a:r>
              <a:rPr lang="en-US" altLang="zh-CN" dirty="0"/>
              <a:t>that may create additional pipeline hazards or may require extra hardware to save and restore.</a:t>
            </a:r>
          </a:p>
          <a:p>
            <a:pPr lvl="1"/>
            <a:r>
              <a:rPr lang="en-US" altLang="zh-CN" dirty="0"/>
              <a:t>Example:  conditional codes</a:t>
            </a:r>
          </a:p>
          <a:p>
            <a:r>
              <a:rPr lang="en-US" altLang="zh-CN" dirty="0" err="1"/>
              <a:t>Multicycle</a:t>
            </a:r>
            <a:r>
              <a:rPr lang="en-US" altLang="zh-CN" dirty="0"/>
              <a:t> operation</a:t>
            </a:r>
          </a:p>
          <a:p>
            <a:pPr lvl="1"/>
            <a:r>
              <a:rPr lang="en-US" altLang="zh-CN" dirty="0"/>
              <a:t>The general solution used by more complex instruction set machines is to pipeline the microcode.</a:t>
            </a:r>
          </a:p>
          <a:p>
            <a:pPr lvl="1"/>
            <a:r>
              <a:rPr lang="en-US" altLang="zh-CN" dirty="0"/>
              <a:t>In 1990s, all companies moved to simpler ISA.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 Complications-4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Alternative resolutions to handle floating-point operations</a:t>
            </a:r>
          </a:p>
          <a:p>
            <a:pPr lvl="1"/>
            <a:r>
              <a:rPr lang="en-US" altLang="zh-CN"/>
              <a:t>Complete operation in 1 or 2 clock cycles,</a:t>
            </a:r>
          </a:p>
          <a:p>
            <a:pPr lvl="2"/>
            <a:r>
              <a:rPr lang="en-US" altLang="zh-CN"/>
              <a:t>Which means using a slow clock, </a:t>
            </a:r>
          </a:p>
          <a:p>
            <a:pPr lvl="2"/>
            <a:r>
              <a:rPr lang="en-US" altLang="zh-CN"/>
              <a:t>or/and  using enormous amounts of logic in FP units.</a:t>
            </a:r>
          </a:p>
          <a:p>
            <a:pPr lvl="1"/>
            <a:r>
              <a:rPr lang="en-US" altLang="zh-CN"/>
              <a:t>Allow for a longer latency for operations</a:t>
            </a:r>
          </a:p>
          <a:p>
            <a:pPr lvl="2"/>
            <a:r>
              <a:rPr lang="en-US" altLang="zh-CN"/>
              <a:t>The EX cycle may be repeated as many times as needed to complete the operation</a:t>
            </a:r>
          </a:p>
          <a:p>
            <a:pPr lvl="2"/>
            <a:r>
              <a:rPr lang="en-US" altLang="zh-CN"/>
              <a:t>There may be multiple FP units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Extending the MIPS pipeline to handle </a:t>
            </a:r>
            <a:r>
              <a:rPr lang="en-US" altLang="zh-CN" sz="2000" dirty="0" err="1"/>
              <a:t>MultiCycle</a:t>
            </a:r>
            <a:r>
              <a:rPr lang="en-US" altLang="zh-CN" sz="2000" dirty="0"/>
              <a:t> Operations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pipeline with FP units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terminologies</a:t>
            </a:r>
          </a:p>
          <a:p>
            <a:pPr lvl="1"/>
            <a:r>
              <a:rPr lang="en-US" altLang="zh-CN" b="1" dirty="0"/>
              <a:t>Latency</a:t>
            </a:r>
            <a:r>
              <a:rPr lang="en-US" altLang="zh-CN" dirty="0"/>
              <a:t>---the number of intervening cycles between an instruction that produces a result and an instruction that uses the result.</a:t>
            </a:r>
          </a:p>
          <a:p>
            <a:pPr lvl="1"/>
            <a:r>
              <a:rPr lang="en-US" altLang="zh-CN" b="1" dirty="0"/>
              <a:t>Initiation interval</a:t>
            </a:r>
            <a:r>
              <a:rPr lang="en-US" altLang="zh-CN" dirty="0"/>
              <a:t>---the number of cycles that must elapse between instructions issue to the same unit. </a:t>
            </a:r>
          </a:p>
          <a:p>
            <a:pPr lvl="2"/>
            <a:r>
              <a:rPr lang="en-US" altLang="zh-CN" dirty="0"/>
              <a:t>For full pipelined units, initiation interval is 1</a:t>
            </a:r>
          </a:p>
          <a:p>
            <a:pPr lvl="2"/>
            <a:r>
              <a:rPr lang="en-US" altLang="zh-CN" dirty="0"/>
              <a:t>For </a:t>
            </a:r>
            <a:r>
              <a:rPr lang="en-US" altLang="zh-CN" dirty="0" err="1"/>
              <a:t>unpipelined</a:t>
            </a:r>
            <a:r>
              <a:rPr lang="en-US" altLang="zh-CN" dirty="0"/>
              <a:t> units, initiation interval is always the latency plus 1.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Pipelining some of the FP units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Latencies and initiation intervals for functional units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7200" y="1524000"/>
          <a:ext cx="81724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文档" r:id="rId3" imgW="7256160" imgH="4546440" progId="Word.Document.8">
                  <p:embed/>
                </p:oleObj>
              </mc:Choice>
              <mc:Fallback>
                <p:oleObj name="文档" r:id="rId3" imgW="7256160" imgH="45464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172450" cy="47625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Detecting and resolving hazards</a:t>
            </a:r>
          </a:p>
          <a:p>
            <a:pPr lvl="1"/>
            <a:r>
              <a:rPr lang="en-US" altLang="zh-CN"/>
              <a:t>OK. We have solved this problem.</a:t>
            </a:r>
          </a:p>
          <a:p>
            <a:r>
              <a:rPr lang="en-US" altLang="zh-CN"/>
              <a:t>Exceptions and Interrupts</a:t>
            </a:r>
          </a:p>
          <a:p>
            <a:r>
              <a:rPr lang="en-US" altLang="zh-CN"/>
              <a:t>Instruction Set complications </a:t>
            </a:r>
          </a:p>
          <a:p>
            <a:pPr lvl="1"/>
            <a:r>
              <a:rPr lang="en-US" altLang="zh-CN"/>
              <a:t>Very complex multicycle instructions are difficult to pipeline</a:t>
            </a:r>
          </a:p>
          <a:p>
            <a:pPr lvl="1"/>
            <a:r>
              <a:rPr lang="en-US" altLang="zh-CN"/>
              <a:t>Example:</a:t>
            </a:r>
          </a:p>
          <a:p>
            <a:pPr lvl="1"/>
            <a:r>
              <a:rPr lang="en-US" altLang="zh-CN"/>
              <a:t>stringMov from 0x1234, to 0x4000, 0x1000 bytes</a:t>
            </a:r>
          </a:p>
          <a:p>
            <a:pPr lvl="1"/>
            <a:endParaRPr lang="en-US" altLang="zh-CN"/>
          </a:p>
          <a:p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Makes Pipelines Hard to Implement?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Pipeline supports multiple outstanding FP operations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629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Memory bandwidth:  double words/one cycle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New pipeline latches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M1/M2, M2/M3, M3/M4, M4/M5, M5/M6, M6/M7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A1/A2, A2/A3, A3/A4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New connection registers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ID/EX, ID/M1, ID/A1, ID/DIV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Comic Sans MS" pitchFamily="66" charset="0"/>
              </a:rPr>
              <a:t>EX/MEM, M7/MEM, A4/MEM, DIV/MEM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Because the divider unit is unpipelined,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structural hazards</a:t>
            </a:r>
            <a:r>
              <a:rPr lang="en-US" altLang="zh-CN" sz="2000">
                <a:latin typeface="Comic Sans MS" pitchFamily="66" charset="0"/>
              </a:rPr>
              <a:t> can occur.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Because the instructions have varying running times, the number of register writes required in a cycle can be larger than 1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New data hazards: WAW</a:t>
            </a:r>
            <a:r>
              <a:rPr lang="en-US" altLang="zh-CN" sz="2000">
                <a:latin typeface="Comic Sans MS" pitchFamily="66" charset="0"/>
              </a:rPr>
              <a:t> is possible due to disorder WBs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Due to longer latency of operations,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stalls for RAW hazards will be more frequent.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Problems with 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exceptions</a:t>
            </a:r>
            <a:r>
              <a:rPr lang="en-US" altLang="zh-CN" sz="2000">
                <a:latin typeface="Comic Sans MS" pitchFamily="66" charset="0"/>
              </a:rPr>
              <a:t> resulting from disorder completion</a:t>
            </a:r>
            <a:r>
              <a:rPr lang="en-US" altLang="zh-CN" sz="240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Specifications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Issuing in order and completion out of order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76238" y="1905000"/>
          <a:ext cx="828357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文档" r:id="rId3" imgW="8876520" imgH="3380400" progId="Word.Document.8">
                  <p:embed/>
                </p:oleObj>
              </mc:Choice>
              <mc:Fallback>
                <p:oleObj name="文档" r:id="rId3" imgW="8876520" imgH="3380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905000"/>
                        <a:ext cx="8283575" cy="314642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89803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 for the FP register write port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04800" y="1600200"/>
          <a:ext cx="855027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文档" r:id="rId3" imgW="8498160" imgH="4152600" progId="Word.Document.8">
                  <p:embed/>
                </p:oleObj>
              </mc:Choice>
              <mc:Fallback>
                <p:oleObj name="文档" r:id="rId3" imgW="8498160" imgH="4152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8550275" cy="43402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04800" y="1371600"/>
            <a:ext cx="8839200" cy="5029200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Comic Sans MS" pitchFamily="66" charset="0"/>
              </a:rPr>
              <a:t>Increase the number of write ports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Unattractive</a:t>
            </a:r>
            <a:r>
              <a:rPr lang="en-US" altLang="zh-CN" sz="2000" dirty="0">
                <a:latin typeface="Comic Sans MS" pitchFamily="66" charset="0"/>
              </a:rPr>
              <a:t> at all !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zh-CN" sz="2000" dirty="0">
                <a:latin typeface="Comic Sans MS" pitchFamily="66" charset="0"/>
              </a:rPr>
              <a:t>No worthy since steady state usage is close to 1. 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latin typeface="Comic Sans MS" pitchFamily="66" charset="0"/>
              </a:rPr>
              <a:t>Detect and insert stalls by serializing the writes 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Track the use of the write port in the ID stage and to stall an instruction before it issues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Additional Hardware: a shift register+ write conflict logic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The shift register tracks when already-issued instructions will use the register file, and right shift 1 bit each clock.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The stalls might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</a:rPr>
              <a:t>aggravate</a:t>
            </a:r>
            <a:r>
              <a:rPr lang="en-US" altLang="zh-CN" sz="1800" dirty="0">
                <a:latin typeface="Comic Sans MS" pitchFamily="66" charset="0"/>
              </a:rPr>
              <a:t> the data hazards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All interlock detection and stall insertion occurs in ID stage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To stall a conflicting instruction when it tries to enter the MEM or WB stage.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Easy to detect the conflict at this point </a:t>
            </a:r>
          </a:p>
          <a:p>
            <a:pPr lvl="2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>
                <a:latin typeface="Comic Sans MS" pitchFamily="66" charset="0"/>
              </a:rPr>
              <a:t>Complicates pipeline control since stalls can now occur in two places.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How to solve the write port conflict 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two instructions, A and B. A occurs before B.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RAW( Read after write)  true dependence</a:t>
            </a:r>
          </a:p>
          <a:p>
            <a:pPr lvl="1"/>
            <a:r>
              <a:rPr lang="en-US" altLang="zh-CN" dirty="0"/>
              <a:t>Instruction A writes Rx</a:t>
            </a:r>
            <a:r>
              <a:rPr lang="zh-CN" altLang="en-US" dirty="0"/>
              <a:t>，</a:t>
            </a:r>
            <a:r>
              <a:rPr lang="en-US" altLang="zh-CN" dirty="0"/>
              <a:t>instruction B reads Rx</a:t>
            </a:r>
          </a:p>
          <a:p>
            <a:r>
              <a:rPr lang="en-US" altLang="zh-CN" dirty="0"/>
              <a:t>WAW(Write after write) output dependence</a:t>
            </a:r>
          </a:p>
          <a:p>
            <a:pPr lvl="1"/>
            <a:r>
              <a:rPr lang="en-US" altLang="zh-CN" dirty="0"/>
              <a:t>Instruction A writes Rx</a:t>
            </a:r>
            <a:r>
              <a:rPr lang="zh-CN" altLang="en-US" dirty="0"/>
              <a:t>，</a:t>
            </a:r>
            <a:r>
              <a:rPr lang="en-US" altLang="zh-CN" dirty="0"/>
              <a:t>instruction B writes Rx</a:t>
            </a:r>
          </a:p>
          <a:p>
            <a:r>
              <a:rPr lang="en-US" altLang="zh-CN" dirty="0"/>
              <a:t>WAR( Write after read) anti-</a:t>
            </a:r>
            <a:r>
              <a:rPr lang="en-US" altLang="zh-CN" dirty="0" err="1"/>
              <a:t>denpendence</a:t>
            </a:r>
            <a:endParaRPr lang="en-US" altLang="zh-CN" dirty="0"/>
          </a:p>
          <a:p>
            <a:pPr lvl="1"/>
            <a:r>
              <a:rPr lang="en-US" altLang="zh-CN" dirty="0"/>
              <a:t>Instruction A reads Rx</a:t>
            </a:r>
            <a:r>
              <a:rPr lang="zh-CN" altLang="en-US" dirty="0"/>
              <a:t>，</a:t>
            </a:r>
            <a:r>
              <a:rPr lang="en-US" altLang="zh-CN" dirty="0"/>
              <a:t>instruction B writes  Rx</a:t>
            </a:r>
          </a:p>
          <a:p>
            <a:r>
              <a:rPr lang="en-US" altLang="zh-CN" dirty="0"/>
              <a:t>Hazards are named according to the ordering that MUST be preserved by the pipeline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data hazards </a:t>
            </a:r>
          </a:p>
        </p:txBody>
      </p:sp>
      <p:pic>
        <p:nvPicPr>
          <p:cNvPr id="35844" name="Picture 4" descr="chap3_3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239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read a register before A has written it and gets the old value. </a:t>
            </a:r>
          </a:p>
          <a:p>
            <a:r>
              <a:rPr lang="en-US" altLang="zh-CN"/>
              <a:t>This is common, and forwarding helps to solve it.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RAW dependence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43000" y="3048000"/>
            <a:ext cx="6440488" cy="914400"/>
            <a:chOff x="720" y="1920"/>
            <a:chExt cx="4057" cy="576"/>
          </a:xfrm>
        </p:grpSpPr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28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774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352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72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3214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720" y="2064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3888" y="1920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3888" y="2160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1447800" y="4495800"/>
            <a:ext cx="1905000" cy="609600"/>
            <a:chOff x="912" y="2832"/>
            <a:chExt cx="1200" cy="384"/>
          </a:xfrm>
        </p:grpSpPr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912" y="283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281" y="302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1774" y="283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2514600" y="4876800"/>
            <a:ext cx="1905000" cy="609600"/>
            <a:chOff x="1536" y="3216"/>
            <a:chExt cx="1200" cy="384"/>
          </a:xfrm>
        </p:grpSpPr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1536" y="3216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1905" y="3408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2398" y="3216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953000" y="4648200"/>
            <a:ext cx="348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If D(A)=S(B), hazard occur.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write an operand before A has written it. </a:t>
            </a:r>
          </a:p>
          <a:p>
            <a:r>
              <a:rPr lang="en-US" altLang="zh-CN"/>
              <a:t>After instruction B has executed, the value of the register should be B's result, but A's result is stored instead. </a:t>
            </a:r>
          </a:p>
          <a:p>
            <a:r>
              <a:rPr lang="en-US" altLang="zh-CN"/>
              <a:t>This can only happen with pipelines that write values in more than one stage, or in variable-length pipelines (i.e. FP pipelines). </a:t>
            </a:r>
          </a:p>
          <a:p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WAW dependence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143000" y="3962400"/>
            <a:ext cx="6440488" cy="914400"/>
            <a:chOff x="720" y="2208"/>
            <a:chExt cx="4057" cy="576"/>
          </a:xfrm>
        </p:grpSpPr>
        <p:grpSp>
          <p:nvGrpSpPr>
            <p:cNvPr id="37893" name="Group 5"/>
            <p:cNvGrpSpPr>
              <a:grpSpLocks/>
            </p:cNvGrpSpPr>
            <p:nvPr/>
          </p:nvGrpSpPr>
          <p:grpSpPr bwMode="auto">
            <a:xfrm>
              <a:off x="912" y="2400"/>
              <a:ext cx="1200" cy="384"/>
              <a:chOff x="912" y="2400"/>
              <a:chExt cx="1200" cy="384"/>
            </a:xfrm>
          </p:grpSpPr>
          <p:sp>
            <p:nvSpPr>
              <p:cNvPr id="37894" name="Oval 6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338" cy="3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>
                <a:off x="128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6" name="Oval 8"/>
              <p:cNvSpPr>
                <a:spLocks noChangeArrowheads="1"/>
              </p:cNvSpPr>
              <p:nvPr/>
            </p:nvSpPr>
            <p:spPr bwMode="auto">
              <a:xfrm>
                <a:off x="177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2352" y="2400"/>
              <a:ext cx="1200" cy="384"/>
              <a:chOff x="2352" y="2400"/>
              <a:chExt cx="1200" cy="384"/>
            </a:xfrm>
          </p:grpSpPr>
          <p:sp>
            <p:nvSpPr>
              <p:cNvPr id="37898" name="Oval 10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7899" name="Line 11"/>
              <p:cNvSpPr>
                <a:spLocks noChangeShapeType="1"/>
              </p:cNvSpPr>
              <p:nvPr/>
            </p:nvSpPr>
            <p:spPr bwMode="auto">
              <a:xfrm>
                <a:off x="272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Oval 12"/>
              <p:cNvSpPr>
                <a:spLocks noChangeArrowheads="1"/>
              </p:cNvSpPr>
              <p:nvPr/>
            </p:nvSpPr>
            <p:spPr bwMode="auto">
              <a:xfrm>
                <a:off x="321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720" y="2352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888" y="2208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3888" y="2448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1447800" y="5257800"/>
            <a:ext cx="2667000" cy="1066800"/>
            <a:chOff x="912" y="3024"/>
            <a:chExt cx="1680" cy="672"/>
          </a:xfrm>
        </p:grpSpPr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912" y="3024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248" y="3216"/>
              <a:ext cx="10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2254" y="3024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1392" y="3312"/>
              <a:ext cx="338" cy="384"/>
            </a:xfrm>
            <a:prstGeom prst="ellipse">
              <a:avLst/>
            </a:prstGeom>
            <a:noFill/>
            <a:ln w="95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S(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728" y="3504"/>
              <a:ext cx="43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Oval 22"/>
            <p:cNvSpPr>
              <a:spLocks noChangeArrowheads="1"/>
            </p:cNvSpPr>
            <p:nvPr/>
          </p:nvSpPr>
          <p:spPr bwMode="auto">
            <a:xfrm>
              <a:off x="2158" y="33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altLang="zh-CN" sz="2200" b="1">
                  <a:latin typeface="Times New Roman" pitchFamily="18" charset="0"/>
                </a:rPr>
                <a:t>D(</a:t>
              </a:r>
              <a:r>
                <a:rPr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876800" y="5638800"/>
            <a:ext cx="349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If D(A)=D(B), hazard occur.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 tries to write a register before A has read it.</a:t>
            </a:r>
          </a:p>
          <a:p>
            <a:r>
              <a:rPr lang="en-US" altLang="zh-CN"/>
              <a:t>In this case, A uses the new (incorrect) value. </a:t>
            </a:r>
          </a:p>
          <a:p>
            <a:r>
              <a:rPr lang="en-US" altLang="zh-CN"/>
              <a:t>This type of hazard is rare because most pipelines read values early and write results late. </a:t>
            </a:r>
          </a:p>
          <a:p>
            <a:r>
              <a:rPr lang="en-US" altLang="zh-CN"/>
              <a:t>However, it might happen for a CPU that had complex addressing modes. i.e. autoincrement.</a:t>
            </a:r>
          </a:p>
          <a:p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WAR dependence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143000" y="3962400"/>
            <a:ext cx="6440488" cy="914400"/>
            <a:chOff x="720" y="2496"/>
            <a:chExt cx="4057" cy="576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912" y="2688"/>
              <a:ext cx="1200" cy="384"/>
              <a:chOff x="912" y="2688"/>
              <a:chExt cx="1200" cy="384"/>
            </a:xfrm>
          </p:grpSpPr>
          <p:sp>
            <p:nvSpPr>
              <p:cNvPr id="38918" name="Oval 6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19" name="Line 7"/>
              <p:cNvSpPr>
                <a:spLocks noChangeShapeType="1"/>
              </p:cNvSpPr>
              <p:nvPr/>
            </p:nvSpPr>
            <p:spPr bwMode="auto">
              <a:xfrm>
                <a:off x="1281" y="2880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0" name="Oval 8"/>
              <p:cNvSpPr>
                <a:spLocks noChangeArrowheads="1"/>
              </p:cNvSpPr>
              <p:nvPr/>
            </p:nvSpPr>
            <p:spPr bwMode="auto">
              <a:xfrm>
                <a:off x="1774" y="2688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grpSp>
          <p:nvGrpSpPr>
            <p:cNvPr id="38921" name="Group 9"/>
            <p:cNvGrpSpPr>
              <a:grpSpLocks/>
            </p:cNvGrpSpPr>
            <p:nvPr/>
          </p:nvGrpSpPr>
          <p:grpSpPr bwMode="auto">
            <a:xfrm>
              <a:off x="2352" y="2688"/>
              <a:ext cx="1200" cy="384"/>
              <a:chOff x="2352" y="2400"/>
              <a:chExt cx="1200" cy="384"/>
            </a:xfrm>
          </p:grpSpPr>
          <p:sp>
            <p:nvSpPr>
              <p:cNvPr id="38922" name="Oval 10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23" name="Line 11"/>
              <p:cNvSpPr>
                <a:spLocks noChangeShapeType="1"/>
              </p:cNvSpPr>
              <p:nvPr/>
            </p:nvSpPr>
            <p:spPr bwMode="auto">
              <a:xfrm>
                <a:off x="2721" y="2592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4" name="Oval 12"/>
              <p:cNvSpPr>
                <a:spLocks noChangeArrowheads="1"/>
              </p:cNvSpPr>
              <p:nvPr/>
            </p:nvSpPr>
            <p:spPr bwMode="auto">
              <a:xfrm>
                <a:off x="3214" y="24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720" y="2640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3888" y="2496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Time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3888" y="2736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No hazard</a:t>
              </a:r>
            </a:p>
          </p:txBody>
        </p:sp>
      </p:grp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1295400" y="5181600"/>
            <a:ext cx="7069138" cy="1066800"/>
            <a:chOff x="816" y="3216"/>
            <a:chExt cx="4453" cy="672"/>
          </a:xfrm>
        </p:grpSpPr>
        <p:grpSp>
          <p:nvGrpSpPr>
            <p:cNvPr id="38929" name="Group 17"/>
            <p:cNvGrpSpPr>
              <a:grpSpLocks/>
            </p:cNvGrpSpPr>
            <p:nvPr/>
          </p:nvGrpSpPr>
          <p:grpSpPr bwMode="auto">
            <a:xfrm>
              <a:off x="816" y="3504"/>
              <a:ext cx="1104" cy="384"/>
              <a:chOff x="1392" y="3600"/>
              <a:chExt cx="1104" cy="384"/>
            </a:xfrm>
          </p:grpSpPr>
          <p:sp>
            <p:nvSpPr>
              <p:cNvPr id="38930" name="Oval 18"/>
              <p:cNvSpPr>
                <a:spLocks noChangeArrowheads="1"/>
              </p:cNvSpPr>
              <p:nvPr/>
            </p:nvSpPr>
            <p:spPr bwMode="auto">
              <a:xfrm>
                <a:off x="1392" y="3600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31" name="Line 19"/>
              <p:cNvSpPr>
                <a:spLocks noChangeShapeType="1"/>
              </p:cNvSpPr>
              <p:nvPr/>
            </p:nvSpPr>
            <p:spPr bwMode="auto">
              <a:xfrm>
                <a:off x="1728" y="3792"/>
                <a:ext cx="43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Oval 20"/>
              <p:cNvSpPr>
                <a:spLocks noChangeArrowheads="1"/>
              </p:cNvSpPr>
              <p:nvPr/>
            </p:nvSpPr>
            <p:spPr bwMode="auto">
              <a:xfrm>
                <a:off x="2158" y="3600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3074" y="3552"/>
              <a:ext cx="2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If S(A)=D(B), hazard occur.</a:t>
              </a:r>
            </a:p>
          </p:txBody>
        </p:sp>
        <p:grpSp>
          <p:nvGrpSpPr>
            <p:cNvPr id="38934" name="Group 22"/>
            <p:cNvGrpSpPr>
              <a:grpSpLocks/>
            </p:cNvGrpSpPr>
            <p:nvPr/>
          </p:nvGrpSpPr>
          <p:grpSpPr bwMode="auto">
            <a:xfrm>
              <a:off x="1728" y="3216"/>
              <a:ext cx="1200" cy="384"/>
              <a:chOff x="912" y="2688"/>
              <a:chExt cx="1200" cy="384"/>
            </a:xfrm>
          </p:grpSpPr>
          <p:sp>
            <p:nvSpPr>
              <p:cNvPr id="38935" name="Oval 23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S(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38936" name="Line 24"/>
              <p:cNvSpPr>
                <a:spLocks noChangeShapeType="1"/>
              </p:cNvSpPr>
              <p:nvPr/>
            </p:nvSpPr>
            <p:spPr bwMode="auto">
              <a:xfrm>
                <a:off x="1281" y="2880"/>
                <a:ext cx="493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Oval 25"/>
              <p:cNvSpPr>
                <a:spLocks noChangeArrowheads="1"/>
              </p:cNvSpPr>
              <p:nvPr/>
            </p:nvSpPr>
            <p:spPr bwMode="auto">
              <a:xfrm>
                <a:off x="1774" y="2688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altLang="zh-CN" sz="2200" b="1">
                    <a:latin typeface="Times New Roman" pitchFamily="18" charset="0"/>
                  </a:rPr>
                  <a:t>D(</a:t>
                </a:r>
                <a:r>
                  <a:rPr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Stalls arising from RAW hazards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4800" y="1905000"/>
          <a:ext cx="84455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文档" r:id="rId3" imgW="8448840" imgH="3314880" progId="Word.Document.8">
                  <p:embed/>
                </p:oleObj>
              </mc:Choice>
              <mc:Fallback>
                <p:oleObj name="文档" r:id="rId3" imgW="8448840" imgH="33148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445500" cy="33115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I/O device requests </a:t>
            </a:r>
          </a:p>
          <a:p>
            <a:r>
              <a:rPr lang="en-US" altLang="zh-CN"/>
              <a:t>User OS service requests </a:t>
            </a:r>
          </a:p>
          <a:p>
            <a:r>
              <a:rPr lang="en-US" altLang="zh-CN"/>
              <a:t>Breakpoints </a:t>
            </a:r>
          </a:p>
          <a:p>
            <a:r>
              <a:rPr lang="en-US" altLang="zh-CN"/>
              <a:t>Integer arithmetic overflow/underflow </a:t>
            </a:r>
          </a:p>
          <a:p>
            <a:r>
              <a:rPr lang="en-US" altLang="zh-CN"/>
              <a:t>FP arithmetic anomaly </a:t>
            </a:r>
          </a:p>
          <a:p>
            <a:r>
              <a:rPr lang="en-US" altLang="zh-CN"/>
              <a:t>Page fault </a:t>
            </a:r>
          </a:p>
          <a:p>
            <a:r>
              <a:rPr lang="en-US" altLang="zh-CN"/>
              <a:t>Misaligned memory accesses </a:t>
            </a:r>
          </a:p>
          <a:p>
            <a:r>
              <a:rPr lang="en-US" altLang="zh-CN"/>
              <a:t>Memory protection violations </a:t>
            </a:r>
          </a:p>
          <a:p>
            <a:r>
              <a:rPr lang="en-US" altLang="zh-CN"/>
              <a:t>Hardware malfunctions </a:t>
            </a:r>
          </a:p>
          <a:p>
            <a:r>
              <a:rPr lang="en-US" altLang="zh-CN"/>
              <a:t>Undefined instructions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causes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WAW hazards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04800" y="1676400"/>
          <a:ext cx="8555038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文档" r:id="rId3" imgW="8562240" imgH="4248000" progId="Word.Document.8">
                  <p:embed/>
                </p:oleObj>
              </mc:Choice>
              <mc:Fallback>
                <p:oleObj name="文档" r:id="rId3" imgW="8562240" imgH="4248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555038" cy="42497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7170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Stall an instruction that would "pass" another until after the earlier instruction reaches the MEM phase. </a:t>
            </a:r>
          </a:p>
          <a:p>
            <a:r>
              <a:rPr lang="en-US" altLang="zh-CN" dirty="0"/>
              <a:t>Cancel the WB phase of the earlier instruction</a:t>
            </a:r>
          </a:p>
          <a:p>
            <a:r>
              <a:rPr lang="en-US" altLang="zh-CN" dirty="0"/>
              <a:t>Both of these can be done in ID, i.e. when LD is about to issue. </a:t>
            </a:r>
          </a:p>
          <a:p>
            <a:r>
              <a:rPr lang="en-US" altLang="zh-CN" dirty="0"/>
              <a:t>Since pure WAW hazards are not common, either method works. </a:t>
            </a:r>
          </a:p>
          <a:p>
            <a:r>
              <a:rPr lang="en-US" altLang="zh-CN" dirty="0"/>
              <a:t>Pick the one that simplest to implement. </a:t>
            </a:r>
          </a:p>
          <a:p>
            <a:r>
              <a:rPr lang="en-US" altLang="zh-CN" dirty="0"/>
              <a:t>The simplest solution for the MIPS pipeline is to hold the instruction in ID if it writes the same register as an instruction already issued.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WAW hazard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Hazards among FP instructions. </a:t>
            </a:r>
          </a:p>
          <a:p>
            <a:r>
              <a:rPr lang="en-US" altLang="zh-CN" dirty="0"/>
              <a:t>Hazards between an FP instruction and an integer instruction. </a:t>
            </a:r>
          </a:p>
          <a:p>
            <a:pPr lvl="1"/>
            <a:r>
              <a:rPr lang="en-US" altLang="zh-CN" dirty="0"/>
              <a:t>Since two register files exist, only FP loads and stores and FP register moves to integer registers involve hazards.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other hazards are possible ?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Check for structural hazards . </a:t>
            </a:r>
          </a:p>
          <a:p>
            <a:pPr lvl="1"/>
            <a:r>
              <a:rPr lang="en-US" altLang="zh-CN"/>
              <a:t>The divide unit  and Register write port. </a:t>
            </a:r>
          </a:p>
          <a:p>
            <a:r>
              <a:rPr lang="en-US" altLang="zh-CN"/>
              <a:t>Check for RAW hazards </a:t>
            </a:r>
          </a:p>
          <a:p>
            <a:pPr lvl="1"/>
            <a:r>
              <a:rPr lang="en-US" altLang="zh-CN"/>
              <a:t>The CPU simply stalls the instruction at ID stage until: </a:t>
            </a:r>
          </a:p>
          <a:p>
            <a:pPr lvl="2"/>
            <a:r>
              <a:rPr lang="en-US" altLang="zh-CN"/>
              <a:t>Its source registers are no longer listed as destinations in any of the execution pipeline registers (registers between stages of M and A) OR </a:t>
            </a:r>
          </a:p>
          <a:p>
            <a:pPr lvl="2"/>
            <a:r>
              <a:rPr lang="en-US" altLang="zh-CN"/>
              <a:t>Its source registers are no longer listed as the destination of a load in the EX/MEM register.</a:t>
            </a:r>
          </a:p>
          <a:p>
            <a:r>
              <a:rPr lang="en-US" altLang="zh-CN"/>
              <a:t>Check for WAW hazards </a:t>
            </a:r>
          </a:p>
          <a:p>
            <a:pPr lvl="1"/>
            <a:r>
              <a:rPr lang="en-US" altLang="zh-CN"/>
              <a:t>Check instructions in A1, ..., A4, Divide, or M1, ...,M7 for the same destination register (check pipeline registers.) </a:t>
            </a:r>
          </a:p>
          <a:p>
            <a:pPr lvl="1"/>
            <a:r>
              <a:rPr lang="en-US" altLang="zh-CN"/>
              <a:t>Stall instruction in ID if necessary.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Checks are required in ID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878013"/>
          <a:ext cx="85344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Chart" r:id="rId3" imgW="10191895" imgH="4703133" progId="MSGraph.Chart.8">
                  <p:embed followColorScheme="full"/>
                </p:oleObj>
              </mc:Choice>
              <mc:Fallback>
                <p:oleObj name="Chart" r:id="rId3" imgW="10191895" imgH="4703133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78013"/>
                        <a:ext cx="8534400" cy="39370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MIPS FP pipeline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1828800"/>
          <a:ext cx="8534400" cy="398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Chart" r:id="rId3" imgW="10203800" imgH="4762672" progId="MSGraph.Chart.8">
                  <p:embed followColorScheme="full"/>
                </p:oleObj>
              </mc:Choice>
              <mc:Fallback>
                <p:oleObj name="Chart" r:id="rId3" imgW="10203800" imgH="476267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8534400" cy="3983038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of MIPS FP pipeline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Exceptions are difficult because instructions may now finish out of order . 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                  DIVF      	F0, F2, F4</a:t>
            </a:r>
          </a:p>
          <a:p>
            <a:pPr lvl="1"/>
            <a:r>
              <a:rPr lang="en-US" altLang="zh-CN" dirty="0"/>
              <a:t>                  ADDF   	F10, F10, F8</a:t>
            </a:r>
          </a:p>
          <a:p>
            <a:pPr lvl="1"/>
            <a:r>
              <a:rPr lang="en-US" altLang="zh-CN" dirty="0"/>
              <a:t>                  SUBF     	F12, F12, F14</a:t>
            </a:r>
          </a:p>
          <a:p>
            <a:pPr lvl="1"/>
            <a:r>
              <a:rPr lang="en-US" altLang="zh-CN" dirty="0"/>
              <a:t>ADDF and SUBF are expected to complete before DIVF .----Out-of-order completion. </a:t>
            </a:r>
          </a:p>
          <a:p>
            <a:pPr lvl="1"/>
            <a:r>
              <a:rPr lang="en-US" altLang="zh-CN" dirty="0"/>
              <a:t>Suppose SUBF caused an arithmetic exception at a point where ADDF completed but DIVF has not.</a:t>
            </a:r>
          </a:p>
          <a:p>
            <a:pPr lvl="1"/>
            <a:r>
              <a:rPr lang="en-US" altLang="zh-CN" dirty="0"/>
              <a:t>The result is an imprecise exception . Fix here is to let pipeline drain.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Maintaining precise Exception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Worse, suppose DIVF had an exception after ADDF completed. </a:t>
            </a:r>
          </a:p>
          <a:p>
            <a:pPr lvl="1"/>
            <a:r>
              <a:rPr lang="en-US" altLang="zh-CN"/>
              <a:t>Since ADDF destroys one of its operands, we can not restore the state to what it was before the DIVF instruction, even with software ! </a:t>
            </a:r>
          </a:p>
          <a:p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worse case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Ignore the problem (imprecise exceptions): </a:t>
            </a:r>
          </a:p>
          <a:p>
            <a:pPr lvl="1"/>
            <a:r>
              <a:rPr lang="en-US" altLang="zh-CN"/>
              <a:t>This may be fast and easy, but it's difficult to debug programs without precise exceptions. </a:t>
            </a:r>
          </a:p>
          <a:p>
            <a:pPr lvl="1"/>
            <a:r>
              <a:rPr lang="en-US" altLang="zh-CN"/>
              <a:t>Many modern CPUs, i.e. DEC Alpha 21064, IBM Power-1 and MIPS R800, provide a precise mode that allows only a single outstanding FP instruction at any time. </a:t>
            </a:r>
          </a:p>
          <a:p>
            <a:pPr lvl="1"/>
            <a:r>
              <a:rPr lang="en-US" altLang="zh-CN"/>
              <a:t>This mode is much slower than the imprecise mode, but it makes debugging possible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exceptions -- first solution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Buffer the results and delay commitment</a:t>
            </a:r>
          </a:p>
          <a:p>
            <a:pPr lvl="1"/>
            <a:r>
              <a:rPr lang="en-US" altLang="zh-CN"/>
              <a:t>In this case, the CPU doesn't actually make any state (register or memory) changes until the instruction is guaranteed to finish. </a:t>
            </a:r>
          </a:p>
          <a:p>
            <a:pPr lvl="1"/>
            <a:r>
              <a:rPr lang="en-US" altLang="zh-CN"/>
              <a:t>This becomes difficult when the difference in running time among operations is large. </a:t>
            </a:r>
          </a:p>
          <a:p>
            <a:pPr lvl="1"/>
            <a:r>
              <a:rPr lang="en-US" altLang="zh-CN"/>
              <a:t>Lots of intermediate results have to be buffered (and forwarded, if necessary). 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exceptions -- Second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Exceptions are exceptional events that disrupt the normal flow of a program</a:t>
            </a:r>
          </a:p>
          <a:p>
            <a:r>
              <a:rPr lang="en-US" altLang="zh-CN" dirty="0"/>
              <a:t>Terminology varies between different machines</a:t>
            </a:r>
          </a:p>
          <a:p>
            <a:r>
              <a:rPr lang="en-US" altLang="zh-CN" dirty="0"/>
              <a:t>Examples of Interrupts</a:t>
            </a:r>
          </a:p>
          <a:p>
            <a:pPr lvl="1"/>
            <a:r>
              <a:rPr lang="en-US" altLang="zh-CN" dirty="0"/>
              <a:t>User hitting the keyboard</a:t>
            </a:r>
          </a:p>
          <a:p>
            <a:pPr lvl="1"/>
            <a:r>
              <a:rPr lang="en-US" altLang="zh-CN" dirty="0"/>
              <a:t>Disk drive asking for attention</a:t>
            </a:r>
          </a:p>
          <a:p>
            <a:pPr lvl="1"/>
            <a:r>
              <a:rPr lang="en-US" altLang="zh-CN" dirty="0"/>
              <a:t>Arrival of a network packet</a:t>
            </a:r>
          </a:p>
          <a:p>
            <a:r>
              <a:rPr lang="en-US" altLang="zh-CN" dirty="0"/>
              <a:t>Examples of Exceptions</a:t>
            </a:r>
          </a:p>
          <a:p>
            <a:pPr lvl="1"/>
            <a:r>
              <a:rPr lang="en-US" altLang="zh-CN" dirty="0"/>
              <a:t>Divide by zero</a:t>
            </a:r>
          </a:p>
          <a:p>
            <a:pPr lvl="1"/>
            <a:r>
              <a:rPr lang="en-US" altLang="zh-CN" dirty="0"/>
              <a:t>Overflow</a:t>
            </a:r>
          </a:p>
          <a:p>
            <a:pPr lvl="1"/>
            <a:r>
              <a:rPr lang="en-US" altLang="zh-CN" dirty="0"/>
              <a:t>Page fault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Exceptions and Interrupts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History file: </a:t>
            </a:r>
          </a:p>
          <a:p>
            <a:pPr lvl="1"/>
            <a:r>
              <a:rPr lang="en-US" altLang="zh-CN" dirty="0"/>
              <a:t>This technique saves the </a:t>
            </a:r>
            <a:r>
              <a:rPr lang="en-US" altLang="zh-CN" b="1" dirty="0"/>
              <a:t>original values </a:t>
            </a:r>
            <a:r>
              <a:rPr lang="en-US" altLang="zh-CN" dirty="0"/>
              <a:t>of the registers that have been changed recently. </a:t>
            </a:r>
          </a:p>
          <a:p>
            <a:pPr lvl="1"/>
            <a:r>
              <a:rPr lang="en-US" altLang="zh-CN" dirty="0"/>
              <a:t>If an exception occurs, the original values can be retrieved from this cache . </a:t>
            </a:r>
          </a:p>
          <a:p>
            <a:pPr lvl="1"/>
            <a:r>
              <a:rPr lang="en-US" altLang="zh-CN" dirty="0"/>
              <a:t>Note that the file has to have enough entries for one register modification per cycle for the longest possible instruction.</a:t>
            </a:r>
          </a:p>
          <a:p>
            <a:pPr lvl="1"/>
            <a:r>
              <a:rPr lang="en-US" altLang="zh-CN" dirty="0"/>
              <a:t>Similar to the solution used for the VAX for autoincrement and autodecrement addressing. 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Variations of the second solution-1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Future file: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This method stores the </a:t>
            </a:r>
            <a:r>
              <a:rPr lang="en-US" altLang="zh-CN" b="1" dirty="0"/>
              <a:t>newer values</a:t>
            </a:r>
            <a:r>
              <a:rPr lang="en-US" altLang="zh-CN" dirty="0"/>
              <a:t> for registers. </a:t>
            </a:r>
          </a:p>
          <a:p>
            <a:pPr lvl="1"/>
            <a:r>
              <a:rPr lang="en-US" altLang="zh-CN" dirty="0"/>
              <a:t>When all earlier instructions have completed, the main register file is updated from the future file. </a:t>
            </a:r>
          </a:p>
          <a:p>
            <a:pPr lvl="1"/>
            <a:r>
              <a:rPr lang="en-US" altLang="zh-CN" dirty="0"/>
              <a:t>On an exception, the main register file has the precise values for the interrupted state. 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Variations of the second solution-2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</a:rPr>
              <a:t>Keep enough information for the trap handler to create a precise sequence for the exception: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The instructions in the pipeline and the corresponding PCs must be saved.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</a:rPr>
              <a:t> After the exception, the software finishes any instructions that precede the latest instruction completed.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20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Technique is used in the SPARC architecture.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</p:txBody>
      </p:sp>
      <p:pic>
        <p:nvPicPr>
          <p:cNvPr id="53252" name="Picture 4" descr="chap3_7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3501008"/>
            <a:ext cx="8534400" cy="1905000"/>
          </a:xfr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Handling exceptions, third solution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instruction issue </a:t>
            </a:r>
            <a:r>
              <a:rPr lang="en-US" altLang="zh-CN" b="1" dirty="0"/>
              <a:t>only if </a:t>
            </a:r>
            <a:r>
              <a:rPr lang="en-US" altLang="zh-CN" dirty="0"/>
              <a:t>it is known that all previous instructions will complete without causing an exception.</a:t>
            </a:r>
          </a:p>
          <a:p>
            <a:pPr lvl="1"/>
            <a:r>
              <a:rPr lang="en-US" altLang="zh-CN" dirty="0"/>
              <a:t>The floating point function units must determine if an exception is possible early in the EX stage, first couple clocks, </a:t>
            </a:r>
          </a:p>
          <a:p>
            <a:pPr lvl="1"/>
            <a:r>
              <a:rPr lang="en-US" altLang="zh-CN" dirty="0"/>
              <a:t>In order to prevent the following instructions from completing. </a:t>
            </a:r>
          </a:p>
          <a:p>
            <a:pPr lvl="1"/>
            <a:r>
              <a:rPr lang="en-US" altLang="zh-CN" dirty="0"/>
              <a:t>Sometimes it requires stalling the pipeline in order to maintain precise interrupts. </a:t>
            </a:r>
          </a:p>
          <a:p>
            <a:pPr lvl="1"/>
            <a:r>
              <a:rPr lang="en-US" altLang="zh-CN" dirty="0"/>
              <a:t>The R4000 and Pentium solution.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Handling exceptions, fourth solution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Avoid variable instruction lengths and running times whenever possible : </a:t>
            </a:r>
          </a:p>
          <a:p>
            <a:pPr lvl="1"/>
            <a:r>
              <a:rPr lang="en-US" altLang="zh-CN"/>
              <a:t>Variable length instructions complicate hazard detection and precise exception handling. </a:t>
            </a:r>
          </a:p>
          <a:p>
            <a:pPr lvl="1"/>
            <a:r>
              <a:rPr lang="en-US" altLang="zh-CN"/>
              <a:t>Sometimes it is worth it because of performance adv., i.e., caches . </a:t>
            </a:r>
          </a:p>
          <a:p>
            <a:pPr lvl="1"/>
            <a:r>
              <a:rPr lang="en-US" altLang="zh-CN"/>
              <a:t>Cause instruction running times to vary, when they miss. </a:t>
            </a:r>
          </a:p>
          <a:p>
            <a:pPr lvl="1"/>
            <a:r>
              <a:rPr lang="en-US" altLang="zh-CN"/>
              <a:t>Many times, the added complexity is delt with by freezing the pipeline.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Guidelines for designing instruction sets for pipelining-1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Avoid sophisticated addressing modes : </a:t>
            </a:r>
          </a:p>
          <a:p>
            <a:pPr lvl="1"/>
            <a:r>
              <a:rPr lang="en-US" altLang="zh-CN"/>
              <a:t>Addressing modes that update registers (post-autoincrement) complicates exceptions and hazard detection. </a:t>
            </a:r>
          </a:p>
          <a:p>
            <a:pPr lvl="1"/>
            <a:r>
              <a:rPr lang="en-US" altLang="zh-CN"/>
              <a:t>It also makes it harder to restart instructions. </a:t>
            </a:r>
          </a:p>
          <a:p>
            <a:pPr lvl="1"/>
            <a:r>
              <a:rPr lang="en-US" altLang="zh-CN"/>
              <a:t>Allowing addressing modes with multiple memory accesses also complicates pipelining.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Guidelines for designing instruction sets for pipelining-2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Don't allow self-modifying code </a:t>
            </a:r>
          </a:p>
          <a:p>
            <a:pPr lvl="1"/>
            <a:r>
              <a:rPr lang="en-US" altLang="zh-CN"/>
              <a:t>Since it is possible that the instruction being modified is already in the pipeline, the address being written must constantly be checked. </a:t>
            </a:r>
          </a:p>
          <a:p>
            <a:pPr lvl="1"/>
            <a:r>
              <a:rPr lang="en-US" altLang="zh-CN"/>
              <a:t>If it is found, then the pipeline must be flushed or the instruction updated ! </a:t>
            </a:r>
          </a:p>
          <a:p>
            <a:pPr lvl="1"/>
            <a:r>
              <a:rPr lang="en-US" altLang="zh-CN"/>
              <a:t>Even if it's not in the pipeline, it could be in the instruction cache.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Guidelines for designing instruction sets for pipelining-3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Avoid implicitly setting CCs in instructions </a:t>
            </a:r>
          </a:p>
          <a:p>
            <a:pPr lvl="1"/>
            <a:r>
              <a:rPr lang="en-US" altLang="zh-CN"/>
              <a:t>This makes it harder to avoid control hazards since it's impossible to determine if CCs are set on purpose or as a side effect. </a:t>
            </a:r>
          </a:p>
          <a:p>
            <a:pPr lvl="1"/>
            <a:r>
              <a:rPr lang="en-US" altLang="zh-CN"/>
              <a:t>For implementations that set the CC almost unconditionally : </a:t>
            </a:r>
          </a:p>
          <a:p>
            <a:pPr lvl="1"/>
            <a:r>
              <a:rPr lang="en-US" altLang="zh-CN"/>
              <a:t>Makes instruction reordering difficult since it is hard to find instructions that can be scheduled between the condition evaluation and the branch. 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Guidelines for designing instruction sets for pipelining-4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zh-CN" altLang="en-US" sz="2400">
                <a:latin typeface="Comic Sans MS" pitchFamily="66" charset="0"/>
              </a:rPr>
              <a:t>－</a:t>
            </a:r>
            <a:r>
              <a:rPr lang="en-US" altLang="zh-CN" sz="2000" b="1">
                <a:latin typeface="Comic Sans MS" pitchFamily="66" charset="0"/>
              </a:rPr>
              <a:t>First half of instruction fetch. PC selection occurs. Cache access is initiated</a:t>
            </a:r>
            <a:r>
              <a:rPr lang="en-US" altLang="zh-CN" sz="2000">
                <a:latin typeface="Comic Sans MS" pitchFamily="66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IS</a:t>
            </a:r>
            <a:r>
              <a:rPr lang="zh-CN" altLang="en-US" sz="2400">
                <a:latin typeface="Comic Sans MS" pitchFamily="66" charset="0"/>
              </a:rPr>
              <a:t>－</a:t>
            </a:r>
            <a:r>
              <a:rPr lang="en-US" altLang="zh-CN" sz="2000" b="1">
                <a:latin typeface="Comic Sans MS" pitchFamily="66" charset="0"/>
              </a:rPr>
              <a:t>Second half of instruction fetch.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mic Sans MS" pitchFamily="66" charset="0"/>
              </a:rPr>
              <a:t>          </a:t>
            </a:r>
            <a:r>
              <a:rPr lang="zh-CN" altLang="en-US" sz="2000" b="1">
                <a:latin typeface="Comic Sans MS" pitchFamily="66" charset="0"/>
              </a:rPr>
              <a:t>－</a:t>
            </a:r>
            <a:r>
              <a:rPr lang="en-US" altLang="zh-CN" sz="1800" b="1">
                <a:latin typeface="Comic Sans MS" pitchFamily="66" charset="0"/>
              </a:rPr>
              <a:t>This allows the cache access to take two cycles.</a:t>
            </a:r>
            <a:r>
              <a:rPr lang="en-US" altLang="zh-CN" sz="1800"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RF</a:t>
            </a:r>
            <a:r>
              <a:rPr lang="zh-CN" altLang="en-US" sz="2400">
                <a:latin typeface="Comic Sans MS" pitchFamily="66" charset="0"/>
              </a:rPr>
              <a:t>－</a:t>
            </a:r>
            <a:r>
              <a:rPr lang="en-US" altLang="zh-CN" sz="2000" b="1">
                <a:latin typeface="Comic Sans MS" pitchFamily="66" charset="0"/>
              </a:rPr>
              <a:t>Decode and register fetch, hazard checking, I-cache hit detection.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EX</a:t>
            </a:r>
            <a:r>
              <a:rPr lang="zh-CN" altLang="en-US" sz="2400">
                <a:latin typeface="Comic Sans MS" pitchFamily="66" charset="0"/>
              </a:rPr>
              <a:t>－</a:t>
            </a:r>
            <a:r>
              <a:rPr lang="en-US" altLang="zh-CN" sz="2000" b="1">
                <a:latin typeface="Comic Sans MS" pitchFamily="66" charset="0"/>
              </a:rPr>
              <a:t>Execution: address calculation, ALU Ops, branch target calculation and condition evaluation</a:t>
            </a:r>
            <a:r>
              <a:rPr lang="en-US" altLang="zh-CN" sz="2000">
                <a:latin typeface="Comic Sans MS" pitchFamily="66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DF/DS/TC</a:t>
            </a:r>
            <a:r>
              <a:rPr lang="en-US" altLang="zh-CN" sz="240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Comic Sans MS" pitchFamily="66" charset="0"/>
              </a:rPr>
              <a:t>－ </a:t>
            </a:r>
            <a:r>
              <a:rPr lang="en-US" altLang="zh-CN" sz="2000" b="1">
                <a:latin typeface="Comic Sans MS" pitchFamily="66" charset="0"/>
              </a:rPr>
              <a:t>Data fetched from cache in the first two cycles.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Comic Sans MS" pitchFamily="66" charset="0"/>
              </a:rPr>
              <a:t>－ </a:t>
            </a:r>
            <a:r>
              <a:rPr lang="en-US" altLang="zh-CN" sz="2000" b="1">
                <a:latin typeface="Comic Sans MS" pitchFamily="66" charset="0"/>
              </a:rPr>
              <a:t>The third cycle involves checking a tag check to determine if the cache access was a hit.</a:t>
            </a:r>
            <a:r>
              <a:rPr lang="en-US" altLang="zh-CN" sz="2000">
                <a:latin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Comic Sans MS" pitchFamily="66" charset="0"/>
              </a:rPr>
              <a:t>WB</a:t>
            </a:r>
            <a:r>
              <a:rPr lang="zh-CN" altLang="en-US" sz="2400">
                <a:latin typeface="Comic Sans MS" pitchFamily="66" charset="0"/>
              </a:rPr>
              <a:t>－</a:t>
            </a:r>
            <a:r>
              <a:rPr lang="en-US" altLang="zh-CN" sz="2000" b="1">
                <a:latin typeface="Comic Sans MS" pitchFamily="66" charset="0"/>
              </a:rPr>
              <a:t>Write back result for loads and R-R operations</a:t>
            </a:r>
            <a:r>
              <a:rPr lang="en-US" altLang="zh-CN" sz="2000">
                <a:latin typeface="Comic Sans MS" pitchFamily="66" charset="0"/>
              </a:rPr>
              <a:t>.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MIPS R4000 pipeline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Load delay: two cycles </a:t>
            </a:r>
          </a:p>
          <a:p>
            <a:pPr lvl="1"/>
            <a:r>
              <a:rPr lang="en-US" altLang="zh-CN"/>
              <a:t>The delay might seem to be three cycles, since the tag isn't checked until the end of the TC cycle. </a:t>
            </a:r>
          </a:p>
          <a:p>
            <a:pPr lvl="1"/>
            <a:r>
              <a:rPr lang="en-US" altLang="zh-CN"/>
              <a:t>However, if TC indicates a miss, the data must be fetched from main memory and the pipeline is backed up to get the real value. 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stalls and delays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When an exception (or interrupt) occurs, control is transferred to the OS</a:t>
            </a:r>
          </a:p>
          <a:p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 Flow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2769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stalls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457200" y="1600200"/>
          <a:ext cx="821848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图片" r:id="rId3" imgW="4924440" imgH="2876400" progId="Word.Picture.8">
                  <p:embed/>
                </p:oleObj>
              </mc:Choice>
              <mc:Fallback>
                <p:oleObj name="图片" r:id="rId3" imgW="4924440" imgH="28764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18488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：</a:t>
            </a:r>
            <a:r>
              <a:rPr lang="en-US" altLang="zh-CN"/>
              <a:t>load stalls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609600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文档" r:id="rId3" imgW="8062560" imgH="3333600" progId="Word.Document.8">
                  <p:embed/>
                </p:oleObj>
              </mc:Choice>
              <mc:Fallback>
                <p:oleObj name="文档" r:id="rId3" imgW="8062560" imgH="3333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Branch delay: three cycles (including one branch delay slot)</a:t>
            </a:r>
          </a:p>
          <a:p>
            <a:pPr lvl="1"/>
            <a:r>
              <a:rPr lang="en-US" altLang="zh-CN"/>
              <a:t>The branch is resolved during EX, giving a 3 cycle delay. </a:t>
            </a:r>
          </a:p>
          <a:p>
            <a:pPr lvl="1"/>
            <a:r>
              <a:rPr lang="en-US" altLang="zh-CN"/>
              <a:t>The first cycle may be a regular branch delay slot (instruction always executed) or a branch-likely slot (instruction cancelled if branch not taken). </a:t>
            </a:r>
          </a:p>
          <a:p>
            <a:pPr lvl="1"/>
            <a:r>
              <a:rPr lang="en-US" altLang="zh-CN"/>
              <a:t>MIPS uses a predict-not-taken method presumably because it requires the least hardware. 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delay: three cycles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Delays</a:t>
            </a:r>
            <a:r>
              <a:rPr lang="zh-CN" altLang="en-US"/>
              <a:t>： </a:t>
            </a:r>
            <a:r>
              <a:rPr lang="en-US" altLang="zh-CN"/>
              <a:t>3 stalls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81000" y="1447800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图片" r:id="rId3" imgW="4943520" imgH="3171960" progId="Word.Picture.8">
                  <p:embed/>
                </p:oleObj>
              </mc:Choice>
              <mc:Fallback>
                <p:oleObj name="图片" r:id="rId3" imgW="4943520" imgH="31719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status for branch latency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533400" y="1447800"/>
          <a:ext cx="8007350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文档" r:id="rId3" imgW="8089200" imgH="4990680" progId="Word.Document.8">
                  <p:embed/>
                </p:oleObj>
              </mc:Choice>
              <mc:Fallback>
                <p:oleObj name="文档" r:id="rId3" imgW="8089200" imgH="4990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007350" cy="49387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395413"/>
          <a:ext cx="70104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文档" r:id="rId3" imgW="7009920" imgH="4311000" progId="Word.Document.8">
                  <p:embed/>
                </p:oleObj>
              </mc:Choice>
              <mc:Fallback>
                <p:oleObj name="文档" r:id="rId3" imgW="7009920" imgH="4311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95413"/>
                        <a:ext cx="7010400" cy="431165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FP 8-stage operational pipeline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Latency and initiation intervals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533400" y="1600200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文档" r:id="rId3" imgW="8479080" imgH="4548960" progId="Word.Document.8">
                  <p:embed/>
                </p:oleObj>
              </mc:Choice>
              <mc:Fallback>
                <p:oleObj name="文档" r:id="rId3" imgW="8479080" imgH="4548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3913" y="1341438"/>
          <a:ext cx="749617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文档" r:id="rId3" imgW="7954560" imgH="4690080" progId="Word.Document.8">
                  <p:embed/>
                </p:oleObj>
              </mc:Choice>
              <mc:Fallback>
                <p:oleObj name="文档" r:id="rId3" imgW="7954560" imgH="4690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41438"/>
                        <a:ext cx="7496175" cy="4419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2276475"/>
          <a:ext cx="79248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文档" r:id="rId3" imgW="8022600" imgH="2579040" progId="Word.Document.8">
                  <p:embed/>
                </p:oleObj>
              </mc:Choice>
              <mc:Fallback>
                <p:oleObj name="文档" r:id="rId3" imgW="8022600" imgH="2579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7924800" cy="25479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77900" y="1341438"/>
          <a:ext cx="71866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文档" r:id="rId3" imgW="8348400" imgH="5133960" progId="Word.Document.8">
                  <p:embed/>
                </p:oleObj>
              </mc:Choice>
              <mc:Fallback>
                <p:oleObj name="文档" r:id="rId3" imgW="8348400" imgH="5133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341438"/>
                        <a:ext cx="7186613" cy="4419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 of Instructions During Exception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58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6388" y="1905000"/>
          <a:ext cx="8531225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文档" r:id="rId3" imgW="8099280" imgH="2647800" progId="Word.Document.8">
                  <p:embed/>
                </p:oleObj>
              </mc:Choice>
              <mc:Fallback>
                <p:oleObj name="文档" r:id="rId3" imgW="8099280" imgH="2647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905000"/>
                        <a:ext cx="8531225" cy="27892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hazards-4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Effects of longer pipeline: </a:t>
            </a:r>
          </a:p>
          <a:p>
            <a:pPr lvl="1"/>
            <a:r>
              <a:rPr lang="en-US" altLang="zh-CN"/>
              <a:t>In addition to the longer (and possibly more frequent) stalls just mentioned, the longer pipeline requires additional forwarding hardware. </a:t>
            </a:r>
          </a:p>
          <a:p>
            <a:pPr lvl="1"/>
            <a:r>
              <a:rPr lang="en-US" altLang="zh-CN"/>
              <a:t>It also requires more complex hazard detection to find dependencies in the additional stages. </a:t>
            </a:r>
          </a:p>
          <a:p>
            <a:r>
              <a:rPr lang="en-US" altLang="zh-CN"/>
              <a:t>Benefits of longer pipeline </a:t>
            </a:r>
          </a:p>
          <a:p>
            <a:pPr lvl="1"/>
            <a:r>
              <a:rPr lang="en-US" altLang="zh-CN"/>
              <a:t>The major benefit to a longer pipeline is that each stage may be shorter. </a:t>
            </a:r>
          </a:p>
          <a:p>
            <a:pPr lvl="1"/>
            <a:r>
              <a:rPr lang="en-US" altLang="zh-CN"/>
              <a:t>This means that the clock cycle can be shorter, allowing more instructions to be issued in a fixed time. </a:t>
            </a:r>
          </a:p>
          <a:p>
            <a:pPr lvl="1"/>
            <a:r>
              <a:rPr lang="en-US" altLang="zh-CN"/>
              <a:t>Of course, the added stalls might eat up this benefit, but the hope is that at least some speedup will be left.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Effects and Benefits of longer pipeline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ideal CPI for the pipelined CPU is 1. </a:t>
            </a:r>
          </a:p>
          <a:p>
            <a:r>
              <a:rPr lang="en-US" altLang="zh-CN" dirty="0"/>
              <a:t>The biggest contributor to stalls is </a:t>
            </a:r>
            <a:r>
              <a:rPr lang="en-US" altLang="zh-CN" b="1" dirty="0"/>
              <a:t>branch</a:t>
            </a:r>
            <a:r>
              <a:rPr lang="en-US" altLang="zh-CN" dirty="0"/>
              <a:t> stalls. </a:t>
            </a:r>
          </a:p>
          <a:p>
            <a:r>
              <a:rPr lang="en-US" altLang="zh-CN" dirty="0"/>
              <a:t>Load stalls contribute very little. </a:t>
            </a:r>
          </a:p>
          <a:p>
            <a:pPr lvl="1"/>
            <a:r>
              <a:rPr lang="en-US" altLang="zh-CN" dirty="0"/>
              <a:t>This is probably because the compiler can usually reorganize code to avoid stalling on loads. </a:t>
            </a:r>
          </a:p>
          <a:p>
            <a:r>
              <a:rPr lang="en-US" altLang="zh-CN" dirty="0"/>
              <a:t>Since load latency is two cycles, though, the job is harder than it might be on processors with a single-cycle latency.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issues (integer only)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31049" y="1341438"/>
          <a:ext cx="768190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Chart" r:id="rId3" imgW="10037125" imgH="5774392" progId="MSGraph.Chart.8">
                  <p:embed followColorScheme="full"/>
                </p:oleObj>
              </mc:Choice>
              <mc:Fallback>
                <p:oleObj name="Chart" r:id="rId3" imgW="10037125" imgH="577439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9" y="1341438"/>
                        <a:ext cx="7681902" cy="4419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loss measurements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Synchronous </a:t>
            </a:r>
            <a:r>
              <a:rPr lang="en-US" altLang="zh-CN" dirty="0" err="1"/>
              <a:t>vs</a:t>
            </a:r>
            <a:r>
              <a:rPr lang="en-US" altLang="zh-CN" dirty="0"/>
              <a:t> asynchronous events</a:t>
            </a:r>
          </a:p>
          <a:p>
            <a:pPr lvl="1"/>
            <a:r>
              <a:rPr lang="en-US" altLang="zh-CN" dirty="0"/>
              <a:t>Synchronous events occur at the same place every time a program executes</a:t>
            </a:r>
          </a:p>
          <a:p>
            <a:pPr lvl="1"/>
            <a:r>
              <a:rPr lang="en-US" altLang="zh-CN" dirty="0"/>
              <a:t>Asynchronous events are caused by external devices such as a keyboard, disk drive or mouse</a:t>
            </a:r>
          </a:p>
          <a:p>
            <a:pPr lvl="1"/>
            <a:r>
              <a:rPr lang="en-US" altLang="zh-CN" dirty="0"/>
              <a:t>Asynchronous events can usually be handled after the completion of the current instruction, making them easier to handle</a:t>
            </a:r>
          </a:p>
          <a:p>
            <a:r>
              <a:rPr lang="en-US" altLang="zh-CN" dirty="0"/>
              <a:t>User requested vs. coerced</a:t>
            </a:r>
          </a:p>
          <a:p>
            <a:pPr lvl="1"/>
            <a:r>
              <a:rPr lang="en-US" altLang="zh-CN" dirty="0"/>
              <a:t>If a user asks for it, it is user requested</a:t>
            </a:r>
          </a:p>
          <a:p>
            <a:pPr lvl="1"/>
            <a:r>
              <a:rPr lang="en-US" altLang="zh-CN" dirty="0"/>
              <a:t>Coerced are hardware events not under user control</a:t>
            </a:r>
          </a:p>
          <a:p>
            <a:pPr lvl="1"/>
            <a:r>
              <a:rPr lang="en-US" altLang="zh-CN" dirty="0"/>
              <a:t>Coerced exceptions are harder to implement since they are not predictable.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Characterizing Exceptions and Interrupts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 maskable vs nonmaskable</a:t>
            </a:r>
          </a:p>
          <a:p>
            <a:pPr lvl="1"/>
            <a:r>
              <a:rPr lang="en-US" altLang="zh-CN"/>
              <a:t>Can a user disable an exception from being detected?</a:t>
            </a:r>
          </a:p>
          <a:p>
            <a:r>
              <a:rPr lang="en-US" altLang="zh-CN"/>
              <a:t>Within vs. between instructions</a:t>
            </a:r>
          </a:p>
          <a:p>
            <a:pPr lvl="1"/>
            <a:r>
              <a:rPr lang="en-US" altLang="zh-CN"/>
              <a:t>Does the event prevent the current instruction from completing?</a:t>
            </a:r>
          </a:p>
          <a:p>
            <a:pPr lvl="1"/>
            <a:r>
              <a:rPr lang="en-US" altLang="zh-CN"/>
              <a:t>Exceptions occurring within instructions are usually synchronous, since the instruction triggers the exception. </a:t>
            </a:r>
          </a:p>
          <a:p>
            <a:pPr lvl="1"/>
            <a:r>
              <a:rPr lang="en-US" altLang="zh-CN"/>
              <a:t>Within is more difficult to implement than between since the former must be restarted. </a:t>
            </a:r>
          </a:p>
          <a:p>
            <a:r>
              <a:rPr lang="en-US" altLang="zh-CN"/>
              <a:t>Resume vs. terminate</a:t>
            </a:r>
          </a:p>
          <a:p>
            <a:pPr lvl="1"/>
            <a:r>
              <a:rPr lang="en-US" altLang="zh-CN"/>
              <a:t>Can the event be handled (corrected) or must the program be terminated?</a:t>
            </a:r>
          </a:p>
          <a:p>
            <a:pPr lvl="1"/>
            <a:r>
              <a:rPr lang="en-US" altLang="zh-CN"/>
              <a:t>Restarting is harder (obviously), and is the more common case.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Characterizing Exceptions and Interrupts (continued)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1073</TotalTime>
  <Words>3626</Words>
  <Application>Microsoft Office PowerPoint</Application>
  <PresentationFormat>全屏显示(4:3)</PresentationFormat>
  <Paragraphs>410</Paragraphs>
  <Slides>74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黑体</vt:lpstr>
      <vt:lpstr>SimSun</vt:lpstr>
      <vt:lpstr>SimSun</vt:lpstr>
      <vt:lpstr>微软雅黑</vt:lpstr>
      <vt:lpstr>Arial</vt:lpstr>
      <vt:lpstr>Comic Sans MS</vt:lpstr>
      <vt:lpstr>Symbol</vt:lpstr>
      <vt:lpstr>Tahoma</vt:lpstr>
      <vt:lpstr>Times New Roman</vt:lpstr>
      <vt:lpstr>Wingdings</vt:lpstr>
      <vt:lpstr>射线</vt:lpstr>
      <vt:lpstr>文档</vt:lpstr>
      <vt:lpstr>Chart</vt:lpstr>
      <vt:lpstr>图片</vt:lpstr>
      <vt:lpstr>Computer Architecture  ----A Quantitative Approach</vt:lpstr>
      <vt:lpstr>Lecture 4 for pipelining</vt:lpstr>
      <vt:lpstr>What Makes Pipelines Hard to Implement?</vt:lpstr>
      <vt:lpstr>Exception causes </vt:lpstr>
      <vt:lpstr>Exceptions and Interrupts</vt:lpstr>
      <vt:lpstr>Exception Flow</vt:lpstr>
      <vt:lpstr>Flow of Instructions During Exception</vt:lpstr>
      <vt:lpstr>Characterizing Exceptions and Interrupts</vt:lpstr>
      <vt:lpstr>Characterizing Exceptions and Interrupts (continued)</vt:lpstr>
      <vt:lpstr>Types of Exceptions</vt:lpstr>
      <vt:lpstr>How to do when exception occurs ?</vt:lpstr>
      <vt:lpstr>Stopping and Restarting Execution</vt:lpstr>
      <vt:lpstr>Precise Exceptions</vt:lpstr>
      <vt:lpstr>Imprecise Exceptions</vt:lpstr>
      <vt:lpstr>Precise vs. Imprecise Exceptions</vt:lpstr>
      <vt:lpstr>Exceptions and the MIPS Architecture</vt:lpstr>
      <vt:lpstr>Multiple Exceptions in one clock cycle</vt:lpstr>
      <vt:lpstr>Multiple Exceptions out-of-order </vt:lpstr>
      <vt:lpstr>Exception ordering</vt:lpstr>
      <vt:lpstr>About Exceptions</vt:lpstr>
      <vt:lpstr>What Makes Pipelines Hard to Implement?</vt:lpstr>
      <vt:lpstr>Instruction set complications-1 </vt:lpstr>
      <vt:lpstr>Instruction Set Complications-2</vt:lpstr>
      <vt:lpstr>Instruction Set Complications-3</vt:lpstr>
      <vt:lpstr>Instruction Set Complications-4</vt:lpstr>
      <vt:lpstr>Extending the MIPS pipeline to handle MultiCycle Operations</vt:lpstr>
      <vt:lpstr>MIPS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completion out of order</vt:lpstr>
      <vt:lpstr>Structural Hazards for the FP register write port</vt:lpstr>
      <vt:lpstr>How to solve the write port conflict ?</vt:lpstr>
      <vt:lpstr>Types of data hazards </vt:lpstr>
      <vt:lpstr>RAW dependence</vt:lpstr>
      <vt:lpstr>WAW dependence</vt:lpstr>
      <vt:lpstr>WAR dependence</vt:lpstr>
      <vt:lpstr>Stalls arising from RAW hazards</vt:lpstr>
      <vt:lpstr>The WAW hazards</vt:lpstr>
      <vt:lpstr>Solving the WAW hazard </vt:lpstr>
      <vt:lpstr>What other hazards are possible ? </vt:lpstr>
      <vt:lpstr>Checks are required in ID</vt:lpstr>
      <vt:lpstr>Performance of MIPS FP pipeline</vt:lpstr>
      <vt:lpstr>Performance of MIPS FP pipeline</vt:lpstr>
      <vt:lpstr>Maintaining precise Exception</vt:lpstr>
      <vt:lpstr>The worse case </vt:lpstr>
      <vt:lpstr>Handling exceptions -- first solution </vt:lpstr>
      <vt:lpstr>Handling exceptions -- Second solution</vt:lpstr>
      <vt:lpstr>Variations of the second solution-1</vt:lpstr>
      <vt:lpstr>Variations of the second solution-2</vt:lpstr>
      <vt:lpstr>Handling exceptions, third solution</vt:lpstr>
      <vt:lpstr>Handling exceptions, fourth solution</vt:lpstr>
      <vt:lpstr>Guidelines for designing instruction sets for pipelining-1</vt:lpstr>
      <vt:lpstr>Guidelines for designing instruction sets for pipelining-2</vt:lpstr>
      <vt:lpstr>Guidelines for designing instruction sets for pipelining-3</vt:lpstr>
      <vt:lpstr>Guidelines for designing instruction sets for pipelining-4</vt:lpstr>
      <vt:lpstr>The MIPS R4000 pipeline</vt:lpstr>
      <vt:lpstr>Possible stalls and delays</vt:lpstr>
      <vt:lpstr>Load stalls</vt:lpstr>
      <vt:lpstr>Example：load stalls</vt:lpstr>
      <vt:lpstr>Branch delay: three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Effects and Benefits of longer pipeline</vt:lpstr>
      <vt:lpstr>Performance issues (integer only) </vt:lpstr>
      <vt:lpstr>Performance loss measurements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yuanhao fan</cp:lastModifiedBy>
  <cp:revision>27</cp:revision>
  <dcterms:created xsi:type="dcterms:W3CDTF">2003-04-16T06:14:29Z</dcterms:created>
  <dcterms:modified xsi:type="dcterms:W3CDTF">2020-11-12T08:00:03Z</dcterms:modified>
</cp:coreProperties>
</file>