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432" r:id="rId2"/>
    <p:sldId id="365" r:id="rId3"/>
    <p:sldId id="424" r:id="rId4"/>
    <p:sldId id="419" r:id="rId5"/>
    <p:sldId id="403" r:id="rId6"/>
    <p:sldId id="406" r:id="rId7"/>
    <p:sldId id="407" r:id="rId8"/>
    <p:sldId id="408" r:id="rId9"/>
    <p:sldId id="418" r:id="rId10"/>
    <p:sldId id="404" r:id="rId11"/>
    <p:sldId id="409" r:id="rId12"/>
    <p:sldId id="334" r:id="rId13"/>
    <p:sldId id="420" r:id="rId14"/>
    <p:sldId id="336" r:id="rId15"/>
    <p:sldId id="337" r:id="rId16"/>
    <p:sldId id="339" r:id="rId17"/>
    <p:sldId id="434" r:id="rId18"/>
    <p:sldId id="421" r:id="rId19"/>
    <p:sldId id="340" r:id="rId20"/>
    <p:sldId id="341" r:id="rId21"/>
    <p:sldId id="423" r:id="rId22"/>
    <p:sldId id="342" r:id="rId23"/>
    <p:sldId id="343" r:id="rId24"/>
    <p:sldId id="345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436" r:id="rId38"/>
    <p:sldId id="435" r:id="rId39"/>
    <p:sldId id="362" r:id="rId40"/>
    <p:sldId id="437" r:id="rId41"/>
    <p:sldId id="422" r:id="rId42"/>
    <p:sldId id="410" r:id="rId43"/>
    <p:sldId id="370" r:id="rId44"/>
    <p:sldId id="374" r:id="rId45"/>
    <p:sldId id="376" r:id="rId46"/>
    <p:sldId id="375" r:id="rId47"/>
    <p:sldId id="377" r:id="rId48"/>
    <p:sldId id="378" r:id="rId49"/>
    <p:sldId id="425" r:id="rId50"/>
    <p:sldId id="438" r:id="rId51"/>
    <p:sldId id="439" r:id="rId52"/>
    <p:sldId id="440" r:id="rId53"/>
    <p:sldId id="441" r:id="rId54"/>
    <p:sldId id="442" r:id="rId55"/>
    <p:sldId id="443" r:id="rId56"/>
    <p:sldId id="380" r:id="rId57"/>
    <p:sldId id="446" r:id="rId58"/>
    <p:sldId id="452" r:id="rId59"/>
    <p:sldId id="453" r:id="rId60"/>
    <p:sldId id="454" r:id="rId61"/>
    <p:sldId id="455" r:id="rId62"/>
    <p:sldId id="451" r:id="rId63"/>
    <p:sldId id="382" r:id="rId64"/>
    <p:sldId id="383" r:id="rId65"/>
    <p:sldId id="384" r:id="rId66"/>
    <p:sldId id="385" r:id="rId67"/>
    <p:sldId id="386" r:id="rId68"/>
    <p:sldId id="387" r:id="rId69"/>
    <p:sldId id="388" r:id="rId70"/>
    <p:sldId id="389" r:id="rId71"/>
    <p:sldId id="390" r:id="rId72"/>
    <p:sldId id="391" r:id="rId73"/>
    <p:sldId id="392" r:id="rId74"/>
    <p:sldId id="411" r:id="rId75"/>
    <p:sldId id="426" r:id="rId76"/>
    <p:sldId id="412" r:id="rId77"/>
    <p:sldId id="427" r:id="rId78"/>
    <p:sldId id="428" r:id="rId79"/>
    <p:sldId id="413" r:id="rId80"/>
    <p:sldId id="414" r:id="rId81"/>
    <p:sldId id="415" r:id="rId82"/>
    <p:sldId id="433" r:id="rId83"/>
    <p:sldId id="445" r:id="rId84"/>
    <p:sldId id="333" r:id="rId85"/>
    <p:sldId id="444" r:id="rId86"/>
    <p:sldId id="417" r:id="rId8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8" autoAdjust="0"/>
    <p:restoredTop sz="89414" autoAdjust="0"/>
  </p:normalViewPr>
  <p:slideViewPr>
    <p:cSldViewPr>
      <p:cViewPr varScale="1">
        <p:scale>
          <a:sx n="116" d="100"/>
          <a:sy n="116" d="100"/>
        </p:scale>
        <p:origin x="13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5EDEF7-1C9B-4C0C-AB77-68F6D9D024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838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 previous lectures, we took a lot of time to understand memory hierarchy.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It consists of several levels of storage components.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After data reference leaves CPU processor, it first enters cache,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If not found, then goes to memory; then to disk if needed.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F408DA-420B-4D92-82C3-6D0BC38FD74B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629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So the first question, how to optimize cache performance?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B63D3C-7396-48A6-8697-03F446616602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80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The key metric to measure cache performance is average memory access time, 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which is further determined by three other metrics: 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Hit time, miss rate, and miss penalty.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Clearly, reducing any of these metrics could reduce average memory access time and thus enhance cache performance.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E5A2B4-3527-4988-BBBF-9C1D8658E7AD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1215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Now let’s recap the six basic optimizations we previously discussed.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5A4F09-BA2C-494A-B6B8-58D325C5738E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485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28BDB5-97F0-4308-A98C-BBF22B187E0C}" type="slidenum">
              <a:rPr lang="en-US" altLang="zh-CN"/>
              <a:pPr eaLnBrk="1" hangingPunct="1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250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Next, we’ll get to know ten advanced optimizations.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188DB3-4ADA-44A0-BF27-A73FEEF1F386}" type="slidenum">
              <a:rPr lang="en-US" altLang="zh-CN"/>
              <a:pPr eaLnBrk="1" hangingPunct="1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5371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Their goal is still to reduce average memory access time.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Besides hit time, miss rate, and miss penalty, they also try to increase cache bandwidth and reduce power consumption.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727066-D36A-469B-AEDC-E13205D16C31}" type="slidenum">
              <a:rPr lang="en-US" altLang="zh-CN"/>
              <a:pPr eaLnBrk="1" hangingPunct="1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55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Here’s an overview of which optimizations to enhance which metrics.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Now let’s discuss each one in detail. </a:t>
            </a:r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E4EE20-D450-48EA-9C37-7485061568F4}" type="slidenum">
              <a:rPr lang="en-US" altLang="zh-CN"/>
              <a:pPr eaLnBrk="1" hangingPunct="1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9269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The first optimization advocates small and simple first-level caches.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When the cache is small enough, it delivers fast hit time to support a fast clock cycle. Meanwhile, it reduces power consumption.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By simple, it advocates lower associativity. This also reduces both hit time and power.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320575-4EF3-4A4E-9D3A-D37D40F991CE}" type="slidenum">
              <a:rPr lang="en-US" altLang="zh-CN"/>
              <a:pPr eaLnBrk="1" hangingPunct="1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690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721FA83-03E9-41DD-BA9B-64E3181FD791}" type="slidenum">
              <a:rPr lang="en-US" altLang="zh-CN"/>
              <a:pPr eaLnBrk="1" hangingPunct="1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3045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discussion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4FCEFD-BB9F-49E5-BD34-920878848CD7}" type="slidenum">
              <a:rPr lang="en-US" altLang="zh-CN"/>
              <a:pPr eaLnBrk="1" hangingPunct="1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5655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As each level goes farther from CPU processor, 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storage size increases while processing speed slows down.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So toward faster execution, 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we hope that data reference can be accommodated at as higher level as possible.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020A8E-D42B-4B49-9E2F-31898842D118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3064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Without hardware changes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2E14489-F06E-4C86-AB2C-659952C70FD2}" type="slidenum">
              <a:rPr lang="en-US" altLang="zh-CN"/>
              <a:pPr eaLnBrk="1" hangingPunct="1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5073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This optimization tries to reduce misses via improved temporal locality. We are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again dealing with multiple arrays, with some arrays accessed by rows and some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by columns. Storing the arrays row by row (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row major order) or column by column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column major order) does not solve the problem because both rows and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columns are used in every iteration of the loop. Such orthogonal accesses mean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the transformations such as loop interchange are not helpful.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Instead of operating on entire rows or columns of an array, blocked algorithms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operate on submatrices or 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blocks. The goal is to maximize accesses to the data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loaded into the cache before the data are replaced.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55F5DF-6398-42D8-9230-420050C6EA6B}" type="slidenum">
              <a:rPr lang="en-US" altLang="zh-CN"/>
              <a:pPr eaLnBrk="1" hangingPunct="1"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47831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More in textbook;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EF20D3-DD19-4BA4-A4C7-5A4884CB2C25}" type="slidenum">
              <a:rPr lang="en-US" altLang="zh-CN"/>
              <a:pPr eaLnBrk="1" hangingPunct="1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167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So now we discuss a lot of tricks to optimize cache performance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A3A122-3F96-4BED-B823-E2BB5ED637DF}" type="slidenum">
              <a:rPr lang="en-US" altLang="zh-CN"/>
              <a:pPr eaLnBrk="1" hangingPunct="1"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6101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still remember memory, another important part in the mem hierarchy, right?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The  last defense from entering the slowest disk level; so, the question, is how to optimize memory performance?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5E4FF8F-8033-45A3-BB1F-FDBB81732941}" type="slidenum">
              <a:rPr lang="en-US" altLang="zh-CN"/>
              <a:pPr eaLnBrk="1" hangingPunct="1"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52373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Main memory plays a very important role in the entire memory hierarchy.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It serves as the I/O interface between caches and servers/disks.</a:t>
            </a:r>
          </a:p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From this point of view, it is the destination of input swapped from the disk as well as the source of output generated by CPU.</a:t>
            </a:r>
          </a:p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DF48A3-E3F3-415A-A22F-B6DB32CCE9E8}" type="slidenum">
              <a:rPr lang="en-US" altLang="zh-CN"/>
              <a:pPr eaLnBrk="1" hangingPunct="1"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4595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Two more specific measures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5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BBE579-38BF-44F1-B776-4262AE221AD9}" type="slidenum">
              <a:rPr lang="en-US" altLang="zh-CN"/>
              <a:pPr eaLnBrk="1" hangingPunct="1"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7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medium type of memory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BF7A2A-557F-4714-91D1-97591CB33801}" type="slidenum">
              <a:rPr lang="en-US" altLang="zh-CN"/>
              <a:pPr eaLnBrk="1" hangingPunct="1"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38691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Could refer to slides here fore more details: https://pubweb.eng.utah.edu/~cs6710/slides/memoryx2.pdf</a:t>
            </a: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E60F7F-5482-4FF4-85F3-2D38C5EF3C12}" type="slidenum">
              <a:rPr lang="en-US" altLang="zh-CN"/>
              <a:pPr eaLnBrk="1" hangingPunct="1"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2727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Row-hit first: service row-hit memory access first</a:t>
            </a:r>
          </a:p>
          <a:p>
            <a:r>
              <a:rPr lang="en-US" altLang="zh-CN" dirty="0"/>
              <a:t>Oldest-first: then service older</a:t>
            </a:r>
            <a:r>
              <a:rPr lang="en-US" altLang="zh-CN" baseline="0" dirty="0"/>
              <a:t> access first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For maximizing DRAM throughput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EDEF7-1C9B-4C0C-AB77-68F6D9D024A1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3496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To this end, we may introduce multi-level cache.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BB1EEC-09EB-41AC-9E25-B8EAABC8C407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74849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Interleaving: some blocks work while some not, save power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F1ACC6-5D4C-48F7-8109-4F3F8D46E4E3}" type="slidenum">
              <a:rPr lang="en-US" altLang="zh-CN"/>
              <a:pPr eaLnBrk="1" hangingPunct="1"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33602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The following content corresponds to chapter 2 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atop the basic working principles of memory hierarchy we have learnt from Appendix B.</a:t>
            </a:r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72CA958-C9A7-430A-B15C-8517BA0532C4}" type="slidenum">
              <a:rPr lang="en-US" altLang="zh-CN"/>
              <a:pPr eaLnBrk="1" hangingPunct="1"/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50005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9803B4-104B-4EF4-91A3-8F39260F3B83}" type="slidenum">
              <a:rPr lang="en-US" altLang="zh-CN"/>
              <a:pPr eaLnBrk="1" hangingPunct="1"/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59565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2889B8-9C29-47DE-92DF-75C45EC62730}" type="slidenum">
              <a:rPr lang="en-US" altLang="zh-CN"/>
              <a:pPr eaLnBrk="1" hangingPunct="1"/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052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To enhance memory usage efficiency and safety, 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we also introduce virtual memory that integrates both physical memory and magnetic disk.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Virtual memory enables each program to independently manage allocated memory space 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via indirect mapping from virtual address to physical address.</a:t>
            </a:r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0324C8-4A2A-41DA-8E1F-5CE592F90B9A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792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So most of our discussions were focusing on these basics of memory hierarchy.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F2FC38-B4F5-4779-A282-0FE5916B0E36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326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Obviously, to support our super fast computers, there should be some more magics to enhance system performance. Right?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906134-CDE6-4444-AA1F-6503A071F292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006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Such performance enhancement requires various optimization techniques during memory hierarchy design.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3451C5-8C68-44D4-BB84-45410715293F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6116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Then what optimization techniques are built in our computers?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What are their pros and cons?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This will be the core of today’s lecture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6C1F8-48A2-4303-B845-15025CBA6F4D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665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 particular, we’ll explore many of them related to both cache and memory.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D23205-C37C-4795-A73A-D9823A924681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27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02557-3DD7-4999-A109-D5896FB825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09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45A4E8-DC67-4869-A9F7-2E73F39DA6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76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6583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6583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3EB1C2-0A30-4D2A-999E-DBEAFBDB2C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675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70838E-B040-4187-ADD3-E799B4C0C8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81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A99F5F-BAB9-4BE0-84BC-D4D146690A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75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B299FA-D739-4B59-81B5-3E20A08861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57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FCC569-B828-46AD-B344-F57417265D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63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B58C8E-3EF7-497B-888A-88ABA4C4AE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860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69050C-C5C0-4C2A-8837-D75C8562CA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9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6D2E0-0B8B-45B5-B38E-FF5B298E7F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264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146220-E3E9-4550-8C09-BB27D26166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452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fld id="{F7F7FDB2-3292-4D32-A6B3-A0FBE55C70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wJXPRj_CUM" TargetMode="External"/><Relationship Id="rId2" Type="http://schemas.openxmlformats.org/officeDocument/2006/relationships/hyperlink" Target="http://v.youku.com/v_show/id_XNjUyNzEzMzE2.html?spm=a2h0j.8191423.module_basic_relation.5~5!2~5~5!13~5!2~1~3~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95800"/>
            <a:ext cx="9144000" cy="15240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zh-CN" sz="2800" dirty="0"/>
              <a:t>Kai Bu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CN" sz="2800" dirty="0" err="1"/>
              <a:t>kaibu@zju.edu.cn</a:t>
            </a:r>
            <a:endParaRPr lang="en-US" altLang="zh-CN" sz="2800" dirty="0"/>
          </a:p>
          <a:p>
            <a:pPr algn="l" eaLnBrk="1" hangingPunct="1">
              <a:lnSpc>
                <a:spcPct val="90000"/>
              </a:lnSpc>
            </a:pPr>
            <a:r>
              <a:rPr lang="en-US" altLang="zh-CN" sz="2800" dirty="0"/>
              <a:t>http://</a:t>
            </a:r>
            <a:r>
              <a:rPr lang="en-US" altLang="zh-CN" sz="2800" dirty="0" err="1"/>
              <a:t>list.zju.edu.cn</a:t>
            </a:r>
            <a:r>
              <a:rPr lang="en-US" altLang="zh-CN" sz="2800" dirty="0"/>
              <a:t>/</a:t>
            </a:r>
            <a:r>
              <a:rPr lang="en-US" altLang="zh-CN" sz="2800" dirty="0" err="1"/>
              <a:t>kaibu</a:t>
            </a:r>
            <a:r>
              <a:rPr lang="en-US" altLang="zh-CN" sz="2800" dirty="0"/>
              <a:t>/comparch2019</a:t>
            </a:r>
            <a:endParaRPr lang="en-US" altLang="zh-CN" sz="2800" i="1" dirty="0"/>
          </a:p>
        </p:txBody>
      </p:sp>
      <p:sp>
        <p:nvSpPr>
          <p:cNvPr id="4" name="矩形 3"/>
          <p:cNvSpPr/>
          <p:nvPr/>
        </p:nvSpPr>
        <p:spPr>
          <a:xfrm>
            <a:off x="8083550" y="0"/>
            <a:ext cx="1060450" cy="939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600" b="1" dirty="0"/>
              <a:t>10</a:t>
            </a:r>
            <a:endParaRPr lang="zh-CN" altLang="en-US" sz="3600" b="1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908175"/>
          </a:xfrm>
        </p:spPr>
        <p:txBody>
          <a:bodyPr/>
          <a:lstStyle/>
          <a:p>
            <a:pPr algn="l" eaLnBrk="1" hangingPunct="1"/>
            <a:r>
              <a:rPr lang="en-US" altLang="zh-CN" sz="5400"/>
              <a:t>Memory Hierarchy</a:t>
            </a:r>
            <a:br>
              <a:rPr lang="en-US" altLang="zh-CN" sz="4000"/>
            </a:br>
            <a:r>
              <a:rPr lang="en-US" altLang="zh-CN" sz="4000"/>
              <a:t>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Preview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to optimize </a:t>
            </a:r>
            <a:r>
              <a:rPr lang="en-US" altLang="zh-CN" b="1"/>
              <a:t>cache?</a:t>
            </a:r>
          </a:p>
          <a:p>
            <a:pPr eaLnBrk="1" hangingPunct="1"/>
            <a:r>
              <a:rPr lang="en-US" altLang="zh-CN"/>
              <a:t>How to optimize </a:t>
            </a:r>
            <a:r>
              <a:rPr lang="en-US" altLang="zh-CN" b="1"/>
              <a:t>memory?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Optimization</a:t>
            </a:r>
          </a:p>
        </p:txBody>
      </p:sp>
      <p:pic>
        <p:nvPicPr>
          <p:cNvPr id="12291" name="Picture 3" descr="memhierac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8638"/>
            <a:ext cx="91440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819400" y="14478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000" b="1">
                <a:solidFill>
                  <a:srgbClr val="FFC000"/>
                </a:solidFill>
                <a:latin typeface="Verdana" panose="020B060403050404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Cache Performance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0" y="28956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tx2"/>
                </a:solidFill>
                <a:latin typeface="Verdana" panose="020B0604030504040204" pitchFamily="34" charset="0"/>
              </a:rPr>
              <a:t>Average Memory Access Time =</a:t>
            </a:r>
            <a:br>
              <a:rPr lang="en-US" altLang="zh-CN" sz="4000" b="1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en-US" altLang="zh-CN" sz="3200" b="1">
                <a:solidFill>
                  <a:schemeClr val="tx2"/>
                </a:solidFill>
                <a:latin typeface="Verdana" panose="020B0604030504040204" pitchFamily="34" charset="0"/>
              </a:rPr>
              <a:t>Hit Time + Miss Rate x Miss Penalty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0" y="28956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tx2"/>
                </a:solidFill>
                <a:latin typeface="Verdana" panose="020B0604030504040204" pitchFamily="34" charset="0"/>
              </a:rPr>
              <a:t>six basic optimizations</a:t>
            </a:r>
            <a:endParaRPr lang="en-US" altLang="zh-CN" sz="3200" b="1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Six Basic Cache Optimizations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/>
              <a:t>1. larger block size</a:t>
            </a:r>
            <a:r>
              <a:rPr lang="en-US" altLang="zh-CN" sz="2400" b="1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	</a:t>
            </a:r>
            <a:r>
              <a:rPr lang="en-US" altLang="zh-CN" sz="2400"/>
              <a:t>reduce miss rate; --- </a:t>
            </a:r>
            <a:r>
              <a:rPr lang="en-US" altLang="zh-CN" sz="2400" i="1"/>
              <a:t>spatial locality;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i="1"/>
              <a:t>	</a:t>
            </a:r>
            <a:r>
              <a:rPr lang="en-US" altLang="zh-CN" sz="2400"/>
              <a:t>reduce static power; ---</a:t>
            </a:r>
            <a:r>
              <a:rPr lang="en-US" altLang="zh-CN" sz="2400" i="1"/>
              <a:t> lower tag #;</a:t>
            </a:r>
            <a:endParaRPr lang="en-US" altLang="zh-CN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	increase miss penalty, capacity/conflict misses;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/>
              <a:t>2. bigger caches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	</a:t>
            </a:r>
            <a:r>
              <a:rPr lang="en-US" altLang="zh-CN" sz="2400"/>
              <a:t>reduce miss rate; --- </a:t>
            </a:r>
            <a:r>
              <a:rPr lang="en-US" altLang="zh-CN" sz="2400" i="1"/>
              <a:t>capacity misses</a:t>
            </a:r>
            <a:endParaRPr lang="en-US" altLang="zh-CN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	increase hit time;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	increase cost and (static &amp; dynamic) power;</a:t>
            </a:r>
            <a:endParaRPr lang="en-US" altLang="zh-CN" sz="2400" b="1"/>
          </a:p>
          <a:p>
            <a:pPr eaLnBrk="1" hangingPunct="1">
              <a:lnSpc>
                <a:spcPct val="90000"/>
              </a:lnSpc>
            </a:pPr>
            <a:r>
              <a:rPr lang="en-US" altLang="zh-CN" sz="2800" b="1"/>
              <a:t>3. higher associativity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	</a:t>
            </a:r>
            <a:r>
              <a:rPr lang="en-US" altLang="zh-CN" sz="2400"/>
              <a:t>reduce miss rate; --- </a:t>
            </a:r>
            <a:r>
              <a:rPr lang="en-US" altLang="zh-CN" sz="2400" i="1"/>
              <a:t>of conflict misses;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i="1"/>
              <a:t>	</a:t>
            </a:r>
            <a:r>
              <a:rPr lang="en-US" altLang="zh-CN" sz="2400"/>
              <a:t>increase hit time;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	increase power;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Six Basic Cache Optimizations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/>
              <a:t>4. multilevel caches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reduce miss penalty;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reduce power;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average memory access time 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Hit time</a:t>
            </a:r>
            <a:r>
              <a:rPr lang="en-US" altLang="zh-CN" baseline="-25000"/>
              <a:t>L1</a:t>
            </a:r>
            <a:r>
              <a:rPr lang="en-US" altLang="zh-CN"/>
              <a:t> + Miss rate</a:t>
            </a:r>
            <a:r>
              <a:rPr lang="en-US" altLang="zh-CN" baseline="-25000"/>
              <a:t>L1</a:t>
            </a:r>
            <a:r>
              <a:rPr lang="en-US" altLang="zh-CN"/>
              <a:t> 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(Hit time</a:t>
            </a:r>
            <a:r>
              <a:rPr lang="en-US" altLang="zh-CN" baseline="-25000"/>
              <a:t>L2</a:t>
            </a:r>
            <a:r>
              <a:rPr lang="en-US" altLang="zh-CN"/>
              <a:t> + Miss rate</a:t>
            </a:r>
            <a:r>
              <a:rPr lang="en-US" altLang="zh-CN" baseline="-25000"/>
              <a:t>L2</a:t>
            </a:r>
            <a:r>
              <a:rPr lang="en-US" altLang="zh-CN"/>
              <a:t> x Miss penalty</a:t>
            </a:r>
            <a:r>
              <a:rPr lang="en-US" altLang="zh-CN" baseline="-25000"/>
              <a:t>L2</a:t>
            </a:r>
            <a:r>
              <a:rPr lang="en-US" altLang="zh-CN"/>
              <a:t>)</a:t>
            </a:r>
            <a:endParaRPr lang="en-US" altLang="zh-CN" b="1"/>
          </a:p>
          <a:p>
            <a:pPr eaLnBrk="1" hangingPunct="1">
              <a:lnSpc>
                <a:spcPct val="90000"/>
              </a:lnSpc>
            </a:pPr>
            <a:r>
              <a:rPr lang="en-US" altLang="zh-CN" b="1"/>
              <a:t>5. giving priority to read misses over writes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reduce miss penalty;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introduce write buffer;</a:t>
            </a:r>
            <a:r>
              <a:rPr lang="en-US" altLang="zh-CN" b="1"/>
              <a:t>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Six Basic Cache Optimizations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6. avoiding address translation during indexing of the cache</a:t>
            </a:r>
          </a:p>
          <a:p>
            <a:pPr eaLnBrk="1" hangingPunct="1">
              <a:buFontTx/>
              <a:buNone/>
            </a:pPr>
            <a:r>
              <a:rPr lang="en-US" altLang="zh-CN"/>
              <a:t>	reduce hit time;</a:t>
            </a:r>
          </a:p>
          <a:p>
            <a:pPr eaLnBrk="1" hangingPunct="1">
              <a:buFontTx/>
              <a:buNone/>
            </a:pPr>
            <a:r>
              <a:rPr lang="en-US" altLang="zh-CN"/>
              <a:t>	use page offset to index cache;</a:t>
            </a:r>
          </a:p>
          <a:p>
            <a:pPr eaLnBrk="1" hangingPunct="1">
              <a:buFontTx/>
              <a:buNone/>
            </a:pPr>
            <a:r>
              <a:rPr lang="en-US" altLang="zh-CN"/>
              <a:t>	</a:t>
            </a:r>
            <a:r>
              <a:rPr lang="en-US" altLang="zh-CN" b="1"/>
              <a:t>virtually indexed, physically tagged</a:t>
            </a:r>
            <a:r>
              <a:rPr lang="en-US" altLang="zh-CN"/>
              <a:t>;</a:t>
            </a:r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(indexing cache while querying TLB)</a:t>
            </a:r>
            <a:endParaRPr lang="en-US" altLang="zh-CN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virtualmemcach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525"/>
            <a:ext cx="80772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10200"/>
            <a:ext cx="9144000" cy="1447800"/>
          </a:xfrm>
        </p:spPr>
        <p:txBody>
          <a:bodyPr/>
          <a:lstStyle/>
          <a:p>
            <a:pPr algn="l" eaLnBrk="1" hangingPunct="1"/>
            <a:r>
              <a:rPr lang="en-US" altLang="zh-CN"/>
              <a:t>Address Translation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3505200"/>
            <a:ext cx="9144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64-bit virtual address</a:t>
            </a:r>
          </a:p>
          <a:p>
            <a:pPr>
              <a:defRPr/>
            </a:pPr>
            <a:r>
              <a:rPr lang="en-US" altLang="zh-CN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41-bit physical address</a:t>
            </a:r>
          </a:p>
          <a:p>
            <a:pPr>
              <a:defRPr/>
            </a:pPr>
            <a:r>
              <a:rPr lang="en-US" altLang="zh-CN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page size: 8KB</a:t>
            </a:r>
          </a:p>
          <a:p>
            <a:pPr>
              <a:defRPr/>
            </a:pPr>
            <a:r>
              <a:rPr lang="en-US" altLang="zh-CN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two-level direct-mapped caches</a:t>
            </a:r>
          </a:p>
          <a:p>
            <a:pPr>
              <a:defRPr/>
            </a:pPr>
            <a:r>
              <a:rPr lang="en-US" altLang="zh-CN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64-byte blocks</a:t>
            </a:r>
          </a:p>
          <a:p>
            <a:pPr>
              <a:defRPr/>
            </a:pPr>
            <a:r>
              <a:rPr lang="en-US" altLang="zh-CN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L1: 8KB</a:t>
            </a:r>
          </a:p>
          <a:p>
            <a:pPr>
              <a:defRPr/>
            </a:pPr>
            <a:r>
              <a:rPr lang="en-US" altLang="zh-CN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L2: 4MB</a:t>
            </a:r>
          </a:p>
          <a:p>
            <a:pPr>
              <a:defRPr/>
            </a:pPr>
            <a:r>
              <a:rPr lang="en-US" altLang="zh-CN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TLB 256 entries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0" y="28956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tx2"/>
                </a:solidFill>
                <a:latin typeface="Verdana" panose="020B0604030504040204" pitchFamily="34" charset="0"/>
              </a:rPr>
              <a:t>ten advanced optimizations</a:t>
            </a:r>
            <a:endParaRPr lang="en-US" altLang="zh-CN" sz="3200" b="1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Ten Advanced Cache Opts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Goal: average memory access time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Metrics to reduce/optimize</a:t>
            </a:r>
          </a:p>
          <a:p>
            <a:pPr eaLnBrk="1" hangingPunct="1">
              <a:buFontTx/>
              <a:buNone/>
            </a:pPr>
            <a:r>
              <a:rPr lang="en-US" altLang="zh-CN"/>
              <a:t>	hit time</a:t>
            </a:r>
          </a:p>
          <a:p>
            <a:pPr eaLnBrk="1" hangingPunct="1">
              <a:buFontTx/>
              <a:buNone/>
            </a:pPr>
            <a:r>
              <a:rPr lang="en-US" altLang="zh-CN"/>
              <a:t>	miss rate</a:t>
            </a:r>
          </a:p>
          <a:p>
            <a:pPr eaLnBrk="1" hangingPunct="1">
              <a:buFontTx/>
              <a:buNone/>
            </a:pPr>
            <a:r>
              <a:rPr lang="en-US" altLang="zh-CN"/>
              <a:t>	miss penalty</a:t>
            </a:r>
          </a:p>
          <a:p>
            <a:pPr eaLnBrk="1" hangingPunct="1">
              <a:buFontTx/>
              <a:buNone/>
            </a:pPr>
            <a:r>
              <a:rPr lang="en-US" altLang="zh-CN"/>
              <a:t>	cache bandwidth</a:t>
            </a:r>
          </a:p>
          <a:p>
            <a:pPr eaLnBrk="1" hangingPunct="1">
              <a:buFontTx/>
              <a:buNone/>
            </a:pPr>
            <a:r>
              <a:rPr lang="en-US" altLang="zh-CN"/>
              <a:t>	power consumption</a:t>
            </a: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8229600" y="1752600"/>
            <a:ext cx="0" cy="5334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Memory Hierarchy</a:t>
            </a:r>
          </a:p>
        </p:txBody>
      </p:sp>
      <p:pic>
        <p:nvPicPr>
          <p:cNvPr id="3075" name="Picture 3" descr="memhierac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8638"/>
            <a:ext cx="91440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Ten Advanced Cache Opts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b="1"/>
              <a:t>Reduce hit time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small and simple first-level caches;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way prediction;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</a:t>
            </a:r>
            <a:r>
              <a:rPr lang="en-US" altLang="zh-CN" sz="2400" i="1"/>
              <a:t>decrease power;</a:t>
            </a:r>
            <a:endParaRPr lang="en-US" altLang="zh-CN" sz="2400"/>
          </a:p>
          <a:p>
            <a:pPr eaLnBrk="1" hangingPunct="1">
              <a:lnSpc>
                <a:spcPct val="80000"/>
              </a:lnSpc>
            </a:pPr>
            <a:r>
              <a:rPr lang="en-US" altLang="zh-CN" sz="2400" b="1"/>
              <a:t>Increase cache bandwidth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pipelined/multibanked/nonblocking cache;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/>
              <a:t>Reduce miss penalty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critical word first;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merging write buffers;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/>
              <a:t>Reduce miss rate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compiler optimizations; </a:t>
            </a:r>
            <a:r>
              <a:rPr lang="en-US" altLang="zh-CN" sz="2400" i="1"/>
              <a:t>decrease power;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/>
              <a:t>Reduce miss penalty or miss rate via parallelism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hardware/compiler prefetching; </a:t>
            </a:r>
            <a:r>
              <a:rPr lang="en-US" altLang="zh-CN" sz="2400" i="1"/>
              <a:t>increase power;</a:t>
            </a:r>
            <a:endParaRPr lang="en-US" altLang="zh-CN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Opt #1: Small and Simple First-Level Caches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/>
              <a:t>Small size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support a fast clock cycle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reduce power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b="1"/>
          </a:p>
          <a:p>
            <a:pPr eaLnBrk="1" hangingPunct="1">
              <a:lnSpc>
                <a:spcPct val="90000"/>
              </a:lnSpc>
            </a:pPr>
            <a:r>
              <a:rPr lang="en-US" altLang="zh-CN" sz="3000" b="1"/>
              <a:t>Lower associativity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reduce both hit time and power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	</a:t>
            </a:r>
            <a:r>
              <a:rPr lang="en-US" altLang="zh-CN" sz="2800"/>
              <a:t>(direct-mapped caches can overlap the tag check with the transmission of the data)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Opt #1: Small and Simple First-Level Caches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Reduce hit time</a:t>
            </a:r>
          </a:p>
          <a:p>
            <a:pPr eaLnBrk="1" hangingPunct="1"/>
            <a:endParaRPr lang="en-US" altLang="zh-CN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51075"/>
            <a:ext cx="609600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Opt #1: Small and Simple First-Level Caches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Reduce power</a:t>
            </a:r>
          </a:p>
          <a:p>
            <a:pPr eaLnBrk="1" hangingPunct="1"/>
            <a:endParaRPr lang="en-US" altLang="zh-CN"/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89163"/>
            <a:ext cx="6324600" cy="466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Opt #2: Way Prediction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Reduce conflict misses and hit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/>
              <a:t>Way prediction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i="1"/>
              <a:t>	block predictor bits</a:t>
            </a:r>
            <a:r>
              <a:rPr lang="en-US" altLang="zh-CN" sz="2800"/>
              <a:t> are added to each block to predict the way/block within the set of the </a:t>
            </a:r>
            <a:r>
              <a:rPr lang="en-US" altLang="zh-CN" sz="2800" i="1"/>
              <a:t>next</a:t>
            </a:r>
            <a:r>
              <a:rPr lang="en-US" altLang="zh-CN" sz="2800"/>
              <a:t> cache access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	the multiplexor is set </a:t>
            </a:r>
            <a:r>
              <a:rPr lang="en-US" altLang="zh-CN" sz="2800" b="1"/>
              <a:t>early to select the desired block</a:t>
            </a:r>
            <a:r>
              <a:rPr lang="en-US" altLang="zh-CN" sz="280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	only a single tag comparison is performed </a:t>
            </a:r>
            <a:r>
              <a:rPr lang="en-US" altLang="zh-CN" sz="2800" b="1"/>
              <a:t>in parallel with cache reading</a:t>
            </a:r>
            <a:r>
              <a:rPr lang="en-US" altLang="zh-CN" sz="280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/>
              <a:t>	</a:t>
            </a:r>
            <a:r>
              <a:rPr lang="en-US" altLang="zh-CN" sz="2800"/>
              <a:t>a miss results in checking the other blocks for matches in the next clock cycle;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Opt #3: Pipelined Cache Access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Increase cache bandwidth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Higher latency</a:t>
            </a:r>
          </a:p>
          <a:p>
            <a:pPr eaLnBrk="1" hangingPunct="1"/>
            <a:r>
              <a:rPr lang="en-US" altLang="zh-CN"/>
              <a:t>Greater penalty on mispredicted branches and more clock cycles between issuing the load and using the data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Opt #4: Nonblocking Caches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Increase cache bandwidth</a:t>
            </a:r>
          </a:p>
          <a:p>
            <a:pPr eaLnBrk="1" hangingPunct="1"/>
            <a:r>
              <a:rPr lang="en-US" altLang="zh-CN" b="1"/>
              <a:t>Nonblocking/lockup-free cache</a:t>
            </a:r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 i="1"/>
              <a:t>leverage out-of-order execution </a:t>
            </a:r>
            <a:r>
              <a:rPr lang="en-US" altLang="zh-CN" b="1"/>
              <a:t>	</a:t>
            </a:r>
          </a:p>
          <a:p>
            <a:pPr eaLnBrk="1" hangingPunct="1">
              <a:buFontTx/>
              <a:buNone/>
            </a:pPr>
            <a:endParaRPr lang="en-US" altLang="zh-CN"/>
          </a:p>
          <a:p>
            <a:pPr eaLnBrk="1" hangingPunct="1">
              <a:buFontTx/>
              <a:buNone/>
            </a:pPr>
            <a:r>
              <a:rPr lang="en-US" altLang="zh-CN"/>
              <a:t>	allows data cache to continue to supply cache hits during a miss;</a:t>
            </a:r>
          </a:p>
          <a:p>
            <a:pPr eaLnBrk="1" hangingPunct="1">
              <a:buFontTx/>
              <a:buNone/>
            </a:pPr>
            <a:endParaRPr lang="en-US" altLang="zh-CN" b="1"/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Opt #5: Multibanked Caches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Increase cache bandwidth</a:t>
            </a:r>
          </a:p>
          <a:p>
            <a:pPr eaLnBrk="1" hangingPunct="1"/>
            <a:r>
              <a:rPr lang="en-US" altLang="zh-CN"/>
              <a:t>Divide cache into independent banks that support </a:t>
            </a:r>
            <a:r>
              <a:rPr lang="en-US" altLang="zh-CN">
                <a:solidFill>
                  <a:srgbClr val="00FF00"/>
                </a:solidFill>
              </a:rPr>
              <a:t>simultaneous accesses</a:t>
            </a:r>
          </a:p>
          <a:p>
            <a:pPr eaLnBrk="1" hangingPunct="1"/>
            <a:r>
              <a:rPr lang="en-US" altLang="zh-CN"/>
              <a:t>Sequential interleaving</a:t>
            </a:r>
          </a:p>
          <a:p>
            <a:pPr eaLnBrk="1" hangingPunct="1">
              <a:buFontTx/>
              <a:buNone/>
            </a:pPr>
            <a:r>
              <a:rPr lang="en-US" altLang="zh-CN"/>
              <a:t>	spread the addresses of blocks sequentially across the banks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64125"/>
            <a:ext cx="91440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2133600" y="5029200"/>
            <a:ext cx="0" cy="5334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Line 4"/>
          <p:cNvSpPr>
            <a:spLocks noChangeShapeType="1"/>
          </p:cNvSpPr>
          <p:nvPr/>
        </p:nvSpPr>
        <p:spPr bwMode="auto">
          <a:xfrm>
            <a:off x="4419600" y="5029200"/>
            <a:ext cx="0" cy="5334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9" name="Line 4"/>
          <p:cNvSpPr>
            <a:spLocks noChangeShapeType="1"/>
          </p:cNvSpPr>
          <p:nvPr/>
        </p:nvSpPr>
        <p:spPr bwMode="auto">
          <a:xfrm>
            <a:off x="6705600" y="5029200"/>
            <a:ext cx="0" cy="5334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4"/>
          <p:cNvSpPr>
            <a:spLocks noChangeShapeType="1"/>
          </p:cNvSpPr>
          <p:nvPr/>
        </p:nvSpPr>
        <p:spPr bwMode="auto">
          <a:xfrm>
            <a:off x="8991600" y="5029200"/>
            <a:ext cx="0" cy="5334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Opt #6: Critical Word First</a:t>
            </a:r>
            <a:br>
              <a:rPr lang="en-US" altLang="zh-CN" sz="4000"/>
            </a:br>
            <a:r>
              <a:rPr lang="en-US" altLang="zh-CN" sz="4000"/>
              <a:t>&amp; Early Restart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Reduce miss penalty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Motivation: the processor normally needs just one word of the block at a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/>
              <a:t>Critical word first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/>
              <a:t>	</a:t>
            </a:r>
            <a:r>
              <a:rPr lang="en-US" altLang="zh-CN" sz="2800" i="1"/>
              <a:t>request the missed word first </a:t>
            </a:r>
            <a:r>
              <a:rPr lang="en-US" altLang="zh-CN" sz="2800"/>
              <a:t>from the memory and send it to the processor as soon as it arrives; processor continues execution while filling the rest of the words in the block</a:t>
            </a:r>
            <a:endParaRPr lang="en-US" altLang="zh-CN" sz="2800" b="1"/>
          </a:p>
          <a:p>
            <a:pPr eaLnBrk="1" hangingPunct="1">
              <a:lnSpc>
                <a:spcPct val="90000"/>
              </a:lnSpc>
            </a:pPr>
            <a:r>
              <a:rPr lang="en-US" altLang="zh-CN" sz="2800" b="1"/>
              <a:t>Early restart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/>
              <a:t>	</a:t>
            </a:r>
            <a:r>
              <a:rPr lang="en-US" altLang="zh-CN" sz="2800" i="1"/>
              <a:t>fetch the words in normal order</a:t>
            </a:r>
            <a:r>
              <a:rPr lang="en-US" altLang="zh-CN" sz="2800"/>
              <a:t>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	as soon as the requested word arrives send it to the processor;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47888"/>
            <a:ext cx="6400800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Opt #7: Merging Write Buffer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Reduce miss penalty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Write merging merges four entries (with sequential addresses) </a:t>
            </a:r>
          </a:p>
          <a:p>
            <a:pPr eaLnBrk="1" hangingPunct="1">
              <a:buFontTx/>
              <a:buNone/>
            </a:pPr>
            <a:r>
              <a:rPr lang="en-US" altLang="zh-CN"/>
              <a:t>	into a single buffer entry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Memory Hierarchy</a:t>
            </a:r>
          </a:p>
        </p:txBody>
      </p:sp>
      <p:pic>
        <p:nvPicPr>
          <p:cNvPr id="4099" name="Picture 3" descr="memhierac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8638"/>
            <a:ext cx="91440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箭头连接符 3"/>
          <p:cNvCxnSpPr/>
          <p:nvPr/>
        </p:nvCxnSpPr>
        <p:spPr>
          <a:xfrm>
            <a:off x="0" y="4800600"/>
            <a:ext cx="8458200" cy="1588"/>
          </a:xfrm>
          <a:prstGeom prst="straightConnector1">
            <a:avLst/>
          </a:prstGeom>
          <a:ln w="381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0" y="5029200"/>
            <a:ext cx="8458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1000"/>
            <a:ext cx="4876800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Opt #8: Compiler Optimizations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Reduce miss rates, w/o hw changes</a:t>
            </a:r>
          </a:p>
          <a:p>
            <a:pPr eaLnBrk="1" hangingPunct="1"/>
            <a:r>
              <a:rPr lang="en-US" altLang="zh-CN" b="1"/>
              <a:t>Tech 1: Loop interchange</a:t>
            </a:r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exchange the nesting of the loops to make the code access the data            in the order in which they are stored</a:t>
            </a:r>
          </a:p>
          <a:p>
            <a:pPr eaLnBrk="1" hangingPunct="1">
              <a:buFontTx/>
              <a:buNone/>
            </a:pPr>
            <a:endParaRPr lang="en-US" altLang="zh-CN" b="1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453063"/>
            <a:ext cx="5029200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0" y="4495800"/>
            <a:ext cx="1676400" cy="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4114800" y="5791200"/>
            <a:ext cx="1676400" cy="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2" name="TextBox 7"/>
          <p:cNvSpPr txBox="1">
            <a:spLocks noChangeArrowheads="1"/>
          </p:cNvSpPr>
          <p:nvPr/>
        </p:nvSpPr>
        <p:spPr bwMode="auto">
          <a:xfrm>
            <a:off x="5410200" y="4495800"/>
            <a:ext cx="3436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x[i,j] and x[i,j+1] are adjacent</a:t>
            </a:r>
            <a:endParaRPr lang="zh-CN" altLang="en-US" sz="2000"/>
          </a:p>
        </p:txBody>
      </p:sp>
      <p:sp>
        <p:nvSpPr>
          <p:cNvPr id="9" name="椭圆 8"/>
          <p:cNvSpPr/>
          <p:nvPr/>
        </p:nvSpPr>
        <p:spPr>
          <a:xfrm>
            <a:off x="5334000" y="4419600"/>
            <a:ext cx="3581400" cy="533400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5075"/>
            <a:ext cx="9144000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Opt #8: Compiler Optimizations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Reduce miss rates, w/o hw changes</a:t>
            </a:r>
          </a:p>
          <a:p>
            <a:pPr eaLnBrk="1" hangingPunct="1"/>
            <a:r>
              <a:rPr lang="en-US" altLang="zh-CN" b="1"/>
              <a:t>Tech 2: Blocking</a:t>
            </a:r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x = y*z; </a:t>
            </a:r>
            <a:r>
              <a:rPr lang="en-US" altLang="zh-CN" i="1"/>
              <a:t>both row&amp;column accesses</a:t>
            </a:r>
          </a:p>
          <a:p>
            <a:pPr eaLnBrk="1" hangingPunct="1">
              <a:buFontTx/>
              <a:buNone/>
            </a:pPr>
            <a:r>
              <a:rPr lang="en-US" altLang="zh-CN" i="1"/>
              <a:t>	</a:t>
            </a:r>
            <a:r>
              <a:rPr lang="en-US" altLang="zh-CN" b="1"/>
              <a:t>before</a:t>
            </a:r>
            <a:endParaRPr lang="en-US" altLang="zh-CN"/>
          </a:p>
          <a:p>
            <a:pPr eaLnBrk="1" hangingPunct="1">
              <a:buFontTx/>
              <a:buNone/>
            </a:pPr>
            <a:endParaRPr lang="en-US" altLang="zh-CN" b="1"/>
          </a:p>
        </p:txBody>
      </p:sp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0" y="4038600"/>
            <a:ext cx="274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x</a:t>
            </a:r>
            <a:endParaRPr lang="zh-CN" altLang="en-US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03650"/>
            <a:ext cx="9144000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Opt #8: Compiler Optimizations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Reduce miss rates, w/o hw changes</a:t>
            </a:r>
          </a:p>
          <a:p>
            <a:pPr eaLnBrk="1" hangingPunct="1"/>
            <a:r>
              <a:rPr lang="en-US" altLang="zh-CN" b="1"/>
              <a:t>Tech 2: Blocking</a:t>
            </a:r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x = y*z; </a:t>
            </a:r>
            <a:r>
              <a:rPr lang="en-US" altLang="zh-CN" i="1"/>
              <a:t>compute using submatrices</a:t>
            </a:r>
          </a:p>
          <a:p>
            <a:pPr eaLnBrk="1" hangingPunct="1">
              <a:buFontTx/>
              <a:buNone/>
            </a:pPr>
            <a:r>
              <a:rPr lang="en-US" altLang="zh-CN" i="1"/>
              <a:t>	</a:t>
            </a:r>
            <a:r>
              <a:rPr lang="en-US" altLang="zh-CN" b="1"/>
              <a:t>after</a:t>
            </a:r>
            <a:r>
              <a:rPr lang="en-US" altLang="zh-CN"/>
              <a:t>; </a:t>
            </a:r>
            <a:r>
              <a:rPr lang="en-US" altLang="zh-CN" i="1"/>
              <a:t>maximize accesses to loaded data before they are replaced</a:t>
            </a:r>
            <a:endParaRPr lang="en-US" altLang="zh-CN"/>
          </a:p>
          <a:p>
            <a:pPr eaLnBrk="1" hangingPunct="1">
              <a:buFontTx/>
              <a:buNone/>
            </a:pPr>
            <a:endParaRPr lang="en-US" altLang="zh-CN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Opt #9: Hardware Prefetching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Reduce miss penalty/rate</a:t>
            </a:r>
          </a:p>
          <a:p>
            <a:pPr eaLnBrk="1" hangingPunct="1"/>
            <a:r>
              <a:rPr lang="en-US" altLang="zh-CN"/>
              <a:t>Prefetch items before the processor requests them, </a:t>
            </a:r>
            <a:r>
              <a:rPr lang="en-US" altLang="zh-CN" i="1"/>
              <a:t>into the cache or external buffer</a:t>
            </a:r>
            <a:endParaRPr lang="en-US" altLang="zh-CN"/>
          </a:p>
          <a:p>
            <a:pPr eaLnBrk="1" hangingPunct="1"/>
            <a:r>
              <a:rPr lang="en-US" altLang="zh-CN" b="1"/>
              <a:t>Instruction prefetch</a:t>
            </a:r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fetch two blocks on a miss: requested one </a:t>
            </a:r>
            <a:r>
              <a:rPr lang="en-US" altLang="zh-CN" i="1"/>
              <a:t>into cache</a:t>
            </a:r>
            <a:r>
              <a:rPr lang="en-US" altLang="zh-CN"/>
              <a:t> + next consecutive one </a:t>
            </a:r>
            <a:r>
              <a:rPr lang="en-US" altLang="zh-CN" i="1"/>
              <a:t>into instruction stream buffer</a:t>
            </a:r>
            <a:endParaRPr lang="en-US" altLang="zh-CN" b="1"/>
          </a:p>
          <a:p>
            <a:pPr eaLnBrk="1" hangingPunct="1"/>
            <a:r>
              <a:rPr lang="en-US" altLang="zh-CN"/>
              <a:t>Similar </a:t>
            </a:r>
            <a:r>
              <a:rPr lang="en-US" altLang="zh-CN" b="1"/>
              <a:t>Data prefetch </a:t>
            </a:r>
            <a:r>
              <a:rPr lang="en-US" altLang="zh-CN"/>
              <a:t>approaches</a:t>
            </a:r>
            <a:endParaRPr lang="en-US" altLang="zh-CN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Opt #9: Hardware Prefetching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Opt #10: Compiler Prefetching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Reduce miss penalty/rate</a:t>
            </a:r>
          </a:p>
          <a:p>
            <a:pPr eaLnBrk="1" hangingPunct="1"/>
            <a:r>
              <a:rPr lang="en-US" altLang="zh-CN"/>
              <a:t>Compiler to insert prefetch instructions to request data before the processor needs it</a:t>
            </a:r>
          </a:p>
          <a:p>
            <a:pPr eaLnBrk="1" hangingPunct="1"/>
            <a:r>
              <a:rPr lang="en-US" altLang="zh-CN" b="1"/>
              <a:t>Register prefetch</a:t>
            </a:r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load the value into a register</a:t>
            </a:r>
            <a:endParaRPr lang="en-US" altLang="zh-CN" b="1"/>
          </a:p>
          <a:p>
            <a:pPr eaLnBrk="1" hangingPunct="1"/>
            <a:r>
              <a:rPr lang="en-US" altLang="zh-CN" b="1"/>
              <a:t>Cache prefetch</a:t>
            </a:r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load data into the cache</a:t>
            </a:r>
            <a:endParaRPr lang="en-US" altLang="zh-CN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133600"/>
            <a:ext cx="78200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Opt #10: Compiler Prefetching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solidFill>
                  <a:schemeClr val="bg1"/>
                </a:solidFill>
              </a:rPr>
              <a:t>Example: 251 misses</a:t>
            </a:r>
          </a:p>
          <a:p>
            <a:pPr eaLnBrk="1" hangingPunct="1">
              <a:lnSpc>
                <a:spcPct val="90000"/>
              </a:lnSpc>
            </a:pPr>
            <a:endParaRPr lang="en-US" altLang="zh-CN" b="1"/>
          </a:p>
          <a:p>
            <a:pPr eaLnBrk="1" hangingPunct="1">
              <a:lnSpc>
                <a:spcPct val="90000"/>
              </a:lnSpc>
            </a:pPr>
            <a:endParaRPr lang="en-US" altLang="zh-CN" b="1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16-byte blocks;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8-byte elements for a and b;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write-back strategy;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a[0][0] miss, copy both a[0][0],a[0][1] as one block contains 16/8 = 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chemeClr val="bg1"/>
                </a:solidFill>
              </a:rPr>
              <a:t>so for </a:t>
            </a:r>
            <a:r>
              <a:rPr lang="en-US" altLang="zh-CN" b="1">
                <a:solidFill>
                  <a:schemeClr val="bg1"/>
                </a:solidFill>
              </a:rPr>
              <a:t>a</a:t>
            </a:r>
            <a:r>
              <a:rPr lang="en-US" altLang="zh-CN">
                <a:solidFill>
                  <a:schemeClr val="bg1"/>
                </a:solidFill>
              </a:rPr>
              <a:t>: 3 x (100/2) = </a:t>
            </a:r>
            <a:r>
              <a:rPr lang="en-US" altLang="zh-CN" b="1">
                <a:solidFill>
                  <a:schemeClr val="bg1"/>
                </a:solidFill>
              </a:rPr>
              <a:t>150 misses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en-US" altLang="zh-CN" b="1">
                <a:solidFill>
                  <a:schemeClr val="bg1"/>
                </a:solidFill>
              </a:rPr>
              <a:t>b</a:t>
            </a:r>
            <a:r>
              <a:rPr lang="en-US" altLang="zh-CN">
                <a:solidFill>
                  <a:schemeClr val="bg1"/>
                </a:solidFill>
              </a:rPr>
              <a:t>[0][0] – b[100][0]: </a:t>
            </a:r>
            <a:r>
              <a:rPr lang="en-US" altLang="zh-CN" b="1">
                <a:solidFill>
                  <a:schemeClr val="bg1"/>
                </a:solidFill>
              </a:rPr>
              <a:t>101 misses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133600"/>
            <a:ext cx="78200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Opt #10: Compiler Prefetching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solidFill>
                  <a:schemeClr val="bg1"/>
                </a:solidFill>
              </a:rPr>
              <a:t>Example: 251 misses</a:t>
            </a:r>
          </a:p>
          <a:p>
            <a:pPr eaLnBrk="1" hangingPunct="1">
              <a:lnSpc>
                <a:spcPct val="90000"/>
              </a:lnSpc>
            </a:pPr>
            <a:endParaRPr lang="en-US" altLang="zh-CN" b="1"/>
          </a:p>
          <a:p>
            <a:pPr eaLnBrk="1" hangingPunct="1">
              <a:lnSpc>
                <a:spcPct val="90000"/>
              </a:lnSpc>
            </a:pPr>
            <a:endParaRPr lang="en-US" altLang="zh-CN" b="1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16-byte blocks;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8-byte elements for a and b;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write-back strategy;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a[0][0] miss, copy both a[0][0],a[0][1] as one block contains 16/8 = 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/>
              <a:t>	</a:t>
            </a:r>
            <a:r>
              <a:rPr lang="en-US" altLang="zh-CN" b="1" i="1"/>
              <a:t>how many misses?</a:t>
            </a:r>
            <a:endParaRPr lang="en-US" altLang="zh-CN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133600"/>
            <a:ext cx="78200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Opt #10: Compiler Prefetching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/>
              <a:t>Example: 251 misses</a:t>
            </a:r>
          </a:p>
          <a:p>
            <a:pPr eaLnBrk="1" hangingPunct="1">
              <a:lnSpc>
                <a:spcPct val="90000"/>
              </a:lnSpc>
            </a:pPr>
            <a:endParaRPr lang="en-US" altLang="zh-CN" b="1"/>
          </a:p>
          <a:p>
            <a:pPr eaLnBrk="1" hangingPunct="1">
              <a:lnSpc>
                <a:spcPct val="90000"/>
              </a:lnSpc>
            </a:pPr>
            <a:endParaRPr lang="en-US" altLang="zh-CN" b="1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16-byte blocks;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8-byte elements for a and b;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write-back strategy;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a[0][0] miss, copy both a[0][0],a[0][1] as one block contains 16/8 = 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so for </a:t>
            </a:r>
            <a:r>
              <a:rPr lang="en-US" altLang="zh-CN" b="1"/>
              <a:t>a</a:t>
            </a:r>
            <a:r>
              <a:rPr lang="en-US" altLang="zh-CN"/>
              <a:t>: 3 x (100/2) = </a:t>
            </a:r>
            <a:r>
              <a:rPr lang="en-US" altLang="zh-CN" b="1"/>
              <a:t>150 misses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</a:t>
            </a:r>
            <a:r>
              <a:rPr lang="en-US" altLang="zh-CN" b="1"/>
              <a:t>b</a:t>
            </a:r>
            <a:r>
              <a:rPr lang="en-US" altLang="zh-CN"/>
              <a:t>[0][0] – b[100][0]: </a:t>
            </a:r>
            <a:r>
              <a:rPr lang="en-US" altLang="zh-CN" b="1"/>
              <a:t>101 misses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Example: </a:t>
            </a:r>
            <a:r>
              <a:rPr lang="en-US" altLang="zh-CN" b="1">
                <a:solidFill>
                  <a:schemeClr val="bg1"/>
                </a:solidFill>
              </a:rPr>
              <a:t>19 </a:t>
            </a:r>
            <a:r>
              <a:rPr lang="en-US" altLang="zh-CN" b="1"/>
              <a:t>misses by prefetching</a:t>
            </a:r>
          </a:p>
          <a:p>
            <a:pPr eaLnBrk="1" hangingPunct="1"/>
            <a:endParaRPr lang="en-US" altLang="zh-CN" b="1"/>
          </a:p>
          <a:p>
            <a:pPr eaLnBrk="1" hangingPunct="1"/>
            <a:endParaRPr lang="en-US" altLang="zh-CN" b="1"/>
          </a:p>
          <a:p>
            <a:pPr eaLnBrk="1" hangingPunct="1">
              <a:buFontTx/>
              <a:buNone/>
            </a:pPr>
            <a:endParaRPr lang="en-US" altLang="zh-CN" b="1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Opt #10: Compiler Prefetching</a:t>
            </a:r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72199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 Box 7"/>
          <p:cNvSpPr txBox="1">
            <a:spLocks noChangeArrowheads="1"/>
          </p:cNvSpPr>
          <p:nvPr/>
        </p:nvSpPr>
        <p:spPr bwMode="auto">
          <a:xfrm>
            <a:off x="4403725" y="2630488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7 misses</a:t>
            </a:r>
            <a:r>
              <a:rPr lang="en-US" altLang="zh-CN" sz="2400"/>
              <a:t>: b[0][0] – b[6][0]</a:t>
            </a:r>
          </a:p>
        </p:txBody>
      </p:sp>
      <p:sp>
        <p:nvSpPr>
          <p:cNvPr id="40966" name="Text Box 8"/>
          <p:cNvSpPr txBox="1">
            <a:spLocks noChangeArrowheads="1"/>
          </p:cNvSpPr>
          <p:nvPr/>
        </p:nvSpPr>
        <p:spPr bwMode="auto">
          <a:xfrm>
            <a:off x="4419600" y="3429000"/>
            <a:ext cx="451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4 misses</a:t>
            </a:r>
            <a:r>
              <a:rPr lang="en-US" altLang="zh-CN" sz="2400"/>
              <a:t>: 1/2 of a[0][0] – a[0][6]</a:t>
            </a:r>
            <a:endParaRPr lang="en-US" altLang="zh-CN"/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5472113" y="5181600"/>
            <a:ext cx="3671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4 misses</a:t>
            </a:r>
            <a:r>
              <a:rPr lang="en-US" altLang="zh-CN" sz="2400"/>
              <a:t>: a[1][0] – a[1][6]</a:t>
            </a: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5472113" y="5486400"/>
            <a:ext cx="3671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4 misses</a:t>
            </a:r>
            <a:r>
              <a:rPr lang="en-US" altLang="zh-CN" sz="2400"/>
              <a:t>: a[2][0] – a[2][6]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981200" y="4953000"/>
            <a:ext cx="762000" cy="1588"/>
          </a:xfrm>
          <a:prstGeom prst="line">
            <a:avLst/>
          </a:prstGeom>
          <a:ln w="571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934200" y="5181600"/>
            <a:ext cx="990600" cy="762000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76600" y="1600200"/>
            <a:ext cx="4381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>
                <a:latin typeface="+mn-lt"/>
                <a:ea typeface="宋体" charset="-122"/>
              </a:rPr>
              <a:t>?</a:t>
            </a:r>
            <a:endParaRPr lang="zh-CN" altLang="en-US" sz="3200" b="1" dirty="0">
              <a:latin typeface="+mn-lt"/>
              <a:ea typeface="宋体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Memory Hierarchy</a:t>
            </a:r>
          </a:p>
        </p:txBody>
      </p:sp>
      <p:pic>
        <p:nvPicPr>
          <p:cNvPr id="5123" name="Picture 3" descr="memhierac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8638"/>
            <a:ext cx="91440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102225"/>
            <a:ext cx="1676400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等腰三角形 4"/>
          <p:cNvSpPr/>
          <p:nvPr/>
        </p:nvSpPr>
        <p:spPr>
          <a:xfrm>
            <a:off x="990600" y="3657600"/>
            <a:ext cx="3581400" cy="3200400"/>
          </a:xfrm>
          <a:prstGeom prst="triangle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4572000" y="6211888"/>
            <a:ext cx="15176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dirty="0">
                <a:latin typeface="+mn-lt"/>
              </a:rPr>
              <a:t>faster</a:t>
            </a:r>
            <a:endParaRPr lang="zh-CN" altLang="en-US" sz="3600" dirty="0">
              <a:latin typeface="+mn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Example: 19 misses by prefetching</a:t>
            </a:r>
          </a:p>
          <a:p>
            <a:pPr eaLnBrk="1" hangingPunct="1"/>
            <a:endParaRPr lang="en-US" altLang="zh-CN" b="1"/>
          </a:p>
          <a:p>
            <a:pPr eaLnBrk="1" hangingPunct="1"/>
            <a:endParaRPr lang="en-US" altLang="zh-CN" b="1"/>
          </a:p>
          <a:p>
            <a:pPr eaLnBrk="1" hangingPunct="1">
              <a:buFontTx/>
              <a:buNone/>
            </a:pPr>
            <a:endParaRPr lang="en-US" altLang="zh-CN" b="1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Opt #10: Compiler Prefetching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72199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Text Box 7"/>
          <p:cNvSpPr txBox="1">
            <a:spLocks noChangeArrowheads="1"/>
          </p:cNvSpPr>
          <p:nvPr/>
        </p:nvSpPr>
        <p:spPr bwMode="auto">
          <a:xfrm>
            <a:off x="4403725" y="2630488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7 misses</a:t>
            </a:r>
            <a:r>
              <a:rPr lang="en-US" altLang="zh-CN" sz="2400"/>
              <a:t>: b[0][0] – b[6][0]</a:t>
            </a:r>
          </a:p>
        </p:txBody>
      </p:sp>
      <p:sp>
        <p:nvSpPr>
          <p:cNvPr id="41990" name="Text Box 8"/>
          <p:cNvSpPr txBox="1">
            <a:spLocks noChangeArrowheads="1"/>
          </p:cNvSpPr>
          <p:nvPr/>
        </p:nvSpPr>
        <p:spPr bwMode="auto">
          <a:xfrm>
            <a:off x="4419600" y="3429000"/>
            <a:ext cx="451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4 misses</a:t>
            </a:r>
            <a:r>
              <a:rPr lang="en-US" altLang="zh-CN" sz="2400"/>
              <a:t>: 1/2 of a[0][0] – a[0][6]</a:t>
            </a:r>
            <a:endParaRPr lang="en-US" altLang="zh-CN"/>
          </a:p>
        </p:txBody>
      </p:sp>
      <p:sp>
        <p:nvSpPr>
          <p:cNvPr id="41991" name="Text Box 9"/>
          <p:cNvSpPr txBox="1">
            <a:spLocks noChangeArrowheads="1"/>
          </p:cNvSpPr>
          <p:nvPr/>
        </p:nvSpPr>
        <p:spPr bwMode="auto">
          <a:xfrm>
            <a:off x="5472113" y="5181600"/>
            <a:ext cx="3671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4 misses</a:t>
            </a:r>
            <a:r>
              <a:rPr lang="en-US" altLang="zh-CN" sz="2400"/>
              <a:t>: a[1][0] – a[1][6]</a:t>
            </a:r>
          </a:p>
        </p:txBody>
      </p:sp>
      <p:sp>
        <p:nvSpPr>
          <p:cNvPr id="41992" name="Text Box 10"/>
          <p:cNvSpPr txBox="1">
            <a:spLocks noChangeArrowheads="1"/>
          </p:cNvSpPr>
          <p:nvPr/>
        </p:nvSpPr>
        <p:spPr bwMode="auto">
          <a:xfrm>
            <a:off x="5472113" y="5486400"/>
            <a:ext cx="3671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4 misses</a:t>
            </a:r>
            <a:r>
              <a:rPr lang="en-US" altLang="zh-CN" sz="2400"/>
              <a:t>: a[2][0] – a[2][6]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981200" y="4953000"/>
            <a:ext cx="762000" cy="1588"/>
          </a:xfrm>
          <a:prstGeom prst="line">
            <a:avLst/>
          </a:prstGeom>
          <a:ln w="571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934200" y="5181600"/>
            <a:ext cx="990600" cy="762000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Optimization</a:t>
            </a:r>
          </a:p>
        </p:txBody>
      </p:sp>
      <p:pic>
        <p:nvPicPr>
          <p:cNvPr id="43011" name="Picture 3" descr="memhierac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8638"/>
            <a:ext cx="91440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矩形 4"/>
          <p:cNvSpPr>
            <a:spLocks noChangeArrowheads="1"/>
          </p:cNvSpPr>
          <p:nvPr/>
        </p:nvSpPr>
        <p:spPr bwMode="auto">
          <a:xfrm>
            <a:off x="2743200" y="1295400"/>
            <a:ext cx="9540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b="1">
                <a:solidFill>
                  <a:srgbClr val="00FF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√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Optimization</a:t>
            </a:r>
          </a:p>
        </p:txBody>
      </p:sp>
      <p:pic>
        <p:nvPicPr>
          <p:cNvPr id="44035" name="Picture 3" descr="memhierac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8638"/>
            <a:ext cx="91440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867400" y="14478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000" b="1">
                <a:solidFill>
                  <a:srgbClr val="FFC000"/>
                </a:solidFill>
                <a:latin typeface="Verdana" panose="020B060403050404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Main Memory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Main memory: I/O interface between caches and servers</a:t>
            </a:r>
          </a:p>
          <a:p>
            <a:pPr eaLnBrk="1" hangingPunct="1"/>
            <a:r>
              <a:rPr lang="en-US" altLang="zh-CN"/>
              <a:t>dst of input &amp; src of output</a:t>
            </a: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457200" y="3355975"/>
            <a:ext cx="8491538" cy="3502025"/>
            <a:chOff x="144" y="1584"/>
            <a:chExt cx="5349" cy="2594"/>
          </a:xfrm>
        </p:grpSpPr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272" y="1835"/>
              <a:ext cx="1705" cy="47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4400">
                <a:solidFill>
                  <a:schemeClr val="tx2"/>
                </a:solidFill>
              </a:endParaRPr>
            </a:p>
          </p:txBody>
        </p:sp>
        <p:sp>
          <p:nvSpPr>
            <p:cNvPr id="45062" name="Rectangle 6"/>
            <p:cNvSpPr>
              <a:spLocks noChangeArrowheads="1"/>
            </p:cNvSpPr>
            <p:nvPr/>
          </p:nvSpPr>
          <p:spPr bwMode="auto">
            <a:xfrm>
              <a:off x="847" y="1986"/>
              <a:ext cx="569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/>
                <a:t>Control</a:t>
              </a:r>
            </a:p>
          </p:txBody>
        </p:sp>
        <p:sp>
          <p:nvSpPr>
            <p:cNvPr id="45063" name="Rectangle 7"/>
            <p:cNvSpPr>
              <a:spLocks noChangeArrowheads="1"/>
            </p:cNvSpPr>
            <p:nvPr/>
          </p:nvSpPr>
          <p:spPr bwMode="auto">
            <a:xfrm>
              <a:off x="272" y="2468"/>
              <a:ext cx="1193" cy="7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4400">
                <a:solidFill>
                  <a:schemeClr val="tx2"/>
                </a:solidFill>
              </a:endParaRPr>
            </a:p>
          </p:txBody>
        </p:sp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313" y="2642"/>
              <a:ext cx="661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/>
                <a:t>Datapath</a:t>
              </a:r>
            </a:p>
          </p:txBody>
        </p: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4555" y="1592"/>
              <a:ext cx="938" cy="168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4400">
                <a:solidFill>
                  <a:schemeClr val="tx2"/>
                </a:solidFill>
              </a:endParaRPr>
            </a:p>
          </p:txBody>
        </p:sp>
        <p:sp>
          <p:nvSpPr>
            <p:cNvPr id="45066" name="Rectangle 10"/>
            <p:cNvSpPr>
              <a:spLocks noChangeArrowheads="1"/>
            </p:cNvSpPr>
            <p:nvPr/>
          </p:nvSpPr>
          <p:spPr bwMode="auto">
            <a:xfrm>
              <a:off x="4692" y="2138"/>
              <a:ext cx="767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/>
                <a:t>Secondary</a:t>
              </a:r>
            </a:p>
            <a:p>
              <a:pPr algn="ctr"/>
              <a:r>
                <a:rPr lang="en-US" altLang="zh-CN" sz="1600" b="1"/>
                <a:t>Storage</a:t>
              </a:r>
            </a:p>
            <a:p>
              <a:pPr algn="ctr"/>
              <a:r>
                <a:rPr lang="en-US" altLang="zh-CN" sz="1600" b="1"/>
                <a:t>(Disk)</a:t>
              </a:r>
            </a:p>
          </p:txBody>
        </p: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144" y="1592"/>
              <a:ext cx="2152" cy="168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4400">
                <a:solidFill>
                  <a:schemeClr val="tx2"/>
                </a:solidFill>
              </a:endParaRPr>
            </a:p>
          </p:txBody>
        </p:sp>
        <p:sp>
          <p:nvSpPr>
            <p:cNvPr id="45068" name="Rectangle 12"/>
            <p:cNvSpPr>
              <a:spLocks noChangeArrowheads="1"/>
            </p:cNvSpPr>
            <p:nvPr/>
          </p:nvSpPr>
          <p:spPr bwMode="auto">
            <a:xfrm>
              <a:off x="952" y="1584"/>
              <a:ext cx="89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/>
                <a:t>Processor</a:t>
              </a:r>
              <a:endParaRPr lang="en-US" altLang="zh-CN" sz="1600" b="1"/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 flipV="1">
              <a:off x="1488" y="1584"/>
              <a:ext cx="3057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>
              <a:off x="1440" y="3168"/>
              <a:ext cx="3105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1" name="Rectangle 15"/>
            <p:cNvSpPr>
              <a:spLocks noChangeArrowheads="1"/>
            </p:cNvSpPr>
            <p:nvPr/>
          </p:nvSpPr>
          <p:spPr bwMode="auto">
            <a:xfrm>
              <a:off x="1103" y="2517"/>
              <a:ext cx="298" cy="6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4400">
                <a:solidFill>
                  <a:schemeClr val="tx2"/>
                </a:solidFill>
              </a:endParaRPr>
            </a:p>
          </p:txBody>
        </p:sp>
        <p:sp>
          <p:nvSpPr>
            <p:cNvPr id="45072" name="Rectangle 16"/>
            <p:cNvSpPr>
              <a:spLocks noChangeArrowheads="1"/>
            </p:cNvSpPr>
            <p:nvPr/>
          </p:nvSpPr>
          <p:spPr bwMode="auto">
            <a:xfrm rot="5400000">
              <a:off x="872" y="2811"/>
              <a:ext cx="81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/>
                <a:t>Registers</a:t>
              </a:r>
            </a:p>
          </p:txBody>
        </p:sp>
        <p:sp>
          <p:nvSpPr>
            <p:cNvPr id="45073" name="Rectangle 17"/>
            <p:cNvSpPr>
              <a:spLocks noChangeArrowheads="1"/>
            </p:cNvSpPr>
            <p:nvPr/>
          </p:nvSpPr>
          <p:spPr bwMode="auto">
            <a:xfrm>
              <a:off x="1614" y="2517"/>
              <a:ext cx="555" cy="6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4400">
                <a:solidFill>
                  <a:schemeClr val="tx2"/>
                </a:solidFill>
              </a:endParaRPr>
            </a:p>
          </p:txBody>
        </p:sp>
        <p:sp>
          <p:nvSpPr>
            <p:cNvPr id="45074" name="Rectangle 18"/>
            <p:cNvSpPr>
              <a:spLocks noChangeArrowheads="1"/>
            </p:cNvSpPr>
            <p:nvPr/>
          </p:nvSpPr>
          <p:spPr bwMode="auto">
            <a:xfrm>
              <a:off x="2573" y="2225"/>
              <a:ext cx="746" cy="95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4400">
                <a:solidFill>
                  <a:schemeClr val="tx2"/>
                </a:solidFill>
              </a:endParaRPr>
            </a:p>
          </p:txBody>
        </p:sp>
        <p:sp>
          <p:nvSpPr>
            <p:cNvPr id="45075" name="Rectangle 19"/>
            <p:cNvSpPr>
              <a:spLocks noChangeArrowheads="1"/>
            </p:cNvSpPr>
            <p:nvPr/>
          </p:nvSpPr>
          <p:spPr bwMode="auto">
            <a:xfrm>
              <a:off x="3468" y="1981"/>
              <a:ext cx="874" cy="12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4400">
                <a:solidFill>
                  <a:schemeClr val="tx2"/>
                </a:solidFill>
              </a:endParaRPr>
            </a:p>
          </p:txBody>
        </p:sp>
        <p:sp>
          <p:nvSpPr>
            <p:cNvPr id="45076" name="Rectangle 20"/>
            <p:cNvSpPr>
              <a:spLocks noChangeArrowheads="1"/>
            </p:cNvSpPr>
            <p:nvPr/>
          </p:nvSpPr>
          <p:spPr bwMode="auto">
            <a:xfrm>
              <a:off x="3614" y="2380"/>
              <a:ext cx="605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/>
                <a:t>Main</a:t>
              </a:r>
            </a:p>
            <a:p>
              <a:pPr algn="ctr"/>
              <a:r>
                <a:rPr lang="en-US" altLang="zh-CN" sz="1600" b="1"/>
                <a:t>Memory</a:t>
              </a:r>
            </a:p>
            <a:p>
              <a:pPr algn="ctr"/>
              <a:r>
                <a:rPr lang="en-US" altLang="zh-CN" sz="1600" b="1"/>
                <a:t>(DRAM)</a:t>
              </a:r>
            </a:p>
          </p:txBody>
        </p:sp>
        <p:sp>
          <p:nvSpPr>
            <p:cNvPr id="45077" name="Rectangle 21"/>
            <p:cNvSpPr>
              <a:spLocks noChangeArrowheads="1"/>
            </p:cNvSpPr>
            <p:nvPr/>
          </p:nvSpPr>
          <p:spPr bwMode="auto">
            <a:xfrm>
              <a:off x="2648" y="2380"/>
              <a:ext cx="576" cy="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/>
                <a:t>Second</a:t>
              </a:r>
            </a:p>
            <a:p>
              <a:pPr algn="ctr"/>
              <a:r>
                <a:rPr lang="en-US" altLang="zh-CN" sz="1600" b="1"/>
                <a:t>Level</a:t>
              </a:r>
            </a:p>
            <a:p>
              <a:pPr algn="ctr"/>
              <a:r>
                <a:rPr lang="en-US" altLang="zh-CN" sz="1600" b="1"/>
                <a:t>Cache</a:t>
              </a:r>
            </a:p>
            <a:p>
              <a:pPr algn="ctr"/>
              <a:r>
                <a:rPr lang="en-US" altLang="zh-CN" sz="1600" b="1"/>
                <a:t>(SRAM)</a:t>
              </a:r>
            </a:p>
          </p:txBody>
        </p:sp>
        <p:sp>
          <p:nvSpPr>
            <p:cNvPr id="45078" name="Rectangle 22"/>
            <p:cNvSpPr>
              <a:spLocks noChangeArrowheads="1"/>
            </p:cNvSpPr>
            <p:nvPr/>
          </p:nvSpPr>
          <p:spPr bwMode="auto">
            <a:xfrm rot="5400000">
              <a:off x="1567" y="2620"/>
              <a:ext cx="72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/>
                <a:t>On-Chip</a:t>
              </a:r>
            </a:p>
            <a:p>
              <a:pPr algn="ctr"/>
              <a:r>
                <a:rPr lang="en-US" altLang="zh-CN" sz="1600" b="1"/>
                <a:t>Cache</a:t>
              </a:r>
            </a:p>
          </p:txBody>
        </p:sp>
        <p:sp>
          <p:nvSpPr>
            <p:cNvPr id="45079" name="Rectangle 23"/>
            <p:cNvSpPr>
              <a:spLocks noChangeArrowheads="1"/>
            </p:cNvSpPr>
            <p:nvPr/>
          </p:nvSpPr>
          <p:spPr bwMode="auto">
            <a:xfrm>
              <a:off x="1104" y="3501"/>
              <a:ext cx="5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800000"/>
                  </a:solidFill>
                </a:rPr>
                <a:t>Fastest</a:t>
              </a:r>
            </a:p>
          </p:txBody>
        </p:sp>
        <p:sp>
          <p:nvSpPr>
            <p:cNvPr id="45080" name="Rectangle 24"/>
            <p:cNvSpPr>
              <a:spLocks noChangeArrowheads="1"/>
            </p:cNvSpPr>
            <p:nvPr/>
          </p:nvSpPr>
          <p:spPr bwMode="auto">
            <a:xfrm>
              <a:off x="4806" y="3520"/>
              <a:ext cx="6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800000"/>
                  </a:solidFill>
                </a:rPr>
                <a:t>Slowest</a:t>
              </a:r>
              <a:endParaRPr lang="en-US" altLang="zh-CN" sz="1600">
                <a:solidFill>
                  <a:srgbClr val="800000"/>
                </a:solidFill>
              </a:endParaRPr>
            </a:p>
          </p:txBody>
        </p:sp>
        <p:sp>
          <p:nvSpPr>
            <p:cNvPr id="45081" name="Rectangle 25"/>
            <p:cNvSpPr>
              <a:spLocks noChangeArrowheads="1"/>
            </p:cNvSpPr>
            <p:nvPr/>
          </p:nvSpPr>
          <p:spPr bwMode="auto">
            <a:xfrm>
              <a:off x="1104" y="3697"/>
              <a:ext cx="6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800000"/>
                  </a:solidFill>
                </a:rPr>
                <a:t>Smallest</a:t>
              </a:r>
            </a:p>
          </p:txBody>
        </p:sp>
        <p:sp>
          <p:nvSpPr>
            <p:cNvPr id="45082" name="Rectangle 26"/>
            <p:cNvSpPr>
              <a:spLocks noChangeArrowheads="1"/>
            </p:cNvSpPr>
            <p:nvPr/>
          </p:nvSpPr>
          <p:spPr bwMode="auto">
            <a:xfrm>
              <a:off x="4806" y="3715"/>
              <a:ext cx="5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800000"/>
                  </a:solidFill>
                </a:rPr>
                <a:t>Biggest</a:t>
              </a:r>
            </a:p>
          </p:txBody>
        </p:sp>
        <p:sp>
          <p:nvSpPr>
            <p:cNvPr id="45083" name="Rectangle 27"/>
            <p:cNvSpPr>
              <a:spLocks noChangeArrowheads="1"/>
            </p:cNvSpPr>
            <p:nvPr/>
          </p:nvSpPr>
          <p:spPr bwMode="auto">
            <a:xfrm>
              <a:off x="1104" y="3891"/>
              <a:ext cx="60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800000"/>
                  </a:solidFill>
                </a:rPr>
                <a:t>Highest</a:t>
              </a:r>
            </a:p>
          </p:txBody>
        </p:sp>
        <p:sp>
          <p:nvSpPr>
            <p:cNvPr id="45084" name="Rectangle 28"/>
            <p:cNvSpPr>
              <a:spLocks noChangeArrowheads="1"/>
            </p:cNvSpPr>
            <p:nvPr/>
          </p:nvSpPr>
          <p:spPr bwMode="auto">
            <a:xfrm>
              <a:off x="4806" y="3909"/>
              <a:ext cx="5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800000"/>
                  </a:solidFill>
                </a:rPr>
                <a:t>Lowest</a:t>
              </a:r>
            </a:p>
          </p:txBody>
        </p:sp>
        <p:sp>
          <p:nvSpPr>
            <p:cNvPr id="45085" name="Rectangle 29"/>
            <p:cNvSpPr>
              <a:spLocks noChangeArrowheads="1"/>
            </p:cNvSpPr>
            <p:nvPr/>
          </p:nvSpPr>
          <p:spPr bwMode="auto">
            <a:xfrm>
              <a:off x="464" y="3502"/>
              <a:ext cx="5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Speed:</a:t>
              </a:r>
            </a:p>
          </p:txBody>
        </p:sp>
        <p:sp>
          <p:nvSpPr>
            <p:cNvPr id="45086" name="Rectangle 30"/>
            <p:cNvSpPr>
              <a:spLocks noChangeArrowheads="1"/>
            </p:cNvSpPr>
            <p:nvPr/>
          </p:nvSpPr>
          <p:spPr bwMode="auto">
            <a:xfrm>
              <a:off x="592" y="3696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Size:</a:t>
              </a:r>
            </a:p>
          </p:txBody>
        </p:sp>
        <p:sp>
          <p:nvSpPr>
            <p:cNvPr id="45087" name="Rectangle 31"/>
            <p:cNvSpPr>
              <a:spLocks noChangeArrowheads="1"/>
            </p:cNvSpPr>
            <p:nvPr/>
          </p:nvSpPr>
          <p:spPr bwMode="auto">
            <a:xfrm>
              <a:off x="528" y="3891"/>
              <a:ext cx="48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Cost:</a:t>
              </a:r>
            </a:p>
          </p:txBody>
        </p:sp>
        <p:sp>
          <p:nvSpPr>
            <p:cNvPr id="45088" name="Arc 32"/>
            <p:cNvSpPr>
              <a:spLocks/>
            </p:cNvSpPr>
            <p:nvPr/>
          </p:nvSpPr>
          <p:spPr bwMode="auto">
            <a:xfrm rot="9442657">
              <a:off x="1339" y="2866"/>
              <a:ext cx="1343" cy="692"/>
            </a:xfrm>
            <a:custGeom>
              <a:avLst/>
              <a:gdLst>
                <a:gd name="T0" fmla="*/ 0 w 37405"/>
                <a:gd name="T1" fmla="*/ 0 h 25749"/>
                <a:gd name="T2" fmla="*/ 0 w 37405"/>
                <a:gd name="T3" fmla="*/ 0 h 25749"/>
                <a:gd name="T4" fmla="*/ 0 w 37405"/>
                <a:gd name="T5" fmla="*/ 0 h 25749"/>
                <a:gd name="T6" fmla="*/ 0 60000 65536"/>
                <a:gd name="T7" fmla="*/ 0 60000 65536"/>
                <a:gd name="T8" fmla="*/ 0 60000 65536"/>
                <a:gd name="T9" fmla="*/ 0 w 37405"/>
                <a:gd name="T10" fmla="*/ 0 h 25749"/>
                <a:gd name="T11" fmla="*/ 37405 w 37405"/>
                <a:gd name="T12" fmla="*/ 25749 h 257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405" h="25749" fill="none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992"/>
                    <a:pt x="37270" y="24382"/>
                    <a:pt x="37002" y="25748"/>
                  </a:cubicBezTo>
                </a:path>
                <a:path w="37405" h="25749" stroke="0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992"/>
                    <a:pt x="37270" y="24382"/>
                    <a:pt x="37002" y="25748"/>
                  </a:cubicBezTo>
                  <a:lnTo>
                    <a:pt x="15805" y="21600"/>
                  </a:lnTo>
                  <a:close/>
                </a:path>
              </a:pathLst>
            </a:custGeom>
            <a:noFill/>
            <a:ln w="952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89" name="Arc 33"/>
            <p:cNvSpPr>
              <a:spLocks/>
            </p:cNvSpPr>
            <p:nvPr/>
          </p:nvSpPr>
          <p:spPr bwMode="auto">
            <a:xfrm rot="9442657">
              <a:off x="3024" y="3072"/>
              <a:ext cx="634" cy="359"/>
            </a:xfrm>
            <a:custGeom>
              <a:avLst/>
              <a:gdLst>
                <a:gd name="T0" fmla="*/ 0 w 37405"/>
                <a:gd name="T1" fmla="*/ 0 h 23085"/>
                <a:gd name="T2" fmla="*/ 0 w 37405"/>
                <a:gd name="T3" fmla="*/ 0 h 23085"/>
                <a:gd name="T4" fmla="*/ 0 w 37405"/>
                <a:gd name="T5" fmla="*/ 0 h 23085"/>
                <a:gd name="T6" fmla="*/ 0 60000 65536"/>
                <a:gd name="T7" fmla="*/ 0 60000 65536"/>
                <a:gd name="T8" fmla="*/ 0 60000 65536"/>
                <a:gd name="T9" fmla="*/ 0 w 37405"/>
                <a:gd name="T10" fmla="*/ 0 h 23085"/>
                <a:gd name="T11" fmla="*/ 37405 w 37405"/>
                <a:gd name="T12" fmla="*/ 23085 h 230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405" h="23085" fill="none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095"/>
                    <a:pt x="37387" y="22590"/>
                    <a:pt x="37353" y="23084"/>
                  </a:cubicBezTo>
                </a:path>
                <a:path w="37405" h="23085" stroke="0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095"/>
                    <a:pt x="37387" y="22590"/>
                    <a:pt x="37353" y="23084"/>
                  </a:cubicBezTo>
                  <a:lnTo>
                    <a:pt x="15805" y="21600"/>
                  </a:lnTo>
                  <a:close/>
                </a:path>
              </a:pathLst>
            </a:custGeom>
            <a:noFill/>
            <a:ln w="952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90" name="Arc 34"/>
            <p:cNvSpPr>
              <a:spLocks/>
            </p:cNvSpPr>
            <p:nvPr/>
          </p:nvSpPr>
          <p:spPr bwMode="auto">
            <a:xfrm rot="9442657">
              <a:off x="4080" y="3168"/>
              <a:ext cx="634" cy="359"/>
            </a:xfrm>
            <a:custGeom>
              <a:avLst/>
              <a:gdLst>
                <a:gd name="T0" fmla="*/ 0 w 37405"/>
                <a:gd name="T1" fmla="*/ 0 h 23085"/>
                <a:gd name="T2" fmla="*/ 0 w 37405"/>
                <a:gd name="T3" fmla="*/ 0 h 23085"/>
                <a:gd name="T4" fmla="*/ 0 w 37405"/>
                <a:gd name="T5" fmla="*/ 0 h 23085"/>
                <a:gd name="T6" fmla="*/ 0 60000 65536"/>
                <a:gd name="T7" fmla="*/ 0 60000 65536"/>
                <a:gd name="T8" fmla="*/ 0 60000 65536"/>
                <a:gd name="T9" fmla="*/ 0 w 37405"/>
                <a:gd name="T10" fmla="*/ 0 h 23085"/>
                <a:gd name="T11" fmla="*/ 37405 w 37405"/>
                <a:gd name="T12" fmla="*/ 23085 h 230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405" h="23085" fill="none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095"/>
                    <a:pt x="37387" y="22590"/>
                    <a:pt x="37353" y="23084"/>
                  </a:cubicBezTo>
                </a:path>
                <a:path w="37405" h="23085" stroke="0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095"/>
                    <a:pt x="37387" y="22590"/>
                    <a:pt x="37353" y="23084"/>
                  </a:cubicBezTo>
                  <a:lnTo>
                    <a:pt x="15805" y="21600"/>
                  </a:lnTo>
                  <a:close/>
                </a:path>
              </a:pathLst>
            </a:custGeom>
            <a:noFill/>
            <a:ln w="952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91" name="Text Box 35"/>
            <p:cNvSpPr txBox="1">
              <a:spLocks noChangeArrowheads="1"/>
            </p:cNvSpPr>
            <p:nvPr/>
          </p:nvSpPr>
          <p:spPr bwMode="auto">
            <a:xfrm>
              <a:off x="1584" y="3312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000066"/>
                  </a:solidFill>
                </a:rPr>
                <a:t>Compiler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092" name="Text Box 36"/>
            <p:cNvSpPr txBox="1">
              <a:spLocks noChangeArrowheads="1"/>
            </p:cNvSpPr>
            <p:nvPr/>
          </p:nvSpPr>
          <p:spPr bwMode="auto">
            <a:xfrm>
              <a:off x="2976" y="3408"/>
              <a:ext cx="7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000066"/>
                  </a:solidFill>
                </a:rPr>
                <a:t>Hardware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093" name="Text Box 37"/>
            <p:cNvSpPr txBox="1">
              <a:spLocks noChangeArrowheads="1"/>
            </p:cNvSpPr>
            <p:nvPr/>
          </p:nvSpPr>
          <p:spPr bwMode="auto">
            <a:xfrm>
              <a:off x="3936" y="3504"/>
              <a:ext cx="816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000066"/>
                  </a:solidFill>
                </a:rPr>
                <a:t>Operating System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Main Memory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Performance measures</a:t>
            </a:r>
          </a:p>
          <a:p>
            <a:pPr eaLnBrk="1" hangingPunct="1"/>
            <a:r>
              <a:rPr lang="en-US" altLang="zh-CN" b="1"/>
              <a:t>Latency </a:t>
            </a:r>
            <a:r>
              <a:rPr lang="en-US" altLang="zh-CN" sz="2000"/>
              <a:t>the time to retrieve the first word of the block</a:t>
            </a:r>
            <a:endParaRPr lang="en-US" altLang="zh-CN" sz="2000" b="1"/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important for caches;</a:t>
            </a:r>
          </a:p>
          <a:p>
            <a:pPr eaLnBrk="1" hangingPunct="1">
              <a:buFontTx/>
              <a:buNone/>
            </a:pPr>
            <a:r>
              <a:rPr lang="en-US" altLang="zh-CN"/>
              <a:t>	harder to reduce;</a:t>
            </a:r>
            <a:endParaRPr lang="en-US" altLang="zh-CN" b="1"/>
          </a:p>
          <a:p>
            <a:pPr eaLnBrk="1" hangingPunct="1"/>
            <a:r>
              <a:rPr lang="en-US" altLang="zh-CN" b="1"/>
              <a:t>Bandwidth </a:t>
            </a:r>
            <a:r>
              <a:rPr lang="en-US" altLang="zh-CN" sz="2000"/>
              <a:t>the time to retrieve the rest of this block</a:t>
            </a:r>
            <a:endParaRPr lang="en-US" altLang="zh-CN" sz="2000" b="1"/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important for multiprocessors, I/O, and caches with large block sizes;</a:t>
            </a:r>
            <a:endParaRPr lang="en-US" altLang="zh-CN" b="1"/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easier to improve with new organizations;</a:t>
            </a:r>
            <a:endParaRPr lang="en-US" altLang="zh-CN"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Main Memory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Performance measures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/>
              <a:t>Latency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	access time</a:t>
            </a:r>
            <a:r>
              <a:rPr lang="en-US" altLang="zh-CN"/>
              <a:t>: the time between when a read is requested and when the desired word arrives;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</a:t>
            </a:r>
            <a:r>
              <a:rPr lang="en-US" altLang="zh-CN" b="1"/>
              <a:t>cycle time</a:t>
            </a:r>
            <a:r>
              <a:rPr lang="en-US" altLang="zh-CN"/>
              <a:t>: the minimum time between unrelated requests to memory;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</a:t>
            </a:r>
            <a:r>
              <a:rPr lang="en-US" altLang="zh-CN" i="1"/>
              <a:t>or </a:t>
            </a:r>
            <a:r>
              <a:rPr lang="en-US" altLang="zh-CN"/>
              <a:t>the minimum time between the start of an access and the start of the next access;</a:t>
            </a:r>
            <a:endParaRPr lang="en-US" altLang="zh-CN"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Main Memory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SRAM for cache</a:t>
            </a:r>
          </a:p>
          <a:p>
            <a:pPr eaLnBrk="1" hangingPunct="1"/>
            <a:r>
              <a:rPr lang="en-US" altLang="zh-CN"/>
              <a:t>DRAM for main memory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SRAM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Static Random Access Memory</a:t>
            </a:r>
          </a:p>
          <a:p>
            <a:pPr eaLnBrk="1" hangingPunct="1"/>
            <a:r>
              <a:rPr lang="en-US" altLang="zh-CN"/>
              <a:t>Six transistors per bit to prevent the information from being disturbed when read</a:t>
            </a:r>
          </a:p>
          <a:p>
            <a:pPr eaLnBrk="1" hangingPunct="1"/>
            <a:r>
              <a:rPr lang="en-US" altLang="zh-CN"/>
              <a:t>Don’t need to refresh, so access time is very close to cycle time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DRAM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Dynamic Random Access Memory</a:t>
            </a:r>
          </a:p>
          <a:p>
            <a:pPr eaLnBrk="1" hangingPunct="1"/>
            <a:r>
              <a:rPr lang="en-US" altLang="zh-CN"/>
              <a:t>Single transistor per bit</a:t>
            </a:r>
          </a:p>
          <a:p>
            <a:pPr eaLnBrk="1" hangingPunct="1"/>
            <a:r>
              <a:rPr lang="en-US" altLang="zh-CN"/>
              <a:t>Reading destroys the information</a:t>
            </a:r>
          </a:p>
          <a:p>
            <a:pPr eaLnBrk="1" hangingPunct="1"/>
            <a:r>
              <a:rPr lang="en-US" altLang="zh-CN"/>
              <a:t>Refresh periodically </a:t>
            </a:r>
          </a:p>
          <a:p>
            <a:pPr eaLnBrk="1" hangingPunct="1"/>
            <a:r>
              <a:rPr lang="en-US" altLang="zh-CN"/>
              <a:t>cycle time &gt; access time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DRAM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Dynamic Random Access Memory</a:t>
            </a:r>
          </a:p>
          <a:p>
            <a:pPr eaLnBrk="1" hangingPunct="1"/>
            <a:r>
              <a:rPr lang="en-US" altLang="zh-CN"/>
              <a:t>Single transistor per bit</a:t>
            </a:r>
          </a:p>
          <a:p>
            <a:pPr eaLnBrk="1" hangingPunct="1"/>
            <a:r>
              <a:rPr lang="en-US" altLang="zh-CN"/>
              <a:t>Reading destroys the information</a:t>
            </a:r>
          </a:p>
          <a:p>
            <a:pPr eaLnBrk="1" hangingPunct="1"/>
            <a:r>
              <a:rPr lang="en-US" altLang="zh-CN"/>
              <a:t>Refresh periodically </a:t>
            </a:r>
          </a:p>
          <a:p>
            <a:pPr eaLnBrk="1" hangingPunct="1"/>
            <a:r>
              <a:rPr lang="en-US" altLang="zh-CN"/>
              <a:t>cycle time &gt; access time</a:t>
            </a:r>
          </a:p>
          <a:p>
            <a:pPr eaLnBrk="1" hangingPunct="1"/>
            <a:endParaRPr lang="en-US" altLang="zh-CN"/>
          </a:p>
        </p:txBody>
      </p:sp>
      <p:sp>
        <p:nvSpPr>
          <p:cNvPr id="51204" name="TextBox 3"/>
          <p:cNvSpPr txBox="1">
            <a:spLocks noChangeArrowheads="1"/>
          </p:cNvSpPr>
          <p:nvPr/>
        </p:nvSpPr>
        <p:spPr bwMode="auto">
          <a:xfrm>
            <a:off x="762000" y="5410200"/>
            <a:ext cx="80581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i="1"/>
              <a:t>DRAMs are commonly sold on small boards called </a:t>
            </a:r>
            <a:r>
              <a:rPr lang="en-US" altLang="zh-CN" sz="2400" b="1" i="1"/>
              <a:t>DIMM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i="1"/>
              <a:t>(dual inline memory modules),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i="1"/>
              <a:t>typically containing 4 ~ 16 DRAMs</a:t>
            </a:r>
            <a:endParaRPr lang="en-US" altLang="zh-CN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Memory Hierarchy</a:t>
            </a:r>
          </a:p>
        </p:txBody>
      </p:sp>
      <p:pic>
        <p:nvPicPr>
          <p:cNvPr id="6147" name="Picture 3" descr="memhierac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8638"/>
            <a:ext cx="91440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267200" y="1447800"/>
            <a:ext cx="4876800" cy="289560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49" name="TextBox 6"/>
          <p:cNvSpPr txBox="1">
            <a:spLocks noChangeArrowheads="1"/>
          </p:cNvSpPr>
          <p:nvPr/>
        </p:nvSpPr>
        <p:spPr bwMode="auto">
          <a:xfrm>
            <a:off x="6096000" y="1447800"/>
            <a:ext cx="1731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Virtual memory</a:t>
            </a:r>
            <a:endParaRPr lang="zh-CN" altLang="en-US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181725" y="5105400"/>
            <a:ext cx="29622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3600" dirty="0">
                <a:latin typeface="+mn-lt"/>
              </a:rPr>
              <a:t>larger, safer</a:t>
            </a:r>
            <a:endParaRPr lang="zh-CN" altLang="en-US" sz="3600" dirty="0">
              <a:latin typeface="+mn-l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DRAM Organization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DRAMs are organized in banks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4713"/>
            <a:ext cx="9144000" cy="344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DRAM Organization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Each bank consists of a series of rows</a:t>
            </a:r>
          </a:p>
          <a:p>
            <a:pPr eaLnBrk="1" hangingPunct="1">
              <a:buFontTx/>
              <a:buNone/>
            </a:pPr>
            <a:r>
              <a:rPr lang="en-US" altLang="zh-CN"/>
              <a:t>RAS: row access strobe</a:t>
            </a:r>
          </a:p>
          <a:p>
            <a:pPr eaLnBrk="1" hangingPunct="1">
              <a:buFontTx/>
              <a:buNone/>
            </a:pPr>
            <a:endParaRPr lang="en-US" altLang="zh-CN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4713"/>
            <a:ext cx="9144000" cy="344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DRAM Organization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Each row consists of a series of columns</a:t>
            </a:r>
          </a:p>
          <a:p>
            <a:pPr eaLnBrk="1" hangingPunct="1">
              <a:buFontTx/>
              <a:buNone/>
            </a:pPr>
            <a:r>
              <a:rPr lang="en-US" altLang="zh-CN"/>
              <a:t>CAS: column access strobe</a:t>
            </a:r>
          </a:p>
          <a:p>
            <a:pPr eaLnBrk="1" hangingPunct="1">
              <a:buFontTx/>
              <a:buNone/>
            </a:pPr>
            <a:endParaRPr lang="en-US" altLang="zh-CN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4713"/>
            <a:ext cx="9144000" cy="344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DRAM Organization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Pre (pre.charge) command opens or closes a bank</a:t>
            </a:r>
          </a:p>
          <a:p>
            <a:pPr eaLnBrk="1" hangingPunct="1">
              <a:buFontTx/>
              <a:buNone/>
            </a:pPr>
            <a:endParaRPr lang="en-US" altLang="zh-CN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4713"/>
            <a:ext cx="9144000" cy="344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DRAM Organization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Row address is sent with an Act (activate) command;</a:t>
            </a:r>
          </a:p>
          <a:p>
            <a:pPr eaLnBrk="1" hangingPunct="1">
              <a:buFontTx/>
              <a:buNone/>
            </a:pPr>
            <a:r>
              <a:rPr lang="en-US" altLang="zh-CN"/>
              <a:t>Then row is transferred to a buffer</a:t>
            </a:r>
          </a:p>
          <a:p>
            <a:pPr eaLnBrk="1" hangingPunct="1">
              <a:buFontTx/>
              <a:buNone/>
            </a:pPr>
            <a:endParaRPr lang="en-US" altLang="zh-CN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4713"/>
            <a:ext cx="9144000" cy="344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DRAM Organization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For row in the buffer, it can be transferred by successive column addresses</a:t>
            </a:r>
          </a:p>
          <a:p>
            <a:pPr eaLnBrk="1" hangingPunct="1">
              <a:buFontTx/>
              <a:buNone/>
            </a:pPr>
            <a:endParaRPr lang="en-US" altLang="zh-CN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4713"/>
            <a:ext cx="9144000" cy="344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DRAM Organization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5"/>
            <a:ext cx="91440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DRAM</a:t>
            </a:r>
            <a:r>
              <a:rPr lang="zh-CN" altLang="en-US" dirty="0"/>
              <a:t> </a:t>
            </a:r>
            <a:r>
              <a:rPr lang="en-US" altLang="zh-CN" dirty="0"/>
              <a:t>Access Example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057400"/>
            <a:ext cx="66865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171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Bring Row into Row Buffer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057400"/>
            <a:ext cx="6686550" cy="3886200"/>
          </a:xfrm>
          <a:prstGeom prst="rect">
            <a:avLst/>
          </a:prstGeom>
        </p:spPr>
      </p:pic>
      <p:pic>
        <p:nvPicPr>
          <p:cNvPr id="5" name="图片 3">
            <a:extLst>
              <a:ext uri="{FF2B5EF4-FFF2-40B4-BE49-F238E27FC236}">
                <a16:creationId xmlns:a16="http://schemas.microsoft.com/office/drawing/2014/main" id="{CF0C3877-0BDA-8A41-A9BB-ED8FA27E9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079434"/>
            <a:ext cx="66865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406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 Data via Multiplexor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057400"/>
            <a:ext cx="6686550" cy="3886200"/>
          </a:xfrm>
          <a:prstGeom prst="rect">
            <a:avLst/>
          </a:prstGeom>
        </p:spPr>
      </p:pic>
      <p:pic>
        <p:nvPicPr>
          <p:cNvPr id="5" name="图片 3">
            <a:extLst>
              <a:ext uri="{FF2B5EF4-FFF2-40B4-BE49-F238E27FC236}">
                <a16:creationId xmlns:a16="http://schemas.microsoft.com/office/drawing/2014/main" id="{CF0C3877-0BDA-8A41-A9BB-ED8FA27E9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079434"/>
            <a:ext cx="6686550" cy="3943350"/>
          </a:xfrm>
          <a:prstGeom prst="rect">
            <a:avLst/>
          </a:prstGeom>
        </p:spPr>
      </p:pic>
      <p:pic>
        <p:nvPicPr>
          <p:cNvPr id="6" name="图片 3">
            <a:extLst>
              <a:ext uri="{FF2B5EF4-FFF2-40B4-BE49-F238E27FC236}">
                <a16:creationId xmlns:a16="http://schemas.microsoft.com/office/drawing/2014/main" id="{465932C7-BD8A-1743-83DF-A8BB09CA0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131630"/>
            <a:ext cx="65532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8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25908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b="1">
                <a:solidFill>
                  <a:schemeClr val="tx2"/>
                </a:solidFill>
                <a:latin typeface="Verdana" panose="020B0604030504040204" pitchFamily="34" charset="0"/>
              </a:rPr>
              <a:t>I know how they work, basically…</a:t>
            </a:r>
            <a:endParaRPr lang="en-US" altLang="zh-CN" sz="4000" b="1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Selected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057400"/>
            <a:ext cx="6686550" cy="3886200"/>
          </a:xfrm>
          <a:prstGeom prst="rect">
            <a:avLst/>
          </a:prstGeom>
        </p:spPr>
      </p:pic>
      <p:pic>
        <p:nvPicPr>
          <p:cNvPr id="5" name="图片 3">
            <a:extLst>
              <a:ext uri="{FF2B5EF4-FFF2-40B4-BE49-F238E27FC236}">
                <a16:creationId xmlns:a16="http://schemas.microsoft.com/office/drawing/2014/main" id="{CF0C3877-0BDA-8A41-A9BB-ED8FA27E9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079434"/>
            <a:ext cx="6686550" cy="3943350"/>
          </a:xfrm>
          <a:prstGeom prst="rect">
            <a:avLst/>
          </a:prstGeom>
        </p:spPr>
      </p:pic>
      <p:pic>
        <p:nvPicPr>
          <p:cNvPr id="7" name="图片 3">
            <a:extLst>
              <a:ext uri="{FF2B5EF4-FFF2-40B4-BE49-F238E27FC236}">
                <a16:creationId xmlns:a16="http://schemas.microsoft.com/office/drawing/2014/main" id="{1E4F5E55-55F7-834B-A0F9-05B5411EA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163" y="1500589"/>
            <a:ext cx="66484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78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Row Buffer Hit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057400"/>
            <a:ext cx="6686550" cy="3886200"/>
          </a:xfrm>
          <a:prstGeom prst="rect">
            <a:avLst/>
          </a:prstGeom>
        </p:spPr>
      </p:pic>
      <p:pic>
        <p:nvPicPr>
          <p:cNvPr id="5" name="图片 3">
            <a:extLst>
              <a:ext uri="{FF2B5EF4-FFF2-40B4-BE49-F238E27FC236}">
                <a16:creationId xmlns:a16="http://schemas.microsoft.com/office/drawing/2014/main" id="{CF0C3877-0BDA-8A41-A9BB-ED8FA27E9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079434"/>
            <a:ext cx="6686550" cy="3943350"/>
          </a:xfrm>
          <a:prstGeom prst="rect">
            <a:avLst/>
          </a:prstGeom>
        </p:spPr>
      </p:pic>
      <p:pic>
        <p:nvPicPr>
          <p:cNvPr id="7" name="图片 3">
            <a:extLst>
              <a:ext uri="{FF2B5EF4-FFF2-40B4-BE49-F238E27FC236}">
                <a16:creationId xmlns:a16="http://schemas.microsoft.com/office/drawing/2014/main" id="{1E4F5E55-55F7-834B-A0F9-05B5411EA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163" y="1500589"/>
            <a:ext cx="6648450" cy="5372100"/>
          </a:xfrm>
          <a:prstGeom prst="rect">
            <a:avLst/>
          </a:prstGeom>
        </p:spPr>
      </p:pic>
      <p:pic>
        <p:nvPicPr>
          <p:cNvPr id="6" name="图片 3">
            <a:extLst>
              <a:ext uri="{FF2B5EF4-FFF2-40B4-BE49-F238E27FC236}">
                <a16:creationId xmlns:a16="http://schemas.microsoft.com/office/drawing/2014/main" id="{08AF226B-276A-7E48-A357-31D76CF06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1472014"/>
            <a:ext cx="70389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757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Row Buffer Conflict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87" y="1472014"/>
            <a:ext cx="8191500" cy="525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095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DRAM Improvement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Timing signals</a:t>
            </a:r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allow repeated accesses to the row buffer w/o another row access time;</a:t>
            </a:r>
            <a:endParaRPr lang="en-US" altLang="zh-CN" b="1"/>
          </a:p>
          <a:p>
            <a:pPr eaLnBrk="1" hangingPunct="1"/>
            <a:r>
              <a:rPr lang="en-US" altLang="zh-CN" b="1"/>
              <a:t>Leverage spatial locality</a:t>
            </a:r>
          </a:p>
          <a:p>
            <a:pPr eaLnBrk="1" hangingPunct="1">
              <a:buFontTx/>
              <a:buNone/>
            </a:pPr>
            <a:r>
              <a:rPr lang="en-US" altLang="zh-CN"/>
              <a:t>	each array will buffer 1024 to 4096 bits for each access;</a:t>
            </a:r>
          </a:p>
          <a:p>
            <a:pPr eaLnBrk="1" hangingPunct="1"/>
            <a:endParaRPr lang="en-US" altLang="zh-CN" b="1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DRAM Improvement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Clock signal</a:t>
            </a:r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added to the DRAM interface,</a:t>
            </a:r>
          </a:p>
          <a:p>
            <a:pPr eaLnBrk="1" hangingPunct="1">
              <a:buFontTx/>
              <a:buNone/>
            </a:pPr>
            <a:r>
              <a:rPr lang="en-US" altLang="zh-CN"/>
              <a:t>	so that repeated transfers will not involve overhead to synchronize with memory controller;</a:t>
            </a:r>
            <a:endParaRPr lang="en-US" altLang="zh-CN" b="1"/>
          </a:p>
          <a:p>
            <a:pPr eaLnBrk="1" hangingPunct="1"/>
            <a:r>
              <a:rPr lang="en-US" altLang="zh-CN" b="1"/>
              <a:t>SDRAM: </a:t>
            </a:r>
            <a:r>
              <a:rPr lang="en-US" altLang="zh-CN"/>
              <a:t>synchronous DRAM</a:t>
            </a:r>
            <a:endParaRPr lang="en-US" altLang="zh-CN" b="1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DRAM Improvement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/>
              <a:t>Wider DRAM</a:t>
            </a:r>
          </a:p>
          <a:p>
            <a:pPr eaLnBrk="1" hangingPunct="1">
              <a:buFontTx/>
              <a:buNone/>
            </a:pPr>
            <a:r>
              <a:rPr lang="en-US" altLang="zh-CN" sz="2800" b="1"/>
              <a:t>	</a:t>
            </a:r>
            <a:r>
              <a:rPr lang="en-US" altLang="zh-CN" sz="2800"/>
              <a:t>to overcome the problem of getting a wide stream of bits from memory without having to make the memory system too large as memory system density increased;</a:t>
            </a:r>
          </a:p>
          <a:p>
            <a:pPr eaLnBrk="1" hangingPunct="1">
              <a:buFontTx/>
              <a:buNone/>
            </a:pPr>
            <a:endParaRPr lang="en-US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	widening the cache and 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	memory widens memory bandwidth; </a:t>
            </a:r>
          </a:p>
          <a:p>
            <a:pPr eaLnBrk="1" hangingPunct="1">
              <a:buFontTx/>
              <a:buNone/>
            </a:pPr>
            <a:endParaRPr lang="en-US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	e.g., </a:t>
            </a:r>
            <a:r>
              <a:rPr lang="en-US" altLang="zh-CN" sz="2800" i="1"/>
              <a:t>4-bit transfer mode up to 16-bit buses</a:t>
            </a:r>
            <a:r>
              <a:rPr lang="en-US" altLang="zh-CN" sz="2800" b="1"/>
              <a:t>	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DRAM Improvement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DDR: double data rate</a:t>
            </a:r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to increase bandwidth,</a:t>
            </a:r>
          </a:p>
          <a:p>
            <a:pPr eaLnBrk="1" hangingPunct="1">
              <a:buFontTx/>
              <a:buNone/>
            </a:pPr>
            <a:r>
              <a:rPr lang="en-US" altLang="zh-CN"/>
              <a:t>	transfer data on both the rising edge and falling edge of the DRAM clock signal,</a:t>
            </a:r>
          </a:p>
          <a:p>
            <a:pPr eaLnBrk="1" hangingPunct="1">
              <a:buFontTx/>
              <a:buNone/>
            </a:pPr>
            <a:r>
              <a:rPr lang="en-US" altLang="zh-CN"/>
              <a:t>	thereby doubling the peak data rate;</a:t>
            </a:r>
            <a:endParaRPr lang="en-US" altLang="zh-CN" b="1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DRAM Improvement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Multiple Banks</a:t>
            </a:r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break a single SDRAM into 2 to 8 blocks;</a:t>
            </a:r>
          </a:p>
          <a:p>
            <a:pPr eaLnBrk="1" hangingPunct="1">
              <a:buFontTx/>
              <a:buNone/>
            </a:pPr>
            <a:r>
              <a:rPr lang="en-US" altLang="zh-CN"/>
              <a:t>	they can operate independently;</a:t>
            </a:r>
            <a:endParaRPr lang="en-US" altLang="zh-CN" b="1"/>
          </a:p>
          <a:p>
            <a:pPr eaLnBrk="1" hangingPunct="1"/>
            <a:r>
              <a:rPr lang="en-US" altLang="zh-CN"/>
              <a:t>Provide some of the advantages of interleaving</a:t>
            </a:r>
          </a:p>
          <a:p>
            <a:pPr eaLnBrk="1" hangingPunct="1"/>
            <a:r>
              <a:rPr lang="en-US" altLang="zh-CN"/>
              <a:t>Help with power management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DRAM Improvement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Reducing power consumption in SDRAMs</a:t>
            </a:r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dynamic power:</a:t>
            </a:r>
            <a:r>
              <a:rPr lang="en-US" altLang="zh-CN" b="1"/>
              <a:t> </a:t>
            </a:r>
            <a:r>
              <a:rPr lang="en-US" altLang="zh-CN"/>
              <a:t>used in a read or write;</a:t>
            </a:r>
            <a:endParaRPr lang="en-US" altLang="zh-CN" b="1"/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static/standby power</a:t>
            </a:r>
          </a:p>
          <a:p>
            <a:pPr eaLnBrk="1" hangingPunct="1"/>
            <a:r>
              <a:rPr lang="en-US" altLang="zh-CN"/>
              <a:t>Depend on the operating voltage</a:t>
            </a:r>
          </a:p>
          <a:p>
            <a:pPr eaLnBrk="1" hangingPunct="1"/>
            <a:r>
              <a:rPr lang="en-US" altLang="zh-CN"/>
              <a:t>Power down mode: entered by telling the DRAM to ignore the clock</a:t>
            </a:r>
          </a:p>
          <a:p>
            <a:pPr eaLnBrk="1" hangingPunct="1">
              <a:buFontTx/>
              <a:buNone/>
            </a:pPr>
            <a:r>
              <a:rPr lang="en-US" altLang="zh-CN"/>
              <a:t>	disables the SDRAM except for internal automatic refresh;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Flash Memory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type of </a:t>
            </a:r>
            <a:r>
              <a:rPr lang="en-US" altLang="zh-CN" b="1"/>
              <a:t>EEPROM </a:t>
            </a:r>
            <a:r>
              <a:rPr lang="en-US" altLang="zh-CN"/>
              <a:t>(electronically erasable programmable read-only memory)</a:t>
            </a:r>
          </a:p>
          <a:p>
            <a:pPr eaLnBrk="1" hangingPunct="1"/>
            <a:r>
              <a:rPr lang="en-US" altLang="zh-CN"/>
              <a:t>Read-only but can be erased</a:t>
            </a:r>
          </a:p>
          <a:p>
            <a:pPr eaLnBrk="1" hangingPunct="1"/>
            <a:r>
              <a:rPr lang="en-US" altLang="zh-CN"/>
              <a:t>Hold contents w/o any power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25908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b="1">
                <a:solidFill>
                  <a:schemeClr val="tx2"/>
                </a:solidFill>
                <a:latin typeface="Verdana" panose="020B0604030504040204" pitchFamily="34" charset="0"/>
              </a:rPr>
              <a:t>They should work better? </a:t>
            </a:r>
            <a:endParaRPr lang="en-US" altLang="zh-CN" sz="4000" b="1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Flash Memory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Differences from DRAM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Must be erased (in blocks) before it is overwritten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Static and less power consumption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Has a limited number of write cycles for any block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Cheaper than SDRAM but more expensive than disk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Slower than SDRAM but faster than disk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Memory Dependability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Soft errors</a:t>
            </a:r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changes to a cell’s contents, not a change in the circuitry</a:t>
            </a:r>
            <a:endParaRPr lang="en-US" altLang="zh-CN" b="1"/>
          </a:p>
          <a:p>
            <a:pPr eaLnBrk="1" hangingPunct="1"/>
            <a:r>
              <a:rPr lang="en-US" altLang="zh-CN" b="1"/>
              <a:t>Hard errors</a:t>
            </a:r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permanent changes in the operation of one or more memory cells</a:t>
            </a:r>
            <a:endParaRPr lang="en-US" altLang="zh-CN" b="1"/>
          </a:p>
          <a:p>
            <a:pPr eaLnBrk="1" hangingPunct="1">
              <a:buFontTx/>
              <a:buNone/>
            </a:pPr>
            <a:endParaRPr lang="en-US" altLang="zh-CN" b="1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Memory Dependability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Error detection and fix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/>
              <a:t>Parity only</a:t>
            </a:r>
            <a:endParaRPr lang="en-US" altLang="zh-CN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	only one bit of overhead to detect a single error in a sequence of bits;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	e.g., one parity bit per 8 data bits</a:t>
            </a:r>
            <a:endParaRPr lang="en-US" altLang="zh-CN" sz="2800" b="1"/>
          </a:p>
          <a:p>
            <a:pPr eaLnBrk="1" hangingPunct="1">
              <a:lnSpc>
                <a:spcPct val="90000"/>
              </a:lnSpc>
            </a:pPr>
            <a:r>
              <a:rPr lang="en-US" altLang="zh-CN" sz="2800" b="1"/>
              <a:t>ECC only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/>
              <a:t>	</a:t>
            </a:r>
            <a:r>
              <a:rPr lang="en-US" altLang="zh-CN" sz="2800"/>
              <a:t>detect two errors and correct a single error with 8-bit overhead per 64 data bits</a:t>
            </a:r>
            <a:endParaRPr lang="en-US" altLang="zh-CN" sz="2800" b="1"/>
          </a:p>
          <a:p>
            <a:pPr eaLnBrk="1" hangingPunct="1">
              <a:lnSpc>
                <a:spcPct val="90000"/>
              </a:lnSpc>
            </a:pPr>
            <a:r>
              <a:rPr lang="en-US" altLang="zh-CN" sz="2800" b="1"/>
              <a:t>Chipkill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/>
              <a:t>	</a:t>
            </a:r>
            <a:r>
              <a:rPr lang="en-US" altLang="zh-CN" sz="2800"/>
              <a:t>handle multiple errors and complete failure of a single memory chip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Memory Dependability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Rates of unrecoverable errors in 3 yrs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/>
              <a:t>Parity only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about 90,000, or one unrecoverable (undetected) failure every 17 mins</a:t>
            </a:r>
            <a:endParaRPr lang="en-US" altLang="zh-CN" b="1"/>
          </a:p>
          <a:p>
            <a:pPr eaLnBrk="1" hangingPunct="1">
              <a:lnSpc>
                <a:spcPct val="90000"/>
              </a:lnSpc>
            </a:pPr>
            <a:r>
              <a:rPr lang="en-US" altLang="zh-CN" b="1"/>
              <a:t>ECC only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about 3,500 or about one undetected or unrecoverable failure every 7.5 hrs</a:t>
            </a:r>
            <a:endParaRPr lang="en-US" altLang="zh-CN" b="1"/>
          </a:p>
          <a:p>
            <a:pPr eaLnBrk="1" hangingPunct="1">
              <a:lnSpc>
                <a:spcPct val="90000"/>
              </a:lnSpc>
            </a:pPr>
            <a:r>
              <a:rPr lang="en-US" altLang="zh-CN" b="1"/>
              <a:t>Chipkill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6, or about one undetected or unrecoverable failure every 2 months</a:t>
            </a:r>
            <a:endParaRPr lang="en-US" altLang="zh-CN" b="1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Virtual Memory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architecture must limit what a process can access when running a user process yet allow an OS process to access more</a:t>
            </a:r>
          </a:p>
          <a:p>
            <a:r>
              <a:rPr lang="en-US" altLang="zh-CN" b="1"/>
              <a:t>Four tasks </a:t>
            </a:r>
            <a:r>
              <a:rPr lang="en-US" altLang="zh-CN"/>
              <a:t>for the architecture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Virtual Memory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/>
              <a:t>Task 1</a:t>
            </a:r>
            <a:r>
              <a:rPr lang="en-US" altLang="zh-CN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	The architecture provides at least two modes, indicating whether the running process is a user process or an OS process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i="1"/>
              <a:t>	(kernel/supervisor process)</a:t>
            </a:r>
            <a:endParaRPr lang="en-US" altLang="zh-CN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Virtual Memory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/>
              <a:t>Task 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The architecture provides a portion of the processor state that a user process can use but not write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Virtual Memory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/>
              <a:t>Task 3</a:t>
            </a:r>
            <a:r>
              <a:rPr lang="en-US" altLang="zh-CN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	The architecture provides mechanisms whereby the processor can go from user mode to supervisor mode </a:t>
            </a:r>
            <a:r>
              <a:rPr lang="en-US" altLang="zh-CN" i="1"/>
              <a:t>(system call) </a:t>
            </a:r>
            <a:r>
              <a:rPr lang="en-US" altLang="zh-CN"/>
              <a:t>and vice versa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Virtual Memory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/>
              <a:t>Task 4</a:t>
            </a:r>
            <a:r>
              <a:rPr lang="en-US" altLang="zh-CN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	The architecture provides mechanisms to limit memory accesses to protect the memory state of a process w/o having to swap the process to disk on a context switch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Virtual Machines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Virtual Machine</a:t>
            </a:r>
          </a:p>
          <a:p>
            <a:pPr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a protection mode with a much smaller code base than the full OS</a:t>
            </a:r>
            <a:endParaRPr lang="en-US" altLang="zh-CN" b="1"/>
          </a:p>
          <a:p>
            <a:r>
              <a:rPr lang="en-US" altLang="zh-CN" b="1"/>
              <a:t>VMM: virtual machine monitor</a:t>
            </a:r>
          </a:p>
          <a:p>
            <a:pPr>
              <a:buFontTx/>
              <a:buNone/>
            </a:pPr>
            <a:r>
              <a:rPr lang="en-US" altLang="zh-CN" b="1"/>
              <a:t>	</a:t>
            </a:r>
            <a:r>
              <a:rPr lang="en-US" altLang="zh-CN" b="1" i="1"/>
              <a:t>hypervisor</a:t>
            </a:r>
            <a:r>
              <a:rPr lang="en-US" altLang="zh-CN" b="1"/>
              <a:t>	</a:t>
            </a:r>
          </a:p>
          <a:p>
            <a:pPr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software that supports VMs</a:t>
            </a:r>
            <a:endParaRPr lang="en-US" altLang="zh-CN" b="1"/>
          </a:p>
          <a:p>
            <a:r>
              <a:rPr lang="en-US" altLang="zh-CN" b="1"/>
              <a:t>Host</a:t>
            </a:r>
          </a:p>
          <a:p>
            <a:pPr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underlying hardware platform</a:t>
            </a:r>
            <a:endParaRPr lang="en-US" altLang="zh-CN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25908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b="1">
                <a:solidFill>
                  <a:schemeClr val="tx2"/>
                </a:solidFill>
                <a:latin typeface="Verdana" panose="020B0604030504040204" pitchFamily="34" charset="0"/>
              </a:rPr>
              <a:t>They should work better</a:t>
            </a:r>
            <a:r>
              <a:rPr lang="en-US" altLang="zh-CN" sz="4400" b="1">
                <a:solidFill>
                  <a:schemeClr val="bg1"/>
                </a:solidFill>
                <a:latin typeface="Verdana" panose="020B0604030504040204" pitchFamily="34" charset="0"/>
              </a:rPr>
              <a:t>?</a:t>
            </a:r>
            <a:r>
              <a:rPr lang="en-US" altLang="zh-CN" sz="4400" b="1">
                <a:solidFill>
                  <a:schemeClr val="tx2"/>
                </a:solidFill>
                <a:latin typeface="Verdana" panose="020B0604030504040204" pitchFamily="34" charset="0"/>
              </a:rPr>
              <a:t> </a:t>
            </a:r>
            <a:endParaRPr lang="en-US" altLang="zh-CN" sz="4000" b="1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0" y="33528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>
                <a:solidFill>
                  <a:schemeClr val="tx2"/>
                </a:solidFill>
                <a:latin typeface="Verdana" panose="020B0604030504040204" pitchFamily="34" charset="0"/>
              </a:rPr>
              <a:t>    toward </a:t>
            </a:r>
            <a:r>
              <a:rPr lang="en-US" altLang="zh-CN" sz="4400" b="1">
                <a:solidFill>
                  <a:srgbClr val="FFC000"/>
                </a:solidFill>
                <a:latin typeface="Verdana" panose="020B0604030504040204" pitchFamily="34" charset="0"/>
              </a:rPr>
              <a:t>optimization!</a:t>
            </a:r>
            <a:endParaRPr lang="en-US" altLang="zh-CN" sz="4000" b="1">
              <a:solidFill>
                <a:srgbClr val="FFC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Virtual Machines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Requirements</a:t>
            </a:r>
          </a:p>
          <a:p>
            <a:pPr>
              <a:buFontTx/>
              <a:buNone/>
            </a:pPr>
            <a:r>
              <a:rPr lang="en-US" altLang="zh-CN"/>
              <a:t>	1. Guest software should behave on a VM exactly as if it were running on the native hardware</a:t>
            </a:r>
          </a:p>
          <a:p>
            <a:pPr>
              <a:buFontTx/>
              <a:buNone/>
            </a:pPr>
            <a:r>
              <a:rPr lang="en-US" altLang="zh-CN"/>
              <a:t>	2. Guest software should not be able to change allocation of real system resources directly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VMM: </a:t>
            </a:r>
            <a:r>
              <a:rPr lang="en-US" altLang="zh-CN" sz="4000"/>
              <a:t>Virtual Machine Monitor</a:t>
            </a:r>
            <a:endParaRPr lang="zh-CN" altLang="zh-CN" sz="400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three essential </a:t>
            </a:r>
            <a:r>
              <a:rPr lang="en-US" altLang="zh-CN" sz="2800" b="1"/>
              <a:t>characteristics</a:t>
            </a:r>
            <a:r>
              <a:rPr lang="en-US" altLang="zh-CN" sz="280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/>
              <a:t>	1. VMM provides an environment for programs which is essentially identical with the original machine;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/>
              <a:t>	2. programs run in this environment show at worst only minor decreases in speed;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	</a:t>
            </a:r>
            <a:r>
              <a:rPr lang="en-US" altLang="zh-CN" sz="2800"/>
              <a:t>3. VMM is in complete control of system resources;</a:t>
            </a:r>
            <a:endParaRPr lang="en-US" altLang="zh-CN" sz="2800" b="1"/>
          </a:p>
          <a:p>
            <a:pPr>
              <a:lnSpc>
                <a:spcPct val="80000"/>
              </a:lnSpc>
            </a:pPr>
            <a:endParaRPr lang="en-US" altLang="zh-CN" sz="2800" b="1"/>
          </a:p>
          <a:p>
            <a:pPr>
              <a:lnSpc>
                <a:spcPct val="80000"/>
              </a:lnSpc>
            </a:pPr>
            <a:r>
              <a:rPr lang="en-US" altLang="zh-CN" sz="2800" b="1"/>
              <a:t>Mainly for security and privacy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	</a:t>
            </a:r>
            <a:r>
              <a:rPr lang="en-US" altLang="zh-CN" sz="2800"/>
              <a:t>sharing and protection among multiple processes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cover-5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385762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>
          <a:xfrm>
            <a:off x="4953000" y="2971800"/>
            <a:ext cx="4191000" cy="1676400"/>
          </a:xfrm>
          <a:noFill/>
        </p:spPr>
        <p:txBody>
          <a:bodyPr/>
          <a:lstStyle/>
          <a:p>
            <a:pPr algn="l" eaLnBrk="1" hangingPunct="1"/>
            <a:r>
              <a:rPr lang="en-US" altLang="zh-CN"/>
              <a:t>Chapter 2</a:t>
            </a:r>
            <a:br>
              <a:rPr lang="en-US" altLang="zh-CN"/>
            </a:br>
            <a:r>
              <a:rPr lang="en-US" altLang="zh-CN">
                <a:solidFill>
                  <a:schemeClr val="bg2"/>
                </a:solidFill>
              </a:rPr>
              <a:t>Appendix B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Labs 3-5</a:t>
            </a:r>
            <a:endParaRPr lang="zh-CN" altLang="en-US" dirty="0"/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Lab 3</a:t>
            </a:r>
          </a:p>
          <a:p>
            <a:pPr>
              <a:buFontTx/>
              <a:buNone/>
            </a:pPr>
            <a:r>
              <a:rPr lang="en-US" altLang="zh-CN" dirty="0"/>
              <a:t>	Demo: December 02, 2019</a:t>
            </a:r>
          </a:p>
          <a:p>
            <a:pPr>
              <a:buFontTx/>
              <a:buNone/>
            </a:pPr>
            <a:r>
              <a:rPr lang="en-US" altLang="zh-CN" dirty="0"/>
              <a:t>	Report: December 09, 2019 </a:t>
            </a:r>
          </a:p>
          <a:p>
            <a:r>
              <a:rPr lang="en-US" altLang="zh-CN" dirty="0"/>
              <a:t>Lab 4</a:t>
            </a:r>
          </a:p>
          <a:p>
            <a:pPr>
              <a:buFontTx/>
              <a:buNone/>
            </a:pPr>
            <a:r>
              <a:rPr lang="en-US" altLang="zh-CN" dirty="0"/>
              <a:t>	Demo: December 09, 2019</a:t>
            </a:r>
          </a:p>
          <a:p>
            <a:pPr>
              <a:buFontTx/>
              <a:buNone/>
            </a:pPr>
            <a:r>
              <a:rPr lang="en-US" altLang="zh-CN" dirty="0"/>
              <a:t>	Report: December 16, 2019</a:t>
            </a:r>
          </a:p>
          <a:p>
            <a:r>
              <a:rPr lang="en-US" altLang="zh-CN" dirty="0"/>
              <a:t>Lab 5</a:t>
            </a:r>
          </a:p>
          <a:p>
            <a:pPr>
              <a:buFontTx/>
              <a:buNone/>
            </a:pPr>
            <a:r>
              <a:rPr lang="en-US" altLang="zh-CN" dirty="0"/>
              <a:t>	Demo: December 30, 2019</a:t>
            </a:r>
          </a:p>
          <a:p>
            <a:pPr>
              <a:buFontTx/>
              <a:buNone/>
            </a:pPr>
            <a:r>
              <a:rPr lang="en-US" altLang="zh-CN" dirty="0"/>
              <a:t>	Report: January 06, 2020</a:t>
            </a:r>
            <a:endParaRPr lang="zh-CN" alt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/>
          <p:cNvSpPr>
            <a:spLocks noChangeArrowheads="1"/>
          </p:cNvSpPr>
          <p:nvPr/>
        </p:nvSpPr>
        <p:spPr bwMode="auto">
          <a:xfrm>
            <a:off x="0" y="25908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9600" b="1">
                <a:solidFill>
                  <a:schemeClr val="tx2"/>
                </a:solidFill>
                <a:latin typeface="Verdana" panose="020B060403050404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图片 4" descr="IMAGE_06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altLang="zh-CN" sz="6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altLang="zh-CN" sz="2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wherever you go,</a:t>
            </a:r>
          </a:p>
          <a:p>
            <a:pPr algn="r">
              <a:defRPr/>
            </a:pPr>
            <a:r>
              <a:rPr lang="en-US" altLang="zh-CN" sz="2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there you are.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#What’s More</a:t>
            </a:r>
            <a:endParaRPr lang="zh-CN" altLang="en-US"/>
          </a:p>
        </p:txBody>
      </p:sp>
      <p:sp>
        <p:nvSpPr>
          <p:cNvPr id="829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The Ten Suggestions</a:t>
            </a:r>
            <a:r>
              <a:rPr lang="en-US" altLang="zh-CN"/>
              <a:t> by Ben Bernanke</a:t>
            </a:r>
          </a:p>
          <a:p>
            <a:r>
              <a:rPr lang="en-US" altLang="zh-CN">
                <a:hlinkClick r:id="rId3"/>
              </a:rPr>
              <a:t>The Lesson of Grace in Teaching 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	by Francis Su</a:t>
            </a:r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r>
              <a:rPr lang="en-US" altLang="zh-CN"/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25908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b="1">
                <a:solidFill>
                  <a:schemeClr val="bg1"/>
                </a:solidFill>
                <a:latin typeface="Verdana" panose="020B0604030504040204" pitchFamily="34" charset="0"/>
              </a:rPr>
              <a:t>They should work better? </a:t>
            </a:r>
            <a:endParaRPr lang="en-US" altLang="zh-CN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33528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>
                <a:solidFill>
                  <a:schemeClr val="bg1"/>
                </a:solidFill>
                <a:latin typeface="Verdana" panose="020B0604030504040204" pitchFamily="34" charset="0"/>
              </a:rPr>
              <a:t>    toward </a:t>
            </a:r>
            <a:r>
              <a:rPr lang="en-US" altLang="zh-CN" sz="4400" b="1">
                <a:solidFill>
                  <a:srgbClr val="FFC000"/>
                </a:solidFill>
                <a:latin typeface="Verdana" panose="020B0604030504040204" pitchFamily="34" charset="0"/>
              </a:rPr>
              <a:t>optimization?</a:t>
            </a:r>
            <a:endParaRPr lang="en-US" altLang="zh-CN" sz="4000" b="1">
              <a:solidFill>
                <a:srgbClr val="FFC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25022</TotalTime>
  <Words>1937</Words>
  <Application>Microsoft Macintosh PowerPoint</Application>
  <PresentationFormat>On-screen Show (4:3)</PresentationFormat>
  <Paragraphs>532</Paragraphs>
  <Slides>86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微软雅黑</vt:lpstr>
      <vt:lpstr>华文琥珀</vt:lpstr>
      <vt:lpstr>Arial</vt:lpstr>
      <vt:lpstr>Times New Roman</vt:lpstr>
      <vt:lpstr>Verdana</vt:lpstr>
      <vt:lpstr>默认设计模板</vt:lpstr>
      <vt:lpstr>Memory Hierarchy Design</vt:lpstr>
      <vt:lpstr>Memory Hierarchy</vt:lpstr>
      <vt:lpstr>Memory Hierarchy</vt:lpstr>
      <vt:lpstr>Memory Hierarchy</vt:lpstr>
      <vt:lpstr>Memory Hierarchy</vt:lpstr>
      <vt:lpstr>PowerPoint Presentation</vt:lpstr>
      <vt:lpstr>PowerPoint Presentation</vt:lpstr>
      <vt:lpstr>PowerPoint Presentation</vt:lpstr>
      <vt:lpstr>PowerPoint Presentation</vt:lpstr>
      <vt:lpstr>Preview</vt:lpstr>
      <vt:lpstr>Optimization</vt:lpstr>
      <vt:lpstr>Cache Performance</vt:lpstr>
      <vt:lpstr>PowerPoint Presentation</vt:lpstr>
      <vt:lpstr>Six Basic Cache Optimizations</vt:lpstr>
      <vt:lpstr>Six Basic Cache Optimizations</vt:lpstr>
      <vt:lpstr>Six Basic Cache Optimizations</vt:lpstr>
      <vt:lpstr>Address Translation</vt:lpstr>
      <vt:lpstr>PowerPoint Presentation</vt:lpstr>
      <vt:lpstr>Ten Advanced Cache Opts</vt:lpstr>
      <vt:lpstr>Ten Advanced Cache Opts</vt:lpstr>
      <vt:lpstr>Opt #1: Small and Simple First-Level Caches</vt:lpstr>
      <vt:lpstr>Opt #1: Small and Simple First-Level Caches</vt:lpstr>
      <vt:lpstr>Opt #1: Small and Simple First-Level Caches</vt:lpstr>
      <vt:lpstr>Opt #2: Way Prediction</vt:lpstr>
      <vt:lpstr>Opt #3: Pipelined Cache Access</vt:lpstr>
      <vt:lpstr>Opt #4: Nonblocking Caches</vt:lpstr>
      <vt:lpstr>Opt #5: Multibanked Caches</vt:lpstr>
      <vt:lpstr>Opt #6: Critical Word First &amp; Early Restart</vt:lpstr>
      <vt:lpstr>Opt #7: Merging Write Buffer</vt:lpstr>
      <vt:lpstr>Opt #8: Compiler Optimizations</vt:lpstr>
      <vt:lpstr>Opt #8: Compiler Optimizations</vt:lpstr>
      <vt:lpstr>Opt #8: Compiler Optimizations</vt:lpstr>
      <vt:lpstr>Opt #9: Hardware Prefetching</vt:lpstr>
      <vt:lpstr>Opt #9: Hardware Prefetching</vt:lpstr>
      <vt:lpstr>Opt #10: Compiler Prefetching</vt:lpstr>
      <vt:lpstr>Opt #10: Compiler Prefetching</vt:lpstr>
      <vt:lpstr>Opt #10: Compiler Prefetching</vt:lpstr>
      <vt:lpstr>Opt #10: Compiler Prefetching</vt:lpstr>
      <vt:lpstr>Opt #10: Compiler Prefetching</vt:lpstr>
      <vt:lpstr>Opt #10: Compiler Prefetching</vt:lpstr>
      <vt:lpstr>Optimization</vt:lpstr>
      <vt:lpstr>Optimization</vt:lpstr>
      <vt:lpstr>Main Memory</vt:lpstr>
      <vt:lpstr>Main Memory</vt:lpstr>
      <vt:lpstr>Main Memory</vt:lpstr>
      <vt:lpstr>Main Memory</vt:lpstr>
      <vt:lpstr>SRAM</vt:lpstr>
      <vt:lpstr>DRAM</vt:lpstr>
      <vt:lpstr>DRAM</vt:lpstr>
      <vt:lpstr>DRAM Organization</vt:lpstr>
      <vt:lpstr>DRAM Organization</vt:lpstr>
      <vt:lpstr>DRAM Organization</vt:lpstr>
      <vt:lpstr>DRAM Organization</vt:lpstr>
      <vt:lpstr>DRAM Organization</vt:lpstr>
      <vt:lpstr>DRAM Organization</vt:lpstr>
      <vt:lpstr>DRAM Organization</vt:lpstr>
      <vt:lpstr>DRAM Access Example</vt:lpstr>
      <vt:lpstr>Bring Row into Row Buffer</vt:lpstr>
      <vt:lpstr>Select Data via Multiplexor</vt:lpstr>
      <vt:lpstr>Data Selected</vt:lpstr>
      <vt:lpstr>Row Buffer Hit</vt:lpstr>
      <vt:lpstr>Row Buffer Conflict</vt:lpstr>
      <vt:lpstr>DRAM Improvement</vt:lpstr>
      <vt:lpstr>DRAM Improvement</vt:lpstr>
      <vt:lpstr>DRAM Improvement</vt:lpstr>
      <vt:lpstr>DRAM Improvement</vt:lpstr>
      <vt:lpstr>DRAM Improvement</vt:lpstr>
      <vt:lpstr>DRAM Improvement</vt:lpstr>
      <vt:lpstr>Flash Memory</vt:lpstr>
      <vt:lpstr>Flash Memory</vt:lpstr>
      <vt:lpstr>Memory Dependability </vt:lpstr>
      <vt:lpstr>Memory Dependability</vt:lpstr>
      <vt:lpstr>Memory Dependability</vt:lpstr>
      <vt:lpstr>Virtual Memory</vt:lpstr>
      <vt:lpstr>Virtual Memory</vt:lpstr>
      <vt:lpstr>Virtual Memory</vt:lpstr>
      <vt:lpstr>Virtual Memory</vt:lpstr>
      <vt:lpstr>Virtual Memory</vt:lpstr>
      <vt:lpstr>Virtual Machines</vt:lpstr>
      <vt:lpstr>Virtual Machines</vt:lpstr>
      <vt:lpstr>VMM: Virtual Machine Monitor</vt:lpstr>
      <vt:lpstr>Chapter 2 Appendix B</vt:lpstr>
      <vt:lpstr>Labs 3-5</vt:lpstr>
      <vt:lpstr>PowerPoint Presentation</vt:lpstr>
      <vt:lpstr>PowerPoint Presentation</vt:lpstr>
      <vt:lpstr>#What’s More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</dc:creator>
  <cp:lastModifiedBy>Microsoft Office User</cp:lastModifiedBy>
  <cp:revision>1330</cp:revision>
  <cp:lastPrinted>1601-01-01T00:00:00Z</cp:lastPrinted>
  <dcterms:created xsi:type="dcterms:W3CDTF">1601-01-01T00:00:00Z</dcterms:created>
  <dcterms:modified xsi:type="dcterms:W3CDTF">2019-12-01T11:13:21Z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