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03" r:id="rId3"/>
    <p:sldId id="302" r:id="rId4"/>
    <p:sldId id="257" r:id="rId5"/>
    <p:sldId id="258" r:id="rId6"/>
    <p:sldId id="304" r:id="rId7"/>
    <p:sldId id="259" r:id="rId8"/>
    <p:sldId id="260" r:id="rId9"/>
    <p:sldId id="271" r:id="rId10"/>
    <p:sldId id="305" r:id="rId11"/>
    <p:sldId id="306" r:id="rId12"/>
    <p:sldId id="272" r:id="rId13"/>
    <p:sldId id="273" r:id="rId14"/>
    <p:sldId id="274" r:id="rId15"/>
    <p:sldId id="275" r:id="rId16"/>
    <p:sldId id="261" r:id="rId17"/>
    <p:sldId id="307" r:id="rId18"/>
    <p:sldId id="276" r:id="rId19"/>
    <p:sldId id="277" r:id="rId20"/>
    <p:sldId id="262" r:id="rId21"/>
    <p:sldId id="278" r:id="rId22"/>
    <p:sldId id="279" r:id="rId23"/>
    <p:sldId id="280" r:id="rId24"/>
    <p:sldId id="281" r:id="rId25"/>
    <p:sldId id="263" r:id="rId26"/>
    <p:sldId id="282" r:id="rId27"/>
    <p:sldId id="283" r:id="rId28"/>
    <p:sldId id="284" r:id="rId29"/>
    <p:sldId id="26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5" r:id="rId39"/>
    <p:sldId id="296" r:id="rId40"/>
    <p:sldId id="310" r:id="rId41"/>
    <p:sldId id="309" r:id="rId42"/>
    <p:sldId id="297" r:id="rId43"/>
    <p:sldId id="265" r:id="rId44"/>
    <p:sldId id="266" r:id="rId45"/>
    <p:sldId id="298" r:id="rId46"/>
    <p:sldId id="299" r:id="rId47"/>
    <p:sldId id="268" r:id="rId48"/>
    <p:sldId id="300" r:id="rId49"/>
    <p:sldId id="269" r:id="rId50"/>
    <p:sldId id="308" r:id="rId51"/>
    <p:sldId id="311" r:id="rId52"/>
    <p:sldId id="313" r:id="rId53"/>
    <p:sldId id="314" r:id="rId54"/>
    <p:sldId id="312" r:id="rId55"/>
    <p:sldId id="318" r:id="rId56"/>
    <p:sldId id="316" r:id="rId57"/>
    <p:sldId id="315" r:id="rId58"/>
    <p:sldId id="317" r:id="rId59"/>
    <p:sldId id="301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175" autoAdjust="0"/>
  </p:normalViewPr>
  <p:slideViewPr>
    <p:cSldViewPr snapToGrid="0">
      <p:cViewPr varScale="1">
        <p:scale>
          <a:sx n="45" d="100"/>
          <a:sy n="45" d="100"/>
        </p:scale>
        <p:origin x="53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DC6B7-267A-469D-82BC-273AADC52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7358-D15E-4FB0-AF95-36B2243D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关键字和符号，我们直接返回对应的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基本类型，为了后面的处理方便，我们首先设置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yylval.astTypeKind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，这是在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yacc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中声明的类型，他的值代表了类型， 返回的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SYS_TYPE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我们在测试时输出了语法树节点的名称以及一些属性值，可以看到语法树结构是正确的，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我们也对</a:t>
            </a:r>
            <a:r>
              <a:rPr kumimoji="1" lang="en-US" altLang="zh-CN" dirty="0"/>
              <a:t>expression, statement, type</a:t>
            </a:r>
            <a:r>
              <a:rPr kumimoji="1" lang="zh-CN" altLang="en-US" dirty="0"/>
              <a:t>等做了测试，均正确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8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语义分析的过程主要包括符号表的维护和类型检查两个部分。</a:t>
            </a:r>
            <a:endParaRPr lang="en-US" altLang="zh-CN" dirty="0"/>
          </a:p>
          <a:p>
            <a:r>
              <a:rPr lang="zh-CN" altLang="en-US" dirty="0"/>
              <a:t>首先介绍符号表的部分。</a:t>
            </a:r>
            <a:endParaRPr lang="en-US" altLang="zh-CN" dirty="0"/>
          </a:p>
          <a:p>
            <a:r>
              <a:rPr lang="zh-CN" altLang="en-US" dirty="0"/>
              <a:t>符号表是语义分析中最重要的数据结构。为了提高操作的效率，我们使用哈希表的方式来维护符号表，使用分离链表的方式来处理哈希冲突。</a:t>
            </a:r>
            <a:endParaRPr lang="en-US" altLang="zh-CN" dirty="0"/>
          </a:p>
          <a:p>
            <a:r>
              <a:rPr lang="zh-CN" altLang="en-US" dirty="0"/>
              <a:t>在符号表内维护符号名、出现的行号、虚拟空间地址、符号类型、数据类型、定义的顺序</a:t>
            </a:r>
            <a:endParaRPr lang="en-US" altLang="zh-CN" dirty="0"/>
          </a:p>
          <a:p>
            <a:r>
              <a:rPr lang="en-US" altLang="zh-CN" dirty="0"/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（可以简单介绍 也可以不讲）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函数名称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lines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函数出现的行号信息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：内存地址。在符号表内为所有符号分配虚拟内存地址，便于生成目标代码时分配内存空间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：符号类型（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/ Const / Variable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：数据类型。变量的数据类型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函数返回的数据类型（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/ Integer / Char / Real / String / Array / Record ..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：变量被定义的顺序（从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01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维护了三个用于操作符号表的方法</a:t>
            </a:r>
            <a:endParaRPr lang="en-US" altLang="zh-CN" dirty="0"/>
          </a:p>
          <a:p>
            <a:r>
              <a:rPr lang="zh-CN" altLang="en-US" dirty="0"/>
              <a:t>插入：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查找：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考虑到作用域的特性，子作用域可以覆盖父作用域中的声明，且子作用域能够使用父作用域中定义的函数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变量，因此首先在当前作用域搜索，如果没有找到则进入上一层作用域，如此循环直到找到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进入全局作用域。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 （翻下一页）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91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0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</a:t>
            </a:r>
            <a:r>
              <a:rPr lang="en-US" altLang="zh-CN" dirty="0"/>
              <a:t>pascal</a:t>
            </a:r>
            <a:r>
              <a:rPr lang="zh-CN" altLang="en-US" dirty="0"/>
              <a:t>的变量存在作用域限制，并且具有嵌套定义函数的功能，我们需要维护一个类来表示作用域，并且需要在每个作用域类中维护一张符号表。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（可以简单介绍也可以不讲）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：作用域名称。全局的作用域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，以函数为单位的作用域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一般是函数名称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depth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：作用域深度。定义全局作用域（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）的深度为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，在此基础上每嵌套一层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parentScope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：指向父作用域的指针。指向上一层作用域，用于查找上一层作用域定义的变量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：该作用域内维护的符号表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userDefType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：用于存储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中用户定义的数据类型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：用于存储当前作用域中的所有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recordList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：用于存储当前作用域中的所有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类型的变量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：最后一个被定义变量的编号。两个构造函数分别用于新建并初始化作用域，和维护用户自定义数据类型中的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3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考虑到作用域具有嵌套的特性，作用域类的维护采用栈的方式。整个维护过程是个</a:t>
            </a:r>
            <a:r>
              <a:rPr lang="en-US" altLang="zh-CN" dirty="0"/>
              <a:t>top-down</a:t>
            </a:r>
            <a:r>
              <a:rPr lang="zh-CN" altLang="en-US" dirty="0"/>
              <a:t>的操作</a:t>
            </a:r>
            <a:endParaRPr lang="en-US" altLang="zh-CN" dirty="0"/>
          </a:p>
          <a:p>
            <a:r>
              <a:rPr lang="zh-CN" altLang="en-US" dirty="0"/>
              <a:t>除去跟栈有关的三个方法，还增加了创建、查找方法，其中创建方法的重载用于维护自定义数据类型中的</a:t>
            </a:r>
            <a:r>
              <a:rPr lang="en-US" altLang="zh-CN" dirty="0"/>
              <a:t>record</a:t>
            </a:r>
            <a:r>
              <a:rPr lang="zh-CN" altLang="en-US" dirty="0"/>
              <a:t>（后面讲）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1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定义时</a:t>
            </a:r>
            <a:r>
              <a:rPr lang="en-US" altLang="zh-CN" dirty="0"/>
              <a:t>top-down </a:t>
            </a:r>
            <a:r>
              <a:rPr lang="zh-CN" altLang="en-US" dirty="0"/>
              <a:t>定义完</a:t>
            </a:r>
            <a:r>
              <a:rPr lang="en-US" altLang="zh-CN" dirty="0"/>
              <a:t>inner1</a:t>
            </a:r>
            <a:r>
              <a:rPr lang="zh-CN" altLang="en-US" dirty="0"/>
              <a:t>之后</a:t>
            </a:r>
            <a:r>
              <a:rPr lang="en-US" altLang="zh-CN" dirty="0"/>
              <a:t>pop</a:t>
            </a:r>
            <a:r>
              <a:rPr lang="zh-CN" altLang="en-US" dirty="0"/>
              <a:t>，在</a:t>
            </a:r>
            <a:r>
              <a:rPr lang="en-US" altLang="zh-CN" dirty="0"/>
              <a:t>outer</a:t>
            </a:r>
            <a:r>
              <a:rPr lang="zh-CN" altLang="en-US" dirty="0"/>
              <a:t>内再定义</a:t>
            </a:r>
            <a:r>
              <a:rPr lang="en-US" altLang="zh-CN" dirty="0"/>
              <a:t>inner2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前序遍历：往符号表内插入新的符号</a:t>
            </a:r>
            <a:endParaRPr lang="en-US" altLang="zh-CN" dirty="0"/>
          </a:p>
          <a:p>
            <a:r>
              <a:rPr lang="zh-CN" altLang="en-US" dirty="0"/>
              <a:t>后序遍历：作用域出栈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pascal</a:t>
            </a:r>
            <a:r>
              <a:rPr lang="zh-CN" altLang="en-US" dirty="0"/>
              <a:t>中的</a:t>
            </a:r>
            <a:r>
              <a:rPr lang="en-US" altLang="zh-CN" dirty="0"/>
              <a:t>array</a:t>
            </a:r>
            <a:r>
              <a:rPr lang="zh-CN" altLang="en-US" dirty="0"/>
              <a:t>比较特殊（可以有不为</a:t>
            </a:r>
            <a:r>
              <a:rPr lang="en-US" altLang="zh-CN" dirty="0"/>
              <a:t>0</a:t>
            </a:r>
            <a:r>
              <a:rPr lang="zh-CN" altLang="en-US" dirty="0"/>
              <a:t>的起始位置），使用单独的类来记录，在对应的作用域中记录</a:t>
            </a:r>
            <a:r>
              <a:rPr lang="en-US" altLang="zh-CN" dirty="0"/>
              <a:t>array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类使用类似作用域的方式来记录（重载了定义作用域的方法，定义了</a:t>
            </a:r>
            <a:r>
              <a:rPr lang="en-US" altLang="zh-CN" dirty="0"/>
              <a:t>order</a:t>
            </a:r>
            <a:r>
              <a:rPr lang="zh-CN" altLang="en-US" dirty="0"/>
              <a:t>属性等等）</a:t>
            </a:r>
            <a:endParaRPr lang="en-US" altLang="zh-CN" dirty="0"/>
          </a:p>
          <a:p>
            <a:r>
              <a:rPr lang="zh-CN" altLang="en-US" dirty="0"/>
              <a:t>用户自定义：使用</a:t>
            </a:r>
            <a:r>
              <a:rPr lang="en-US" altLang="zh-CN" dirty="0"/>
              <a:t>STL</a:t>
            </a:r>
            <a:r>
              <a:rPr lang="zh-CN" altLang="en-US" dirty="0"/>
              <a:t>中的</a:t>
            </a:r>
            <a:r>
              <a:rPr lang="en-US" altLang="zh-CN" dirty="0"/>
              <a:t>map</a:t>
            </a:r>
            <a:r>
              <a:rPr lang="zh-CN" altLang="en-US" dirty="0"/>
              <a:t>容器存在对应的作用域中，被</a:t>
            </a:r>
            <a:r>
              <a:rPr lang="en-US" altLang="zh-CN" dirty="0"/>
              <a:t>call</a:t>
            </a:r>
            <a:r>
              <a:rPr lang="zh-CN" altLang="en-US" dirty="0"/>
              <a:t>时找到对应，必要时（</a:t>
            </a:r>
            <a:r>
              <a:rPr lang="en-US" altLang="zh-CN" dirty="0"/>
              <a:t>record</a:t>
            </a:r>
            <a:r>
              <a:rPr lang="zh-CN" altLang="en-US" dirty="0"/>
              <a:t>）使用重载的方法定义新的作用域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6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UserDef</a:t>
            </a:r>
            <a:r>
              <a:rPr lang="en-US" altLang="zh-CN" dirty="0"/>
              <a:t> + Record</a:t>
            </a:r>
            <a:r>
              <a:rPr lang="zh-CN" altLang="en-US" dirty="0"/>
              <a:t>示例：重载</a:t>
            </a:r>
            <a:r>
              <a:rPr lang="en-US" altLang="zh-CN" dirty="0"/>
              <a:t>create</a:t>
            </a:r>
            <a:r>
              <a:rPr lang="zh-CN" altLang="en-US" dirty="0"/>
              <a:t>函数，复制一个跟原来一样的</a:t>
            </a:r>
            <a:r>
              <a:rPr lang="en-US" altLang="zh-CN" dirty="0"/>
              <a:t>scope</a:t>
            </a:r>
            <a:r>
              <a:rPr lang="zh-CN" altLang="en-US" dirty="0"/>
              <a:t>，修改名字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02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语义分析的另一个部分是类型检查。在类型检查中包含树节点属性的计算、传递和检查。</a:t>
            </a:r>
            <a:endParaRPr lang="en-US" altLang="zh-CN" dirty="0"/>
          </a:p>
          <a:p>
            <a:r>
              <a:rPr lang="zh-CN" altLang="en-US" dirty="0"/>
              <a:t>计算和传递是一个</a:t>
            </a:r>
            <a:r>
              <a:rPr lang="en-US" altLang="zh-CN" dirty="0"/>
              <a:t>bottom-up</a:t>
            </a:r>
            <a:r>
              <a:rPr lang="zh-CN" altLang="en-US" dirty="0"/>
              <a:t>的过程。类型属性在</a:t>
            </a:r>
            <a:r>
              <a:rPr lang="en-US" altLang="zh-CN" dirty="0" err="1"/>
              <a:t>ast</a:t>
            </a:r>
            <a:r>
              <a:rPr lang="zh-CN" altLang="en-US" dirty="0"/>
              <a:t>中从已知类型的叶子节点（</a:t>
            </a:r>
            <a:r>
              <a:rPr lang="en-US" altLang="zh-CN" dirty="0"/>
              <a:t>integer</a:t>
            </a:r>
            <a:r>
              <a:rPr lang="zh-CN" altLang="en-US" dirty="0"/>
              <a:t>等等）向根传递。</a:t>
            </a:r>
            <a:endParaRPr lang="en-US" altLang="zh-CN" dirty="0"/>
          </a:p>
          <a:p>
            <a:r>
              <a:rPr lang="zh-CN" altLang="en-US" dirty="0"/>
              <a:t>检查时，根据各语句的特性（定义</a:t>
            </a:r>
            <a:r>
              <a:rPr lang="en-US" altLang="zh-CN" dirty="0"/>
              <a:t>or</a:t>
            </a:r>
            <a:r>
              <a:rPr lang="zh-CN" altLang="en-US" dirty="0"/>
              <a:t>赋值</a:t>
            </a:r>
            <a:r>
              <a:rPr lang="en-US" altLang="zh-CN" dirty="0"/>
              <a:t>or</a:t>
            </a:r>
            <a:r>
              <a:rPr lang="zh-CN" altLang="en-US" dirty="0"/>
              <a:t>循环等等），检查是否有语义层面的错误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前序遍历：作用域入栈</a:t>
            </a:r>
            <a:endParaRPr lang="en-US" altLang="zh-CN" dirty="0"/>
          </a:p>
          <a:p>
            <a:r>
              <a:rPr lang="zh-CN" altLang="en-US" dirty="0"/>
              <a:t>后序遍历：检查类型错误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7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对于字面量，我们首先根据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yytext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里面的内容设置对应的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yylval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，然后返回对应类型的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8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几种语义错误类型的示例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**</a:t>
            </a:r>
            <a:r>
              <a:rPr lang="zh-CN" altLang="en-US" dirty="0"/>
              <a:t>代码只用作示例，行号不对应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98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05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85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83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77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13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使用了 </a:t>
            </a:r>
            <a:r>
              <a:rPr lang="en-US" altLang="zh-CN" dirty="0" err="1"/>
              <a:t>llvm</a:t>
            </a:r>
            <a:r>
              <a:rPr lang="en-US" altLang="zh-CN" dirty="0"/>
              <a:t> </a:t>
            </a:r>
            <a:r>
              <a:rPr lang="zh-CN" altLang="en-US" dirty="0"/>
              <a:t>库，作为生成 </a:t>
            </a:r>
            <a:r>
              <a:rPr lang="en-US" altLang="zh-CN" dirty="0" err="1"/>
              <a:t>llvmIR</a:t>
            </a:r>
            <a:r>
              <a:rPr lang="en-US" altLang="zh-CN" dirty="0"/>
              <a:t> </a:t>
            </a:r>
            <a:r>
              <a:rPr lang="zh-CN" altLang="en-US" dirty="0"/>
              <a:t>的中间代码。</a:t>
            </a:r>
          </a:p>
          <a:p>
            <a:endParaRPr lang="zh-CN" altLang="en-US" dirty="0"/>
          </a:p>
          <a:p>
            <a:r>
              <a:rPr lang="en-US" altLang="zh-CN" dirty="0"/>
              <a:t>LLVM </a:t>
            </a:r>
            <a:r>
              <a:rPr lang="zh-CN" altLang="en-US" dirty="0"/>
              <a:t>设计了 </a:t>
            </a:r>
            <a:r>
              <a:rPr lang="en-US" altLang="zh-CN" dirty="0"/>
              <a:t>LLVM IR </a:t>
            </a:r>
            <a:r>
              <a:rPr lang="zh-CN" altLang="en-US" dirty="0"/>
              <a:t>的中间代码， 并以库</a:t>
            </a:r>
            <a:r>
              <a:rPr lang="en-US" altLang="zh-CN" dirty="0"/>
              <a:t>(Library) </a:t>
            </a:r>
            <a:r>
              <a:rPr lang="zh-CN" altLang="en-US" dirty="0"/>
              <a:t>的方式提供一系列接口， 提供生成、操作</a:t>
            </a:r>
            <a:r>
              <a:rPr lang="en-US" altLang="zh-CN" dirty="0"/>
              <a:t>IR</a:t>
            </a:r>
            <a:r>
              <a:rPr lang="zh-CN" altLang="en-US" dirty="0"/>
              <a:t>，生成目标平台代码等功能。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2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库实现了从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llvmIR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的代码生成，之后使用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的后端完成汇编、可执行文件等的生成。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库生成中间代码的主要过程为：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2】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::Module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程序模块，在模块中创建函数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::Function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函数由函数类型和函数体组成。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函数类型由函数的输入和输出组成，其中输入是一个由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组成的容器，而输出是一个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函数体由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BasicBlock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构成，通过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BasicBlock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中加入指令产生中间代码。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80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抽象语法树中的变量名节点，在语法分析中分成了两种：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，从而区分开了变量的性质。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如赋值语句中，赋值左端为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而右端出现的变量名为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 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节点要求我们对变量进行赋值，而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节点则是作为表达式的左值，只能取值而无法更改。因此，我们在语法分析中自然知道了是否需要对变量进行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CreateLoad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类型的代码生成，会在得到指针变量后直接进行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操作，而对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4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环境维护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代码生成中的环境维护主要分为几个方面：变量信息环境，函数信息环境，类型信息环境和标签信息环境。环境均通过一个由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构成的堆栈组成，在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中形成名字与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中变量的对应关系。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4】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当进入函数定义时，往栈中加入一层；查找变量时从栈顶往下依层查询，从而得到变量正确的引用。离开函数定义时，压入栈的层出栈。实现了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link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出现函数调用时，搜索函数信息的栈，通过函数名得到的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::Function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指针调用函数。直接通过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中的调用操作即可转换为中间代码。函数调用一般都用过命令跳转实现。通过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可以完成调用完函数后返回原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，从而无需实现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link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6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每次读到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后，就一直读入后续字符，直到读到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"}",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结束注释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09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02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24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irBuilder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的函数接口会返回表达式结果的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，因此只需要递归的获取参数的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指针，调用函数接口即可。如整数加法为：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对于双目运算，当其中一个变量为实数类型时，会进行实数运算。由于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是强类型的，在进行运算前需要将整数类型转化为实数：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51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中若需要产生两个常量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::Constant]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之间表达式的中间代码，会自行进行优化，因此无需手动进行常量叠加的优化。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在程序中定义的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常量也会被编译为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中的常量。如下面这段代码，在编译过程中直接得到了运算结果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`i32 2`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34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Statement </a:t>
            </a:r>
            <a:r>
              <a:rPr lang="zh-CN" altLang="en-US" dirty="0"/>
              <a:t>语句的代码生成主要为 </a:t>
            </a:r>
            <a:r>
              <a:rPr lang="en-US" altLang="zh-CN" dirty="0" err="1"/>
              <a:t>BasicBlock</a:t>
            </a:r>
            <a:r>
              <a:rPr lang="en-US" altLang="zh-CN" dirty="0"/>
              <a:t> </a:t>
            </a:r>
            <a:r>
              <a:rPr lang="zh-CN" altLang="en-US" dirty="0"/>
              <a:t>之间的跳转。</a:t>
            </a:r>
          </a:p>
          <a:p>
            <a:endParaRPr lang="zh-CN" altLang="en-US" dirty="0"/>
          </a:p>
          <a:p>
            <a:r>
              <a:rPr lang="zh-CN" altLang="en-US" dirty="0"/>
              <a:t>以 </a:t>
            </a:r>
            <a:r>
              <a:rPr lang="en-US" altLang="zh-CN" dirty="0"/>
              <a:t>While</a:t>
            </a:r>
            <a:r>
              <a:rPr lang="zh-CN" altLang="en-US" dirty="0"/>
              <a:t>语句为例，分为条件块和循环体块，以及结束 </a:t>
            </a:r>
            <a:r>
              <a:rPr lang="en-US" altLang="zh-CN" dirty="0"/>
              <a:t>While</a:t>
            </a:r>
            <a:r>
              <a:rPr lang="zh-CN" altLang="en-US" dirty="0"/>
              <a:t>循环之后的 </a:t>
            </a:r>
            <a:r>
              <a:rPr lang="en-US" altLang="zh-CN" dirty="0" err="1"/>
              <a:t>continueBasicBlock</a:t>
            </a:r>
            <a:r>
              <a:rPr lang="zh-CN" altLang="en-US" dirty="0"/>
              <a:t>。</a:t>
            </a:r>
            <a:r>
              <a:rPr lang="en-US" altLang="zh-CN" dirty="0"/>
              <a:t>【PPT</a:t>
            </a:r>
            <a:r>
              <a:rPr lang="zh-CN" altLang="en-US" dirty="0"/>
              <a:t>图</a:t>
            </a:r>
            <a:r>
              <a:rPr lang="en-US" altLang="zh-CN" dirty="0"/>
              <a:t>5】</a:t>
            </a:r>
          </a:p>
          <a:p>
            <a:endParaRPr lang="en-US" altLang="zh-CN" dirty="0"/>
          </a:p>
          <a:p>
            <a:r>
              <a:rPr lang="en-US" altLang="zh-CN" dirty="0"/>
              <a:t>1. LLVM </a:t>
            </a:r>
            <a:r>
              <a:rPr lang="zh-CN" altLang="en-US" dirty="0"/>
              <a:t>要求所有块最后一句均为跳转语句或结束语句，因此在进入条件块时先加入无条件跳转到条件块的语句。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进入条件块生成条件中包含的语句，创建条件调整语句，满足条件是进入循环块，否则进入 </a:t>
            </a:r>
            <a:r>
              <a:rPr lang="en-US" altLang="zh-CN" dirty="0" err="1"/>
              <a:t>continueBlock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将代码生成移到循环快中进行循环体中语句的代码生成，无条件跳转至条件块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将代码生成的插入点移到 </a:t>
            </a:r>
            <a:r>
              <a:rPr lang="en-US" altLang="zh-CN" dirty="0" err="1"/>
              <a:t>continueBlock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19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程序对 </a:t>
            </a:r>
            <a:r>
              <a:rPr lang="en-US" altLang="zh-CN" dirty="0"/>
              <a:t>`if` </a:t>
            </a:r>
            <a:r>
              <a:rPr lang="zh-CN" altLang="en-US" dirty="0"/>
              <a:t>语句和 </a:t>
            </a:r>
            <a:r>
              <a:rPr lang="en-US" altLang="zh-CN" dirty="0"/>
              <a:t>`case` </a:t>
            </a:r>
            <a:r>
              <a:rPr lang="zh-CN" altLang="en-US" dirty="0"/>
              <a:t>语句进行了冗余代码的优化。</a:t>
            </a:r>
          </a:p>
          <a:p>
            <a:endParaRPr lang="zh-CN" altLang="en-US" dirty="0"/>
          </a:p>
          <a:p>
            <a:r>
              <a:rPr lang="zh-CN" altLang="en-US" dirty="0"/>
              <a:t>对 </a:t>
            </a:r>
            <a:r>
              <a:rPr lang="en-US" altLang="zh-CN" dirty="0"/>
              <a:t>`if` </a:t>
            </a:r>
            <a:r>
              <a:rPr lang="zh-CN" altLang="en-US" dirty="0"/>
              <a:t>语句，当判断条件为 </a:t>
            </a:r>
            <a:r>
              <a:rPr lang="en-US" altLang="zh-CN" dirty="0" err="1"/>
              <a:t>llvm</a:t>
            </a:r>
            <a:r>
              <a:rPr lang="en-US" altLang="zh-CN" dirty="0"/>
              <a:t>::Constant </a:t>
            </a:r>
            <a:r>
              <a:rPr lang="zh-CN" altLang="en-US" dirty="0"/>
              <a:t>类型时，判断它为 </a:t>
            </a:r>
            <a:r>
              <a:rPr lang="en-US" altLang="zh-CN" dirty="0"/>
              <a:t>1 </a:t>
            </a:r>
            <a:r>
              <a:rPr lang="zh-CN" altLang="en-US" dirty="0"/>
              <a:t>则编译 </a:t>
            </a:r>
            <a:r>
              <a:rPr lang="en-US" altLang="zh-CN" dirty="0"/>
              <a:t>`then` </a:t>
            </a:r>
            <a:r>
              <a:rPr lang="zh-CN" altLang="en-US" dirty="0"/>
              <a:t>部分，为 </a:t>
            </a:r>
            <a:r>
              <a:rPr lang="en-US" altLang="zh-CN" dirty="0"/>
              <a:t>0 </a:t>
            </a:r>
            <a:r>
              <a:rPr lang="zh-CN" altLang="en-US" dirty="0"/>
              <a:t>则编译 </a:t>
            </a:r>
            <a:r>
              <a:rPr lang="en-US" altLang="zh-CN" dirty="0"/>
              <a:t>`else` </a:t>
            </a:r>
            <a:r>
              <a:rPr lang="zh-CN" altLang="en-US" dirty="0"/>
              <a:t>部分。</a:t>
            </a:r>
          </a:p>
          <a:p>
            <a:endParaRPr lang="zh-CN" altLang="en-US" dirty="0"/>
          </a:p>
          <a:p>
            <a:r>
              <a:rPr lang="zh-CN" altLang="en-US" dirty="0"/>
              <a:t>对 </a:t>
            </a:r>
            <a:r>
              <a:rPr lang="en-US" altLang="zh-CN" dirty="0"/>
              <a:t>`case` </a:t>
            </a:r>
            <a:r>
              <a:rPr lang="zh-CN" altLang="en-US" dirty="0"/>
              <a:t>语句，若判断条件为常量，则依次判断每个</a:t>
            </a:r>
            <a:r>
              <a:rPr lang="en-US" altLang="zh-CN" dirty="0"/>
              <a:t>case</a:t>
            </a:r>
            <a:r>
              <a:rPr lang="zh-CN" altLang="en-US" dirty="0"/>
              <a:t>，对常量的</a:t>
            </a:r>
            <a:r>
              <a:rPr lang="en-US" altLang="zh-CN" dirty="0"/>
              <a:t>case</a:t>
            </a:r>
            <a:r>
              <a:rPr lang="zh-CN" altLang="en-US" dirty="0"/>
              <a:t>，不等时不编译，遇到相等的</a:t>
            </a:r>
            <a:r>
              <a:rPr lang="en-US" altLang="zh-CN" dirty="0"/>
              <a:t>case</a:t>
            </a:r>
            <a:r>
              <a:rPr lang="zh-CN" altLang="en-US" dirty="0"/>
              <a:t>则只编译该 </a:t>
            </a:r>
            <a:r>
              <a:rPr lang="en-US" altLang="zh-CN" dirty="0"/>
              <a:t>case</a:t>
            </a:r>
            <a:r>
              <a:rPr lang="zh-CN" altLang="en-US" dirty="0"/>
              <a:t>，后面的 </a:t>
            </a:r>
            <a:r>
              <a:rPr lang="en-US" altLang="zh-CN" dirty="0"/>
              <a:t>case </a:t>
            </a:r>
            <a:r>
              <a:rPr lang="zh-CN" altLang="en-US" dirty="0"/>
              <a:t>均不编译。若遇到不为常量的</a:t>
            </a:r>
            <a:r>
              <a:rPr lang="en-US" altLang="zh-CN" dirty="0"/>
              <a:t>case</a:t>
            </a:r>
            <a:r>
              <a:rPr lang="zh-CN" altLang="en-US" dirty="0"/>
              <a:t>，则对该</a:t>
            </a:r>
            <a:r>
              <a:rPr lang="en-US" altLang="zh-CN" dirty="0"/>
              <a:t>case</a:t>
            </a:r>
            <a:r>
              <a:rPr lang="zh-CN" altLang="en-US" dirty="0"/>
              <a:t>和后续</a:t>
            </a:r>
            <a:r>
              <a:rPr lang="en-US" altLang="zh-CN" dirty="0"/>
              <a:t>case</a:t>
            </a:r>
            <a:r>
              <a:rPr lang="zh-CN" altLang="en-US" dirty="0"/>
              <a:t>都进行编译。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01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72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56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其中对 </a:t>
            </a:r>
            <a:r>
              <a:rPr lang="en-US" altLang="zh-CN" dirty="0"/>
              <a:t>WRITE / WRITELN </a:t>
            </a:r>
            <a:r>
              <a:rPr lang="zh-CN" altLang="en-US" dirty="0"/>
              <a:t>函数，</a:t>
            </a:r>
            <a:r>
              <a:rPr lang="en-US" altLang="zh-CN" dirty="0"/>
              <a:t>READ </a:t>
            </a:r>
            <a:r>
              <a:rPr lang="zh-CN" altLang="en-US" dirty="0"/>
              <a:t>函数，会先对传入参数进行分析，在参数前加入格式化字符串。如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93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首先是语法树节点</a:t>
            </a:r>
            <a:endParaRPr kumimoji="1" lang="en-US" altLang="zh-CN" dirty="0"/>
          </a:p>
          <a:p>
            <a:r>
              <a:rPr kumimoji="1" lang="zh-CN" altLang="en-US" dirty="0"/>
              <a:t>这是语法树节点的图示，表明了节点间的继承关系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09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284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60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1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96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34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10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73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7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kumimoji="1" lang="zh-CN" altLang="en-US" dirty="0"/>
              <a:t>我们设计的基类节点有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BasicAstNode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BasicConst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BasicType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BasicStmt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分别代表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所有节点的基类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所有表达式的基类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所有字面量的基类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所有类型的基类 </a:t>
            </a:r>
          </a:p>
          <a:p>
            <a:pPr rtl="0" eaLnBrk="1" fontAlgn="ctr" latinLnBrk="0" hangingPunct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所有语句的基类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其他节点都继承于这些节点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细节略过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7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在实现上，根据给定的文法，进行处理</a:t>
            </a:r>
            <a:endParaRPr kumimoji="1" lang="en-US" altLang="zh-CN" dirty="0"/>
          </a:p>
          <a:p>
            <a:r>
              <a:rPr kumimoji="1" lang="zh-CN" altLang="en-US" dirty="0"/>
              <a:t>这里我们给出处理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的有关代码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4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4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我们对调用</a:t>
            </a:r>
            <a:r>
              <a:rPr kumimoji="1" lang="en-US" altLang="zh-CN" dirty="0"/>
              <a:t>function, procedure</a:t>
            </a:r>
            <a:r>
              <a:rPr kumimoji="1" lang="zh-CN" altLang="en-US" dirty="0"/>
              <a:t>的情况做了测试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37358-D15E-4FB0-AF95-36B2243DBF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DDB8-5627-4C39-8A62-34C61CF9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C4AE3-1CD7-4187-B891-A3752DB0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AECAE-9E4A-4AE5-9068-DBD5C82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6D3EF-8AE2-4631-B89A-D0C9E2F3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10B38-4B93-46CB-A41D-8681286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0E37-F765-44F6-B91D-028173E7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0F4A7-5F23-436D-B856-498FA9E8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61105-06EE-47DF-AD58-A2EE80B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CF8BE-6666-4DA4-BC23-900FFF6E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4A38-6A84-4249-92D8-39A53391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852535-7502-4984-B27E-167C800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2B504-9B75-4CA8-BB5B-0C8C5230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948C6-6FC9-413B-9BE0-13A5553B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C3094-85A7-4693-823D-EBF7FE82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5656B-7EED-4FBA-8485-D5298DA5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67F06-03F1-4CA5-9ACA-10C24DFE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A771-A585-4E79-BC89-82B5851F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2C1DC-AF59-4162-9CCB-21F3C830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73707-E2B7-4A41-ADD3-5DDE680E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20060-933B-457D-AE61-F00D16CD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2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A5F4-2948-4349-BC83-8D996B23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03B01-852A-468E-BDEC-DFEEF765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A50DD-4C0B-4C43-9A98-400E40B2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6A8FC-754A-474D-A602-7074BA03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BE48E-7DBA-4291-9F7F-E5140266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A778E-2945-4220-9BF5-F6DDBFCF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5DC0E-6507-47B1-B64F-FE2658E3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8E850-5D6C-43ED-A4E0-D18AD62B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CB2C1-250B-41F2-B2D0-0F0DC66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82514-2B9B-4470-A1E6-FA3EC954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BC0B0-597B-4AE6-BBD4-EC86165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3ABCC-D3E7-449E-BA6C-62893867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7C9F8-BB29-4B7E-A484-F76B6EB3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BE3A-DEAB-4DA1-8DA7-A944CABB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E2F7D-FFE8-4B97-BB77-EF7CEEBF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0BF84-7CA6-4144-BF59-58647EBFB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46929-1E55-48DB-83A4-7AC4104B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B6E0D-0BDD-47BC-B624-203FD392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9737A-D986-4D95-9435-AE43F454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4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5F680-6B25-4545-8804-6AECF7B0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82245-79C6-45C3-A560-4CF24A4F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0CC302-CB51-463D-9300-28B243E5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C8CF2-72F7-42A7-A28D-40CB811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954B8-5CD2-44D6-8AD1-592CBFDB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78EBD-DBBB-49E8-99E1-1462767E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057B-E9DA-4D26-AD44-7E741556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6037-5392-4B38-86DC-B526B12B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C7159-2846-4AAC-AC66-650EE2D4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900B9-D8C6-45C5-ADD4-1101B187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D1971-AFE0-433F-91C7-ED485586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4F283-11B3-4757-91CF-F0B5FB01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76515-BCAA-4E13-8080-6E318442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0F3A1-FB6F-48F1-80D6-66F8A5F9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FEC9F-B245-42AA-8B13-6A8E69344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F3E02-33FC-469B-901D-A8FF85517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5FD32-0FAF-4901-8328-D8FF5926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E0C2F-1924-4AD5-BEA3-AC95655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E2575-B83E-4002-AA54-8270888B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70859-1B65-4ECB-9172-9A5EE8C9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16853-02B5-44C0-AD98-05813A3D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10069-7A97-402C-903E-53F05B948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ED1B-4CE8-4A18-ABD7-D43072947A7A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71520-DAA5-4ECD-A097-1108860EF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F368-8C9E-4184-BFD1-31B4941E1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8673-C0E5-49BB-8193-E31B96E3E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2DA1-9DEA-4C8B-A235-38184F60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mytinyC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Compiler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CE84E-48B1-4418-AA9A-4FE97803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123" y="3986090"/>
            <a:ext cx="5767754" cy="703140"/>
          </a:xfrm>
        </p:spPr>
        <p:txBody>
          <a:bodyPr/>
          <a:lstStyle/>
          <a:p>
            <a:r>
              <a:rPr lang="zh-CN" altLang="en-US" dirty="0"/>
              <a:t>宋天泽  钱隆  范源颢</a:t>
            </a:r>
          </a:p>
        </p:txBody>
      </p:sp>
    </p:spTree>
    <p:extLst>
      <p:ext uri="{BB962C8B-B14F-4D97-AF65-F5344CB8AC3E}">
        <p14:creationId xmlns:p14="http://schemas.microsoft.com/office/powerpoint/2010/main" val="131466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大括号中语句需要严格满足所有局部变量的定义先于其他语句；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不支持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语句的小括号内第一个分句直接定义域内变量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同类型变量的声明不支持使用逗号分隔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函数调用数组作为参数时，需要指明数组维数和长度，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619511" y="1210661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约定：</a:t>
            </a:r>
          </a:p>
        </p:txBody>
      </p:sp>
    </p:spTree>
    <p:extLst>
      <p:ext uri="{BB962C8B-B14F-4D97-AF65-F5344CB8AC3E}">
        <p14:creationId xmlns:p14="http://schemas.microsoft.com/office/powerpoint/2010/main" val="43364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贴一些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Markdown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341D-70E5-496F-887F-DF3B6835CE47}"/>
              </a:ext>
            </a:extLst>
          </p:cNvPr>
          <p:cNvSpPr txBox="1"/>
          <p:nvPr/>
        </p:nvSpPr>
        <p:spPr>
          <a:xfrm>
            <a:off x="619511" y="1210661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CFG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982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03EE9-21F2-48A5-9C7F-5DBA224C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85" y="612819"/>
            <a:ext cx="8382804" cy="59445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1D8395-6E19-423D-AE64-8EE67AD097F8}"/>
              </a:ext>
            </a:extLst>
          </p:cNvPr>
          <p:cNvSpPr txBox="1"/>
          <p:nvPr/>
        </p:nvSpPr>
        <p:spPr>
          <a:xfrm>
            <a:off x="619511" y="1514883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树节点定义：</a:t>
            </a:r>
          </a:p>
        </p:txBody>
      </p:sp>
    </p:spTree>
    <p:extLst>
      <p:ext uri="{BB962C8B-B14F-4D97-AF65-F5344CB8AC3E}">
        <p14:creationId xmlns:p14="http://schemas.microsoft.com/office/powerpoint/2010/main" val="287570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581411" y="135170"/>
            <a:ext cx="517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语法分析：非终极符的意义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9D7691-89B8-4B34-AFD1-80440528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85119"/>
              </p:ext>
            </p:extLst>
          </p:nvPr>
        </p:nvGraphicFramePr>
        <p:xfrm>
          <a:off x="398490" y="883917"/>
          <a:ext cx="5170724" cy="58427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5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2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基类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BasicAstNode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所有节点的基类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所有表达式的基类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BasicConst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所有字面量的基类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BasicType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所有类型的基类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BasicStmt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所有语句的基类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Expression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BinaryExpr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二元表达式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UnaryExpr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一元表达式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ID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Identifier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identifier</a:t>
                      </a:r>
                      <a:r>
                        <a:rPr lang="fr-FR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(内容可修改)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Name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name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内容不可修改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)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program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Program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语法树的根节点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ProgramHead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程序头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Routine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子程序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128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RoutineHead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子程序头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3D1E8B-29E3-4FF5-9F54-A5A2F0F8E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5243"/>
              </p:ext>
            </p:extLst>
          </p:nvPr>
        </p:nvGraphicFramePr>
        <p:xfrm>
          <a:off x="6003757" y="880110"/>
          <a:ext cx="5860533" cy="5842723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81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89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program head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Parameter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函数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/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过程参数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routine head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ConstDecl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const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定义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TypeDecl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类型定义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endParaRPr lang="zh-CN" altLang="en-US" sz="28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VarDecl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变量定义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value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IntegerNode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integer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类型字面量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RealNode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real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类型字面量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659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CharNode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char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类型字面量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StringNode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string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类型字面量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BooleanNode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boolean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类型字面量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3896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MaxIntNode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24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maxint</a:t>
                      </a:r>
                      <a:r>
                        <a:rPr lang="vi-VN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字面量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7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357192" y="59415"/>
            <a:ext cx="543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语法分析：树节点的意义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6C405B-85C2-43B8-B86E-F6805EE0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68371"/>
              </p:ext>
            </p:extLst>
          </p:nvPr>
        </p:nvGraphicFramePr>
        <p:xfrm>
          <a:off x="290762" y="644191"/>
          <a:ext cx="5080000" cy="605354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5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978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SimpleType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SimpleType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基类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ArrayType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数组类型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RecordType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Record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825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UserDefType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用户定义类型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SimpleType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CharType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char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IntegerType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integer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RealType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real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StringType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string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BooleanType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boolean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RangeType</a:t>
                      </a: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range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7416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VoidType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47195" marR="47195" marT="47195" marB="471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void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类型</a:t>
                      </a:r>
                    </a:p>
                  </a:txBody>
                  <a:tcPr marL="47195" marR="47195" marT="47195" marB="471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4020D1-97BD-440F-8B27-4AAC9C03E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2926"/>
              </p:ext>
            </p:extLst>
          </p:nvPr>
        </p:nvGraphicFramePr>
        <p:xfrm>
          <a:off x="5921906" y="644190"/>
          <a:ext cx="5979332" cy="605354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85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statement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AssignStmt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赋值语句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ProcCallStmt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过程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函数调用语句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IfStmt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if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RepeatStmt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repeat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  <a:endParaRPr lang="en-US" sz="18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WhileStmt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while</a:t>
                      </a:r>
                      <a:r>
                        <a:rPr lang="en-US" sz="1800" kern="12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  <a:endParaRPr lang="en-US" sz="18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ForStmt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for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CaseStmt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case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fontAlgn="t"/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CaseExpr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case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中的条件选择语句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GotoStmt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goto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LabelStmt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带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label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StmtList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语句集合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proc/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func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 call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SysProcCall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调用系统过程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50"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SysFuncCall</a:t>
                      </a: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调用系统函数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fontAlgn="t"/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UserDefProcCall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yuthaya" charset="-34"/>
                        <a:ea typeface="Ayuthaya" charset="-34"/>
                        <a:cs typeface="Ayuthaya" charset="-34"/>
                      </a:endParaRPr>
                    </a:p>
                  </a:txBody>
                  <a:tcPr marL="33318" marR="33318" marT="33318" marB="3331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调用用户定义函数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Ayuthaya" charset="-34"/>
                          <a:ea typeface="Ayuthaya" charset="-34"/>
                          <a:cs typeface="Ayuthaya" charset="-34"/>
                        </a:rPr>
                        <a:t>过程</a:t>
                      </a:r>
                    </a:p>
                  </a:txBody>
                  <a:tcPr marL="33318" marR="33318" marT="33318" marB="3331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0" y="515816"/>
            <a:ext cx="405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AC7635-AF2E-4214-9DD8-1C526D989FA9}"/>
              </a:ext>
            </a:extLst>
          </p:cNvPr>
          <p:cNvSpPr/>
          <p:nvPr/>
        </p:nvSpPr>
        <p:spPr>
          <a:xfrm>
            <a:off x="2475319" y="1100591"/>
            <a:ext cx="6434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stmt_list       : stmt_list  stmt  SEMI {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                   $$ = $1;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                   </a:t>
            </a:r>
            <a:r>
              <a:rPr lang="is-IS" altLang="zh-CN" b="1" dirty="0">
                <a:solidFill>
                  <a:srgbClr val="006699"/>
                </a:solidFill>
                <a:latin typeface="Consolas" charset="0"/>
              </a:rPr>
              <a:t>for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(auto s : *($2))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                       $$-&gt;push_back(s);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               }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               |  {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                   $$ = </a:t>
            </a:r>
            <a:r>
              <a:rPr lang="is-IS" altLang="zh-CN" b="1" dirty="0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ast::StmtList();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                }  </a:t>
            </a:r>
            <a:endParaRPr lang="is-IS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</a:rPr>
              <a:t>;  </a:t>
            </a:r>
            <a:endParaRPr lang="is-IS" altLang="zh-CN" b="0" i="0" u="none" strike="noStrike" dirty="0">
              <a:solidFill>
                <a:srgbClr val="5C5C5C"/>
              </a:solidFill>
              <a:effectLst/>
              <a:latin typeface="Consola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DB2612-B94C-46D5-9C9A-632BD6501904}"/>
              </a:ext>
            </a:extLst>
          </p:cNvPr>
          <p:cNvSpPr/>
          <p:nvPr/>
        </p:nvSpPr>
        <p:spPr>
          <a:xfrm>
            <a:off x="2475319" y="3816340"/>
            <a:ext cx="86432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stmt            : assign_stmt {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    $$ = </a:t>
            </a:r>
            <a:r>
              <a:rPr lang="is-IS" altLang="zh-CN" b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ast::StmtList();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    $$-&gt;push_back((ast::Stmt*)$1);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}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| proc_stmt {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    $$ = </a:t>
            </a:r>
            <a:r>
              <a:rPr lang="is-IS" altLang="zh-CN" b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ast::StmtList();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    $$-&gt;push_back((ast::Stmt*)$1);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}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                | ...(</a:t>
            </a:r>
            <a:r>
              <a:rPr lang="zh-CN" altLang="is-IS">
                <a:solidFill>
                  <a:srgbClr val="000000"/>
                </a:solidFill>
                <a:latin typeface="Consolas" charset="0"/>
              </a:rPr>
              <a:t>略去</a:t>
            </a:r>
            <a:r>
              <a:rPr lang="is-IS" altLang="zh-CN">
                <a:solidFill>
                  <a:srgbClr val="000000"/>
                </a:solidFill>
                <a:latin typeface="Consolas" charset="0"/>
              </a:rPr>
              <a:t>)  </a:t>
            </a:r>
            <a:endParaRPr lang="is-IS" altLang="zh-CN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is-IS" altLang="zh-CN">
                <a:solidFill>
                  <a:srgbClr val="000000"/>
                </a:solidFill>
                <a:latin typeface="Consolas" charset="0"/>
              </a:rPr>
              <a:t>; </a:t>
            </a:r>
            <a:endParaRPr lang="is-IS" altLang="zh-CN" b="0" i="0" u="none" strike="noStrike" dirty="0">
              <a:solidFill>
                <a:srgbClr val="5C5C5C"/>
              </a:solidFill>
              <a:effectLst/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4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D85A91-DE11-4F73-B0D0-6B810F0E194C}"/>
              </a:ext>
            </a:extLst>
          </p:cNvPr>
          <p:cNvSpPr/>
          <p:nvPr/>
        </p:nvSpPr>
        <p:spPr>
          <a:xfrm>
            <a:off x="939596" y="1720840"/>
            <a:ext cx="1082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assign_stmt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: ID  ASSIGN 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expression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{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    $$ = 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AssignStmt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Identifier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($1), $3);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}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| ID LB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expression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RB ASSIGN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expression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{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    $$ = 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AssignStmt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ArrayElementRef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Identifier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($1), $3), $6);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}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| ID  DOT  ID  ASSIGN  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expression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{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    $$ = 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AssignStmt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RecordElementRef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Identifier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($1), </a:t>
            </a:r>
            <a:r>
              <a:rPr lang="pl-PL" altLang="zh-CN" b="1" dirty="0" err="1">
                <a:solidFill>
                  <a:srgbClr val="006699"/>
                </a:solidFill>
                <a:latin typeface="Consolas" charset="0"/>
              </a:rPr>
              <a:t>new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ast::</a:t>
            </a:r>
            <a:r>
              <a:rPr lang="pl-PL" altLang="zh-CN" dirty="0" err="1">
                <a:solidFill>
                  <a:srgbClr val="000000"/>
                </a:solidFill>
                <a:latin typeface="Consolas" charset="0"/>
              </a:rPr>
              <a:t>Identifier</a:t>
            </a: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($3)), $5);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                }  </a:t>
            </a:r>
            <a:endParaRPr lang="pl-PL" altLang="zh-CN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pl-PL" altLang="zh-CN" dirty="0">
                <a:solidFill>
                  <a:srgbClr val="000000"/>
                </a:solidFill>
                <a:latin typeface="Consolas" charset="0"/>
              </a:rPr>
              <a:t>; </a:t>
            </a:r>
            <a:endParaRPr lang="pl-PL" altLang="zh-CN" b="0" i="0" u="none" strike="noStrike" dirty="0">
              <a:solidFill>
                <a:srgbClr val="5C5C5C"/>
              </a:solidFill>
              <a:effectLst/>
              <a:latin typeface="Consolas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CAC6BC-CE39-46C4-A0FD-3B07C59D760B}"/>
              </a:ext>
            </a:extLst>
          </p:cNvPr>
          <p:cNvSpPr txBox="1"/>
          <p:nvPr/>
        </p:nvSpPr>
        <p:spPr>
          <a:xfrm>
            <a:off x="619511" y="515816"/>
            <a:ext cx="4172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语法分析：代码部分</a:t>
            </a:r>
          </a:p>
        </p:txBody>
      </p:sp>
    </p:spTree>
    <p:extLst>
      <p:ext uri="{BB962C8B-B14F-4D97-AF65-F5344CB8AC3E}">
        <p14:creationId xmlns:p14="http://schemas.microsoft.com/office/powerpoint/2010/main" val="352236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Counterexample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更换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5EB400-03E2-4EFD-B8F1-DE7BCF90090B}"/>
              </a:ext>
            </a:extLst>
          </p:cNvPr>
          <p:cNvSpPr txBox="1"/>
          <p:nvPr/>
        </p:nvSpPr>
        <p:spPr>
          <a:xfrm>
            <a:off x="619511" y="515816"/>
            <a:ext cx="627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语法分析：测试和冲突解决</a:t>
            </a:r>
          </a:p>
        </p:txBody>
      </p:sp>
    </p:spTree>
    <p:extLst>
      <p:ext uri="{BB962C8B-B14F-4D97-AF65-F5344CB8AC3E}">
        <p14:creationId xmlns:p14="http://schemas.microsoft.com/office/powerpoint/2010/main" val="185549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14AE50-F4A7-4477-93DB-19E7CECA28C5}"/>
              </a:ext>
            </a:extLst>
          </p:cNvPr>
          <p:cNvSpPr/>
          <p:nvPr/>
        </p:nvSpPr>
        <p:spPr>
          <a:xfrm>
            <a:off x="1076556" y="576563"/>
            <a:ext cx="542643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PROGRAM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procTest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;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CONST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cn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= 2;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dn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= 123.23;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VAR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PROCEDURE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outer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VAR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res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added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FUNCTION inner1(a , b : INTEGER) : INTEGER;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inner1 := a + b;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END;  </a:t>
            </a: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</a:t>
            </a: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PROCEDURE inner2(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aa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 INTEGER; b :INTEGER);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aa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:= inner1(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aa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, b);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:=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+ 10;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:= 0;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inner2(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k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, 10);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BEGIN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de-DE" altLang="zh-CN" sz="1400" b="1" dirty="0" err="1">
                <a:solidFill>
                  <a:srgbClr val="000000"/>
                </a:solidFill>
                <a:latin typeface="Consolas" charset="0"/>
              </a:rPr>
              <a:t>outer</a:t>
            </a: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;  </a:t>
            </a:r>
            <a:endParaRPr lang="de-DE" altLang="zh-CN" sz="1400" b="1" dirty="0">
              <a:solidFill>
                <a:srgbClr val="5C5C5C"/>
              </a:solidFill>
              <a:latin typeface="Consolas" charset="0"/>
            </a:endParaRPr>
          </a:p>
          <a:p>
            <a:pPr>
              <a:buFont typeface="+mj-lt"/>
              <a:buAutoNum type="arabicPeriod"/>
            </a:pPr>
            <a:r>
              <a:rPr lang="de-DE" altLang="zh-CN" sz="1400" b="1" dirty="0">
                <a:solidFill>
                  <a:srgbClr val="000000"/>
                </a:solidFill>
                <a:latin typeface="Consolas" charset="0"/>
              </a:rPr>
              <a:t>END. </a:t>
            </a:r>
            <a:endParaRPr lang="de-DE" altLang="zh-CN" sz="1400" b="1" i="0" u="none" strike="noStrike" dirty="0">
              <a:solidFill>
                <a:srgbClr val="5C5C5C"/>
              </a:solidFill>
              <a:effectLst/>
              <a:latin typeface="Consolas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E5F6B-876C-4935-BEA0-047878544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6" r="-442"/>
          <a:stretch/>
        </p:blipFill>
        <p:spPr>
          <a:xfrm>
            <a:off x="7891686" y="9264"/>
            <a:ext cx="3075265" cy="6848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24B801-98A5-403C-B2A0-1E63D338C82A}"/>
              </a:ext>
            </a:extLst>
          </p:cNvPr>
          <p:cNvSpPr txBox="1"/>
          <p:nvPr/>
        </p:nvSpPr>
        <p:spPr>
          <a:xfrm>
            <a:off x="500976" y="-8212"/>
            <a:ext cx="508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语法分析：生成语法树</a:t>
            </a:r>
          </a:p>
        </p:txBody>
      </p:sp>
    </p:spTree>
    <p:extLst>
      <p:ext uri="{BB962C8B-B14F-4D97-AF65-F5344CB8AC3E}">
        <p14:creationId xmlns:p14="http://schemas.microsoft.com/office/powerpoint/2010/main" val="165849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B3BB12-DE92-435F-983A-8965E8028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7" y="560145"/>
            <a:ext cx="4916228" cy="59754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918CC0-720D-43CC-8D5E-A2371BC68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27" y="560145"/>
            <a:ext cx="5217886" cy="58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11E1B-C2C9-459B-9E34-8D411DB4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98" y="1279525"/>
            <a:ext cx="11212403" cy="1302109"/>
          </a:xfrm>
        </p:spPr>
        <p:txBody>
          <a:bodyPr/>
          <a:lstStyle/>
          <a:p>
            <a:r>
              <a:rPr lang="zh-CN" altLang="en-US" dirty="0"/>
              <a:t>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65CD3-A3F2-4243-A951-9AC84BE6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7" y="2318015"/>
            <a:ext cx="11751734" cy="3456251"/>
          </a:xfrm>
        </p:spPr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语言的编译器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语言，借助</a:t>
            </a:r>
            <a:r>
              <a:rPr lang="en-US" altLang="zh-CN" dirty="0" err="1"/>
              <a:t>lex</a:t>
            </a:r>
            <a:r>
              <a:rPr lang="zh-CN" altLang="en-US" dirty="0"/>
              <a:t>、</a:t>
            </a:r>
            <a:r>
              <a:rPr lang="en-US" altLang="zh-CN" dirty="0" err="1"/>
              <a:t>yacc</a:t>
            </a:r>
            <a:r>
              <a:rPr lang="zh-CN" altLang="en-US" dirty="0"/>
              <a:t>、</a:t>
            </a:r>
            <a:r>
              <a:rPr lang="en-US" altLang="zh-CN" dirty="0" err="1"/>
              <a:t>llvm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基本类比</a:t>
            </a:r>
            <a:r>
              <a:rPr lang="en-US" altLang="zh-CN" dirty="0"/>
              <a:t>C</a:t>
            </a:r>
            <a:r>
              <a:rPr lang="zh-CN" altLang="en-US" dirty="0"/>
              <a:t>的语法，但是减少了一些功能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编译结果：展示语法树、中间代码、目标机器的目标代码、可执行文件</a:t>
            </a:r>
          </a:p>
        </p:txBody>
      </p:sp>
    </p:spTree>
    <p:extLst>
      <p:ext uri="{BB962C8B-B14F-4D97-AF65-F5344CB8AC3E}">
        <p14:creationId xmlns:p14="http://schemas.microsoft.com/office/powerpoint/2010/main" val="166874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6C353F-F3AF-446A-B299-3265A25581C3}"/>
                  </a:ext>
                </a:extLst>
              </p:cNvPr>
              <p:cNvSpPr txBox="1"/>
              <p:nvPr/>
            </p:nvSpPr>
            <p:spPr>
              <a:xfrm>
                <a:off x="619511" y="1905506"/>
                <a:ext cx="10952977" cy="1960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哈希表</a:t>
                </a:r>
                <a:r>
                  <a:rPr lang="en-US" altLang="zh-CN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+</a:t>
                </a: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分离链表</a:t>
                </a:r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哈希函数：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240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nary>
                  </m:oMath>
                </a14:m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数据结构：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6C353F-F3AF-446A-B299-3265A255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1" y="1905506"/>
                <a:ext cx="10952977" cy="1960730"/>
              </a:xfrm>
              <a:prstGeom prst="rect">
                <a:avLst/>
              </a:prstGeom>
              <a:blipFill>
                <a:blip r:embed="rId3"/>
                <a:stretch>
                  <a:fillRect l="-780" t="-2181" b="-8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A6F069D-015B-4175-B544-2A428279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097" y="3429000"/>
            <a:ext cx="7474851" cy="22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3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E37FD6-1699-4A02-B742-814228B9B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1" y="1925713"/>
            <a:ext cx="11614417" cy="32175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80DB7F-8E39-4923-9F4C-7FBBC6B12C99}"/>
              </a:ext>
            </a:extLst>
          </p:cNvPr>
          <p:cNvSpPr txBox="1"/>
          <p:nvPr/>
        </p:nvSpPr>
        <p:spPr>
          <a:xfrm>
            <a:off x="619510" y="702081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1CCBE-C17F-4250-A247-741ADD11E4F2}"/>
              </a:ext>
            </a:extLst>
          </p:cNvPr>
          <p:cNvSpPr txBox="1"/>
          <p:nvPr/>
        </p:nvSpPr>
        <p:spPr>
          <a:xfrm>
            <a:off x="619510" y="14810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约定：</a:t>
            </a:r>
          </a:p>
        </p:txBody>
      </p:sp>
    </p:spTree>
    <p:extLst>
      <p:ext uri="{BB962C8B-B14F-4D97-AF65-F5344CB8AC3E}">
        <p14:creationId xmlns:p14="http://schemas.microsoft.com/office/powerpoint/2010/main" val="248002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5324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语义分析：打印符号表测试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934AC1-011E-488E-AAE1-367204D72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7" y="1916666"/>
            <a:ext cx="6753225" cy="4743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EA7765-1138-4F8F-B9DB-E71D7AECCB12}"/>
              </a:ext>
            </a:extLst>
          </p:cNvPr>
          <p:cNvSpPr txBox="1"/>
          <p:nvPr/>
        </p:nvSpPr>
        <p:spPr>
          <a:xfrm>
            <a:off x="1219200" y="1323962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           </a:t>
            </a:r>
            <a:r>
              <a:rPr lang="zh-CN" altLang="en-US" dirty="0"/>
              <a:t>符号名  </a:t>
            </a:r>
            <a:r>
              <a:rPr lang="en-US" altLang="zh-CN" dirty="0"/>
              <a:t>|  </a:t>
            </a:r>
            <a:r>
              <a:rPr lang="zh-CN" altLang="en-US" dirty="0"/>
              <a:t>符号类型  </a:t>
            </a:r>
            <a:r>
              <a:rPr lang="en-US" altLang="zh-CN" dirty="0"/>
              <a:t>|  </a:t>
            </a:r>
            <a:r>
              <a:rPr lang="zh-CN" altLang="en-US" dirty="0"/>
              <a:t>数据类型  </a:t>
            </a:r>
            <a:r>
              <a:rPr lang="en-US" altLang="zh-CN" dirty="0"/>
              <a:t>|  </a:t>
            </a:r>
            <a:r>
              <a:rPr lang="zh-CN" altLang="en-US" dirty="0"/>
              <a:t>虚拟地址  </a:t>
            </a:r>
            <a:r>
              <a:rPr lang="en-US" altLang="zh-CN" dirty="0"/>
              <a:t>|  </a:t>
            </a:r>
            <a:r>
              <a:rPr lang="zh-CN" altLang="en-US" dirty="0"/>
              <a:t>定义顺序  </a:t>
            </a:r>
            <a:r>
              <a:rPr lang="en-US" altLang="zh-CN" dirty="0"/>
              <a:t>|  </a:t>
            </a:r>
            <a:r>
              <a:rPr lang="zh-CN" altLang="en-US" dirty="0"/>
              <a:t>行号</a:t>
            </a:r>
          </a:p>
        </p:txBody>
      </p:sp>
    </p:spTree>
    <p:extLst>
      <p:ext uri="{BB962C8B-B14F-4D97-AF65-F5344CB8AC3E}">
        <p14:creationId xmlns:p14="http://schemas.microsoft.com/office/powerpoint/2010/main" val="381218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412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语义分析：符号表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A3CB-0D94-4E7E-9B9E-5D7523AED30C}"/>
              </a:ext>
            </a:extLst>
          </p:cNvPr>
          <p:cNvSpPr txBox="1"/>
          <p:nvPr/>
        </p:nvSpPr>
        <p:spPr>
          <a:xfrm>
            <a:off x="619510" y="1525190"/>
            <a:ext cx="349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作用域类 </a:t>
            </a:r>
            <a:r>
              <a:rPr lang="en-US" altLang="zh-CN" sz="2400" dirty="0"/>
              <a:t>– </a:t>
            </a:r>
            <a:r>
              <a:rPr lang="zh-CN" altLang="en-US" sz="2400" dirty="0"/>
              <a:t>数据结构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44AB8B-D3A4-4C7E-8D79-E7163B1E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04" y="2411454"/>
            <a:ext cx="6801800" cy="31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4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F645F5-DCBF-434D-8937-ACE639CDA15A}"/>
              </a:ext>
            </a:extLst>
          </p:cNvPr>
          <p:cNvSpPr txBox="1"/>
          <p:nvPr/>
        </p:nvSpPr>
        <p:spPr>
          <a:xfrm>
            <a:off x="619510" y="515816"/>
            <a:ext cx="42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语义分析：符号表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A3CB-0D94-4E7E-9B9E-5D7523AED30C}"/>
              </a:ext>
            </a:extLst>
          </p:cNvPr>
          <p:cNvSpPr txBox="1"/>
          <p:nvPr/>
        </p:nvSpPr>
        <p:spPr>
          <a:xfrm>
            <a:off x="619510" y="1525190"/>
            <a:ext cx="349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方法：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待修改？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A7DD9-8BD6-489B-A4FA-C9C1320E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24" y="1254247"/>
            <a:ext cx="8976181" cy="53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30C697-FC47-4605-B08F-E345683B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" y="575084"/>
            <a:ext cx="5141043" cy="5907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59059D4-296F-4C69-A35C-76B22E48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54" y="144376"/>
            <a:ext cx="4852146" cy="3081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B7EBB9-9039-458E-869A-B6612FBDB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6937"/>
            <a:ext cx="5944055" cy="33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06A3CB-0D94-4E7E-9B9E-5D7523AED30C}"/>
              </a:ext>
            </a:extLst>
          </p:cNvPr>
          <p:cNvSpPr txBox="1"/>
          <p:nvPr/>
        </p:nvSpPr>
        <p:spPr>
          <a:xfrm>
            <a:off x="1358064" y="1935498"/>
            <a:ext cx="534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数组处理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单独的类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Record – </a:t>
            </a:r>
            <a:r>
              <a:rPr lang="zh-CN" altLang="en-US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类似</a:t>
            </a: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scope</a:t>
            </a:r>
            <a:r>
              <a:rPr lang="zh-CN" altLang="en-US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的处理方式</a:t>
            </a:r>
            <a:endParaRPr lang="en-US" altLang="zh-CN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User Define - map</a:t>
            </a:r>
            <a:endParaRPr lang="zh-CN" altLang="en-US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292555-3AFC-4EF5-B364-E628813D4BEC}"/>
              </a:ext>
            </a:extLst>
          </p:cNvPr>
          <p:cNvSpPr txBox="1"/>
          <p:nvPr/>
        </p:nvSpPr>
        <p:spPr>
          <a:xfrm>
            <a:off x="619510" y="933269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</p:spTree>
    <p:extLst>
      <p:ext uri="{BB962C8B-B14F-4D97-AF65-F5344CB8AC3E}">
        <p14:creationId xmlns:p14="http://schemas.microsoft.com/office/powerpoint/2010/main" val="117029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6DD245C-015B-4AB6-A507-C6C77601BFD2}"/>
              </a:ext>
            </a:extLst>
          </p:cNvPr>
          <p:cNvSpPr txBox="1"/>
          <p:nvPr/>
        </p:nvSpPr>
        <p:spPr>
          <a:xfrm>
            <a:off x="488747" y="1419683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Array</a:t>
            </a:r>
            <a:r>
              <a:rPr lang="zh-CN" altLang="en-US" sz="2400" dirty="0"/>
              <a:t> 类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BF075-888A-4C5B-B250-B8FDAFD34102}"/>
              </a:ext>
            </a:extLst>
          </p:cNvPr>
          <p:cNvSpPr txBox="1"/>
          <p:nvPr/>
        </p:nvSpPr>
        <p:spPr>
          <a:xfrm>
            <a:off x="488747" y="3774831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>
                <a:solidFill>
                  <a:srgbClr val="FF0000"/>
                </a:solidFill>
                <a:highlight>
                  <a:srgbClr val="FFFF00"/>
                </a:highlight>
              </a:rPr>
              <a:t>User Define</a:t>
            </a:r>
            <a:endParaRPr lang="zh-CN" altLang="en-US" sz="2400" strike="sngStrik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A25523-881D-4B66-8404-4779F1CC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58" y="1953117"/>
            <a:ext cx="3090558" cy="1691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F08671-324D-4DE1-B84C-DB6C344C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56" y="4411652"/>
            <a:ext cx="2343805" cy="2130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A04EC6-EA55-4B38-80AF-75C4E1049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481" y="4059045"/>
            <a:ext cx="7668120" cy="24716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1DD003-979F-4B03-9EB6-0651F97DFA06}"/>
              </a:ext>
            </a:extLst>
          </p:cNvPr>
          <p:cNvSpPr txBox="1"/>
          <p:nvPr/>
        </p:nvSpPr>
        <p:spPr>
          <a:xfrm>
            <a:off x="619510" y="5158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语义分析：设计符号表</a:t>
            </a:r>
          </a:p>
        </p:txBody>
      </p:sp>
    </p:spTree>
    <p:extLst>
      <p:ext uri="{BB962C8B-B14F-4D97-AF65-F5344CB8AC3E}">
        <p14:creationId xmlns:p14="http://schemas.microsoft.com/office/powerpoint/2010/main" val="421074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8332E06-2562-48D3-9B2F-91C98CF32DDE}"/>
              </a:ext>
            </a:extLst>
          </p:cNvPr>
          <p:cNvSpPr txBox="1"/>
          <p:nvPr/>
        </p:nvSpPr>
        <p:spPr>
          <a:xfrm>
            <a:off x="1639417" y="1185221"/>
            <a:ext cx="9450613" cy="613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type</a:t>
            </a:r>
            <a:r>
              <a:rPr lang="zh-CN" altLang="en-US" sz="2400" dirty="0"/>
              <a:t>属性计算、传递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检查语义错误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变量未定义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类型匹配错误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不适当的左值类型（</a:t>
            </a:r>
            <a:r>
              <a:rPr lang="en-US" altLang="zh-CN" sz="2400" dirty="0"/>
              <a:t>Record</a:t>
            </a:r>
            <a:r>
              <a:rPr lang="zh-CN" altLang="en-US" sz="2400" dirty="0"/>
              <a:t>、</a:t>
            </a:r>
            <a:r>
              <a:rPr lang="en-US" altLang="zh-CN" sz="2400" dirty="0"/>
              <a:t>Array</a:t>
            </a:r>
            <a:r>
              <a:rPr lang="zh-CN" altLang="en-US" sz="2400" dirty="0"/>
              <a:t>等）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Array</a:t>
            </a:r>
            <a:r>
              <a:rPr lang="zh-CN" altLang="en-US" sz="2400" strike="sngStrike" dirty="0"/>
              <a:t>和</a:t>
            </a:r>
            <a:r>
              <a:rPr lang="en-US" altLang="zh-CN" sz="2400" strike="sngStrike" dirty="0"/>
              <a:t>Record</a:t>
            </a:r>
            <a:r>
              <a:rPr lang="zh-CN" altLang="en-US" sz="2400" dirty="0"/>
              <a:t>的非法访问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重复</a:t>
            </a:r>
            <a:r>
              <a:rPr lang="en-US" altLang="zh-CN" sz="2400" dirty="0"/>
              <a:t>/</a:t>
            </a:r>
            <a:r>
              <a:rPr lang="zh-CN" altLang="en-US" sz="2400" dirty="0"/>
              <a:t>冲突定义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for</a:t>
            </a:r>
            <a:r>
              <a:rPr lang="zh-CN" altLang="en-US" sz="2400" dirty="0"/>
              <a:t>循环语句条件错误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case</a:t>
            </a:r>
            <a:r>
              <a:rPr lang="zh-CN" altLang="en-US" sz="2400" strike="sngStrike" dirty="0"/>
              <a:t>语句选择条件和常量表达式类型不匹配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表达式计算时类型错误 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B8484-3C5D-4CEA-B2F4-1BEBD9B3FD8D}"/>
              </a:ext>
            </a:extLst>
          </p:cNvPr>
          <p:cNvSpPr txBox="1"/>
          <p:nvPr/>
        </p:nvSpPr>
        <p:spPr>
          <a:xfrm>
            <a:off x="619510" y="515816"/>
            <a:ext cx="474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语义分析：类型检查</a:t>
            </a:r>
          </a:p>
        </p:txBody>
      </p:sp>
    </p:spTree>
    <p:extLst>
      <p:ext uri="{BB962C8B-B14F-4D97-AF65-F5344CB8AC3E}">
        <p14:creationId xmlns:p14="http://schemas.microsoft.com/office/powerpoint/2010/main" val="240985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7" y="1419683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变量未定义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559EC-BA62-4D01-B00A-1225D372E47E}"/>
              </a:ext>
            </a:extLst>
          </p:cNvPr>
          <p:cNvSpPr txBox="1"/>
          <p:nvPr/>
        </p:nvSpPr>
        <p:spPr>
          <a:xfrm>
            <a:off x="488747" y="3106615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赋值类型错误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9C392-09C6-4BE3-9DEF-94F726CC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59" y="2064806"/>
            <a:ext cx="8264519" cy="763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087591-25EF-4043-AED4-24B4CD1D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44" y="3774830"/>
            <a:ext cx="2618999" cy="1882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528045-8F25-469B-95A4-B1BC57258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697" y="5840693"/>
            <a:ext cx="10625375" cy="7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0341DDE-7880-4BA7-B6AC-72B488A3A8D8}"/>
              </a:ext>
            </a:extLst>
          </p:cNvPr>
          <p:cNvGrpSpPr/>
          <p:nvPr/>
        </p:nvGrpSpPr>
        <p:grpSpPr>
          <a:xfrm>
            <a:off x="457200" y="642512"/>
            <a:ext cx="5909733" cy="3244850"/>
            <a:chOff x="609600" y="3490913"/>
            <a:chExt cx="10515600" cy="3244850"/>
          </a:xfrm>
        </p:grpSpPr>
        <p:sp>
          <p:nvSpPr>
            <p:cNvPr id="4" name="标题 1">
              <a:extLst>
                <a:ext uri="{FF2B5EF4-FFF2-40B4-BE49-F238E27FC236}">
                  <a16:creationId xmlns:a16="http://schemas.microsoft.com/office/drawing/2014/main" id="{B098E5A6-5B82-4287-AE40-93CEC6A7660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3490913"/>
              <a:ext cx="4724400" cy="8879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dirty="0"/>
                <a:t>平台</a:t>
              </a:r>
            </a:p>
          </p:txBody>
        </p:sp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78C725CD-47E7-45A5-AD71-FB4792B61C78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4378855"/>
              <a:ext cx="10515600" cy="2356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Linux 16.04+</a:t>
              </a:r>
            </a:p>
            <a:p>
              <a:pPr lvl="0"/>
              <a:r>
                <a:rPr lang="en-US" altLang="zh-CN" dirty="0"/>
                <a:t>gcc5.4.0+</a:t>
              </a:r>
              <a:r>
                <a:rPr lang="zh-CN" altLang="zh-CN" dirty="0"/>
                <a:t>， </a:t>
              </a:r>
              <a:r>
                <a:rPr lang="en-US" altLang="zh-CN" dirty="0"/>
                <a:t>g++ 5.4.0+</a:t>
              </a:r>
              <a:endParaRPr lang="zh-CN" altLang="zh-CN" dirty="0"/>
            </a:p>
            <a:p>
              <a:pPr lvl="0"/>
              <a:r>
                <a:rPr lang="en-US" altLang="zh-CN" dirty="0"/>
                <a:t>flex 2.6.0+</a:t>
              </a:r>
              <a:endParaRPr lang="zh-CN" altLang="zh-CN" dirty="0"/>
            </a:p>
            <a:p>
              <a:pPr lvl="0"/>
              <a:r>
                <a:rPr lang="en-US" altLang="zh-CN" dirty="0"/>
                <a:t>bison 2.6.0+, (</a:t>
              </a:r>
              <a:r>
                <a:rPr lang="zh-CN" altLang="zh-CN" dirty="0"/>
                <a:t>推荐</a:t>
              </a:r>
              <a:r>
                <a:rPr lang="en-US" altLang="zh-CN" dirty="0"/>
                <a:t>3.7.6+,</a:t>
              </a:r>
              <a:r>
                <a:rPr lang="zh-CN" altLang="en-US" dirty="0"/>
                <a:t>有自动生成反例的功能</a:t>
              </a:r>
              <a:r>
                <a:rPr lang="en-US" altLang="zh-CN" dirty="0"/>
                <a:t>)</a:t>
              </a:r>
              <a:endParaRPr lang="zh-CN" altLang="zh-CN" dirty="0"/>
            </a:p>
            <a:p>
              <a:pPr lvl="0"/>
              <a:r>
                <a:rPr lang="en-US" altLang="zh-CN" dirty="0" err="1"/>
                <a:t>llvm</a:t>
              </a:r>
              <a:r>
                <a:rPr lang="en-US" altLang="zh-CN" dirty="0"/>
                <a:t> 3.8.0+</a:t>
              </a:r>
              <a:endParaRPr lang="zh-CN" altLang="zh-CN" dirty="0"/>
            </a:p>
            <a:p>
              <a:pPr lvl="0"/>
              <a:r>
                <a:rPr lang="en-US" altLang="zh-CN" dirty="0"/>
                <a:t>clang 3.8.0+</a:t>
              </a:r>
              <a:endParaRPr lang="zh-CN" altLang="zh-CN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FAE1F1-931E-4613-9C1D-0C4154389B32}"/>
              </a:ext>
            </a:extLst>
          </p:cNvPr>
          <p:cNvGrpSpPr/>
          <p:nvPr/>
        </p:nvGrpSpPr>
        <p:grpSpPr>
          <a:xfrm>
            <a:off x="6163734" y="3630774"/>
            <a:ext cx="5571066" cy="3393543"/>
            <a:chOff x="6838641" y="3436144"/>
            <a:chExt cx="6369359" cy="32273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B175BF9-A878-4B37-8526-492780BD2F70}"/>
                </a:ext>
              </a:extLst>
            </p:cNvPr>
            <p:cNvGrpSpPr/>
            <p:nvPr/>
          </p:nvGrpSpPr>
          <p:grpSpPr>
            <a:xfrm>
              <a:off x="7298267" y="3436144"/>
              <a:ext cx="5909733" cy="3227386"/>
              <a:chOff x="12240035" y="3374233"/>
              <a:chExt cx="10515600" cy="3227386"/>
            </a:xfrm>
          </p:grpSpPr>
          <p:sp>
            <p:nvSpPr>
              <p:cNvPr id="8" name="标题 1">
                <a:extLst>
                  <a:ext uri="{FF2B5EF4-FFF2-40B4-BE49-F238E27FC236}">
                    <a16:creationId xmlns:a16="http://schemas.microsoft.com/office/drawing/2014/main" id="{A4F1B8C2-BF5D-442F-903B-35AEDB9DD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0035" y="3374233"/>
                <a:ext cx="4724399" cy="8879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dirty="0"/>
                  <a:t>分工</a:t>
                </a:r>
              </a:p>
            </p:txBody>
          </p:sp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7AB873D-36B7-4940-9459-B6DFB26B8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40035" y="4244711"/>
                <a:ext cx="10515600" cy="23569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zh-CN" dirty="0"/>
              </a:p>
            </p:txBody>
          </p:sp>
        </p:grpSp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5CB15068-B21E-4A2F-BF74-31D475039FF9}"/>
                </a:ext>
              </a:extLst>
            </p:cNvPr>
            <p:cNvSpPr txBox="1">
              <a:spLocks/>
            </p:cNvSpPr>
            <p:nvPr/>
          </p:nvSpPr>
          <p:spPr>
            <a:xfrm>
              <a:off x="6838641" y="4146084"/>
              <a:ext cx="5909733" cy="23569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词法分析</a:t>
              </a:r>
              <a:r>
                <a:rPr lang="en-US" altLang="zh-CN" dirty="0"/>
                <a:t>+</a:t>
              </a:r>
              <a:r>
                <a:rPr lang="zh-CN" altLang="en-US" dirty="0"/>
                <a:t>语法分析：范源颢</a:t>
              </a:r>
              <a:endParaRPr lang="en-US" altLang="zh-CN" dirty="0"/>
            </a:p>
            <a:p>
              <a:r>
                <a:rPr lang="zh-CN" altLang="en-US" dirty="0"/>
                <a:t>语法树</a:t>
              </a:r>
              <a:r>
                <a:rPr lang="en-US" altLang="zh-CN" dirty="0"/>
                <a:t>+</a:t>
              </a:r>
              <a:r>
                <a:rPr lang="zh-CN" altLang="en-US" dirty="0"/>
                <a:t>语义分析：宋天泽</a:t>
              </a:r>
              <a:endParaRPr lang="en-US" altLang="zh-CN" dirty="0"/>
            </a:p>
            <a:p>
              <a:r>
                <a:rPr lang="zh-CN" altLang="en-US" dirty="0"/>
                <a:t>中间代码</a:t>
              </a:r>
              <a:r>
                <a:rPr lang="en-US" altLang="zh-CN" dirty="0"/>
                <a:t>+</a:t>
              </a:r>
              <a:r>
                <a:rPr lang="zh-CN" altLang="en-US" dirty="0"/>
                <a:t>目标代码：钱隆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775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不适当的左值类型（</a:t>
            </a:r>
            <a:r>
              <a:rPr lang="en-US" altLang="zh-CN" sz="2400" dirty="0"/>
              <a:t>Array</a:t>
            </a:r>
            <a:r>
              <a:rPr lang="zh-CN" altLang="en-US" sz="2400" dirty="0"/>
              <a:t>、</a:t>
            </a:r>
            <a:r>
              <a:rPr lang="en-US" altLang="zh-CN" sz="2400" dirty="0"/>
              <a:t>Record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559EC-BA62-4D01-B00A-1225D372E47E}"/>
              </a:ext>
            </a:extLst>
          </p:cNvPr>
          <p:cNvSpPr txBox="1"/>
          <p:nvPr/>
        </p:nvSpPr>
        <p:spPr>
          <a:xfrm>
            <a:off x="484695" y="4420657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数组越界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30EFA-F58E-494F-BC71-C229C6CC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1" y="2032974"/>
            <a:ext cx="4001208" cy="13960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10B5C6-556E-4F52-BA5D-B9852F3B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8" y="3566887"/>
            <a:ext cx="9208469" cy="6935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90758F-18A2-4709-86CE-A494B8D27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931" y="5114539"/>
            <a:ext cx="3766534" cy="14831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F4F996-8980-44CC-A6BE-859AD1A4E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139" y="5509324"/>
            <a:ext cx="6850337" cy="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4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冲突</a:t>
            </a:r>
            <a:r>
              <a:rPr lang="en-US" altLang="zh-CN" sz="2400" dirty="0"/>
              <a:t>/</a:t>
            </a:r>
            <a:r>
              <a:rPr lang="zh-CN" altLang="en-US" sz="2400" dirty="0"/>
              <a:t>重复定义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9559EC-BA62-4D01-B00A-1225D372E47E}"/>
              </a:ext>
            </a:extLst>
          </p:cNvPr>
          <p:cNvSpPr txBox="1"/>
          <p:nvPr/>
        </p:nvSpPr>
        <p:spPr>
          <a:xfrm>
            <a:off x="484695" y="3651305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表达式类型错误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93AB73-742E-4035-8D2E-A51C0DF8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8" y="2113285"/>
            <a:ext cx="2552571" cy="1207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FDF2DC-6CD2-48AB-9741-6B9BA3DFD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61" y="2297879"/>
            <a:ext cx="7863312" cy="8118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0A4F94-53F2-41C3-BD38-208484EB1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78" y="4209940"/>
            <a:ext cx="2348018" cy="16559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70AFB44-2300-48C6-B84C-E47741780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59" y="5973189"/>
            <a:ext cx="9962856" cy="7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49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Record</a:t>
            </a:r>
            <a:r>
              <a:rPr lang="zh-CN" altLang="en-US" sz="2400" strike="sngStrike" dirty="0"/>
              <a:t> 成员不存在</a:t>
            </a:r>
            <a:endParaRPr lang="en-US" altLang="zh-CN" sz="2400" strike="sngStrike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171A3E-6220-41A7-8BA4-9FA2B68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80" y="2200440"/>
            <a:ext cx="3070580" cy="3406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1067B3-D5D5-4C8E-A76B-FCB35850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84" y="5788816"/>
            <a:ext cx="6963220" cy="6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 </a:t>
            </a:r>
            <a:r>
              <a:rPr lang="zh-CN" altLang="en-US" sz="2400" dirty="0"/>
              <a:t>循环条件错误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412B75-B7B5-4386-9597-20FB5109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59" y="1243931"/>
            <a:ext cx="4120787" cy="4619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2EE165-C87E-4E39-BC98-C549F8B80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62" y="6039302"/>
            <a:ext cx="9976973" cy="7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2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342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Type Checking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92C0D3-A5B0-485D-8D56-F8C92B6201D9}"/>
              </a:ext>
            </a:extLst>
          </p:cNvPr>
          <p:cNvSpPr txBox="1"/>
          <p:nvPr/>
        </p:nvSpPr>
        <p:spPr>
          <a:xfrm>
            <a:off x="488746" y="1419683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Case </a:t>
            </a:r>
            <a:r>
              <a:rPr lang="zh-CN" altLang="en-US" sz="2400" strike="sngStrike" dirty="0"/>
              <a:t>语句条件错误</a:t>
            </a:r>
            <a:endParaRPr lang="en-US" altLang="zh-CN" sz="2400" strike="sngStrike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4FD9C8-F7E2-4E1E-8FF3-055BB4EF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86" y="2088539"/>
            <a:ext cx="5484767" cy="37435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195806-A32E-4107-9B5A-5422C2E2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90" y="5988540"/>
            <a:ext cx="10001278" cy="7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9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94266" y="549753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865E9-3E54-4261-8B67-B6560E1E8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55" y="2009950"/>
            <a:ext cx="10117690" cy="40059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95F588-D230-4E9A-A0C5-D1AF5A7FD1CB}"/>
              </a:ext>
            </a:extLst>
          </p:cNvPr>
          <p:cNvSpPr txBox="1"/>
          <p:nvPr/>
        </p:nvSpPr>
        <p:spPr>
          <a:xfrm>
            <a:off x="875608" y="1534871"/>
            <a:ext cx="604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LLVM</a:t>
            </a:r>
          </a:p>
        </p:txBody>
      </p:sp>
    </p:spTree>
    <p:extLst>
      <p:ext uri="{BB962C8B-B14F-4D97-AF65-F5344CB8AC3E}">
        <p14:creationId xmlns:p14="http://schemas.microsoft.com/office/powerpoint/2010/main" val="2296205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725805-9E37-47AC-9230-326E1BC0763B}"/>
              </a:ext>
            </a:extLst>
          </p:cNvPr>
          <p:cNvGrpSpPr/>
          <p:nvPr/>
        </p:nvGrpSpPr>
        <p:grpSpPr>
          <a:xfrm>
            <a:off x="4686483" y="289874"/>
            <a:ext cx="3017520" cy="6278251"/>
            <a:chOff x="2829403" y="292231"/>
            <a:chExt cx="3017520" cy="627825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547DC4-EE68-47A6-8C7B-EE3C2FD4A15E}"/>
                </a:ext>
              </a:extLst>
            </p:cNvPr>
            <p:cNvSpPr/>
            <p:nvPr/>
          </p:nvSpPr>
          <p:spPr>
            <a:xfrm>
              <a:off x="2829403" y="292231"/>
              <a:ext cx="3017520" cy="627825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Mudule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EF825B-CB2A-4D30-999D-96B73510C869}"/>
                </a:ext>
              </a:extLst>
            </p:cNvPr>
            <p:cNvSpPr/>
            <p:nvPr/>
          </p:nvSpPr>
          <p:spPr>
            <a:xfrm>
              <a:off x="2963316" y="891675"/>
              <a:ext cx="2749694" cy="484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GlobalValue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682CF-36B8-4B1A-986F-1AADC16AE2ED}"/>
                </a:ext>
              </a:extLst>
            </p:cNvPr>
            <p:cNvSpPr/>
            <p:nvPr/>
          </p:nvSpPr>
          <p:spPr>
            <a:xfrm>
              <a:off x="2963316" y="1508290"/>
              <a:ext cx="2749694" cy="354448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::Function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3A1F0F-A6B9-4A83-89F7-5FFFE4684A95}"/>
                </a:ext>
              </a:extLst>
            </p:cNvPr>
            <p:cNvSpPr/>
            <p:nvPr/>
          </p:nvSpPr>
          <p:spPr>
            <a:xfrm>
              <a:off x="2963316" y="5184743"/>
              <a:ext cx="2749694" cy="12537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::Function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5E0E7E-3B87-4E29-88B8-8CF87367293E}"/>
                </a:ext>
              </a:extLst>
            </p:cNvPr>
            <p:cNvSpPr/>
            <p:nvPr/>
          </p:nvSpPr>
          <p:spPr>
            <a:xfrm>
              <a:off x="3245745" y="1975757"/>
              <a:ext cx="2186975" cy="86726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FunctionType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Argument Type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Return Type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E45A5A-45BF-48F1-AEA3-F37B22DC3A7C}"/>
                </a:ext>
              </a:extLst>
            </p:cNvPr>
            <p:cNvSpPr/>
            <p:nvPr/>
          </p:nvSpPr>
          <p:spPr>
            <a:xfrm>
              <a:off x="3245745" y="2974995"/>
              <a:ext cx="2186975" cy="116143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BasicBlock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957B60-16FE-404E-B383-AA3B83D72D45}"/>
                </a:ext>
              </a:extLst>
            </p:cNvPr>
            <p:cNvSpPr/>
            <p:nvPr/>
          </p:nvSpPr>
          <p:spPr>
            <a:xfrm>
              <a:off x="3245745" y="4242061"/>
              <a:ext cx="2186975" cy="70507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llvm</a:t>
              </a:r>
              <a:r>
                <a:rPr lang="en-US" altLang="zh-CN" dirty="0">
                  <a:solidFill>
                    <a:schemeClr val="tx1"/>
                  </a:solidFill>
                </a:rPr>
                <a:t>::</a:t>
              </a:r>
              <a:r>
                <a:rPr lang="en-US" altLang="zh-CN" dirty="0" err="1">
                  <a:solidFill>
                    <a:schemeClr val="tx1"/>
                  </a:solidFill>
                </a:rPr>
                <a:t>BasicBlock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94CAFB-F9AB-4379-AA95-257A08F4856E}"/>
              </a:ext>
            </a:extLst>
          </p:cNvPr>
          <p:cNvGrpSpPr/>
          <p:nvPr/>
        </p:nvGrpSpPr>
        <p:grpSpPr>
          <a:xfrm>
            <a:off x="2353132" y="3186680"/>
            <a:ext cx="2749694" cy="484638"/>
            <a:chOff x="1739402" y="3186681"/>
            <a:chExt cx="2417819" cy="4846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2EAC4C5-BFD1-4C47-A979-22C4160FA46E}"/>
                </a:ext>
              </a:extLst>
            </p:cNvPr>
            <p:cNvSpPr/>
            <p:nvPr/>
          </p:nvSpPr>
          <p:spPr>
            <a:xfrm>
              <a:off x="1739402" y="3186681"/>
              <a:ext cx="1409150" cy="484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IRBuilder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E60BB0-9CE3-4459-BD9F-C0DEA3EE7F3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148552" y="3429000"/>
              <a:ext cx="10086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5255274-6625-472A-9C46-36E5C9080842}"/>
              </a:ext>
            </a:extLst>
          </p:cNvPr>
          <p:cNvSpPr txBox="1"/>
          <p:nvPr/>
        </p:nvSpPr>
        <p:spPr>
          <a:xfrm>
            <a:off x="383863" y="546862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123953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934224" y="2003794"/>
            <a:ext cx="10085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Name </a:t>
            </a:r>
            <a:r>
              <a:rPr lang="zh-CN" altLang="en-US" sz="2400" dirty="0"/>
              <a:t>和 </a:t>
            </a:r>
            <a:r>
              <a:rPr lang="en-US" altLang="zh-CN" sz="2400" dirty="0"/>
              <a:t>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Name</a:t>
            </a:r>
            <a:r>
              <a:rPr lang="zh-CN" altLang="en-US" sz="2400" dirty="0"/>
              <a:t>：只能取值无法更改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Identity</a:t>
            </a:r>
            <a:r>
              <a:rPr lang="zh-CN" altLang="en-US" sz="2400" dirty="0"/>
              <a:t>：要求对变量进行赋值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E30C6-CBA5-4B67-B51A-69A23B347744}"/>
              </a:ext>
            </a:extLst>
          </p:cNvPr>
          <p:cNvSpPr txBox="1"/>
          <p:nvPr/>
        </p:nvSpPr>
        <p:spPr>
          <a:xfrm>
            <a:off x="694266" y="549753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/>
              <a:t>LLVM</a:t>
            </a:r>
            <a:r>
              <a:rPr lang="zh-CN" altLang="en-US" sz="3200" b="1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852672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4784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代码生成：环境维护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8955F0-385E-4A46-BD75-FC63877A684A}"/>
              </a:ext>
            </a:extLst>
          </p:cNvPr>
          <p:cNvGrpSpPr/>
          <p:nvPr/>
        </p:nvGrpSpPr>
        <p:grpSpPr>
          <a:xfrm>
            <a:off x="3428945" y="1706198"/>
            <a:ext cx="2414370" cy="4527216"/>
            <a:chOff x="812065" y="289876"/>
            <a:chExt cx="3071777" cy="524366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F681D71-FB9C-4D95-AF14-EF72239F458E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1E1A814-657F-4B73-A9AB-D20B29382C50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FunctionEnv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74FAB88-1821-4681-A412-9FFF932C48FF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34A03D-010E-4ABB-9414-DFD52E2611E4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5E6E06-DD86-4691-8C47-53B0E2DF0A6A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A257C64F-B521-499E-BB95-0AA26309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30948"/>
              </p:ext>
            </p:extLst>
          </p:nvPr>
        </p:nvGraphicFramePr>
        <p:xfrm>
          <a:off x="3705817" y="2822513"/>
          <a:ext cx="1860620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962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166658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::Function*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::Function*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::Function*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5B1F9D-0634-4AAE-A5F7-3D0802B40AC7}"/>
              </a:ext>
            </a:extLst>
          </p:cNvPr>
          <p:cNvGrpSpPr/>
          <p:nvPr/>
        </p:nvGrpSpPr>
        <p:grpSpPr>
          <a:xfrm>
            <a:off x="440648" y="1706198"/>
            <a:ext cx="2414370" cy="4527216"/>
            <a:chOff x="812065" y="289876"/>
            <a:chExt cx="3071777" cy="524366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5130EC1-764C-4829-A294-9E23692C06BE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22E617F-4220-465F-AA66-CAFA2ED4B524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ValueEnv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0B593D4-C644-48D8-98E6-627138104DED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175074-866E-4004-A70D-8AE97CA20F5B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4A04F7-EF3B-4093-B747-8F1CC305FB4D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D62D5387-19E1-43B2-A8D9-8481AE54B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55333"/>
              </p:ext>
            </p:extLst>
          </p:nvPr>
        </p:nvGraphicFramePr>
        <p:xfrm>
          <a:off x="717520" y="2822513"/>
          <a:ext cx="1860620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950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100670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::Value*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::Value*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::Value*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A825AD-44A4-44D4-816C-C3DB65D044A4}"/>
              </a:ext>
            </a:extLst>
          </p:cNvPr>
          <p:cNvGrpSpPr/>
          <p:nvPr/>
        </p:nvGrpSpPr>
        <p:grpSpPr>
          <a:xfrm>
            <a:off x="6398388" y="1706198"/>
            <a:ext cx="2414370" cy="4527216"/>
            <a:chOff x="812065" y="289876"/>
            <a:chExt cx="3071777" cy="52436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5BC976F-B866-40E1-A800-EE74914EB633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60C90ED-12C0-44FD-8E12-5374F5DB2068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LabelEnv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63733A7-C60D-4001-AA3F-FFEC871CC138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6E35455-D31C-4863-8325-A9D15AC407EE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3E46324-B33B-459C-8273-416D63C6355D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FEE532E-459E-475E-94A8-239D10754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56101"/>
              </p:ext>
            </p:extLst>
          </p:nvPr>
        </p:nvGraphicFramePr>
        <p:xfrm>
          <a:off x="6652786" y="2842969"/>
          <a:ext cx="1932494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558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266936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BasicBlock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BasicBlock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llvm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BasicBlock</a:t>
                      </a:r>
                      <a:r>
                        <a:rPr lang="en-US" altLang="zh-CN" sz="1200" dirty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9440DE7A-9A0E-4E69-BD9A-3F327DAA8B72}"/>
              </a:ext>
            </a:extLst>
          </p:cNvPr>
          <p:cNvGrpSpPr/>
          <p:nvPr/>
        </p:nvGrpSpPr>
        <p:grpSpPr>
          <a:xfrm>
            <a:off x="9357170" y="1706198"/>
            <a:ext cx="2414370" cy="4527216"/>
            <a:chOff x="812065" y="289876"/>
            <a:chExt cx="3071777" cy="524366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66C6BD5-A506-416F-8864-3B47C043315B}"/>
                </a:ext>
              </a:extLst>
            </p:cNvPr>
            <p:cNvGrpSpPr/>
            <p:nvPr/>
          </p:nvGrpSpPr>
          <p:grpSpPr>
            <a:xfrm>
              <a:off x="812065" y="289876"/>
              <a:ext cx="3071777" cy="5243662"/>
              <a:chOff x="812065" y="289876"/>
              <a:chExt cx="3071777" cy="5243662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31418BA-4077-49F1-A005-E53952E8FDF0}"/>
                  </a:ext>
                </a:extLst>
              </p:cNvPr>
              <p:cNvSpPr/>
              <p:nvPr/>
            </p:nvSpPr>
            <p:spPr>
              <a:xfrm>
                <a:off x="812065" y="289876"/>
                <a:ext cx="3071777" cy="5243662"/>
              </a:xfrm>
              <a:prstGeom prst="rect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TypeEnv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A37A09E-EF31-483E-8940-17355B8FACAD}"/>
                  </a:ext>
                </a:extLst>
              </p:cNvPr>
              <p:cNvSpPr/>
              <p:nvPr/>
            </p:nvSpPr>
            <p:spPr>
              <a:xfrm>
                <a:off x="1002770" y="4581427"/>
                <a:ext cx="2690361" cy="7824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Map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F3329C7-4D3B-41BE-99CF-5F4241A69186}"/>
                </a:ext>
              </a:extLst>
            </p:cNvPr>
            <p:cNvSpPr/>
            <p:nvPr/>
          </p:nvSpPr>
          <p:spPr>
            <a:xfrm>
              <a:off x="1002770" y="984075"/>
              <a:ext cx="2690361" cy="21477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FC757B-9687-4514-B71D-15B84B5FCEAE}"/>
                </a:ext>
              </a:extLst>
            </p:cNvPr>
            <p:cNvSpPr/>
            <p:nvPr/>
          </p:nvSpPr>
          <p:spPr>
            <a:xfrm>
              <a:off x="1002770" y="3333042"/>
              <a:ext cx="2690361" cy="10471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Map</a:t>
              </a:r>
            </a:p>
          </p:txBody>
        </p:sp>
      </p:grpSp>
      <p:graphicFrame>
        <p:nvGraphicFramePr>
          <p:cNvPr id="33" name="表格 2">
            <a:extLst>
              <a:ext uri="{FF2B5EF4-FFF2-40B4-BE49-F238E27FC236}">
                <a16:creationId xmlns:a16="http://schemas.microsoft.com/office/drawing/2014/main" id="{D9341D23-EAF1-4D79-89CD-A771DB4D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8564"/>
              </p:ext>
            </p:extLst>
          </p:nvPr>
        </p:nvGraphicFramePr>
        <p:xfrm>
          <a:off x="9634042" y="2822513"/>
          <a:ext cx="1860620" cy="977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319">
                  <a:extLst>
                    <a:ext uri="{9D8B030D-6E8A-4147-A177-3AD203B41FA5}">
                      <a16:colId xmlns:a16="http://schemas.microsoft.com/office/drawing/2014/main" val="2737361294"/>
                    </a:ext>
                  </a:extLst>
                </a:gridCol>
                <a:gridCol w="1052301">
                  <a:extLst>
                    <a:ext uri="{9D8B030D-6E8A-4147-A177-3AD203B41FA5}">
                      <a16:colId xmlns:a16="http://schemas.microsoft.com/office/drawing/2014/main" val="2249376345"/>
                    </a:ext>
                  </a:extLst>
                </a:gridCol>
              </a:tblGrid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Type*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07217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Type*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14539"/>
                  </a:ext>
                </a:extLst>
              </a:tr>
              <a:tr h="32567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llvm</a:t>
                      </a:r>
                      <a:r>
                        <a:rPr lang="en-US" altLang="zh-CN" sz="1400" dirty="0"/>
                        <a:t>::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Type*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0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37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51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代码生成：环境维护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34931" y="1210299"/>
            <a:ext cx="10085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增加一些代码贴图？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整数加法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实数运算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59699-7C3B-4B7D-8DC5-A72AD683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9" y="2048786"/>
            <a:ext cx="5505835" cy="101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D1E46-2DEF-47F5-AE97-4B9CC6BF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28" y="3628331"/>
            <a:ext cx="8867343" cy="31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6DD245C-015B-4AB6-A507-C6C77601BFD2}"/>
              </a:ext>
            </a:extLst>
          </p:cNvPr>
          <p:cNvSpPr txBox="1"/>
          <p:nvPr/>
        </p:nvSpPr>
        <p:spPr>
          <a:xfrm>
            <a:off x="488747" y="1525190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关键字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BF075-888A-4C5B-B250-B8FDAFD34102}"/>
              </a:ext>
            </a:extLst>
          </p:cNvPr>
          <p:cNvSpPr txBox="1"/>
          <p:nvPr/>
        </p:nvSpPr>
        <p:spPr>
          <a:xfrm>
            <a:off x="488747" y="3880338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操作符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BF360-CE19-4F07-AAE7-CEF71D51E79C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9512F1-512C-4F9A-9342-98F192D75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900"/>
              </p:ext>
            </p:extLst>
          </p:nvPr>
        </p:nvGraphicFramePr>
        <p:xfrm>
          <a:off x="2172256" y="2133405"/>
          <a:ext cx="7847487" cy="111252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69308">
                  <a:extLst>
                    <a:ext uri="{9D8B030D-6E8A-4147-A177-3AD203B41FA5}">
                      <a16:colId xmlns:a16="http://schemas.microsoft.com/office/drawing/2014/main" val="113008820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2401853923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691885055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val="1237071167"/>
                    </a:ext>
                  </a:extLst>
                </a:gridCol>
                <a:gridCol w="1570255">
                  <a:extLst>
                    <a:ext uri="{9D8B030D-6E8A-4147-A177-3AD203B41FA5}">
                      <a16:colId xmlns:a16="http://schemas.microsoft.com/office/drawing/2014/main" val="139346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int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float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char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double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bool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31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void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if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else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for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while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79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return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extern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6588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944709-FEAA-465E-BA45-4B2A9973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92716"/>
              </p:ext>
            </p:extLst>
          </p:nvPr>
        </p:nvGraphicFramePr>
        <p:xfrm>
          <a:off x="2498651" y="4419317"/>
          <a:ext cx="7166344" cy="23317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433096">
                  <a:extLst>
                    <a:ext uri="{9D8B030D-6E8A-4147-A177-3AD203B41FA5}">
                      <a16:colId xmlns:a16="http://schemas.microsoft.com/office/drawing/2014/main" val="1330843587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1101070918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3776262978"/>
                    </a:ext>
                  </a:extLst>
                </a:gridCol>
                <a:gridCol w="1433096">
                  <a:extLst>
                    <a:ext uri="{9D8B030D-6E8A-4147-A177-3AD203B41FA5}">
                      <a16:colId xmlns:a16="http://schemas.microsoft.com/office/drawing/2014/main" val="3629323338"/>
                    </a:ext>
                  </a:extLst>
                </a:gridCol>
                <a:gridCol w="1433960">
                  <a:extLst>
                    <a:ext uri="{9D8B030D-6E8A-4147-A177-3AD203B41FA5}">
                      <a16:colId xmlns:a16="http://schemas.microsoft.com/office/drawing/2014/main" val="3876655340"/>
                    </a:ext>
                  </a:extLst>
                </a:gridCol>
              </a:tblGrid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-=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*=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/=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156692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%=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|=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^=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&gt;&gt;=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9040993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&lt;&lt;=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||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&amp;&amp;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|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&amp;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99179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^(</a:t>
                      </a:r>
                      <a:r>
                        <a:rPr lang="zh-CN" sz="1700" b="1" kern="100">
                          <a:effectLst/>
                        </a:rPr>
                        <a:t>位抑或</a:t>
                      </a:r>
                      <a:r>
                        <a:rPr lang="en-US" sz="1700" b="1" kern="100">
                          <a:effectLst/>
                        </a:rPr>
                        <a:t>)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128608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==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!=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&lt;&lt;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&gt;&gt;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038483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-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*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/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%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!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049438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~</a:t>
                      </a:r>
                      <a:r>
                        <a:rPr lang="zh-CN" sz="1700" b="1" kern="100">
                          <a:effectLst/>
                        </a:rPr>
                        <a:t>（位取反）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++</a:t>
                      </a:r>
                      <a:r>
                        <a:rPr lang="zh-CN" sz="1700" b="1" kern="100">
                          <a:effectLst/>
                        </a:rPr>
                        <a:t>（仅后缀）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--</a:t>
                      </a:r>
                      <a:r>
                        <a:rPr lang="zh-CN" sz="1700" b="1" kern="100">
                          <a:effectLst/>
                        </a:rPr>
                        <a:t>（仅后缀）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(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)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517004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{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}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[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]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,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296929"/>
                  </a:ext>
                </a:extLst>
              </a:tr>
              <a:tr h="2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;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‘’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>
                          <a:effectLst/>
                        </a:rPr>
                        <a:t> </a:t>
                      </a:r>
                      <a:endParaRPr lang="zh-CN" sz="17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100" dirty="0">
                          <a:effectLst/>
                        </a:rPr>
                        <a:t> </a:t>
                      </a:r>
                      <a:endParaRPr lang="zh-CN" sz="17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16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688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2AAB8-E5F6-4884-9067-6F9AD2AFE507}"/>
              </a:ext>
            </a:extLst>
          </p:cNvPr>
          <p:cNvSpPr txBox="1"/>
          <p:nvPr/>
        </p:nvSpPr>
        <p:spPr>
          <a:xfrm>
            <a:off x="619510" y="515816"/>
            <a:ext cx="510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变量生成</a:t>
            </a:r>
            <a:endParaRPr lang="en-US" altLang="zh-CN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34931" y="1210299"/>
            <a:ext cx="10085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增加一些代码贴图？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整数加法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实数运算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59699-7C3B-4B7D-8DC5-A72AD683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9" y="2048786"/>
            <a:ext cx="5505835" cy="101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D1E46-2DEF-47F5-AE97-4B9CC6BF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28" y="3628331"/>
            <a:ext cx="8867343" cy="31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3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34931" y="1210299"/>
            <a:ext cx="10085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表达式生成（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贴图都得换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整数加法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实数运算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59699-7C3B-4B7D-8DC5-A72AD683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49" y="2048786"/>
            <a:ext cx="5505835" cy="101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D1E46-2DEF-47F5-AE97-4B9CC6BF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28" y="3628331"/>
            <a:ext cx="8867343" cy="31883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EEDB48-143B-4401-B0D3-967A22043873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223038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DA1A5A-0E90-4A70-BFFC-0BFAC6F6D840}"/>
              </a:ext>
            </a:extLst>
          </p:cNvPr>
          <p:cNvSpPr txBox="1"/>
          <p:nvPr/>
        </p:nvSpPr>
        <p:spPr>
          <a:xfrm>
            <a:off x="758377" y="1433038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常量优化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E111D6-5DBA-4948-9BC2-967F29A1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70" y="1433038"/>
            <a:ext cx="3078168" cy="20315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5EA885-57F6-46C1-A17F-0303CC04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5" y="3661801"/>
            <a:ext cx="11709605" cy="30152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9677EB-11A6-4412-BBAC-4C4E7F7C1041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326520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16B354-E5A8-41EA-9A25-74DEFD1FBBE4}"/>
              </a:ext>
            </a:extLst>
          </p:cNvPr>
          <p:cNvSpPr/>
          <p:nvPr/>
        </p:nvSpPr>
        <p:spPr>
          <a:xfrm>
            <a:off x="4966964" y="2183208"/>
            <a:ext cx="2749694" cy="129805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BeginBlock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Condition-&gt;</a:t>
            </a:r>
            <a:r>
              <a:rPr lang="en-US" altLang="zh-CN" dirty="0" err="1">
                <a:solidFill>
                  <a:schemeClr val="tx1"/>
                </a:solidFill>
              </a:rPr>
              <a:t>codeGen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 Branch: </a:t>
            </a:r>
            <a:r>
              <a:rPr lang="en-US" altLang="zh-CN" dirty="0" err="1">
                <a:solidFill>
                  <a:schemeClr val="tx1"/>
                </a:solidFill>
              </a:rPr>
              <a:t>loopBlock</a:t>
            </a:r>
            <a:r>
              <a:rPr lang="en-US" altLang="zh-CN" dirty="0">
                <a:solidFill>
                  <a:schemeClr val="tx1"/>
                </a:solidFill>
              </a:rPr>
              <a:t>/Continue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E5D11C-D4E6-4EDC-9085-23794153AE72}"/>
              </a:ext>
            </a:extLst>
          </p:cNvPr>
          <p:cNvSpPr/>
          <p:nvPr/>
        </p:nvSpPr>
        <p:spPr>
          <a:xfrm>
            <a:off x="4966964" y="3673114"/>
            <a:ext cx="2749694" cy="164261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LoopBlock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LoopStmt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en-US" altLang="zh-CN" dirty="0" err="1">
                <a:solidFill>
                  <a:schemeClr val="tx1"/>
                </a:solidFill>
              </a:rPr>
              <a:t>codeGen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Branch: </a:t>
            </a:r>
            <a:r>
              <a:rPr lang="en-US" altLang="zh-CN" dirty="0" err="1">
                <a:solidFill>
                  <a:schemeClr val="tx1"/>
                </a:solidFill>
              </a:rPr>
              <a:t>beginBlock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17F016-F8DE-4733-9A69-CB0189EE27A2}"/>
              </a:ext>
            </a:extLst>
          </p:cNvPr>
          <p:cNvGrpSpPr/>
          <p:nvPr/>
        </p:nvGrpSpPr>
        <p:grpSpPr>
          <a:xfrm>
            <a:off x="4932050" y="1451967"/>
            <a:ext cx="2784608" cy="556321"/>
            <a:chOff x="3114542" y="601133"/>
            <a:chExt cx="2784608" cy="55632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83CC295-A5E8-4164-95B7-2D90810852DB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98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6AF5EDB-0573-497F-A26A-94601A00C1FA}"/>
                </a:ext>
              </a:extLst>
            </p:cNvPr>
            <p:cNvCxnSpPr>
              <a:cxnSpLocks/>
            </p:cNvCxnSpPr>
            <p:nvPr/>
          </p:nvCxnSpPr>
          <p:spPr>
            <a:xfrm>
              <a:off x="5882692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5A1C8DC-90E8-42D9-B908-58B8189C761D}"/>
                </a:ext>
              </a:extLst>
            </p:cNvPr>
            <p:cNvCxnSpPr>
              <a:cxnSpLocks/>
            </p:cNvCxnSpPr>
            <p:nvPr/>
          </p:nvCxnSpPr>
          <p:spPr>
            <a:xfrm>
              <a:off x="3114542" y="1157454"/>
              <a:ext cx="2784608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F96FC0A-F753-46DA-AAA8-F8F055B186D1}"/>
              </a:ext>
            </a:extLst>
          </p:cNvPr>
          <p:cNvSpPr txBox="1"/>
          <p:nvPr/>
        </p:nvSpPr>
        <p:spPr>
          <a:xfrm>
            <a:off x="5221107" y="1638956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Branch: </a:t>
            </a:r>
            <a:r>
              <a:rPr lang="en-US" altLang="zh-CN" dirty="0" err="1"/>
              <a:t>beginBlock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26EC56-C24F-470F-B092-1031BD145017}"/>
              </a:ext>
            </a:extLst>
          </p:cNvPr>
          <p:cNvGrpSpPr/>
          <p:nvPr/>
        </p:nvGrpSpPr>
        <p:grpSpPr>
          <a:xfrm rot="10800000">
            <a:off x="4966964" y="5507588"/>
            <a:ext cx="2784608" cy="556321"/>
            <a:chOff x="3114542" y="601133"/>
            <a:chExt cx="2784608" cy="55632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1B892AD-5CC0-4334-A4EA-FF8EDAB9A46F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98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84AA56B-59AE-49E1-979E-059F038A71DD}"/>
                </a:ext>
              </a:extLst>
            </p:cNvPr>
            <p:cNvCxnSpPr>
              <a:cxnSpLocks/>
            </p:cNvCxnSpPr>
            <p:nvPr/>
          </p:nvCxnSpPr>
          <p:spPr>
            <a:xfrm>
              <a:off x="5882692" y="601133"/>
              <a:ext cx="0" cy="55632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E2467D5-E701-4D59-9AD9-A5C3A877A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14542" y="1157454"/>
              <a:ext cx="2784608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8EE2717-44DF-4BAE-A010-518311156270}"/>
              </a:ext>
            </a:extLst>
          </p:cNvPr>
          <p:cNvSpPr/>
          <p:nvPr/>
        </p:nvSpPr>
        <p:spPr>
          <a:xfrm>
            <a:off x="5275827" y="5628050"/>
            <a:ext cx="2164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ContinueBlock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B4973311-7041-4013-985F-2265CFCDA754}"/>
              </a:ext>
            </a:extLst>
          </p:cNvPr>
          <p:cNvSpPr/>
          <p:nvPr/>
        </p:nvSpPr>
        <p:spPr>
          <a:xfrm>
            <a:off x="4154336" y="1730127"/>
            <a:ext cx="677328" cy="898692"/>
          </a:xfrm>
          <a:prstGeom prst="curvedRightArrow">
            <a:avLst>
              <a:gd name="adj1" fmla="val 19919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9CC70040-E9E0-4581-AA1E-9DFA3F72D031}"/>
              </a:ext>
            </a:extLst>
          </p:cNvPr>
          <p:cNvSpPr/>
          <p:nvPr/>
        </p:nvSpPr>
        <p:spPr>
          <a:xfrm>
            <a:off x="4154336" y="3127127"/>
            <a:ext cx="677328" cy="898692"/>
          </a:xfrm>
          <a:prstGeom prst="curvedRightArrow">
            <a:avLst>
              <a:gd name="adj1" fmla="val 19919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左弧形 15">
            <a:extLst>
              <a:ext uri="{FF2B5EF4-FFF2-40B4-BE49-F238E27FC236}">
                <a16:creationId xmlns:a16="http://schemas.microsoft.com/office/drawing/2014/main" id="{E048BC81-06B5-42FF-AFEF-BC3866C96F9C}"/>
              </a:ext>
            </a:extLst>
          </p:cNvPr>
          <p:cNvSpPr/>
          <p:nvPr/>
        </p:nvSpPr>
        <p:spPr>
          <a:xfrm>
            <a:off x="4044461" y="3133725"/>
            <a:ext cx="677328" cy="2930181"/>
          </a:xfrm>
          <a:prstGeom prst="curvedRightArrow">
            <a:avLst>
              <a:gd name="adj1" fmla="val 22495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F2EBEC8-3CB8-4B37-9FA8-EFB338469BA8}"/>
              </a:ext>
            </a:extLst>
          </p:cNvPr>
          <p:cNvSpPr/>
          <p:nvPr/>
        </p:nvSpPr>
        <p:spPr>
          <a:xfrm rot="10800000">
            <a:off x="7843491" y="2135706"/>
            <a:ext cx="677328" cy="3074816"/>
          </a:xfrm>
          <a:prstGeom prst="curvedRightArrow">
            <a:avLst>
              <a:gd name="adj1" fmla="val 19919"/>
              <a:gd name="adj2" fmla="val 88125"/>
              <a:gd name="adj3" fmla="val 3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7472CA-B95D-4D47-843F-160BEB27E6EF}"/>
              </a:ext>
            </a:extLst>
          </p:cNvPr>
          <p:cNvSpPr txBox="1"/>
          <p:nvPr/>
        </p:nvSpPr>
        <p:spPr>
          <a:xfrm>
            <a:off x="836098" y="1451967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Statement </a:t>
            </a:r>
            <a:r>
              <a:rPr lang="zh-CN" altLang="en-US" sz="2400" dirty="0"/>
              <a:t>生成</a:t>
            </a:r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682EB0-2400-4FA4-8571-6CB24FE63325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132701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C4ABD3-96F6-4B2F-B94B-593BBDD7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77" y="2024834"/>
            <a:ext cx="10721425" cy="44777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94DFF8-F111-465E-A603-DB1009C7C573}"/>
              </a:ext>
            </a:extLst>
          </p:cNvPr>
          <p:cNvSpPr txBox="1"/>
          <p:nvPr/>
        </p:nvSpPr>
        <p:spPr>
          <a:xfrm>
            <a:off x="836098" y="1451967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语句生成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71F9D1-568A-4C69-99A7-79415919648A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1836935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94DFF8-F111-465E-A603-DB1009C7C573}"/>
              </a:ext>
            </a:extLst>
          </p:cNvPr>
          <p:cNvSpPr txBox="1"/>
          <p:nvPr/>
        </p:nvSpPr>
        <p:spPr>
          <a:xfrm>
            <a:off x="800004" y="108625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冗余代码优化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016A37-CF35-4A78-BEDC-8280A667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8" y="1671029"/>
            <a:ext cx="2591583" cy="48627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A00759-D84E-4AC8-973F-BF8618505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671029"/>
            <a:ext cx="8997732" cy="48627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3A266B-F6D0-4A01-AE20-F4E54CC39FA2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608025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9A4AE5-8133-44BC-8726-3F03BBB877F5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函数代码生成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03278-7635-4C17-8AB3-E016268F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91" y="2443793"/>
            <a:ext cx="7708809" cy="19704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F83B23-E275-4525-9B22-B3636FC0D012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882966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8295D8-27F4-40CD-B652-CC46F300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96" y="2425967"/>
            <a:ext cx="10094207" cy="39162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E6DB0E-B82C-4CBB-BA84-08EAF0A6D325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函数定义代码生成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64C6B0-33FA-4C27-8DEB-E5F501B26F6D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858297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2793A2D-9458-478A-B1D6-294A5E2A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31" y="2636145"/>
            <a:ext cx="10804720" cy="26392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系统函数生成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59FF1A-D0A1-4578-948E-C845B4002195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820942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428625-1CEA-4B4C-B789-30EB0076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" y="1699377"/>
            <a:ext cx="11431164" cy="18937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67123D-9783-4CC4-A556-FE99D79C4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8" y="3862804"/>
            <a:ext cx="8608305" cy="2591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0F61B1-C631-4E70-9838-729B26D71585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34854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19511" y="1905506"/>
            <a:ext cx="109529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基本类型</a:t>
            </a:r>
            <a:r>
              <a:rPr lang="en-US" altLang="zh-CN" sz="2400" dirty="0"/>
              <a:t> int float char</a:t>
            </a:r>
            <a:r>
              <a:rPr lang="zh-CN" altLang="en-US" sz="2400" dirty="0"/>
              <a:t> </a:t>
            </a:r>
            <a:r>
              <a:rPr lang="en-US" altLang="zh-CN" sz="2400" dirty="0"/>
              <a:t>double</a:t>
            </a:r>
            <a:r>
              <a:rPr lang="zh-CN" altLang="en-US" sz="2400" dirty="0"/>
              <a:t> </a:t>
            </a:r>
            <a:r>
              <a:rPr lang="en-US" altLang="zh-CN" sz="2400" dirty="0"/>
              <a:t>bool</a:t>
            </a:r>
            <a:r>
              <a:rPr lang="zh-CN" altLang="en-US" sz="2400" dirty="0"/>
              <a:t> 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字面量 整数，浮点数，字符，布尔字面量 </a:t>
            </a:r>
            <a:r>
              <a:rPr lang="en-US" altLang="zh-CN" sz="2400" dirty="0"/>
              <a:t>(true, false)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标识符</a:t>
            </a:r>
            <a:r>
              <a:rPr lang="en-US" altLang="zh-CN" sz="2400" dirty="0"/>
              <a:t> </a:t>
            </a:r>
            <a:r>
              <a:rPr lang="zh-CN" altLang="en-US" sz="2400" dirty="0"/>
              <a:t>以字母或下划线开头，后接若干字母、数字与下划线的字符串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r>
              <a:rPr lang="zh-CN" altLang="en-US" sz="2400" dirty="0"/>
              <a:t>注释 </a:t>
            </a:r>
            <a:r>
              <a:rPr lang="en-US" altLang="zh-CN" sz="2400" dirty="0"/>
              <a:t>C</a:t>
            </a:r>
            <a:r>
              <a:rPr lang="zh-CN" altLang="en-US" sz="2400" dirty="0"/>
              <a:t>语言一致的单行（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/>
              <a:t>）和多行注释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/**/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1013993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2793A2D-9458-478A-B1D6-294A5E2A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31" y="2636145"/>
            <a:ext cx="10804720" cy="26392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系统函数生成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0FEABA-EBA1-4A24-B6F0-867A0B70A3A7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</a:t>
            </a:r>
            <a:r>
              <a:rPr lang="en-US" altLang="zh-CN" sz="3200" b="1" dirty="0" err="1"/>
              <a:t>llvm</a:t>
            </a:r>
            <a:r>
              <a:rPr lang="zh-CN" altLang="en-US" sz="3200" b="1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97108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.</a:t>
            </a:r>
            <a:r>
              <a:rPr lang="en-US" altLang="zh-CN" sz="2400" dirty="0" err="1"/>
              <a:t>asm</a:t>
            </a:r>
            <a:r>
              <a:rPr lang="zh-CN" altLang="en-US" sz="2400" dirty="0"/>
              <a:t>结构 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命令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代码生成：目标代码</a:t>
            </a:r>
          </a:p>
        </p:txBody>
      </p:sp>
    </p:spTree>
    <p:extLst>
      <p:ext uri="{BB962C8B-B14F-4D97-AF65-F5344CB8AC3E}">
        <p14:creationId xmlns:p14="http://schemas.microsoft.com/office/powerpoint/2010/main" val="2355205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.obj</a:t>
            </a:r>
            <a:r>
              <a:rPr lang="zh-CN" altLang="en-US" sz="2400" dirty="0"/>
              <a:t>结构 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命令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代码生成：目标代码</a:t>
            </a:r>
          </a:p>
        </p:txBody>
      </p:sp>
    </p:spTree>
    <p:extLst>
      <p:ext uri="{BB962C8B-B14F-4D97-AF65-F5344CB8AC3E}">
        <p14:creationId xmlns:p14="http://schemas.microsoft.com/office/powerpoint/2010/main" val="41866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.out </a:t>
            </a:r>
            <a:r>
              <a:rPr lang="zh-CN" altLang="en-US" sz="2400" dirty="0"/>
              <a:t>可执行文件（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命令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代码生成：目标代码</a:t>
            </a:r>
          </a:p>
        </p:txBody>
      </p:sp>
    </p:spTree>
    <p:extLst>
      <p:ext uri="{BB962C8B-B14F-4D97-AF65-F5344CB8AC3E}">
        <p14:creationId xmlns:p14="http://schemas.microsoft.com/office/powerpoint/2010/main" val="4134369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</a:t>
            </a:r>
            <a:r>
              <a:rPr lang="en-US" altLang="zh-CN" sz="2400" dirty="0"/>
              <a:t>+</a:t>
            </a:r>
            <a:r>
              <a:rPr lang="zh-CN" altLang="en-US" sz="2400" dirty="0"/>
              <a:t>变量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126204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工程搭建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1251111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控制流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2428915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函数定义和调用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452765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1E8B44-4775-4872-8027-CC47BD4CFE66}"/>
              </a:ext>
            </a:extLst>
          </p:cNvPr>
          <p:cNvSpPr txBox="1"/>
          <p:nvPr/>
        </p:nvSpPr>
        <p:spPr>
          <a:xfrm>
            <a:off x="859544" y="1681794"/>
            <a:ext cx="1008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复杂情形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1F948-3310-412E-A0D0-8CA9405B2319}"/>
              </a:ext>
            </a:extLst>
          </p:cNvPr>
          <p:cNvSpPr txBox="1"/>
          <p:nvPr/>
        </p:nvSpPr>
        <p:spPr>
          <a:xfrm>
            <a:off x="619510" y="515816"/>
            <a:ext cx="564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测试样例</a:t>
            </a:r>
          </a:p>
        </p:txBody>
      </p:sp>
    </p:spTree>
    <p:extLst>
      <p:ext uri="{BB962C8B-B14F-4D97-AF65-F5344CB8AC3E}">
        <p14:creationId xmlns:p14="http://schemas.microsoft.com/office/powerpoint/2010/main" val="4241295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2DA1-9DEA-4C8B-A235-38184F60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670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FC2A56-CD14-4281-947E-01E1695D93D5}"/>
              </a:ext>
            </a:extLst>
          </p:cNvPr>
          <p:cNvSpPr txBox="1"/>
          <p:nvPr/>
        </p:nvSpPr>
        <p:spPr>
          <a:xfrm>
            <a:off x="692945" y="1256920"/>
            <a:ext cx="109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正规表达式：</a:t>
            </a:r>
            <a:endParaRPr lang="en-US" altLang="zh-CN" sz="2400" dirty="0"/>
          </a:p>
          <a:p>
            <a:r>
              <a:rPr lang="en-US" altLang="zh-CN" sz="24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E904-D6EC-44EB-B249-F9943C9A72F9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2D44CD-EB07-4852-ABFE-7E862D5B270A}"/>
              </a:ext>
            </a:extLst>
          </p:cNvPr>
          <p:cNvSpPr txBox="1"/>
          <p:nvPr/>
        </p:nvSpPr>
        <p:spPr>
          <a:xfrm>
            <a:off x="1084521" y="1779573"/>
            <a:ext cx="4625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空白符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macro  #.* 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whitespace [ \t\r\n]+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linecomment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\/\/.*\n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字面量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  [\-]?[0-9]+ 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float [\-]?[0-9]+\.[0-9]*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identifier [a-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zA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-Z_][a-zA-Z0-9_]*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char  \'.\'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 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true|True|TRUE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false|False|FALSE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0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76AE3D-A281-4548-9C64-9EA91D7B4700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2586E3-952C-4BD0-9F22-19151A87474E}"/>
              </a:ext>
            </a:extLst>
          </p:cNvPr>
          <p:cNvSpPr txBox="1"/>
          <p:nvPr/>
        </p:nvSpPr>
        <p:spPr>
          <a:xfrm>
            <a:off x="512192" y="1384513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处理关键字和符号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4602E5-22AE-440B-AC48-9F6EAB49C2DF}"/>
              </a:ext>
            </a:extLst>
          </p:cNvPr>
          <p:cNvSpPr/>
          <p:nvPr/>
        </p:nvSpPr>
        <p:spPr>
          <a:xfrm>
            <a:off x="920051" y="1846178"/>
            <a:ext cx="6531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"if"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IF;</a:t>
            </a: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"else"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ELSE;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"return"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"for"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FOR;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"while"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WHILE;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“||”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LOR;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A31515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"&amp;&amp;"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LAND;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7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FA580B-9F8F-4278-9500-BF6208067ED9}"/>
              </a:ext>
            </a:extLst>
          </p:cNvPr>
          <p:cNvSpPr txBox="1"/>
          <p:nvPr/>
        </p:nvSpPr>
        <p:spPr>
          <a:xfrm>
            <a:off x="477023" y="1513467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处理字面量和标识符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50D492-9F56-4CD4-8C4D-83A453410DEA}"/>
              </a:ext>
            </a:extLst>
          </p:cNvPr>
          <p:cNvSpPr/>
          <p:nvPr/>
        </p:nvSpPr>
        <p:spPr>
          <a:xfrm>
            <a:off x="1031106" y="2136338"/>
            <a:ext cx="977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{int}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yylval.type_int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    return INT;}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{float}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yylval.type_float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 FLOAT;}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{true}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yylval.type_bool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 1;    return TRUE;}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0" dirty="0">
                <a:solidFill>
                  <a:srgbClr val="811F3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{identifier}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{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strcpy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yylval.type_id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 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yytext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    return ID;}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E59167-4D6C-4632-9F47-F0514BAA085E}"/>
              </a:ext>
            </a:extLst>
          </p:cNvPr>
          <p:cNvSpPr txBox="1"/>
          <p:nvPr/>
        </p:nvSpPr>
        <p:spPr>
          <a:xfrm>
            <a:off x="477023" y="3828751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处理类型名称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6ECCCB-2E98-45DD-933E-55C934ADF6B1}"/>
              </a:ext>
            </a:extLst>
          </p:cNvPr>
          <p:cNvSpPr/>
          <p:nvPr/>
        </p:nvSpPr>
        <p:spPr>
          <a:xfrm>
            <a:off x="797190" y="4698202"/>
            <a:ext cx="11632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类型名称*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"int"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INT_TYPE;}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“double”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DOUBLE_TYPE;}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"float"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FLOAT_TYPE;}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"char"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CHAR_TYPE;}</a:t>
            </a: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"bool"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yylval.type_id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yytext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  return BOOL_TYPE;}</a:t>
            </a:r>
          </a:p>
        </p:txBody>
      </p:sp>
    </p:spTree>
    <p:extLst>
      <p:ext uri="{BB962C8B-B14F-4D97-AF65-F5344CB8AC3E}">
        <p14:creationId xmlns:p14="http://schemas.microsoft.com/office/powerpoint/2010/main" val="87188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FA580B-9F8F-4278-9500-BF6208067ED9}"/>
              </a:ext>
            </a:extLst>
          </p:cNvPr>
          <p:cNvSpPr txBox="1"/>
          <p:nvPr/>
        </p:nvSpPr>
        <p:spPr>
          <a:xfrm>
            <a:off x="477023" y="1513467"/>
            <a:ext cx="663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处理多行注释（单行可以用正则表达式）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EE181-3325-4260-A3F4-449875F05734}"/>
              </a:ext>
            </a:extLst>
          </p:cNvPr>
          <p:cNvSpPr txBox="1"/>
          <p:nvPr/>
        </p:nvSpPr>
        <p:spPr>
          <a:xfrm>
            <a:off x="619511" y="515816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词法分析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DD2310-25B7-4FAF-B291-D1A0B78A24FF}"/>
              </a:ext>
            </a:extLst>
          </p:cNvPr>
          <p:cNvSpPr/>
          <p:nvPr/>
        </p:nvSpPr>
        <p:spPr>
          <a:xfrm>
            <a:off x="879039" y="2136338"/>
            <a:ext cx="68572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%x C_COMMENT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/*C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语言注释处理*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"/*"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BEGIN(C_COMMENT);</a:t>
            </a:r>
          </a:p>
          <a:p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&lt;C_COMMENT&gt;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"*/"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BEGIN(INITIAL);</a:t>
            </a:r>
          </a:p>
          <a:p>
            <a:r>
              <a:rPr lang="en-US" altLang="zh-CN" dirty="0">
                <a:solidFill>
                  <a:srgbClr val="811F3F"/>
                </a:solidFill>
                <a:latin typeface="Consolas" panose="020B0609020204030204" pitchFamily="49" charset="0"/>
              </a:rPr>
              <a:t>&lt;C_COMMENT&gt;.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54072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499</TotalTime>
  <Words>3242</Words>
  <Application>Microsoft Office PowerPoint</Application>
  <PresentationFormat>宽屏</PresentationFormat>
  <Paragraphs>773</Paragraphs>
  <Slides>59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Ayuthaya</vt:lpstr>
      <vt:lpstr>等线</vt:lpstr>
      <vt:lpstr>等线 Light</vt:lpstr>
      <vt:lpstr>宋体</vt:lpstr>
      <vt:lpstr>Arial</vt:lpstr>
      <vt:lpstr>Cambria Math</vt:lpstr>
      <vt:lpstr>Consolas</vt:lpstr>
      <vt:lpstr>Times New Roman</vt:lpstr>
      <vt:lpstr>Wingdings</vt:lpstr>
      <vt:lpstr>Office 主题​​</vt:lpstr>
      <vt:lpstr>mytinyC Compiler</vt:lpstr>
      <vt:lpstr>简介：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Iris</dc:creator>
  <cp:lastModifiedBy>yuanhao fan</cp:lastModifiedBy>
  <cp:revision>53</cp:revision>
  <dcterms:created xsi:type="dcterms:W3CDTF">2020-06-04T11:01:54Z</dcterms:created>
  <dcterms:modified xsi:type="dcterms:W3CDTF">2021-06-04T18:13:59Z</dcterms:modified>
</cp:coreProperties>
</file>