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3" r:id="rId3"/>
    <p:sldId id="302" r:id="rId4"/>
    <p:sldId id="257" r:id="rId5"/>
    <p:sldId id="258" r:id="rId6"/>
    <p:sldId id="304" r:id="rId7"/>
    <p:sldId id="259" r:id="rId8"/>
    <p:sldId id="260" r:id="rId9"/>
    <p:sldId id="271" r:id="rId10"/>
    <p:sldId id="305" r:id="rId11"/>
    <p:sldId id="306" r:id="rId12"/>
    <p:sldId id="319" r:id="rId13"/>
    <p:sldId id="320" r:id="rId14"/>
    <p:sldId id="321" r:id="rId15"/>
    <p:sldId id="322" r:id="rId16"/>
    <p:sldId id="323" r:id="rId17"/>
    <p:sldId id="324" r:id="rId18"/>
    <p:sldId id="272" r:id="rId19"/>
    <p:sldId id="273" r:id="rId20"/>
    <p:sldId id="325" r:id="rId21"/>
    <p:sldId id="326" r:id="rId22"/>
    <p:sldId id="275" r:id="rId23"/>
    <p:sldId id="261" r:id="rId24"/>
    <p:sldId id="327" r:id="rId25"/>
    <p:sldId id="307" r:id="rId26"/>
    <p:sldId id="276" r:id="rId27"/>
    <p:sldId id="262" r:id="rId28"/>
    <p:sldId id="328" r:id="rId29"/>
    <p:sldId id="290" r:id="rId30"/>
    <p:sldId id="291" r:id="rId31"/>
    <p:sldId id="310" r:id="rId32"/>
    <p:sldId id="309" r:id="rId33"/>
    <p:sldId id="312" r:id="rId34"/>
    <p:sldId id="329" r:id="rId35"/>
    <p:sldId id="318" r:id="rId36"/>
    <p:sldId id="30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9175" autoAdjust="0"/>
  </p:normalViewPr>
  <p:slideViewPr>
    <p:cSldViewPr snapToGrid="0">
      <p:cViewPr varScale="1">
        <p:scale>
          <a:sx n="63" d="100"/>
          <a:sy n="63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DC6B7-267A-469D-82BC-273AADC52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7358-D15E-4FB0-AF95-36B2243D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关键字和符号，我们直接返回对应的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基本类型，为了后面的处理方便，我们首先设置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yylval.astTypeKind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，这是在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yacc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中声明的类型，他的值代表了类型， 返回的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SYS_TYPE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6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我们对调用</a:t>
            </a:r>
            <a:r>
              <a:rPr kumimoji="1" lang="en-US" altLang="zh-CN" dirty="0"/>
              <a:t>function, procedure</a:t>
            </a:r>
            <a:r>
              <a:rPr kumimoji="1" lang="zh-CN" altLang="en-US" dirty="0"/>
              <a:t>的情况做了测试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语义分析的过程主要包括符号表的维护和类型检查两个部分。</a:t>
            </a:r>
            <a:endParaRPr lang="en-US" altLang="zh-CN" dirty="0"/>
          </a:p>
          <a:p>
            <a:r>
              <a:rPr lang="zh-CN" altLang="en-US" dirty="0"/>
              <a:t>首先介绍符号表的部分。</a:t>
            </a:r>
            <a:endParaRPr lang="en-US" altLang="zh-CN" dirty="0"/>
          </a:p>
          <a:p>
            <a:r>
              <a:rPr lang="zh-CN" altLang="en-US" dirty="0"/>
              <a:t>符号表是语义分析中最重要的数据结构。为了提高操作的效率，我们使用哈希表的方式来维护符号表，使用分离链表的方式来处理哈希冲突。</a:t>
            </a:r>
            <a:endParaRPr lang="en-US" altLang="zh-CN" dirty="0"/>
          </a:p>
          <a:p>
            <a:r>
              <a:rPr lang="zh-CN" altLang="en-US" dirty="0"/>
              <a:t>在符号表内维护符号名、出现的行号、虚拟空间地址、符号类型、数据类型、定义的顺序</a:t>
            </a:r>
            <a:endParaRPr lang="en-US" altLang="zh-CN" dirty="0"/>
          </a:p>
          <a:p>
            <a:r>
              <a:rPr lang="en-US" altLang="zh-CN" dirty="0"/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（可以简单介绍 也可以不讲）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函数名称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函数出现的行号信息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：内存地址。在符号表内为所有符号分配虚拟内存地址，便于生成目标代码时分配内存空间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：符号类型（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/ Const / Variable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：数据类型。变量的数据类型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函数返回的数据类型（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/ Integer / Char / Real / String / Array / Record ..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：变量被定义的顺序（从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01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使用了 </a:t>
            </a:r>
            <a:r>
              <a:rPr lang="en-US" altLang="zh-CN" dirty="0" err="1"/>
              <a:t>llvm</a:t>
            </a:r>
            <a:r>
              <a:rPr lang="en-US" altLang="zh-CN" dirty="0"/>
              <a:t> </a:t>
            </a:r>
            <a:r>
              <a:rPr lang="zh-CN" altLang="en-US" dirty="0"/>
              <a:t>库，作为生成 </a:t>
            </a:r>
            <a:r>
              <a:rPr lang="en-US" altLang="zh-CN" dirty="0" err="1"/>
              <a:t>llvmIR</a:t>
            </a:r>
            <a:r>
              <a:rPr lang="en-US" altLang="zh-CN" dirty="0"/>
              <a:t> </a:t>
            </a:r>
            <a:r>
              <a:rPr lang="zh-CN" altLang="en-US" dirty="0"/>
              <a:t>的中间代码。</a:t>
            </a:r>
          </a:p>
          <a:p>
            <a:endParaRPr lang="zh-CN" altLang="en-US" dirty="0"/>
          </a:p>
          <a:p>
            <a:r>
              <a:rPr lang="en-US" altLang="zh-CN" dirty="0"/>
              <a:t>LLVM </a:t>
            </a:r>
            <a:r>
              <a:rPr lang="zh-CN" altLang="en-US" dirty="0"/>
              <a:t>设计了 </a:t>
            </a:r>
            <a:r>
              <a:rPr lang="en-US" altLang="zh-CN" dirty="0"/>
              <a:t>LLVM IR </a:t>
            </a:r>
            <a:r>
              <a:rPr lang="zh-CN" altLang="en-US" dirty="0"/>
              <a:t>的中间代码， 并以库</a:t>
            </a:r>
            <a:r>
              <a:rPr lang="en-US" altLang="zh-CN" dirty="0"/>
              <a:t>(Library) </a:t>
            </a:r>
            <a:r>
              <a:rPr lang="zh-CN" altLang="en-US" dirty="0"/>
              <a:t>的方式提供一系列接口， 提供生成、操作</a:t>
            </a:r>
            <a:r>
              <a:rPr lang="en-US" altLang="zh-CN" dirty="0"/>
              <a:t>IR</a:t>
            </a:r>
            <a:r>
              <a:rPr lang="zh-CN" altLang="en-US" dirty="0"/>
              <a:t>，生成目标平台代码等功能。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库实现了从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llvmIR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的代码生成，之后使用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的后端完成汇编、可执行文件等的生成。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库生成中间代码的主要过程为：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2】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::Module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程序模块，在模块中创建函数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::Function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函数由函数类型和函数体组成。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函数类型由函数的输入和输出组成，其中输入是一个由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组成的容器，而输出是一个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函数体由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BasicBlock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构成，通过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BasicBlock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中加入指令产生中间代码。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8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24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5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96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80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3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对于字面量，我们首先根据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yytext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里面的内容设置对应的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，然后返回对应类型的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8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每次读到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后，就一直读入后续字符，直到读到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"}",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结束注释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0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首先是语法树节点</a:t>
            </a:r>
            <a:endParaRPr kumimoji="1" lang="en-US" altLang="zh-CN" dirty="0"/>
          </a:p>
          <a:p>
            <a:r>
              <a:rPr kumimoji="1" lang="zh-CN" altLang="en-US" dirty="0"/>
              <a:t>这是语法树节点的图示，表明了节点间的继承关系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0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kumimoji="1" lang="zh-CN" altLang="en-US" dirty="0"/>
              <a:t>我们设计的基类节点有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BasicAstNode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BasicConst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BasicStmt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所有节点的基类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所有表达式的基类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所有字面量的基类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所有类型的基类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所有语句的基类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其他节点都继承于这些节点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细节略过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kumimoji="1" lang="zh-CN" altLang="en-US" dirty="0"/>
              <a:t>我们设计的基类节点有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BasicAstNode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BasicConst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BasicStmt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所有节点的基类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所有表达式的基类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所有字面量的基类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所有类型的基类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所有语句的基类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其他节点都继承于这些节点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细节略过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9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kumimoji="1" lang="zh-CN" altLang="en-US" dirty="0"/>
              <a:t>我们设计的基类节点有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BasicAstNode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BasicConst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BasicStmt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所有节点的基类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所有表达式的基类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所有字面量的基类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所有类型的基类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所有语句的基类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其他节点都继承于这些节点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细节略过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2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在实现上，根据给定的文法，进行处理</a:t>
            </a:r>
            <a:endParaRPr kumimoji="1" lang="en-US" altLang="zh-CN" dirty="0"/>
          </a:p>
          <a:p>
            <a:r>
              <a:rPr kumimoji="1" lang="zh-CN" altLang="en-US" dirty="0"/>
              <a:t>这里我们给出处理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的有关代码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4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4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DB8-5627-4C39-8A62-34C61CF9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C4AE3-1CD7-4187-B891-A3752DB0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AECAE-9E4A-4AE5-9068-DBD5C82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6D3EF-8AE2-4631-B89A-D0C9E2F3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10B38-4B93-46CB-A41D-8681286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0E37-F765-44F6-B91D-028173E7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0F4A7-5F23-436D-B856-498FA9E8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61105-06EE-47DF-AD58-A2EE80B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CF8BE-6666-4DA4-BC23-900FFF6E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4A38-6A84-4249-92D8-39A53391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52535-7502-4984-B27E-167C800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2B504-9B75-4CA8-BB5B-0C8C5230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948C6-6FC9-413B-9BE0-13A5553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C3094-85A7-4693-823D-EBF7FE82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656B-7EED-4FBA-8485-D5298DA5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67F06-03F1-4CA5-9ACA-10C24DFE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A771-A585-4E79-BC89-82B5851F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2C1DC-AF59-4162-9CCB-21F3C830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73707-E2B7-4A41-ADD3-5DDE680E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20060-933B-457D-AE61-F00D16CD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2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A5F4-2948-4349-BC83-8D996B23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03B01-852A-468E-BDEC-DFEEF765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A50DD-4C0B-4C43-9A98-400E40B2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6A8FC-754A-474D-A602-7074BA03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BE48E-7DBA-4291-9F7F-E5140266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778E-2945-4220-9BF5-F6DDBFC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5DC0E-6507-47B1-B64F-FE2658E3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8E850-5D6C-43ED-A4E0-D18AD62B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CB2C1-250B-41F2-B2D0-0F0DC66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82514-2B9B-4470-A1E6-FA3EC954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BC0B0-597B-4AE6-BBD4-EC86165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3ABCC-D3E7-449E-BA6C-62893867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7C9F8-BB29-4B7E-A484-F76B6EB3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BE3A-DEAB-4DA1-8DA7-A944CABB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E2F7D-FFE8-4B97-BB77-EF7CEEBF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0BF84-7CA6-4144-BF59-58647EBFB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46929-1E55-48DB-83A4-7AC4104B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B6E0D-0BDD-47BC-B624-203FD392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9737A-D986-4D95-9435-AE43F454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4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5F680-6B25-4545-8804-6AECF7B0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82245-79C6-45C3-A560-4CF24A4F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0CC302-CB51-463D-9300-28B243E5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C8CF2-72F7-42A7-A28D-40CB811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954B8-5CD2-44D6-8AD1-592CBFDB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78EBD-DBBB-49E8-99E1-1462767E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057B-E9DA-4D26-AD44-7E741556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6037-5392-4B38-86DC-B526B12B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C7159-2846-4AAC-AC66-650EE2D4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900B9-D8C6-45C5-ADD4-1101B187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D1971-AFE0-433F-91C7-ED485586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4F283-11B3-4757-91CF-F0B5FB01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76515-BCAA-4E13-8080-6E318442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0F3A1-FB6F-48F1-80D6-66F8A5F9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FEC9F-B245-42AA-8B13-6A8E69344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F3E02-33FC-469B-901D-A8FF85517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5FD32-0FAF-4901-8328-D8FF5926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E0C2F-1924-4AD5-BEA3-AC95655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E2575-B83E-4002-AA54-8270888B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70859-1B65-4ECB-9172-9A5EE8C9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16853-02B5-44C0-AD98-05813A3D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10069-7A97-402C-903E-53F05B948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ED1B-4CE8-4A18-ABD7-D43072947A7A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71520-DAA5-4ECD-A097-1108860E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F368-8C9E-4184-BFD1-31B4941E1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2DA1-9DEA-4C8B-A235-38184F60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mytinyC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Compiler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CE84E-48B1-4418-AA9A-4FE97803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23" y="3986090"/>
            <a:ext cx="5767754" cy="703140"/>
          </a:xfrm>
        </p:spPr>
        <p:txBody>
          <a:bodyPr/>
          <a:lstStyle/>
          <a:p>
            <a:r>
              <a:rPr lang="zh-CN" altLang="en-US" dirty="0"/>
              <a:t>宋天泽  钱隆  范源颢</a:t>
            </a:r>
          </a:p>
        </p:txBody>
      </p:sp>
    </p:spTree>
    <p:extLst>
      <p:ext uri="{BB962C8B-B14F-4D97-AF65-F5344CB8AC3E}">
        <p14:creationId xmlns:p14="http://schemas.microsoft.com/office/powerpoint/2010/main" val="131466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大括号中语句需要严格满足所有局部变量的定义先于其他语句；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语句的小括号内第一个分句直接定义域内变量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同类型变量的声明支持使用逗号分隔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，但是数组和基本类型不得同时声明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a, 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√，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a,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b[10]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619511" y="1210661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约定：</a:t>
            </a:r>
          </a:p>
        </p:txBody>
      </p:sp>
    </p:spTree>
    <p:extLst>
      <p:ext uri="{BB962C8B-B14F-4D97-AF65-F5344CB8AC3E}">
        <p14:creationId xmlns:p14="http://schemas.microsoft.com/office/powerpoint/2010/main" val="43364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09" y="2298380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面向过程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841715" y="515815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566CDE-F1C2-4EBC-AEF6-DB60F72F8146}"/>
              </a:ext>
            </a:extLst>
          </p:cNvPr>
          <p:cNvSpPr/>
          <p:nvPr/>
        </p:nvSpPr>
        <p:spPr>
          <a:xfrm>
            <a:off x="1608667" y="2736503"/>
            <a:ext cx="965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program 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declaration-list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declaration-list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declaration-list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declaration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sz="280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fun-declaration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2AB72F-2624-41F8-A6F1-A0F83BF8B068}"/>
              </a:ext>
            </a:extLst>
          </p:cNvPr>
          <p:cNvSpPr txBox="1"/>
          <p:nvPr/>
        </p:nvSpPr>
        <p:spPr>
          <a:xfrm>
            <a:off x="619510" y="1443840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我们通过改进课本附录中的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C-minus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语法得到自己的语法。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982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变量定义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A35852-4985-41CD-A672-B8A99D0FDD3A}"/>
              </a:ext>
            </a:extLst>
          </p:cNvPr>
          <p:cNvSpPr/>
          <p:nvPr/>
        </p:nvSpPr>
        <p:spPr>
          <a:xfrm>
            <a:off x="619511" y="958912"/>
            <a:ext cx="79995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 ;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 [ NUM ] ;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308669" y="2028471"/>
            <a:ext cx="954106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A8D5E5-E0FD-423C-89CA-7FDB06639E83}"/>
              </a:ext>
            </a:extLst>
          </p:cNvPr>
          <p:cNvSpPr/>
          <p:nvPr/>
        </p:nvSpPr>
        <p:spPr>
          <a:xfrm>
            <a:off x="530446" y="2867491"/>
            <a:ext cx="120296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array-const-list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expression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expression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 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array-const-list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array-const-list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single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single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7566377" y="5379233"/>
            <a:ext cx="449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int/void </a:t>
            </a:r>
            <a:r>
              <a:rPr lang="zh-CN" altLang="en-US" dirty="0"/>
              <a:t>→ </a:t>
            </a:r>
            <a:r>
              <a:rPr lang="en-US" altLang="zh-CN" dirty="0"/>
              <a:t>int/double/float/char/bool;</a:t>
            </a:r>
          </a:p>
          <a:p>
            <a:r>
              <a:rPr lang="en-US" altLang="zh-CN" dirty="0"/>
              <a:t>2. id-list: </a:t>
            </a:r>
            <a:r>
              <a:rPr lang="zh-CN" altLang="en-US" dirty="0"/>
              <a:t>基本类型多变量同时声明；</a:t>
            </a:r>
            <a:endParaRPr lang="en-US" altLang="zh-CN" dirty="0"/>
          </a:p>
          <a:p>
            <a:r>
              <a:rPr lang="en-US" altLang="zh-CN" dirty="0"/>
              <a:t>3. array-post</a:t>
            </a:r>
            <a:r>
              <a:rPr lang="zh-CN" altLang="en-US" dirty="0"/>
              <a:t>：多维数组</a:t>
            </a:r>
            <a:endParaRPr lang="en-US" altLang="zh-CN" dirty="0"/>
          </a:p>
          <a:p>
            <a:r>
              <a:rPr lang="en-US" altLang="zh-CN" dirty="0"/>
              <a:t>4. array-const-list</a:t>
            </a:r>
            <a:r>
              <a:rPr lang="zh-CN" altLang="en-US" dirty="0"/>
              <a:t>：一维数组初始化</a:t>
            </a:r>
          </a:p>
        </p:txBody>
      </p:sp>
    </p:spTree>
    <p:extLst>
      <p:ext uri="{BB962C8B-B14F-4D97-AF65-F5344CB8AC3E}">
        <p14:creationId xmlns:p14="http://schemas.microsoft.com/office/powerpoint/2010/main" val="117109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函数定义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728838" y="2662826"/>
            <a:ext cx="736289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1767231" y="6047221"/>
            <a:ext cx="85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允许多维数组作为参数调用，注意和</a:t>
            </a:r>
            <a:r>
              <a:rPr lang="en-US" altLang="zh-CN" dirty="0"/>
              <a:t>C</a:t>
            </a:r>
            <a:r>
              <a:rPr lang="zh-CN" altLang="en-US" dirty="0"/>
              <a:t>一样，一些部分需要强制指明数组大小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E8A913-32C5-4FEC-98FF-99E5C1BD2C88}"/>
              </a:ext>
            </a:extLst>
          </p:cNvPr>
          <p:cNvSpPr/>
          <p:nvPr/>
        </p:nvSpPr>
        <p:spPr>
          <a:xfrm>
            <a:off x="838157" y="833426"/>
            <a:ext cx="92096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fun-declaration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compound-</a:t>
            </a: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stmt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type-specifier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 ]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D2864B-D265-44D7-8479-3933810760B3}"/>
              </a:ext>
            </a:extLst>
          </p:cNvPr>
          <p:cNvSpPr/>
          <p:nvPr/>
        </p:nvSpPr>
        <p:spPr>
          <a:xfrm>
            <a:off x="785722" y="3356038"/>
            <a:ext cx="1153741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fun-declaration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compound-</a:t>
            </a: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compound-</a:t>
            </a: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extern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base-type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array-post-param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9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array-post-param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array-post-param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50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复合语句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728838" y="2662826"/>
            <a:ext cx="736289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1767231" y="5510474"/>
            <a:ext cx="85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无本质区别，设法去除了可空的符号。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2B159-2F40-4C34-A199-3F1B910D7D9B}"/>
              </a:ext>
            </a:extLst>
          </p:cNvPr>
          <p:cNvSpPr/>
          <p:nvPr/>
        </p:nvSpPr>
        <p:spPr>
          <a:xfrm>
            <a:off x="889590" y="978194"/>
            <a:ext cx="89029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0"/>
              <a:tabLst>
                <a:tab pos="457200" algn="l"/>
              </a:tabLst>
            </a:pPr>
            <a:r>
              <a:rPr lang="en-US" altLang="zh-CN" i="1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compount-stmt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local-declarations statement-list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0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local-declarations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local-declarations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var-declaration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b="1" i="1" dirty="0">
                <a:solidFill>
                  <a:srgbClr val="000000"/>
                </a:solidFill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ϵ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0"/>
              <a:tabLst>
                <a:tab pos="457200" algn="l"/>
              </a:tabLst>
            </a:pP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statement-list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statement-list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i="1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statement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| </a:t>
            </a:r>
            <a:r>
              <a:rPr lang="en-US" altLang="zh-CN" sz="2800" b="1" i="1" dirty="0">
                <a:solidFill>
                  <a:srgbClr val="000000"/>
                </a:solidFill>
                <a:latin typeface="KaTeX_Math"/>
                <a:ea typeface="宋体" panose="02010600030101010101" pitchFamily="2" charset="-122"/>
                <a:cs typeface="Times New Roman" panose="02020603050405020304" pitchFamily="18" charset="0"/>
              </a:rPr>
              <a:t>ϵ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DDC614-04CC-4245-B146-4CC5C74D7B2F}"/>
              </a:ext>
            </a:extLst>
          </p:cNvPr>
          <p:cNvSpPr/>
          <p:nvPr/>
        </p:nvSpPr>
        <p:spPr>
          <a:xfrm>
            <a:off x="889590" y="3802314"/>
            <a:ext cx="10710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4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compound-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 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4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local-declarations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var-declaration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var-declaration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4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47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基本语句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2161722" y="2540647"/>
            <a:ext cx="317996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1767231" y="5510474"/>
            <a:ext cx="851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允许</a:t>
            </a:r>
            <a:r>
              <a:rPr lang="en-US" altLang="zh-CN" dirty="0"/>
              <a:t>for</a:t>
            </a:r>
            <a:r>
              <a:rPr lang="zh-CN" altLang="en-US" dirty="0"/>
              <a:t>的循环语句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DF2B0-BBAC-459B-AA03-982FF5DAD9D6}"/>
              </a:ext>
            </a:extLst>
          </p:cNvPr>
          <p:cNvSpPr/>
          <p:nvPr/>
        </p:nvSpPr>
        <p:spPr>
          <a:xfrm>
            <a:off x="826610" y="1361428"/>
            <a:ext cx="10391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compound-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 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3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 ; 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E814D5-9CDA-4963-B2C2-86D3E7F83300}"/>
              </a:ext>
            </a:extLst>
          </p:cNvPr>
          <p:cNvSpPr/>
          <p:nvPr/>
        </p:nvSpPr>
        <p:spPr>
          <a:xfrm>
            <a:off x="884131" y="3196573"/>
            <a:ext cx="10221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statement-list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compound-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selection-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if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iteration-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for-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while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for-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for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statement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6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return-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stmt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 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return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;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93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626113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530446" y="41338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320720" y="13849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CC33914-ADF9-4F3C-B159-3AA70A59B807}"/>
              </a:ext>
            </a:extLst>
          </p:cNvPr>
          <p:cNvSpPr/>
          <p:nvPr/>
        </p:nvSpPr>
        <p:spPr>
          <a:xfrm rot="5400000">
            <a:off x="2366657" y="3146093"/>
            <a:ext cx="317996" cy="72320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988B-738C-4A3D-8646-3450B45DBC2E}"/>
              </a:ext>
            </a:extLst>
          </p:cNvPr>
          <p:cNvSpPr txBox="1"/>
          <p:nvPr/>
        </p:nvSpPr>
        <p:spPr>
          <a:xfrm>
            <a:off x="5104904" y="3297360"/>
            <a:ext cx="715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扩充了不同的运算符，优先级和结合性可以通过</a:t>
            </a:r>
            <a:r>
              <a:rPr lang="en-US" altLang="zh-CN" dirty="0" err="1"/>
              <a:t>yacc</a:t>
            </a:r>
            <a:r>
              <a:rPr lang="zh-CN" altLang="en-US" dirty="0"/>
              <a:t>规则的实现，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854F27-B829-470F-A68D-7040698485DF}"/>
              </a:ext>
            </a:extLst>
          </p:cNvPr>
          <p:cNvSpPr/>
          <p:nvPr/>
        </p:nvSpPr>
        <p:spPr>
          <a:xfrm>
            <a:off x="619511" y="1061490"/>
            <a:ext cx="89136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fr-FR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fr-FR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simple-expression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[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]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simple-expression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relop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&lt;=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==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!=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additive-expression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addop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+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term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mulop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factor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factor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mulop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*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/</a:t>
            </a:r>
            <a:endParaRPr lang="zh-CN" altLang="zh-CN" sz="15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18"/>
              <a:tabLst>
                <a:tab pos="457200" algn="l"/>
              </a:tabLst>
            </a:pP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factor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call</a:t>
            </a:r>
            <a:r>
              <a:rPr lang="en-US" altLang="zh-CN" sz="1500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NUM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ABA177-35DF-4365-B3FB-18E65369897C}"/>
              </a:ext>
            </a:extLst>
          </p:cNvPr>
          <p:cNvSpPr/>
          <p:nvPr/>
        </p:nvSpPr>
        <p:spPr>
          <a:xfrm>
            <a:off x="695710" y="3899476"/>
            <a:ext cx="798859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assop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assop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+=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*=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/=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%=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^=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&amp;=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&lt;&lt;=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&gt;&gt;=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array-post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||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&amp;&amp;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^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!=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&lt;&lt;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&gt;&gt;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+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*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/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%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prefix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(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operand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)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prefix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single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single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prefix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!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~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24"/>
              <a:tabLst>
                <a:tab pos="457200" algn="l"/>
              </a:tabLst>
            </a:pP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single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var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call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NUM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DOUBLE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CHAR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TURE</a:t>
            </a:r>
            <a:r>
              <a:rPr lang="en-US" altLang="zh-CN" sz="1500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1500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FALSE</a:t>
            </a:r>
            <a:endParaRPr lang="zh-CN" altLang="zh-CN" sz="15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10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09" y="2298380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2841715" y="515815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247987-0AF7-4D9C-8239-EC9051CC9108}"/>
              </a:ext>
            </a:extLst>
          </p:cNvPr>
          <p:cNvSpPr/>
          <p:nvPr/>
        </p:nvSpPr>
        <p:spPr>
          <a:xfrm>
            <a:off x="2569535" y="310329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+mj-lt"/>
              <a:buAutoNum type="arabicPeriod" startAt="30"/>
              <a:tabLst>
                <a:tab pos="457200" algn="l"/>
              </a:tabLst>
            </a:pP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call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( 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)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30"/>
              <a:tabLst>
                <a:tab pos="457200" algn="l"/>
              </a:tabLst>
            </a:pP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sz="2800" b="1" i="1" kern="0" dirty="0">
                <a:solidFill>
                  <a:srgbClr val="000000"/>
                </a:solidFill>
                <a:latin typeface="KaTeX_Math"/>
                <a:ea typeface="宋体" panose="02010600030101010101" pitchFamily="2" charset="-122"/>
              </a:rPr>
              <a:t>ϵ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buFont typeface="+mj-lt"/>
              <a:buAutoNum type="arabicPeriod" startAt="30"/>
              <a:tabLst>
                <a:tab pos="457200" algn="l"/>
              </a:tabLst>
            </a:pP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 err="1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arg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-list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b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r>
              <a:rPr lang="en-US" altLang="zh-CN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 | </a:t>
            </a:r>
            <a:r>
              <a:rPr lang="en-US" altLang="zh-CN" i="1" kern="0" dirty="0">
                <a:solidFill>
                  <a:srgbClr val="000000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expression</a:t>
            </a:r>
            <a:endParaRPr lang="zh-CN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3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1D8395-6E19-423D-AE64-8EE67AD097F8}"/>
              </a:ext>
            </a:extLst>
          </p:cNvPr>
          <p:cNvSpPr txBox="1"/>
          <p:nvPr/>
        </p:nvSpPr>
        <p:spPr>
          <a:xfrm>
            <a:off x="619511" y="1514883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树节点定义：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CBBB34-750B-4DA3-969E-C65D6D8C1637}"/>
              </a:ext>
            </a:extLst>
          </p:cNvPr>
          <p:cNvSpPr txBox="1"/>
          <p:nvPr/>
        </p:nvSpPr>
        <p:spPr>
          <a:xfrm>
            <a:off x="1041991" y="2658140"/>
            <a:ext cx="7357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所有有对应文法符号的节点都基于同一个</a:t>
            </a:r>
            <a:r>
              <a:rPr lang="en-US" altLang="zh-CN" dirty="0"/>
              <a:t>Node</a:t>
            </a:r>
            <a:r>
              <a:rPr lang="zh-CN" altLang="en-US" dirty="0"/>
              <a:t>类，都需要实现从</a:t>
            </a:r>
            <a:r>
              <a:rPr lang="en-US" altLang="zh-CN" dirty="0"/>
              <a:t>Node</a:t>
            </a:r>
            <a:r>
              <a:rPr lang="zh-CN" altLang="en-US" dirty="0"/>
              <a:t>类继承而来的用于生成中间代码的</a:t>
            </a:r>
            <a:r>
              <a:rPr lang="en-US" altLang="zh-CN" dirty="0" err="1"/>
              <a:t>codeGen</a:t>
            </a:r>
            <a:r>
              <a:rPr lang="zh-CN" altLang="en-US" dirty="0"/>
              <a:t>方法和用于打印语法树的</a:t>
            </a:r>
            <a:r>
              <a:rPr lang="en-US" altLang="zh-CN" dirty="0" err="1"/>
              <a:t>printNode</a:t>
            </a:r>
            <a:r>
              <a:rPr lang="zh-CN" altLang="en-US" dirty="0"/>
              <a:t>方法。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树节点的代码实例：</a:t>
            </a:r>
            <a:endParaRPr lang="en-US" altLang="zh-CN" dirty="0"/>
          </a:p>
          <a:p>
            <a:r>
              <a:rPr lang="en-US" altLang="zh-CN" dirty="0"/>
              <a:t>  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FBAD8F-F098-426B-A80D-A7BD0394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889" y="3951937"/>
            <a:ext cx="509822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581410" y="135170"/>
            <a:ext cx="66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  <a:r>
              <a:rPr lang="zh-CN" altLang="en-US" sz="3200" dirty="0">
                <a:latin typeface="Ayuthaya" charset="-34"/>
                <a:ea typeface="Ayuthaya" charset="-34"/>
                <a:cs typeface="Ayuthaya" charset="-34"/>
              </a:rPr>
              <a:t>非终继符</a:t>
            </a:r>
            <a:r>
              <a:rPr lang="zh-CN" altLang="en-US" sz="3200" b="1" dirty="0"/>
              <a:t>的意义和类型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D7691-89B8-4B34-AFD1-80440528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17241"/>
              </p:ext>
            </p:extLst>
          </p:nvPr>
        </p:nvGraphicFramePr>
        <p:xfrm>
          <a:off x="15334" y="883917"/>
          <a:ext cx="5860532" cy="504013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49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28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非终继符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program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start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token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declaration-list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左递归生成一系列声明语句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单独的声明语句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var-declaration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变量声明语句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id-list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同类型变量名称列表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array-post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数组之后的方括号列表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array-const-list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数组初始化中的表达式列表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base-type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基本类型</a:t>
                      </a:r>
                      <a:endParaRPr lang="fr-FR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fun-declaration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函数声明语句</a:t>
                      </a:r>
                      <a:endParaRPr lang="en-US" altLang="zh-CN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函数声明时的参数，</a:t>
                      </a:r>
                      <a:endParaRPr lang="en-US" altLang="zh-CN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void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或参数列表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函数声明时的参数列表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函数声明时的单个参数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array-post-param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函数声明时多维数组的括号列表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3D1E8B-29E3-4FF5-9F54-A5A2F0F8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22184"/>
              </p:ext>
            </p:extLst>
          </p:nvPr>
        </p:nvGraphicFramePr>
        <p:xfrm>
          <a:off x="6028267" y="880109"/>
          <a:ext cx="5741974" cy="504013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76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61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伪变量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program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%start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declarationNode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varDeclarationNode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idList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idListNodeVec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arrayPost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intVec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arrayConstList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singleNodeVec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base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stringNode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funDeclaration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funDeclaration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paramVec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paramVec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51401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paramNode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124319"/>
                  </a:ext>
                </a:extLst>
              </a:tr>
              <a:tr h="386511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arrayPostParam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intVec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13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7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11E1B-C2C9-459B-9E34-8D411DB4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98" y="1279525"/>
            <a:ext cx="11212403" cy="1302109"/>
          </a:xfrm>
        </p:spPr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65CD3-A3F2-4243-A951-9AC84BE6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7" y="2318015"/>
            <a:ext cx="11751734" cy="3456251"/>
          </a:xfrm>
        </p:spPr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语言的编译器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语言，借助</a:t>
            </a:r>
            <a:r>
              <a:rPr lang="en-US" altLang="zh-CN" dirty="0" err="1"/>
              <a:t>lex</a:t>
            </a:r>
            <a:r>
              <a:rPr lang="zh-CN" altLang="en-US" dirty="0"/>
              <a:t>、</a:t>
            </a:r>
            <a:r>
              <a:rPr lang="en-US" altLang="zh-CN" dirty="0" err="1"/>
              <a:t>yacc</a:t>
            </a:r>
            <a:r>
              <a:rPr lang="zh-CN" altLang="en-US" dirty="0"/>
              <a:t>、</a:t>
            </a:r>
            <a:r>
              <a:rPr lang="en-US" altLang="zh-CN" dirty="0" err="1"/>
              <a:t>llvm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基本类比</a:t>
            </a:r>
            <a:r>
              <a:rPr lang="en-US" altLang="zh-CN" dirty="0"/>
              <a:t>C</a:t>
            </a:r>
            <a:r>
              <a:rPr lang="zh-CN" altLang="en-US" dirty="0"/>
              <a:t>的语法，但是减少了一些功能</a:t>
            </a:r>
            <a:endParaRPr lang="en-US" altLang="zh-CN" dirty="0"/>
          </a:p>
          <a:p>
            <a:r>
              <a:rPr lang="zh-CN" altLang="en-US" dirty="0"/>
              <a:t>编译结果：展示语法树、中间代码、目标机器的目标代码、可执行文件</a:t>
            </a:r>
          </a:p>
        </p:txBody>
      </p:sp>
    </p:spTree>
    <p:extLst>
      <p:ext uri="{BB962C8B-B14F-4D97-AF65-F5344CB8AC3E}">
        <p14:creationId xmlns:p14="http://schemas.microsoft.com/office/powerpoint/2010/main" val="16687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581410" y="135170"/>
            <a:ext cx="66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  <a:r>
              <a:rPr lang="zh-CN" altLang="en-US" sz="3200" dirty="0">
                <a:latin typeface="Ayuthaya" charset="-34"/>
                <a:ea typeface="Ayuthaya" charset="-34"/>
                <a:cs typeface="Ayuthaya" charset="-34"/>
              </a:rPr>
              <a:t>非终继符</a:t>
            </a:r>
            <a:r>
              <a:rPr lang="zh-CN" altLang="en-US" sz="3200" b="1" dirty="0"/>
              <a:t>的意义和类型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D7691-89B8-4B34-AFD1-80440528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4934"/>
              </p:ext>
            </p:extLst>
          </p:nvPr>
        </p:nvGraphicFramePr>
        <p:xfrm>
          <a:off x="15334" y="883917"/>
          <a:ext cx="5860532" cy="593804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3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28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非终继符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compound-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复合语句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local-declaration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局部声明语句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陈述语句列表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陈述语句（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e.g. 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分支语句、迭代语句）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表达式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selection-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分支语句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iteration-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迭代语句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  <a:endParaRPr lang="fr-FR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</a:t>
                      </a:r>
                      <a:r>
                        <a:rPr lang="zh-CN" altLang="en-US" sz="15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  <a:endParaRPr lang="en-US" altLang="zh-CN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return-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返回语句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assop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赋值符号（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e.g. +=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，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-=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，</a:t>
                      </a: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=</a:t>
                      </a:r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）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左值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operand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操作数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prefix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前缀操作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661536225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运算单元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986357609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call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函数调用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426732354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3D1E8B-29E3-4FF5-9F54-A5A2F0F8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32950"/>
              </p:ext>
            </p:extLst>
          </p:nvPr>
        </p:nvGraphicFramePr>
        <p:xfrm>
          <a:off x="6028267" y="880109"/>
          <a:ext cx="5741974" cy="593804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76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伪变量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compoundStmt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compoundStmtNode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localDeclaration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varDeclarationNodeVec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statementNodeVec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selectionStmt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selectionStmtNode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iterationStmt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iterationStmtNode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whileStmtNode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forStmtNode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returnStmt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returnStmtNode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assop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stringNode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51401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varNode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124319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operand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oprandNode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136403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stingNode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292454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sing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leNode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694799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callNode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13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1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581410" y="135170"/>
            <a:ext cx="662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  <a:r>
              <a:rPr lang="zh-CN" altLang="en-US" sz="3200" dirty="0">
                <a:latin typeface="Ayuthaya" charset="-34"/>
                <a:ea typeface="Ayuthaya" charset="-34"/>
                <a:cs typeface="Ayuthaya" charset="-34"/>
              </a:rPr>
              <a:t>非终继符</a:t>
            </a:r>
            <a:r>
              <a:rPr lang="zh-CN" altLang="en-US" sz="3200" b="1" dirty="0"/>
              <a:t>的意义和类型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D7691-89B8-4B34-AFD1-80440528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47264"/>
              </p:ext>
            </p:extLst>
          </p:nvPr>
        </p:nvGraphicFramePr>
        <p:xfrm>
          <a:off x="50800" y="883917"/>
          <a:ext cx="5825066" cy="716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非终继符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函数调用的参数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-list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左递归的参数列表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3D1E8B-29E3-4FF5-9F54-A5A2F0F8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13880"/>
              </p:ext>
            </p:extLst>
          </p:nvPr>
        </p:nvGraphicFramePr>
        <p:xfrm>
          <a:off x="6028267" y="880109"/>
          <a:ext cx="5741974" cy="74633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763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6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伪变量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6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argList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expressionNode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72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0" y="515816"/>
            <a:ext cx="405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4828E5-6AFA-40BE-8C90-488A963E0B06}"/>
              </a:ext>
            </a:extLst>
          </p:cNvPr>
          <p:cNvSpPr/>
          <p:nvPr/>
        </p:nvSpPr>
        <p:spPr>
          <a:xfrm>
            <a:off x="2455332" y="1456191"/>
            <a:ext cx="87615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      statement {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vector&lt;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*&gt;();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$$-&gt;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statement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$1-&gt;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$$ = 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statement: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compoundStmt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iterationStmt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returnStmt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4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CAC6BC-CE39-46C4-A0FD-3B07C59D760B}"/>
              </a:ext>
            </a:extLst>
          </p:cNvPr>
          <p:cNvSpPr txBox="1"/>
          <p:nvPr/>
        </p:nvSpPr>
        <p:spPr>
          <a:xfrm>
            <a:off x="619511" y="515816"/>
            <a:ext cx="417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37C0BB-FD6C-4DE4-8EE0-D8377B791581}"/>
              </a:ext>
            </a:extLst>
          </p:cNvPr>
          <p:cNvSpPr/>
          <p:nvPr/>
        </p:nvSpPr>
        <p:spPr>
          <a:xfrm>
            <a:off x="0" y="1587036"/>
            <a:ext cx="1453896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assop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       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PLUSASSIGN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"PLUSASSIGN"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MINUSASSIGN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"MINUSASSIGN"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MULTASSIGN { $$ = </a:t>
            </a:r>
            <a:r>
              <a:rPr lang="en-US" altLang="zh-CN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sz="1500" dirty="0">
                <a:solidFill>
                  <a:srgbClr val="A31515"/>
                </a:solidFill>
                <a:latin typeface="Consolas" panose="020B0609020204030204" pitchFamily="49" charset="0"/>
              </a:rPr>
              <a:t>"MULTASSIGN"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 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......</a:t>
            </a:r>
          </a:p>
          <a:p>
            <a:b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var:                ID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string($1),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ID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arrayPost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string($1), $2);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b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operand:            operand LOR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string("LOR"),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LAND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string("LAND"),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BOR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string("BOR"),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BXOR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string("BXOR"),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BAND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string("BAND"),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operand EQ operand { $$ = new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OperandNode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(new string("EQ"), $1, $3, 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|......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b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69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CAC6BC-CE39-46C4-A0FD-3B07C59D760B}"/>
              </a:ext>
            </a:extLst>
          </p:cNvPr>
          <p:cNvSpPr txBox="1"/>
          <p:nvPr/>
        </p:nvSpPr>
        <p:spPr>
          <a:xfrm>
            <a:off x="619511" y="515816"/>
            <a:ext cx="417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EBD2FC-034E-4A4D-B0DD-C9D05926F0B1}"/>
              </a:ext>
            </a:extLst>
          </p:cNvPr>
          <p:cNvSpPr/>
          <p:nvPr/>
        </p:nvSpPr>
        <p:spPr>
          <a:xfrm>
            <a:off x="756212" y="1644974"/>
            <a:ext cx="113161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prefix:             BNOT {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"BNOT"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LNOT  {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"LNOT"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MINUS { $$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"MINUS"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single:             var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call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INT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FLOAT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FloatNode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CHAR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CharNode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TRUE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BoolNode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| FALSE { $$ = 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(new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BoolNode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($1)); }</a:t>
            </a: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// overload multiple initialization fun, with different type 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1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735257" y="1100591"/>
            <a:ext cx="109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shift/reduce-conflict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和生成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counterexamples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bison 3.7.6+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5EB400-03E2-4EFD-B8F1-DE7BCF90090B}"/>
              </a:ext>
            </a:extLst>
          </p:cNvPr>
          <p:cNvSpPr txBox="1"/>
          <p:nvPr/>
        </p:nvSpPr>
        <p:spPr>
          <a:xfrm>
            <a:off x="619511" y="515816"/>
            <a:ext cx="627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语法分析：测试和冲突解决</a:t>
            </a:r>
          </a:p>
        </p:txBody>
      </p:sp>
    </p:spTree>
    <p:extLst>
      <p:ext uri="{BB962C8B-B14F-4D97-AF65-F5344CB8AC3E}">
        <p14:creationId xmlns:p14="http://schemas.microsoft.com/office/powerpoint/2010/main" val="185549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224B801-98A5-403C-B2A0-1E63D338C82A}"/>
              </a:ext>
            </a:extLst>
          </p:cNvPr>
          <p:cNvSpPr txBox="1"/>
          <p:nvPr/>
        </p:nvSpPr>
        <p:spPr>
          <a:xfrm>
            <a:off x="500976" y="-8212"/>
            <a:ext cx="508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语法分析：生成语法树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B1EA09-D65E-434C-A639-FB9D58C065F3}"/>
              </a:ext>
            </a:extLst>
          </p:cNvPr>
          <p:cNvSpPr/>
          <p:nvPr/>
        </p:nvSpPr>
        <p:spPr>
          <a:xfrm>
            <a:off x="4053840" y="820403"/>
            <a:ext cx="5410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Program</a:t>
            </a:r>
          </a:p>
          <a:p>
            <a:r>
              <a:rPr lang="zh-CN" altLang="en-US" dirty="0"/>
              <a:t>|---Declaration</a:t>
            </a:r>
          </a:p>
          <a:p>
            <a:r>
              <a:rPr lang="zh-CN" altLang="en-US" dirty="0"/>
              <a:t>|   |---VarDeclaration</a:t>
            </a:r>
          </a:p>
          <a:p>
            <a:r>
              <a:rPr lang="zh-CN" altLang="en-US" dirty="0"/>
              <a:t>|   |   |---INT_TYPE</a:t>
            </a:r>
          </a:p>
          <a:p>
            <a:r>
              <a:rPr lang="zh-CN" altLang="en-US" dirty="0"/>
              <a:t>|   |   |---IdList</a:t>
            </a:r>
          </a:p>
          <a:p>
            <a:r>
              <a:rPr lang="zh-CN" altLang="en-US" dirty="0"/>
              <a:t>|   |   |   |---arr</a:t>
            </a:r>
          </a:p>
          <a:p>
            <a:r>
              <a:rPr lang="zh-CN" altLang="en-US" dirty="0"/>
              <a:t>|   |   |---ArrayPost</a:t>
            </a:r>
          </a:p>
          <a:p>
            <a:r>
              <a:rPr lang="zh-CN" altLang="en-US" dirty="0"/>
              <a:t>|   |   |   |---12</a:t>
            </a:r>
          </a:p>
          <a:p>
            <a:r>
              <a:rPr lang="zh-CN" altLang="en-US" dirty="0"/>
              <a:t>|   |   |---Single</a:t>
            </a:r>
          </a:p>
          <a:p>
            <a:r>
              <a:rPr lang="zh-CN" altLang="en-US" dirty="0"/>
              <a:t>|   |   |   |---Int: 1</a:t>
            </a:r>
          </a:p>
          <a:p>
            <a:r>
              <a:rPr lang="zh-CN" altLang="en-US" dirty="0"/>
              <a:t>|   |   |---Single</a:t>
            </a:r>
          </a:p>
          <a:p>
            <a:r>
              <a:rPr lang="zh-CN" altLang="en-US" dirty="0"/>
              <a:t>|   |   |   |---Int: 4</a:t>
            </a:r>
          </a:p>
          <a:p>
            <a:r>
              <a:rPr lang="zh-CN" altLang="en-US" dirty="0"/>
              <a:t>|   |   |---Single</a:t>
            </a:r>
          </a:p>
          <a:p>
            <a:r>
              <a:rPr lang="zh-CN" altLang="en-US" dirty="0"/>
              <a:t>|   |   |   |---Int: 5</a:t>
            </a:r>
          </a:p>
          <a:p>
            <a:r>
              <a:rPr lang="zh-CN" altLang="en-US" dirty="0"/>
              <a:t>|---Declaration</a:t>
            </a:r>
          </a:p>
          <a:p>
            <a:r>
              <a:rPr lang="zh-CN" altLang="en-US" dirty="0"/>
              <a:t>|   |---FunDeclaration</a:t>
            </a:r>
          </a:p>
          <a:p>
            <a:r>
              <a:rPr lang="zh-CN" altLang="en-US" dirty="0"/>
              <a:t>|   |   |---void</a:t>
            </a:r>
          </a:p>
          <a:p>
            <a:r>
              <a:rPr lang="zh-CN" altLang="en-US" dirty="0"/>
              <a:t>|   |   |---printf</a:t>
            </a:r>
          </a:p>
          <a:p>
            <a:r>
              <a:rPr lang="zh-CN" altLang="en-US" dirty="0"/>
              <a:t>|   |   |---Param</a:t>
            </a:r>
          </a:p>
          <a:p>
            <a:r>
              <a:rPr lang="zh-CN" altLang="en-US" dirty="0"/>
              <a:t>|   |   |   |---CHAR_TYPE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9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6C353F-F3AF-446A-B299-3265A25581C3}"/>
              </a:ext>
            </a:extLst>
          </p:cNvPr>
          <p:cNvSpPr txBox="1"/>
          <p:nvPr/>
        </p:nvSpPr>
        <p:spPr>
          <a:xfrm>
            <a:off x="619511" y="1905506"/>
            <a:ext cx="10952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vector+map+pair</a:t>
            </a:r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数据结构：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EFF1E0-7C38-4132-99D0-B761780B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3" y="3329931"/>
            <a:ext cx="7988391" cy="2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41C9B-E745-4E02-95ED-8E66126B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533"/>
            <a:ext cx="10515600" cy="376942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vector</a:t>
            </a:r>
            <a:r>
              <a:rPr lang="zh-CN" altLang="en-US" sz="2400" dirty="0"/>
              <a:t>对象中的每一个</a:t>
            </a:r>
            <a:r>
              <a:rPr lang="en-US" altLang="zh-CN" sz="2400" dirty="0"/>
              <a:t>map</a:t>
            </a:r>
            <a:r>
              <a:rPr lang="zh-CN" altLang="en-US" sz="2400" dirty="0"/>
              <a:t>元素代表一层定义域，该定义域中的变量信息以</a:t>
            </a:r>
            <a:r>
              <a:rPr lang="en-US" altLang="zh-CN" sz="2400" dirty="0"/>
              <a:t>{</a:t>
            </a:r>
            <a:r>
              <a:rPr lang="zh-CN" altLang="en-US" sz="2400" dirty="0"/>
              <a:t>变量名</a:t>
            </a:r>
            <a:r>
              <a:rPr lang="en-US" altLang="zh-CN" sz="2400" dirty="0"/>
              <a:t>:&lt;</a:t>
            </a:r>
            <a:r>
              <a:rPr lang="zh-CN" altLang="en-US" sz="2400" dirty="0"/>
              <a:t>变量指针</a:t>
            </a:r>
            <a:r>
              <a:rPr lang="en-US" altLang="zh-CN" sz="2400" dirty="0"/>
              <a:t>, </a:t>
            </a:r>
            <a:r>
              <a:rPr lang="zh-CN" altLang="en-US" sz="2400" dirty="0"/>
              <a:t>数组维度</a:t>
            </a:r>
            <a:r>
              <a:rPr lang="en-US" altLang="zh-CN" sz="2400" dirty="0"/>
              <a:t>&gt;}</a:t>
            </a:r>
            <a:r>
              <a:rPr lang="zh-CN" altLang="en-US" sz="2400" dirty="0"/>
              <a:t>的形式存放在</a:t>
            </a:r>
            <a:r>
              <a:rPr lang="en-US" altLang="zh-CN" sz="2400" dirty="0"/>
              <a:t>map</a:t>
            </a:r>
            <a:r>
              <a:rPr lang="zh-CN" altLang="en-US" sz="2400" dirty="0"/>
              <a:t>对象中。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每次进入函数体或者复合语句块，都需要向符号表</a:t>
            </a:r>
            <a:r>
              <a:rPr lang="en-US" altLang="zh-CN" sz="2400" dirty="0"/>
              <a:t>vector</a:t>
            </a:r>
            <a:r>
              <a:rPr lang="zh-CN" altLang="en-US" sz="2400" dirty="0"/>
              <a:t>中插入一个空的</a:t>
            </a:r>
            <a:r>
              <a:rPr lang="en-US" altLang="zh-CN" sz="2400" dirty="0"/>
              <a:t>map</a:t>
            </a:r>
            <a:r>
              <a:rPr lang="zh-CN" altLang="en-US" sz="2400" dirty="0"/>
              <a:t>对象，即新建了一个定义域；而每次从函数体或者复合语句块中退出，都需要弹出最末尾的</a:t>
            </a:r>
            <a:r>
              <a:rPr lang="en-US" altLang="zh-CN" sz="2400" dirty="0"/>
              <a:t>map</a:t>
            </a:r>
            <a:r>
              <a:rPr lang="zh-CN" altLang="en-US" sz="2400" dirty="0"/>
              <a:t>对象。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每次从符号表</a:t>
            </a:r>
            <a:r>
              <a:rPr lang="en-US" altLang="zh-CN" sz="2400" dirty="0"/>
              <a:t>vector</a:t>
            </a:r>
            <a:r>
              <a:rPr lang="zh-CN" altLang="en-US" sz="2400" dirty="0"/>
              <a:t>中查找变量对象时，都从</a:t>
            </a:r>
            <a:r>
              <a:rPr lang="en-US" altLang="zh-CN" sz="2400" dirty="0"/>
              <a:t>vector</a:t>
            </a:r>
            <a:r>
              <a:rPr lang="zh-CN" altLang="en-US" sz="2400" dirty="0"/>
              <a:t>尾部向前倒序遍历，直到找到与所需要的变量名对应的变量指针为止。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多维数组的维度信息会以</a:t>
            </a:r>
            <a:r>
              <a:rPr lang="en-US" altLang="zh-CN" sz="2400" dirty="0"/>
              <a:t>vector&lt;int&gt;</a:t>
            </a:r>
            <a:r>
              <a:rPr lang="zh-CN" altLang="en-US" sz="2400" dirty="0"/>
              <a:t>对象的形式储存在</a:t>
            </a:r>
            <a:r>
              <a:rPr lang="en-US" altLang="zh-CN" sz="2400" dirty="0"/>
              <a:t>pair</a:t>
            </a:r>
            <a:r>
              <a:rPr lang="zh-CN" altLang="en-US" sz="2400" dirty="0"/>
              <a:t>的第二个元素，而非数组变量的</a:t>
            </a:r>
            <a:r>
              <a:rPr lang="en-US" altLang="zh-CN" sz="2400" dirty="0"/>
              <a:t>pair</a:t>
            </a:r>
            <a:r>
              <a:rPr lang="zh-CN" altLang="en-US" sz="2400" dirty="0"/>
              <a:t>的第二个元素为空的</a:t>
            </a:r>
            <a:r>
              <a:rPr lang="en-US" altLang="zh-CN" sz="2400" dirty="0"/>
              <a:t>vector&lt;int&gt;</a:t>
            </a:r>
            <a:r>
              <a:rPr lang="zh-CN" altLang="en-US" sz="2400" dirty="0"/>
              <a:t>对象。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49916B-09FB-4C21-A6F9-4E44CD51B761}"/>
              </a:ext>
            </a:extLst>
          </p:cNvPr>
          <p:cNvSpPr txBox="1"/>
          <p:nvPr/>
        </p:nvSpPr>
        <p:spPr>
          <a:xfrm>
            <a:off x="619510" y="702081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DB9A5-DA96-4020-91E4-E1630FB46721}"/>
              </a:ext>
            </a:extLst>
          </p:cNvPr>
          <p:cNvSpPr txBox="1"/>
          <p:nvPr/>
        </p:nvSpPr>
        <p:spPr>
          <a:xfrm>
            <a:off x="619510" y="14810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约定：</a:t>
            </a:r>
          </a:p>
        </p:txBody>
      </p:sp>
    </p:spTree>
    <p:extLst>
      <p:ext uri="{BB962C8B-B14F-4D97-AF65-F5344CB8AC3E}">
        <p14:creationId xmlns:p14="http://schemas.microsoft.com/office/powerpoint/2010/main" val="100142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94266" y="549753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865E9-3E54-4261-8B67-B6560E1E8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5" y="2009950"/>
            <a:ext cx="10117690" cy="4005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95F588-D230-4E9A-A0C5-D1AF5A7FD1CB}"/>
              </a:ext>
            </a:extLst>
          </p:cNvPr>
          <p:cNvSpPr txBox="1"/>
          <p:nvPr/>
        </p:nvSpPr>
        <p:spPr>
          <a:xfrm>
            <a:off x="875608" y="1534871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LLVM</a:t>
            </a:r>
          </a:p>
        </p:txBody>
      </p:sp>
    </p:spTree>
    <p:extLst>
      <p:ext uri="{BB962C8B-B14F-4D97-AF65-F5344CB8AC3E}">
        <p14:creationId xmlns:p14="http://schemas.microsoft.com/office/powerpoint/2010/main" val="22962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0341DDE-7880-4BA7-B6AC-72B488A3A8D8}"/>
              </a:ext>
            </a:extLst>
          </p:cNvPr>
          <p:cNvGrpSpPr/>
          <p:nvPr/>
        </p:nvGrpSpPr>
        <p:grpSpPr>
          <a:xfrm>
            <a:off x="457200" y="642512"/>
            <a:ext cx="5909733" cy="3244850"/>
            <a:chOff x="609600" y="3490913"/>
            <a:chExt cx="10515600" cy="3244850"/>
          </a:xfrm>
        </p:grpSpPr>
        <p:sp>
          <p:nvSpPr>
            <p:cNvPr id="4" name="标题 1">
              <a:extLst>
                <a:ext uri="{FF2B5EF4-FFF2-40B4-BE49-F238E27FC236}">
                  <a16:creationId xmlns:a16="http://schemas.microsoft.com/office/drawing/2014/main" id="{B098E5A6-5B82-4287-AE40-93CEC6A7660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3490913"/>
              <a:ext cx="4724400" cy="8879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dirty="0"/>
                <a:t>平台</a:t>
              </a:r>
            </a:p>
          </p:txBody>
        </p:sp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78C725CD-47E7-45A5-AD71-FB4792B61C78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4378855"/>
              <a:ext cx="10515600" cy="2356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Linux 20.04+</a:t>
              </a:r>
            </a:p>
            <a:p>
              <a:pPr lvl="0"/>
              <a:r>
                <a:rPr lang="en-US" altLang="zh-CN" dirty="0" err="1"/>
                <a:t>gcc</a:t>
              </a:r>
              <a:r>
                <a:rPr lang="en-US" altLang="zh-CN" dirty="0"/>
                <a:t> 9.3.0</a:t>
              </a:r>
              <a:r>
                <a:rPr lang="zh-CN" altLang="zh-CN" dirty="0"/>
                <a:t>， </a:t>
              </a:r>
              <a:r>
                <a:rPr lang="en-US" altLang="zh-CN" dirty="0"/>
                <a:t>g++ 9.3.0</a:t>
              </a:r>
              <a:endParaRPr lang="zh-CN" altLang="zh-CN" dirty="0"/>
            </a:p>
            <a:p>
              <a:pPr lvl="0"/>
              <a:r>
                <a:rPr lang="en-US" altLang="zh-CN" dirty="0"/>
                <a:t>flex 2.6.4</a:t>
              </a:r>
              <a:endParaRPr lang="zh-CN" altLang="zh-CN" dirty="0"/>
            </a:p>
            <a:p>
              <a:pPr lvl="0"/>
              <a:r>
                <a:rPr lang="en-US" altLang="zh-CN" dirty="0"/>
                <a:t>bison 3.7.6</a:t>
              </a:r>
              <a:endParaRPr lang="zh-CN" altLang="zh-CN" dirty="0"/>
            </a:p>
            <a:p>
              <a:pPr lvl="0"/>
              <a:r>
                <a:rPr lang="en-US" altLang="zh-CN" dirty="0" err="1"/>
                <a:t>llvm</a:t>
              </a:r>
              <a:r>
                <a:rPr lang="en-US" altLang="zh-CN" dirty="0"/>
                <a:t> 12.0.0</a:t>
              </a:r>
              <a:endParaRPr lang="zh-CN" altLang="zh-CN" dirty="0"/>
            </a:p>
            <a:p>
              <a:pPr lvl="0"/>
              <a:r>
                <a:rPr lang="en-US" altLang="zh-CN" dirty="0"/>
                <a:t>clang 12.0.0</a:t>
              </a:r>
              <a:endParaRPr lang="zh-CN" altLang="zh-CN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FAE1F1-931E-4613-9C1D-0C4154389B32}"/>
              </a:ext>
            </a:extLst>
          </p:cNvPr>
          <p:cNvGrpSpPr/>
          <p:nvPr/>
        </p:nvGrpSpPr>
        <p:grpSpPr>
          <a:xfrm>
            <a:off x="6163734" y="3630774"/>
            <a:ext cx="5571066" cy="3393543"/>
            <a:chOff x="6838641" y="3436144"/>
            <a:chExt cx="6369359" cy="32273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175BF9-A878-4B37-8526-492780BD2F70}"/>
                </a:ext>
              </a:extLst>
            </p:cNvPr>
            <p:cNvGrpSpPr/>
            <p:nvPr/>
          </p:nvGrpSpPr>
          <p:grpSpPr>
            <a:xfrm>
              <a:off x="7298267" y="3436144"/>
              <a:ext cx="5909733" cy="3227386"/>
              <a:chOff x="12240035" y="3374233"/>
              <a:chExt cx="10515600" cy="3227386"/>
            </a:xfrm>
          </p:grpSpPr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A4F1B8C2-BF5D-442F-903B-35AEDB9DD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0035" y="3374233"/>
                <a:ext cx="4724399" cy="8879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dirty="0"/>
                  <a:t>分工</a:t>
                </a:r>
              </a:p>
            </p:txBody>
          </p:sp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7AB873D-36B7-4940-9459-B6DFB26B8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0035" y="4244711"/>
                <a:ext cx="10515600" cy="2356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zh-CN" dirty="0"/>
              </a:p>
            </p:txBody>
          </p:sp>
        </p:grpSp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5CB15068-B21E-4A2F-BF74-31D475039FF9}"/>
                </a:ext>
              </a:extLst>
            </p:cNvPr>
            <p:cNvSpPr txBox="1">
              <a:spLocks/>
            </p:cNvSpPr>
            <p:nvPr/>
          </p:nvSpPr>
          <p:spPr>
            <a:xfrm>
              <a:off x="6838641" y="4146084"/>
              <a:ext cx="5909733" cy="2356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词法分析</a:t>
              </a:r>
              <a:r>
                <a:rPr lang="en-US" altLang="zh-CN" dirty="0"/>
                <a:t>+</a:t>
              </a:r>
              <a:r>
                <a:rPr lang="zh-CN" altLang="en-US" dirty="0"/>
                <a:t>语法分析：范源颢</a:t>
              </a:r>
              <a:endParaRPr lang="en-US" altLang="zh-CN" dirty="0"/>
            </a:p>
            <a:p>
              <a:r>
                <a:rPr lang="zh-CN" altLang="en-US" dirty="0"/>
                <a:t>语法树</a:t>
              </a:r>
              <a:r>
                <a:rPr lang="en-US" altLang="zh-CN" dirty="0"/>
                <a:t>+</a:t>
              </a:r>
              <a:r>
                <a:rPr lang="zh-CN" altLang="en-US" dirty="0"/>
                <a:t>语义分析：宋天泽</a:t>
              </a:r>
              <a:endParaRPr lang="en-US" altLang="zh-CN" dirty="0"/>
            </a:p>
            <a:p>
              <a:r>
                <a:rPr lang="zh-CN" altLang="en-US" dirty="0"/>
                <a:t>中间代码</a:t>
              </a:r>
              <a:r>
                <a:rPr lang="en-US" altLang="zh-CN" dirty="0"/>
                <a:t>+</a:t>
              </a:r>
              <a:r>
                <a:rPr lang="zh-CN" altLang="en-US" dirty="0"/>
                <a:t>目标代码：钱隆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77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725805-9E37-47AC-9230-326E1BC0763B}"/>
              </a:ext>
            </a:extLst>
          </p:cNvPr>
          <p:cNvGrpSpPr/>
          <p:nvPr/>
        </p:nvGrpSpPr>
        <p:grpSpPr>
          <a:xfrm>
            <a:off x="4686483" y="289874"/>
            <a:ext cx="3017520" cy="6278251"/>
            <a:chOff x="2829403" y="292231"/>
            <a:chExt cx="3017520" cy="627825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547DC4-EE68-47A6-8C7B-EE3C2FD4A15E}"/>
                </a:ext>
              </a:extLst>
            </p:cNvPr>
            <p:cNvSpPr/>
            <p:nvPr/>
          </p:nvSpPr>
          <p:spPr>
            <a:xfrm>
              <a:off x="2829403" y="292231"/>
              <a:ext cx="3017520" cy="627825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Mudule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EF825B-CB2A-4D30-999D-96B73510C869}"/>
                </a:ext>
              </a:extLst>
            </p:cNvPr>
            <p:cNvSpPr/>
            <p:nvPr/>
          </p:nvSpPr>
          <p:spPr>
            <a:xfrm>
              <a:off x="2963316" y="891675"/>
              <a:ext cx="2749694" cy="484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GlobalValue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682CF-36B8-4B1A-986F-1AADC16AE2ED}"/>
                </a:ext>
              </a:extLst>
            </p:cNvPr>
            <p:cNvSpPr/>
            <p:nvPr/>
          </p:nvSpPr>
          <p:spPr>
            <a:xfrm>
              <a:off x="2963316" y="1508290"/>
              <a:ext cx="2749694" cy="354448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::Function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3A1F0F-A6B9-4A83-89F7-5FFFE4684A95}"/>
                </a:ext>
              </a:extLst>
            </p:cNvPr>
            <p:cNvSpPr/>
            <p:nvPr/>
          </p:nvSpPr>
          <p:spPr>
            <a:xfrm>
              <a:off x="2963316" y="5184743"/>
              <a:ext cx="2749694" cy="12537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::Function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5E0E7E-3B87-4E29-88B8-8CF87367293E}"/>
                </a:ext>
              </a:extLst>
            </p:cNvPr>
            <p:cNvSpPr/>
            <p:nvPr/>
          </p:nvSpPr>
          <p:spPr>
            <a:xfrm>
              <a:off x="3245745" y="1975757"/>
              <a:ext cx="2186975" cy="86726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FunctionType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Argument Type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Return Type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E45A5A-45BF-48F1-AEA3-F37B22DC3A7C}"/>
                </a:ext>
              </a:extLst>
            </p:cNvPr>
            <p:cNvSpPr/>
            <p:nvPr/>
          </p:nvSpPr>
          <p:spPr>
            <a:xfrm>
              <a:off x="3245745" y="2974995"/>
              <a:ext cx="2186975" cy="116143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BasicBlock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957B60-16FE-404E-B383-AA3B83D72D45}"/>
                </a:ext>
              </a:extLst>
            </p:cNvPr>
            <p:cNvSpPr/>
            <p:nvPr/>
          </p:nvSpPr>
          <p:spPr>
            <a:xfrm>
              <a:off x="3245745" y="4242061"/>
              <a:ext cx="2186975" cy="7050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BasicBlock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94CAFB-F9AB-4379-AA95-257A08F4856E}"/>
              </a:ext>
            </a:extLst>
          </p:cNvPr>
          <p:cNvGrpSpPr/>
          <p:nvPr/>
        </p:nvGrpSpPr>
        <p:grpSpPr>
          <a:xfrm>
            <a:off x="2353132" y="3186680"/>
            <a:ext cx="2749694" cy="484638"/>
            <a:chOff x="1739402" y="3186681"/>
            <a:chExt cx="2417819" cy="4846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2EAC4C5-BFD1-4C47-A979-22C4160FA46E}"/>
                </a:ext>
              </a:extLst>
            </p:cNvPr>
            <p:cNvSpPr/>
            <p:nvPr/>
          </p:nvSpPr>
          <p:spPr>
            <a:xfrm>
              <a:off x="1739402" y="3186681"/>
              <a:ext cx="1409150" cy="484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IRBuilder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E60BB0-9CE3-4459-BD9F-C0DEA3EE7F3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148552" y="3429000"/>
              <a:ext cx="10086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5255274-6625-472A-9C46-36E5C9080842}"/>
              </a:ext>
            </a:extLst>
          </p:cNvPr>
          <p:cNvSpPr txBox="1"/>
          <p:nvPr/>
        </p:nvSpPr>
        <p:spPr>
          <a:xfrm>
            <a:off x="383863" y="546862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12395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51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变量生成</a:t>
            </a:r>
            <a:endParaRPr lang="en-US" altLang="zh-CN" sz="32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3A4829-983D-475B-A057-D21DE5890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11014"/>
              </p:ext>
            </p:extLst>
          </p:nvPr>
        </p:nvGraphicFramePr>
        <p:xfrm>
          <a:off x="838200" y="1469985"/>
          <a:ext cx="10515600" cy="447940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302995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075450"/>
                    </a:ext>
                  </a:extLst>
                </a:gridCol>
              </a:tblGrid>
              <a:tr h="74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r>
                        <a:rPr lang="zh-CN" sz="2400" kern="100">
                          <a:effectLst/>
                        </a:rPr>
                        <a:t>语言类型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llvm</a:t>
                      </a:r>
                      <a:r>
                        <a:rPr lang="zh-CN" sz="2400" kern="100">
                          <a:effectLst/>
                        </a:rPr>
                        <a:t>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247407"/>
                  </a:ext>
                </a:extLst>
              </a:tr>
              <a:tr h="74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bool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llvm::Type::getInt1Ty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433369"/>
                  </a:ext>
                </a:extLst>
              </a:tr>
              <a:tr h="74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char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llvm::Type::getInt8Ty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9251302"/>
                  </a:ext>
                </a:extLst>
              </a:tr>
              <a:tr h="74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int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llvm::Type::getInt32Ty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2214900"/>
                  </a:ext>
                </a:extLst>
              </a:tr>
              <a:tr h="74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float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llvm::Type::getFloatTy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8156355"/>
                  </a:ext>
                </a:extLst>
              </a:tr>
              <a:tr h="74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void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llvm</a:t>
                      </a:r>
                      <a:r>
                        <a:rPr lang="en-US" sz="2400" kern="100" dirty="0">
                          <a:effectLst/>
                        </a:rPr>
                        <a:t>::Type::</a:t>
                      </a:r>
                      <a:r>
                        <a:rPr lang="en-US" sz="2400" kern="100" dirty="0" err="1">
                          <a:effectLst/>
                        </a:rPr>
                        <a:t>getVoidTy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5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6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34931" y="1210299"/>
            <a:ext cx="10085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表达式生成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“+=“</a:t>
            </a:r>
            <a:r>
              <a:rPr lang="zh-CN" altLang="en-US" sz="2400" dirty="0"/>
              <a:t>赋值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加法运算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EDB48-143B-4401-B0D3-967A22043873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  <p:pic>
        <p:nvPicPr>
          <p:cNvPr id="7" name="图片 6" descr="2021-06-06 20-04-30 的屏幕截图">
            <a:extLst>
              <a:ext uri="{FF2B5EF4-FFF2-40B4-BE49-F238E27FC236}">
                <a16:creationId xmlns:a16="http://schemas.microsoft.com/office/drawing/2014/main" id="{2D9AB3BA-B945-429A-A6C1-F56C500596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0736" y="1959326"/>
            <a:ext cx="7023970" cy="10580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1AA838-8963-4F40-8012-409F16766F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40736" y="3850011"/>
            <a:ext cx="6839562" cy="1156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38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8A717C-BFBE-4610-9C78-2C07141722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7513" y="1383665"/>
            <a:ext cx="4897820" cy="409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07FDE0-FC34-406C-B736-423CE53878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99300" y="261389"/>
            <a:ext cx="3927049" cy="6335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0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8EB240-8C30-418B-9B8D-987CA0840048}"/>
              </a:ext>
            </a:extLst>
          </p:cNvPr>
          <p:cNvSpPr/>
          <p:nvPr/>
        </p:nvSpPr>
        <p:spPr>
          <a:xfrm>
            <a:off x="3048000" y="58847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; </a:t>
            </a: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ModuleID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= 'Module'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source_filename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= "Module"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@g = internal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"/>
                <a:cs typeface=""/>
              </a:rPr>
              <a:t>global 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[144 x i8] </a:t>
            </a: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zeroinitializer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@</a:t>
            </a: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int_arr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= internal global [5 x i32]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"/>
                <a:cs typeface=""/>
              </a:rPr>
              <a:t>[i32 1, i32 2, i32 3]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define i32 @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"/>
                <a:cs typeface=""/>
              </a:rPr>
              <a:t>add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(i32 %a, i32 %b) {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intoFunction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: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%0 = </a:t>
            </a: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alloca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i32, align 4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%1 = </a:t>
            </a: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alloca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i32, align 4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store i32 %a, i32* %1, align 4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store i32 %b, i32* %0, align 4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%a1 = load i32, i32* %1, align 4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%b2 = load i32, i32* %0, align 4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%2 = add i32 %a1, %b2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ret i32 %2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}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define i32 @fib(i32 %n) {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intoFunction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: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 %0 = </a:t>
            </a:r>
            <a:r>
              <a:rPr lang="en-US" altLang="zh-CN" dirty="0" err="1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alloca</a:t>
            </a:r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 i32, align 4</a:t>
            </a:r>
          </a:p>
          <a:p>
            <a: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  <a:t>……</a:t>
            </a:r>
            <a:br>
              <a:rPr lang="en-US" altLang="zh-CN" dirty="0">
                <a:solidFill>
                  <a:srgbClr val="080808"/>
                </a:solidFill>
                <a:latin typeface="Courier New" panose="02070309020205020404" pitchFamily="49" charset="0"/>
                <a:ea typeface=""/>
                <a:cs typeface="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512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工程搭建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CMakeList</a:t>
            </a:r>
            <a:r>
              <a:rPr lang="zh-CN" altLang="en-US" sz="2400" dirty="0"/>
              <a:t>或直接命令行使用</a:t>
            </a:r>
            <a:r>
              <a:rPr lang="en-US" altLang="zh-CN" sz="2400" dirty="0"/>
              <a:t>clang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1251111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2DA1-9DEA-4C8B-A235-38184F60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670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6DD245C-015B-4AB6-A507-C6C77601BFD2}"/>
              </a:ext>
            </a:extLst>
          </p:cNvPr>
          <p:cNvSpPr txBox="1"/>
          <p:nvPr/>
        </p:nvSpPr>
        <p:spPr>
          <a:xfrm>
            <a:off x="488747" y="1525190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关键字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BF075-888A-4C5B-B250-B8FDAFD34102}"/>
              </a:ext>
            </a:extLst>
          </p:cNvPr>
          <p:cNvSpPr txBox="1"/>
          <p:nvPr/>
        </p:nvSpPr>
        <p:spPr>
          <a:xfrm>
            <a:off x="488747" y="3880338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操作符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BF360-CE19-4F07-AAE7-CEF71D51E79C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9512F1-512C-4F9A-9342-98F192D75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759"/>
              </p:ext>
            </p:extLst>
          </p:nvPr>
        </p:nvGraphicFramePr>
        <p:xfrm>
          <a:off x="2172256" y="2133405"/>
          <a:ext cx="7847487" cy="111252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69308">
                  <a:extLst>
                    <a:ext uri="{9D8B030D-6E8A-4147-A177-3AD203B41FA5}">
                      <a16:colId xmlns:a16="http://schemas.microsoft.com/office/drawing/2014/main" val="113008820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401853923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691885055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1237071167"/>
                    </a:ext>
                  </a:extLst>
                </a:gridCol>
                <a:gridCol w="1570255">
                  <a:extLst>
                    <a:ext uri="{9D8B030D-6E8A-4147-A177-3AD203B41FA5}">
                      <a16:colId xmlns:a16="http://schemas.microsoft.com/office/drawing/2014/main" val="139346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int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float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char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effectLst/>
                        </a:rPr>
                        <a:t>extern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bool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31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void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If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Else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For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while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79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return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6588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944709-FEAA-465E-BA45-4B2A9973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10757"/>
              </p:ext>
            </p:extLst>
          </p:nvPr>
        </p:nvGraphicFramePr>
        <p:xfrm>
          <a:off x="2498651" y="4419317"/>
          <a:ext cx="7166344" cy="234696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433096">
                  <a:extLst>
                    <a:ext uri="{9D8B030D-6E8A-4147-A177-3AD203B41FA5}">
                      <a16:colId xmlns:a16="http://schemas.microsoft.com/office/drawing/2014/main" val="1330843587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1101070918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3776262978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3629323338"/>
                    </a:ext>
                  </a:extLst>
                </a:gridCol>
                <a:gridCol w="1433960">
                  <a:extLst>
                    <a:ext uri="{9D8B030D-6E8A-4147-A177-3AD203B41FA5}">
                      <a16:colId xmlns:a16="http://schemas.microsoft.com/office/drawing/2014/main" val="3876655340"/>
                    </a:ext>
                  </a:extLst>
                </a:gridCol>
              </a:tblGrid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-=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*=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/=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156692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%=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|=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^=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&gt;&gt;=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9040993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&lt;&lt;=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||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&amp;&amp;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|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99179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^</a:t>
                      </a:r>
                      <a:r>
                        <a:rPr lang="zh-CN" altLang="en-US" sz="1700" b="1" kern="100" dirty="0">
                          <a:effectLst/>
                        </a:rPr>
                        <a:t>（</a:t>
                      </a:r>
                      <a:r>
                        <a:rPr lang="zh-CN" sz="1700" b="1" kern="100" dirty="0">
                          <a:effectLst/>
                        </a:rPr>
                        <a:t>位</a:t>
                      </a:r>
                      <a:r>
                        <a:rPr lang="zh-CN" altLang="en-US" sz="1700" b="1" kern="100" dirty="0">
                          <a:effectLst/>
                        </a:rPr>
                        <a:t>异或）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128608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==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!=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&lt;&lt;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&gt;&gt;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038483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-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*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/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%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!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049438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~</a:t>
                      </a:r>
                      <a:r>
                        <a:rPr lang="zh-CN" sz="1700" b="1" kern="100" dirty="0">
                          <a:effectLst/>
                        </a:rPr>
                        <a:t>（位取反）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[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]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(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)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517004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{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}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;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‘’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,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96929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 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16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68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基本类型</a:t>
            </a:r>
            <a:r>
              <a:rPr lang="en-US" altLang="zh-CN" sz="2400" dirty="0"/>
              <a:t> int float char</a:t>
            </a:r>
            <a:r>
              <a:rPr lang="zh-CN" altLang="en-US" sz="2400" dirty="0"/>
              <a:t> </a:t>
            </a:r>
            <a:r>
              <a:rPr lang="en-US" altLang="zh-CN" sz="2400" dirty="0"/>
              <a:t>bool</a:t>
            </a:r>
            <a:r>
              <a:rPr lang="zh-CN" altLang="en-US" sz="2400" dirty="0"/>
              <a:t> 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字面量 整数，浮点数，字符，布尔字面量 </a:t>
            </a:r>
            <a:r>
              <a:rPr lang="en-US" altLang="zh-CN" sz="2400" dirty="0"/>
              <a:t>(true, false)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标识符</a:t>
            </a:r>
            <a:r>
              <a:rPr lang="en-US" altLang="zh-CN" sz="2400" dirty="0"/>
              <a:t> </a:t>
            </a:r>
            <a:r>
              <a:rPr lang="zh-CN" altLang="en-US" sz="2400" dirty="0"/>
              <a:t>以字母或下划线开头，后接若干字母、数字与下划线的字符串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r>
              <a:rPr lang="zh-CN" altLang="en-US" sz="2400" dirty="0"/>
              <a:t>注释 </a:t>
            </a:r>
            <a:r>
              <a:rPr lang="en-US" altLang="zh-CN" sz="2400" dirty="0"/>
              <a:t>C</a:t>
            </a:r>
            <a:r>
              <a:rPr lang="zh-CN" altLang="en-US" sz="2400" dirty="0"/>
              <a:t>语言一致的单行（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）和多行注释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/**/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101399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92945" y="1256920"/>
            <a:ext cx="109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正规表达式：</a:t>
            </a:r>
            <a:endParaRPr lang="en-US" altLang="zh-CN" sz="2400" dirty="0"/>
          </a:p>
          <a:p>
            <a:r>
              <a:rPr lang="en-US" altLang="zh-CN" sz="24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D44CD-EB07-4852-ABFE-7E862D5B270A}"/>
              </a:ext>
            </a:extLst>
          </p:cNvPr>
          <p:cNvSpPr txBox="1"/>
          <p:nvPr/>
        </p:nvSpPr>
        <p:spPr>
          <a:xfrm>
            <a:off x="1084521" y="1779573"/>
            <a:ext cx="4625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空白符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macro  #.* 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whitespace [ \t\r\n]+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linecomment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\/\/.*\n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字面量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  [\-]?[0-9]+ 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float [\-]?[0-9]+\.[0-9]*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identifier [a-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zA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-Z_][a-zA-Z0-9_]*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  \'.\'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 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true|True|TRUE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false|False|FALSE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76AE3D-A281-4548-9C64-9EA91D7B4700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2586E3-952C-4BD0-9F22-19151A87474E}"/>
              </a:ext>
            </a:extLst>
          </p:cNvPr>
          <p:cNvSpPr txBox="1"/>
          <p:nvPr/>
        </p:nvSpPr>
        <p:spPr>
          <a:xfrm>
            <a:off x="512192" y="1384513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处理关键字和符号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4602E5-22AE-440B-AC48-9F6EAB49C2DF}"/>
              </a:ext>
            </a:extLst>
          </p:cNvPr>
          <p:cNvSpPr/>
          <p:nvPr/>
        </p:nvSpPr>
        <p:spPr>
          <a:xfrm>
            <a:off x="920051" y="1846178"/>
            <a:ext cx="6531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"if"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IF;</a:t>
            </a: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"else"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ELSE;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"return"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"for"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FOR;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"while"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WHILE;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“||”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LOR;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"&amp;&amp;"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LAND;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7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FA580B-9F8F-4278-9500-BF6208067ED9}"/>
              </a:ext>
            </a:extLst>
          </p:cNvPr>
          <p:cNvSpPr txBox="1"/>
          <p:nvPr/>
        </p:nvSpPr>
        <p:spPr>
          <a:xfrm>
            <a:off x="477023" y="1513467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处理字面量和标识符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50D492-9F56-4CD4-8C4D-83A453410DEA}"/>
              </a:ext>
            </a:extLst>
          </p:cNvPr>
          <p:cNvSpPr/>
          <p:nvPr/>
        </p:nvSpPr>
        <p:spPr>
          <a:xfrm>
            <a:off x="1031106" y="2136338"/>
            <a:ext cx="977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{int}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yylval.type_int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    return INT;}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{float}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yylval.type_float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 FLOAT;}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{true}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yylval.type_bool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1;    return TRUE;}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{identifier}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strcpy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    return ID;}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E59167-4D6C-4632-9F47-F0514BAA085E}"/>
              </a:ext>
            </a:extLst>
          </p:cNvPr>
          <p:cNvSpPr txBox="1"/>
          <p:nvPr/>
        </p:nvSpPr>
        <p:spPr>
          <a:xfrm>
            <a:off x="477023" y="3828751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处理类型名称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6ECCCB-2E98-45DD-933E-55C934ADF6B1}"/>
              </a:ext>
            </a:extLst>
          </p:cNvPr>
          <p:cNvSpPr/>
          <p:nvPr/>
        </p:nvSpPr>
        <p:spPr>
          <a:xfrm>
            <a:off x="797190" y="4698202"/>
            <a:ext cx="11632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类型名称*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"int"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INT_TYPE;}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“double”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DOUBLE_TYPE;}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"float"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FLOAT_TYPE;}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"char"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CHAR_TYPE;}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"bool"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BOOL_TYPE;}</a:t>
            </a:r>
          </a:p>
        </p:txBody>
      </p:sp>
    </p:spTree>
    <p:extLst>
      <p:ext uri="{BB962C8B-B14F-4D97-AF65-F5344CB8AC3E}">
        <p14:creationId xmlns:p14="http://schemas.microsoft.com/office/powerpoint/2010/main" val="87188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FA580B-9F8F-4278-9500-BF6208067ED9}"/>
              </a:ext>
            </a:extLst>
          </p:cNvPr>
          <p:cNvSpPr txBox="1"/>
          <p:nvPr/>
        </p:nvSpPr>
        <p:spPr>
          <a:xfrm>
            <a:off x="477023" y="1513467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处理多行注释（单行可以用正则表达式）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DD2310-25B7-4FAF-B291-D1A0B78A24FF}"/>
              </a:ext>
            </a:extLst>
          </p:cNvPr>
          <p:cNvSpPr/>
          <p:nvPr/>
        </p:nvSpPr>
        <p:spPr>
          <a:xfrm>
            <a:off x="879039" y="2136338"/>
            <a:ext cx="68572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%x C_COMMENT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/*C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语言注释处理*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"/*"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BEGIN(C_COMMENT);</a:t>
            </a:r>
          </a:p>
          <a:p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&lt;C_COMMENT&gt;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"*/"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BEGIN(INITIAL);</a:t>
            </a:r>
          </a:p>
          <a:p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&lt;C_COMMENT&gt;.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54072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640</TotalTime>
  <Words>5310</Words>
  <Application>Microsoft Office PowerPoint</Application>
  <PresentationFormat>宽屏</PresentationFormat>
  <Paragraphs>610</Paragraphs>
  <Slides>36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Ayuthaya</vt:lpstr>
      <vt:lpstr>KaTeX_Math</vt:lpstr>
      <vt:lpstr>等线</vt:lpstr>
      <vt:lpstr>等线 Light</vt:lpstr>
      <vt:lpstr>宋体</vt:lpstr>
      <vt:lpstr>Arial</vt:lpstr>
      <vt:lpstr>Consolas</vt:lpstr>
      <vt:lpstr>Courier New</vt:lpstr>
      <vt:lpstr>Segoe UI</vt:lpstr>
      <vt:lpstr>Times New Roman</vt:lpstr>
      <vt:lpstr>Office 主题​​</vt:lpstr>
      <vt:lpstr>mytinyC Compiler</vt:lpstr>
      <vt:lpstr>简介：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Iris</dc:creator>
  <cp:lastModifiedBy>宋天泽</cp:lastModifiedBy>
  <cp:revision>160</cp:revision>
  <dcterms:created xsi:type="dcterms:W3CDTF">2020-06-04T11:01:54Z</dcterms:created>
  <dcterms:modified xsi:type="dcterms:W3CDTF">2021-06-06T13:52:36Z</dcterms:modified>
</cp:coreProperties>
</file>