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71" r:id="rId3"/>
    <p:sldId id="257" r:id="rId4"/>
    <p:sldId id="259" r:id="rId5"/>
    <p:sldId id="262" r:id="rId6"/>
    <p:sldId id="272" r:id="rId7"/>
    <p:sldId id="273" r:id="rId8"/>
    <p:sldId id="27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EE232-E1E3-4886-A8B5-A71DEF30C83D}" type="datetimeFigureOut">
              <a:rPr lang="en-CA" smtClean="0"/>
              <a:t>2022-02-01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DC635-14BD-4676-8F63-BB7F6B087709}" type="slidenum">
              <a:rPr lang="en-CA" smtClean="0"/>
              <a:t>‹#›</a:t>
            </a:fld>
            <a:endParaRPr lang="en-CA"/>
          </a:p>
        </p:txBody>
      </p:sp>
    </p:spTree>
    <p:extLst>
      <p:ext uri="{BB962C8B-B14F-4D97-AF65-F5344CB8AC3E}">
        <p14:creationId xmlns:p14="http://schemas.microsoft.com/office/powerpoint/2010/main" val="1060576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E26DC-9ECC-403F-B347-564003690A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8145D47-02EB-4494-BD11-409E0E37A6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2324E09-02A0-40C1-A7E6-7350BA08D72B}"/>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5" name="Footer Placeholder 4">
            <a:extLst>
              <a:ext uri="{FF2B5EF4-FFF2-40B4-BE49-F238E27FC236}">
                <a16:creationId xmlns:a16="http://schemas.microsoft.com/office/drawing/2014/main" id="{16535F01-61C5-41EA-8650-AB97105EA23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02C59C3-57EF-485E-971C-91C38D3521B4}"/>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1065825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1EEA-BE87-4D9D-91F4-770380AFFF02}"/>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D152C10-BC5C-4B72-BBAF-609B6D6AB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D435A40-5F38-4E11-9034-1EBAD9778BD5}"/>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5" name="Footer Placeholder 4">
            <a:extLst>
              <a:ext uri="{FF2B5EF4-FFF2-40B4-BE49-F238E27FC236}">
                <a16:creationId xmlns:a16="http://schemas.microsoft.com/office/drawing/2014/main" id="{E9515328-61DC-41CA-950C-82C9D1A654E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1D8D52F-0B70-47E4-A215-450C9C815F71}"/>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1929704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99C4F7-93E4-42D5-9C11-E4883E7A7E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9A60F818-F828-4E11-801D-87FA7D3C7E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67E5E3A-03BA-4313-877F-042FDF32364F}"/>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5" name="Footer Placeholder 4">
            <a:extLst>
              <a:ext uri="{FF2B5EF4-FFF2-40B4-BE49-F238E27FC236}">
                <a16:creationId xmlns:a16="http://schemas.microsoft.com/office/drawing/2014/main" id="{F23532DD-1CE4-4C24-8220-1FFDFDF412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D24C88B-A694-4327-866A-FACEE9DE6581}"/>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193157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C142D-5ADD-485A-9989-E0ACEBA375AF}"/>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C81192C-6178-42EF-BAEF-986C6C9DC9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56C9ACE-A8EC-46C9-AB98-3957F84ABCBF}"/>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5" name="Footer Placeholder 4">
            <a:extLst>
              <a:ext uri="{FF2B5EF4-FFF2-40B4-BE49-F238E27FC236}">
                <a16:creationId xmlns:a16="http://schemas.microsoft.com/office/drawing/2014/main" id="{0113423C-EACD-4E00-A683-47F4CA157D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8A6EB26-5D81-46F9-9E80-B09C256AA803}"/>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2824421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96261-F94F-4C2B-B3B3-5A85ACB86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71DF2C5-1787-488F-A9D5-09D3826B05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112FE5-30B1-4858-9C8F-BD9B702D21B5}"/>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5" name="Footer Placeholder 4">
            <a:extLst>
              <a:ext uri="{FF2B5EF4-FFF2-40B4-BE49-F238E27FC236}">
                <a16:creationId xmlns:a16="http://schemas.microsoft.com/office/drawing/2014/main" id="{B09FA8CE-3809-4064-9B78-6B1B4596084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7DAEE3E-F472-4903-8FC7-EFF63E3056B1}"/>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1801004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5A220-69B7-48F2-BC42-AEE7D6BB64E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5047D77-E1A0-41B1-9556-5A238DF64B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76FA948-12C0-4199-8066-19CD1A299A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C2C79173-B09A-489C-83D1-E84E3EF8DB87}"/>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6" name="Footer Placeholder 5">
            <a:extLst>
              <a:ext uri="{FF2B5EF4-FFF2-40B4-BE49-F238E27FC236}">
                <a16:creationId xmlns:a16="http://schemas.microsoft.com/office/drawing/2014/main" id="{12132D73-3D14-4CD0-B88D-0F2A63086FD2}"/>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647E0BC-12CA-4EA7-9CD0-E723C9CA6AE2}"/>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486787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7B4E5-1932-4143-8FAC-03A591EFD67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2D06D11-9C1B-4022-B751-F3268826C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98D69-D160-46C1-B4DC-DC4A8D2CEB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85A9E2D-A15B-4BDC-92AB-86FAFE1C60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9FB884-7E56-4152-B982-22DD686B5A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E6CCC20-C552-42EC-94EA-4E54A1B3B33D}"/>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8" name="Footer Placeholder 7">
            <a:extLst>
              <a:ext uri="{FF2B5EF4-FFF2-40B4-BE49-F238E27FC236}">
                <a16:creationId xmlns:a16="http://schemas.microsoft.com/office/drawing/2014/main" id="{A96B945F-577E-4BF4-A457-280B86A154FB}"/>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D8CB38E4-98D5-45E4-A01F-4B248AA7B542}"/>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1452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B6C4-B2A2-4D49-A3D6-68390B25F58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C3B3CF26-CDC2-4A78-BF93-36E01549D89C}"/>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4" name="Footer Placeholder 3">
            <a:extLst>
              <a:ext uri="{FF2B5EF4-FFF2-40B4-BE49-F238E27FC236}">
                <a16:creationId xmlns:a16="http://schemas.microsoft.com/office/drawing/2014/main" id="{6BBE89C4-F277-4173-99BA-D7BDBC6E485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ED232240-9A47-4450-8932-32776F32EE68}"/>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101543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A6F634-77A7-4645-AF44-7B9E5FD076F2}"/>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3" name="Footer Placeholder 2">
            <a:extLst>
              <a:ext uri="{FF2B5EF4-FFF2-40B4-BE49-F238E27FC236}">
                <a16:creationId xmlns:a16="http://schemas.microsoft.com/office/drawing/2014/main" id="{0AB58032-89C3-4874-AE0B-3EAA15FE27FB}"/>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D305656-23E7-41B7-9666-30CEB5B74B1B}"/>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428697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86B74-CE32-43B1-95A4-9A26C5627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13CE1ED-6E79-4F7F-B222-D69C173FCB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3963A44-20A1-4CC6-B3B5-78A7EB4C1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42651D-856B-4378-BCD0-108F13142A42}"/>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6" name="Footer Placeholder 5">
            <a:extLst>
              <a:ext uri="{FF2B5EF4-FFF2-40B4-BE49-F238E27FC236}">
                <a16:creationId xmlns:a16="http://schemas.microsoft.com/office/drawing/2014/main" id="{C3B75279-08AA-4571-BA92-042BF48932D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32625AF-0443-45F0-A897-A8B7065BF592}"/>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267578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598C-53C9-40AF-83B6-4561E2A4AF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AAFCE1B0-50E2-4845-9928-12A9F03DCF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5476F12-BC30-47DA-BCC4-AFD807967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4741C1-511E-48E9-89FA-DFF1239A5C07}"/>
              </a:ext>
            </a:extLst>
          </p:cNvPr>
          <p:cNvSpPr>
            <a:spLocks noGrp="1"/>
          </p:cNvSpPr>
          <p:nvPr>
            <p:ph type="dt" sz="half" idx="10"/>
          </p:nvPr>
        </p:nvSpPr>
        <p:spPr/>
        <p:txBody>
          <a:bodyPr/>
          <a:lstStyle/>
          <a:p>
            <a:fld id="{5500BEC1-AB4C-4EBF-94EB-1145070F4F03}" type="datetimeFigureOut">
              <a:rPr lang="en-CA" smtClean="0"/>
              <a:t>2022-02-01</a:t>
            </a:fld>
            <a:endParaRPr lang="en-CA"/>
          </a:p>
        </p:txBody>
      </p:sp>
      <p:sp>
        <p:nvSpPr>
          <p:cNvPr id="6" name="Footer Placeholder 5">
            <a:extLst>
              <a:ext uri="{FF2B5EF4-FFF2-40B4-BE49-F238E27FC236}">
                <a16:creationId xmlns:a16="http://schemas.microsoft.com/office/drawing/2014/main" id="{2C1FF384-5A15-4D45-AA31-474E22190A9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B5F4B7-DE61-44E3-9048-C2F00445B064}"/>
              </a:ext>
            </a:extLst>
          </p:cNvPr>
          <p:cNvSpPr>
            <a:spLocks noGrp="1"/>
          </p:cNvSpPr>
          <p:nvPr>
            <p:ph type="sldNum" sz="quarter" idx="12"/>
          </p:nvPr>
        </p:nvSpPr>
        <p:spPr/>
        <p:txBody>
          <a:bodyPr/>
          <a:lstStyle/>
          <a:p>
            <a:fld id="{5E1DBE62-363D-457F-9128-FAFF25054269}" type="slidenum">
              <a:rPr lang="en-CA" smtClean="0"/>
              <a:t>‹#›</a:t>
            </a:fld>
            <a:endParaRPr lang="en-CA"/>
          </a:p>
        </p:txBody>
      </p:sp>
    </p:spTree>
    <p:extLst>
      <p:ext uri="{BB962C8B-B14F-4D97-AF65-F5344CB8AC3E}">
        <p14:creationId xmlns:p14="http://schemas.microsoft.com/office/powerpoint/2010/main" val="3636229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5BB3B1-C783-4510-9C1C-7231E63BDB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A376DFF-8D32-4255-8058-0FC0D85AB0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5195B29-195B-44BB-B11E-7038EAD44D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0BEC1-AB4C-4EBF-94EB-1145070F4F03}" type="datetimeFigureOut">
              <a:rPr lang="en-CA" smtClean="0"/>
              <a:t>2022-02-01</a:t>
            </a:fld>
            <a:endParaRPr lang="en-CA"/>
          </a:p>
        </p:txBody>
      </p:sp>
      <p:sp>
        <p:nvSpPr>
          <p:cNvPr id="5" name="Footer Placeholder 4">
            <a:extLst>
              <a:ext uri="{FF2B5EF4-FFF2-40B4-BE49-F238E27FC236}">
                <a16:creationId xmlns:a16="http://schemas.microsoft.com/office/drawing/2014/main" id="{4578037A-2492-4881-9FA2-B09F161014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81AACF6-8679-4639-AF7A-DEA2E2895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1DBE62-363D-457F-9128-FAFF25054269}" type="slidenum">
              <a:rPr lang="en-CA" smtClean="0"/>
              <a:t>‹#›</a:t>
            </a:fld>
            <a:endParaRPr lang="en-CA"/>
          </a:p>
        </p:txBody>
      </p:sp>
    </p:spTree>
    <p:extLst>
      <p:ext uri="{BB962C8B-B14F-4D97-AF65-F5344CB8AC3E}">
        <p14:creationId xmlns:p14="http://schemas.microsoft.com/office/powerpoint/2010/main" val="2486798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9" name="Imagen 8" descr="Diagrama, Esquemático&#10;&#10;Descripción generada automáticamente">
            <a:extLst>
              <a:ext uri="{FF2B5EF4-FFF2-40B4-BE49-F238E27FC236}">
                <a16:creationId xmlns:a16="http://schemas.microsoft.com/office/drawing/2014/main" id="{D8D50A77-2D1A-40ED-BCCF-44016DCCA6B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0215" y="3464"/>
            <a:ext cx="2017957" cy="956371"/>
          </a:xfrm>
          <a:prstGeom prst="rect">
            <a:avLst/>
          </a:prstGeom>
        </p:spPr>
      </p:pic>
      <p:sp>
        <p:nvSpPr>
          <p:cNvPr id="11" name="CuadroTexto 10">
            <a:extLst>
              <a:ext uri="{FF2B5EF4-FFF2-40B4-BE49-F238E27FC236}">
                <a16:creationId xmlns:a16="http://schemas.microsoft.com/office/drawing/2014/main" id="{DE3AF5A1-DD8E-428B-A853-E81F130632B0}"/>
              </a:ext>
            </a:extLst>
          </p:cNvPr>
          <p:cNvSpPr txBox="1"/>
          <p:nvPr/>
        </p:nvSpPr>
        <p:spPr>
          <a:xfrm>
            <a:off x="2052109" y="105458"/>
            <a:ext cx="8087783" cy="748795"/>
          </a:xfrm>
          <a:prstGeom prst="rect">
            <a:avLst/>
          </a:prstGeom>
          <a:noFill/>
        </p:spPr>
        <p:txBody>
          <a:bodyPr wrap="square" rtlCol="0">
            <a:spAutoFit/>
          </a:bodyPr>
          <a:lstStyle>
            <a:defPPr>
              <a:defRPr lang="en-US"/>
            </a:defPPr>
            <a:lvl1pPr>
              <a:defRPr sz="3200" b="1">
                <a:solidFill>
                  <a:srgbClr val="003399"/>
                </a:solidFill>
                <a:latin typeface="Calibri" panose="020F0502020204030204" pitchFamily="34" charset="0"/>
                <a:cs typeface="Calibri" panose="020F0502020204030204" pitchFamily="34" charset="0"/>
              </a:defRPr>
            </a:lvl1pPr>
          </a:lstStyle>
          <a:p>
            <a:pPr algn="ctr"/>
            <a:r>
              <a:rPr lang="en-US" sz="2133" dirty="0">
                <a:latin typeface="+mn-lt"/>
              </a:rPr>
              <a:t>High-precision stabilization of copper rotary target motion for application in a laser-driven x-ray source</a:t>
            </a:r>
            <a:endParaRPr lang="es-ES" sz="2133" dirty="0">
              <a:latin typeface="+mn-lt"/>
            </a:endParaRPr>
          </a:p>
        </p:txBody>
      </p:sp>
      <p:sp>
        <p:nvSpPr>
          <p:cNvPr id="12" name="Text Box 197">
            <a:extLst>
              <a:ext uri="{FF2B5EF4-FFF2-40B4-BE49-F238E27FC236}">
                <a16:creationId xmlns:a16="http://schemas.microsoft.com/office/drawing/2014/main" id="{A3EA74B1-BCB9-4B8C-9E7B-CAF5C9D0C908}"/>
              </a:ext>
            </a:extLst>
          </p:cNvPr>
          <p:cNvSpPr txBox="1">
            <a:spLocks noChangeArrowheads="1"/>
          </p:cNvSpPr>
          <p:nvPr/>
        </p:nvSpPr>
        <p:spPr bwMode="auto">
          <a:xfrm>
            <a:off x="2052109" y="714257"/>
            <a:ext cx="8087783" cy="79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4000">
                <a:solidFill>
                  <a:schemeClr val="tx1"/>
                </a:solidFill>
                <a:latin typeface="Times New Roman" pitchFamily="18" charset="0"/>
              </a:defRPr>
            </a:lvl1pPr>
            <a:lvl2pPr marL="742950" indent="-285750">
              <a:defRPr sz="4000">
                <a:solidFill>
                  <a:schemeClr val="tx1"/>
                </a:solidFill>
                <a:latin typeface="Times New Roman" pitchFamily="18" charset="0"/>
              </a:defRPr>
            </a:lvl2pPr>
            <a:lvl3pPr marL="1143000" indent="-228600">
              <a:defRPr sz="4000">
                <a:solidFill>
                  <a:schemeClr val="tx1"/>
                </a:solidFill>
                <a:latin typeface="Times New Roman" pitchFamily="18" charset="0"/>
              </a:defRPr>
            </a:lvl3pPr>
            <a:lvl4pPr marL="1600200" indent="-228600">
              <a:defRPr sz="4000">
                <a:solidFill>
                  <a:schemeClr val="tx1"/>
                </a:solidFill>
                <a:latin typeface="Times New Roman" pitchFamily="18" charset="0"/>
              </a:defRPr>
            </a:lvl4pPr>
            <a:lvl5pPr marL="2057400" indent="-228600">
              <a:defRPr sz="4000">
                <a:solidFill>
                  <a:schemeClr val="tx1"/>
                </a:solidFill>
                <a:latin typeface="Times New Roman" pitchFamily="18" charset="0"/>
              </a:defRPr>
            </a:lvl5pPr>
            <a:lvl6pPr marL="2514600" indent="-228600" eaLnBrk="0" fontAlgn="base" hangingPunct="0">
              <a:spcBef>
                <a:spcPct val="0"/>
              </a:spcBef>
              <a:spcAft>
                <a:spcPct val="0"/>
              </a:spcAft>
              <a:defRPr sz="4000">
                <a:solidFill>
                  <a:schemeClr val="tx1"/>
                </a:solidFill>
                <a:latin typeface="Times New Roman" pitchFamily="18" charset="0"/>
              </a:defRPr>
            </a:lvl6pPr>
            <a:lvl7pPr marL="2971800" indent="-228600" eaLnBrk="0" fontAlgn="base" hangingPunct="0">
              <a:spcBef>
                <a:spcPct val="0"/>
              </a:spcBef>
              <a:spcAft>
                <a:spcPct val="0"/>
              </a:spcAft>
              <a:defRPr sz="4000">
                <a:solidFill>
                  <a:schemeClr val="tx1"/>
                </a:solidFill>
                <a:latin typeface="Times New Roman" pitchFamily="18" charset="0"/>
              </a:defRPr>
            </a:lvl7pPr>
            <a:lvl8pPr marL="3429000" indent="-228600" eaLnBrk="0" fontAlgn="base" hangingPunct="0">
              <a:spcBef>
                <a:spcPct val="0"/>
              </a:spcBef>
              <a:spcAft>
                <a:spcPct val="0"/>
              </a:spcAft>
              <a:defRPr sz="4000">
                <a:solidFill>
                  <a:schemeClr val="tx1"/>
                </a:solidFill>
                <a:latin typeface="Times New Roman" pitchFamily="18" charset="0"/>
              </a:defRPr>
            </a:lvl8pPr>
            <a:lvl9pPr marL="3886200" indent="-228600" eaLnBrk="0" fontAlgn="base" hangingPunct="0">
              <a:spcBef>
                <a:spcPct val="0"/>
              </a:spcBef>
              <a:spcAft>
                <a:spcPct val="0"/>
              </a:spcAft>
              <a:defRPr sz="4000">
                <a:solidFill>
                  <a:schemeClr val="tx1"/>
                </a:solidFill>
                <a:latin typeface="Times New Roman" pitchFamily="18" charset="0"/>
              </a:defRPr>
            </a:lvl9pPr>
          </a:lstStyle>
          <a:p>
            <a:pPr algn="ctr"/>
            <a:r>
              <a:rPr lang="es-ES" altLang="fr-FR" sz="1333" b="1" u="sng" dirty="0">
                <a:solidFill>
                  <a:srgbClr val="3366CC"/>
                </a:solidFill>
                <a:latin typeface="+mn-lt"/>
                <a:cs typeface="Calibri" panose="020F0502020204030204" pitchFamily="34" charset="0"/>
              </a:rPr>
              <a:t>Andrew Coathup</a:t>
            </a:r>
            <a:r>
              <a:rPr lang="es-ES" altLang="fr-FR" sz="1333" b="1" u="sng" baseline="30000" dirty="0">
                <a:solidFill>
                  <a:srgbClr val="3366CC"/>
                </a:solidFill>
                <a:latin typeface="+mn-lt"/>
                <a:cs typeface="Calibri" panose="020F0502020204030204" pitchFamily="34" charset="0"/>
              </a:rPr>
              <a:t>1</a:t>
            </a:r>
            <a:r>
              <a:rPr lang="es-ES" altLang="fr-FR" sz="1333" b="1" u="sng" dirty="0">
                <a:solidFill>
                  <a:srgbClr val="3366CC"/>
                </a:solidFill>
                <a:latin typeface="+mn-lt"/>
                <a:cs typeface="Calibri" panose="020F0502020204030204" pitchFamily="34" charset="0"/>
              </a:rPr>
              <a:t>,</a:t>
            </a:r>
            <a:r>
              <a:rPr lang="en-IE" altLang="fr-FR" sz="1333" b="1" dirty="0">
                <a:solidFill>
                  <a:srgbClr val="3366CC"/>
                </a:solidFill>
                <a:latin typeface="+mn-lt"/>
                <a:cs typeface="Calibri" panose="020F0502020204030204" pitchFamily="34" charset="0"/>
              </a:rPr>
              <a:t> Ramiro Contreras Martínez</a:t>
            </a:r>
            <a:r>
              <a:rPr lang="es-ES" altLang="fr-FR" sz="1333" b="1" baseline="30000" dirty="0">
                <a:solidFill>
                  <a:srgbClr val="3366CC"/>
                </a:solidFill>
                <a:latin typeface="+mn-lt"/>
                <a:cs typeface="Calibri" panose="020F0502020204030204" pitchFamily="34" charset="0"/>
              </a:rPr>
              <a:t>2</a:t>
            </a:r>
            <a:r>
              <a:rPr lang="en-IE" altLang="fr-FR" sz="1333" b="1" dirty="0">
                <a:solidFill>
                  <a:srgbClr val="3366CC"/>
                </a:solidFill>
                <a:latin typeface="+mn-lt"/>
                <a:cs typeface="Calibri" panose="020F0502020204030204" pitchFamily="34" charset="0"/>
              </a:rPr>
              <a:t>, Juan </a:t>
            </a:r>
            <a:r>
              <a:rPr lang="en-IE" altLang="fr-FR" sz="1333" b="1" dirty="0" err="1">
                <a:solidFill>
                  <a:srgbClr val="3366CC"/>
                </a:solidFill>
                <a:latin typeface="+mn-lt"/>
                <a:cs typeface="Calibri" panose="020F0502020204030204" pitchFamily="34" charset="0"/>
              </a:rPr>
              <a:t>Peñas</a:t>
            </a:r>
            <a:r>
              <a:rPr lang="es-ES" altLang="fr-FR" sz="1333" b="1" baseline="30000" dirty="0">
                <a:solidFill>
                  <a:srgbClr val="3366CC"/>
                </a:solidFill>
                <a:latin typeface="+mn-lt"/>
                <a:cs typeface="Calibri" panose="020F0502020204030204" pitchFamily="34" charset="0"/>
              </a:rPr>
              <a:t>1</a:t>
            </a:r>
            <a:r>
              <a:rPr lang="en-IE" altLang="fr-FR" sz="1333" b="1" dirty="0">
                <a:solidFill>
                  <a:srgbClr val="3366CC"/>
                </a:solidFill>
                <a:latin typeface="+mn-lt"/>
                <a:cs typeface="Calibri" panose="020F0502020204030204" pitchFamily="34" charset="0"/>
              </a:rPr>
              <a:t>, Camilo </a:t>
            </a:r>
            <a:r>
              <a:rPr lang="en-IE" altLang="fr-FR" sz="1333" b="1" dirty="0" err="1">
                <a:solidFill>
                  <a:srgbClr val="3366CC"/>
                </a:solidFill>
                <a:latin typeface="+mn-lt"/>
                <a:cs typeface="Calibri" panose="020F0502020204030204" pitchFamily="34" charset="0"/>
              </a:rPr>
              <a:t>Ruíz</a:t>
            </a:r>
            <a:r>
              <a:rPr lang="es-ES" altLang="fr-FR" sz="1333" b="1" baseline="30000" dirty="0">
                <a:solidFill>
                  <a:srgbClr val="3366CC"/>
                </a:solidFill>
                <a:latin typeface="+mn-lt"/>
                <a:cs typeface="Calibri" panose="020F0502020204030204" pitchFamily="34" charset="0"/>
              </a:rPr>
              <a:t>2</a:t>
            </a:r>
            <a:r>
              <a:rPr lang="en-IE" altLang="fr-FR" sz="1333" b="1" dirty="0">
                <a:solidFill>
                  <a:srgbClr val="3366CC"/>
                </a:solidFill>
                <a:latin typeface="+mn-lt"/>
                <a:cs typeface="Calibri" panose="020F0502020204030204" pitchFamily="34" charset="0"/>
              </a:rPr>
              <a:t> and Jose </a:t>
            </a:r>
            <a:r>
              <a:rPr lang="en-IE" altLang="fr-FR" sz="1333" b="1" dirty="0" err="1">
                <a:solidFill>
                  <a:srgbClr val="3366CC"/>
                </a:solidFill>
                <a:latin typeface="+mn-lt"/>
                <a:cs typeface="Calibri" panose="020F0502020204030204" pitchFamily="34" charset="0"/>
              </a:rPr>
              <a:t>Benlliure</a:t>
            </a:r>
            <a:r>
              <a:rPr lang="es-ES" altLang="fr-FR" sz="1333" b="1" baseline="30000" dirty="0">
                <a:solidFill>
                  <a:srgbClr val="3366CC"/>
                </a:solidFill>
                <a:latin typeface="+mn-lt"/>
                <a:cs typeface="Calibri" panose="020F0502020204030204" pitchFamily="34" charset="0"/>
              </a:rPr>
              <a:t>1</a:t>
            </a:r>
          </a:p>
          <a:p>
            <a:pPr algn="ctr"/>
            <a:r>
              <a:rPr lang="es-ES" altLang="fr-FR" sz="1067" b="1" baseline="30000" dirty="0">
                <a:latin typeface="+mn-lt"/>
                <a:cs typeface="Calibri" panose="020F0502020204030204" pitchFamily="34" charset="0"/>
              </a:rPr>
              <a:t>1</a:t>
            </a:r>
            <a:r>
              <a:rPr lang="pt-BR" altLang="fr-FR" sz="1067" i="1" dirty="0">
                <a:solidFill>
                  <a:srgbClr val="000000"/>
                </a:solidFill>
                <a:latin typeface="+mn-lt"/>
                <a:cs typeface="Calibri" panose="020F0502020204030204" pitchFamily="34" charset="0"/>
              </a:rPr>
              <a:t>IGFAE, Universidade de Santiago de Compostela, 15782 Santiago de Compostela, Spain</a:t>
            </a:r>
            <a:endParaRPr lang="fr-FR" altLang="fr-FR" sz="1067" i="1" dirty="0">
              <a:solidFill>
                <a:srgbClr val="000000"/>
              </a:solidFill>
              <a:latin typeface="+mn-lt"/>
              <a:cs typeface="Calibri" panose="020F0502020204030204" pitchFamily="34" charset="0"/>
            </a:endParaRPr>
          </a:p>
          <a:p>
            <a:pPr algn="ctr"/>
            <a:r>
              <a:rPr lang="es-ES" altLang="fr-FR" sz="1067" b="1" baseline="30000" dirty="0">
                <a:latin typeface="+mn-lt"/>
                <a:cs typeface="Calibri" panose="020F0502020204030204" pitchFamily="34" charset="0"/>
              </a:rPr>
              <a:t>2 </a:t>
            </a:r>
            <a:r>
              <a:rPr lang="fr-FR" altLang="fr-FR" sz="1067" i="1" dirty="0">
                <a:solidFill>
                  <a:srgbClr val="000000"/>
                </a:solidFill>
                <a:latin typeface="+mn-lt"/>
                <a:cs typeface="Calibri" panose="020F0502020204030204" pitchFamily="34" charset="0"/>
              </a:rPr>
              <a:t>I</a:t>
            </a:r>
            <a:r>
              <a:rPr lang="es-ES" altLang="fr-FR" sz="1067" i="1" dirty="0" err="1">
                <a:solidFill>
                  <a:srgbClr val="000000"/>
                </a:solidFill>
                <a:latin typeface="+mn-lt"/>
                <a:cs typeface="Calibri" panose="020F0502020204030204" pitchFamily="34" charset="0"/>
              </a:rPr>
              <a:t>nstituto</a:t>
            </a:r>
            <a:r>
              <a:rPr lang="es-ES" altLang="fr-FR" sz="1067" i="1" dirty="0">
                <a:solidFill>
                  <a:srgbClr val="000000"/>
                </a:solidFill>
                <a:latin typeface="+mn-lt"/>
                <a:cs typeface="Calibri" panose="020F0502020204030204" pitchFamily="34" charset="0"/>
              </a:rPr>
              <a:t> Universitario de Física Fundamental y Matemáticas y Dpto. de Didáctica de la Matemática y de las Ciencias Experimentales, Universidad de Salamanca, Patio de Escuelas s/n, Salamanca, </a:t>
            </a:r>
            <a:r>
              <a:rPr lang="es-ES" altLang="fr-FR" sz="1067" i="1" dirty="0" err="1">
                <a:solidFill>
                  <a:srgbClr val="000000"/>
                </a:solidFill>
                <a:latin typeface="+mn-lt"/>
                <a:cs typeface="Calibri" panose="020F0502020204030204" pitchFamily="34" charset="0"/>
              </a:rPr>
              <a:t>Spain</a:t>
            </a:r>
            <a:endParaRPr lang="vi-VN" altLang="fr-FR" sz="1067" i="1" dirty="0">
              <a:solidFill>
                <a:srgbClr val="000000"/>
              </a:solidFill>
              <a:latin typeface="+mn-lt"/>
              <a:cs typeface="Calibri" panose="020F0502020204030204" pitchFamily="34" charset="0"/>
            </a:endParaRPr>
          </a:p>
        </p:txBody>
      </p:sp>
      <p:sp>
        <p:nvSpPr>
          <p:cNvPr id="36" name="TextBox 35">
            <a:extLst>
              <a:ext uri="{FF2B5EF4-FFF2-40B4-BE49-F238E27FC236}">
                <a16:creationId xmlns:a16="http://schemas.microsoft.com/office/drawing/2014/main" id="{81FF5FF3-1385-4368-9831-71385D4B61FE}"/>
              </a:ext>
            </a:extLst>
          </p:cNvPr>
          <p:cNvSpPr txBox="1"/>
          <p:nvPr/>
        </p:nvSpPr>
        <p:spPr>
          <a:xfrm>
            <a:off x="107088" y="1670628"/>
            <a:ext cx="4305835" cy="2189767"/>
          </a:xfrm>
          <a:prstGeom prst="rect">
            <a:avLst/>
          </a:prstGeom>
          <a:noFill/>
        </p:spPr>
        <p:txBody>
          <a:bodyPr wrap="square" rtlCol="0">
            <a:spAutoFit/>
          </a:bodyPr>
          <a:lstStyle/>
          <a:p>
            <a:pPr algn="just">
              <a:lnSpc>
                <a:spcPct val="107000"/>
              </a:lnSpc>
              <a:spcAft>
                <a:spcPts val="533"/>
              </a:spcAft>
            </a:pPr>
            <a:r>
              <a:rPr lang="en-US" sz="1200" b="1" dirty="0">
                <a:latin typeface="Calibri" panose="020F0502020204030204" pitchFamily="34" charset="0"/>
                <a:ea typeface="Calibri" panose="020F0502020204030204" pitchFamily="34" charset="0"/>
                <a:cs typeface="Times New Roman" panose="02020603050405020304" pitchFamily="18" charset="0"/>
              </a:rPr>
              <a:t>Introduction</a:t>
            </a:r>
            <a:endParaRPr lang="en-CA" sz="1200" dirty="0">
              <a:latin typeface="Calibri" panose="020F0502020204030204" pitchFamily="34" charset="0"/>
              <a:ea typeface="Calibri" panose="020F0502020204030204" pitchFamily="34" charset="0"/>
              <a:cs typeface="Times New Roman" panose="02020603050405020304" pitchFamily="18" charset="0"/>
            </a:endParaRP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Laser-based x-ray sources have unique properties and a promising range of applications however are very sensitive to small movements in the position of the target surface with respect to the laser focus</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A 700µJ laser with a 32fs pulse duration at 1kHz repetition rate is focused through a microscope objective onto a copper target</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Factors such as the wobble in the rotational motion of the target and small curvatures in the target material are sufficient to move the target surface outside the Rayleigh length (13µm) of the laser by at least an order of magnitude</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In order to make the x-ray source viable, a focal correction is applied to maintain the position of the target surface within the Rayleigh length of the laser pulses</a:t>
            </a:r>
          </a:p>
          <a:p>
            <a:pPr marL="190510" indent="-190510" algn="just">
              <a:spcAft>
                <a:spcPts val="533"/>
              </a:spcAft>
              <a:buFont typeface="Wingdings" panose="05000000000000000000" pitchFamily="2" charset="2"/>
              <a:buChar char="Ø"/>
            </a:pPr>
            <a:endParaRPr lang="en-US" sz="933" dirty="0">
              <a:latin typeface="Calibri" panose="020F0502020204030204" pitchFamily="34" charset="0"/>
              <a:ea typeface="Calibri" panose="020F0502020204030204" pitchFamily="34" charset="0"/>
              <a:cs typeface="Times New Roman" panose="02020603050405020304" pitchFamily="18" charset="0"/>
            </a:endParaRPr>
          </a:p>
        </p:txBody>
      </p:sp>
      <p:sp>
        <p:nvSpPr>
          <p:cNvPr id="37" name="TextBox 36">
            <a:extLst>
              <a:ext uri="{FF2B5EF4-FFF2-40B4-BE49-F238E27FC236}">
                <a16:creationId xmlns:a16="http://schemas.microsoft.com/office/drawing/2014/main" id="{009B59E4-4429-4DFC-B6F9-011799835008}"/>
              </a:ext>
            </a:extLst>
          </p:cNvPr>
          <p:cNvSpPr txBox="1"/>
          <p:nvPr/>
        </p:nvSpPr>
        <p:spPr>
          <a:xfrm>
            <a:off x="7067729" y="3810457"/>
            <a:ext cx="4883929" cy="900055"/>
          </a:xfrm>
          <a:prstGeom prst="rect">
            <a:avLst/>
          </a:prstGeom>
          <a:noFill/>
        </p:spPr>
        <p:txBody>
          <a:bodyPr wrap="square" rtlCol="0">
            <a:spAutoFit/>
          </a:bodyPr>
          <a:lstStyle/>
          <a:p>
            <a:pPr algn="just">
              <a:spcAft>
                <a:spcPts val="533"/>
              </a:spcAft>
            </a:pPr>
            <a:r>
              <a:rPr lang="en-US" sz="1200" b="1" dirty="0">
                <a:latin typeface="Calibri" panose="020F0502020204030204" pitchFamily="34" charset="0"/>
                <a:ea typeface="Calibri" panose="020F0502020204030204" pitchFamily="34" charset="0"/>
                <a:cs typeface="Times New Roman" panose="02020603050405020304" pitchFamily="18" charset="0"/>
              </a:rPr>
              <a:t>Focal-corrected spectra</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More consistent spectral shape and photon flux</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Standard deviation in hot temperature reduced from 3.8keV to 2.9keV (24% reduction)</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Standard deviation in cold temperature reduced from 3.8keV to 0.5keV (87% reduction)</a:t>
            </a:r>
          </a:p>
        </p:txBody>
      </p:sp>
      <p:sp>
        <p:nvSpPr>
          <p:cNvPr id="38" name="TextBox 37">
            <a:extLst>
              <a:ext uri="{FF2B5EF4-FFF2-40B4-BE49-F238E27FC236}">
                <a16:creationId xmlns:a16="http://schemas.microsoft.com/office/drawing/2014/main" id="{50083FDB-4837-4D43-BF2D-15FC8A622188}"/>
              </a:ext>
            </a:extLst>
          </p:cNvPr>
          <p:cNvSpPr txBox="1"/>
          <p:nvPr/>
        </p:nvSpPr>
        <p:spPr>
          <a:xfrm>
            <a:off x="7037139" y="4752591"/>
            <a:ext cx="5032491" cy="835934"/>
          </a:xfrm>
          <a:prstGeom prst="rect">
            <a:avLst/>
          </a:prstGeom>
          <a:noFill/>
        </p:spPr>
        <p:txBody>
          <a:bodyPr wrap="square" rtlCol="0">
            <a:spAutoFit/>
          </a:bodyPr>
          <a:lstStyle/>
          <a:p>
            <a:pPr algn="just">
              <a:spcAft>
                <a:spcPts val="533"/>
              </a:spcAft>
            </a:pPr>
            <a:r>
              <a:rPr lang="en-US" sz="1200" b="1" dirty="0">
                <a:latin typeface="Calibri" panose="020F0502020204030204" pitchFamily="34" charset="0"/>
                <a:ea typeface="Calibri" panose="020F0502020204030204" pitchFamily="34" charset="0"/>
                <a:cs typeface="Times New Roman" panose="02020603050405020304" pitchFamily="18" charset="0"/>
              </a:rPr>
              <a:t>Conclusions</a:t>
            </a:r>
            <a:endParaRPr lang="en-CA" sz="1200" dirty="0">
              <a:latin typeface="Calibri" panose="020F0502020204030204" pitchFamily="34" charset="0"/>
              <a:ea typeface="Calibri" panose="020F0502020204030204" pitchFamily="34" charset="0"/>
              <a:cs typeface="Times New Roman" panose="02020603050405020304" pitchFamily="18" charset="0"/>
            </a:endParaRP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This work has demonstrated the stability of a laser-generated x-ray source, through both position sensor measurements as well as spectral measurements</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Its stability allows us to exploit its unique properties for applications in phase contrast imaging</a:t>
            </a:r>
            <a:endParaRPr lang="en-CA" sz="933" dirty="0">
              <a:latin typeface="Calibri" panose="020F0502020204030204" pitchFamily="34" charset="0"/>
              <a:ea typeface="Calibri" panose="020F0502020204030204" pitchFamily="34" charset="0"/>
              <a:cs typeface="Times New Roman" panose="02020603050405020304" pitchFamily="18" charset="0"/>
            </a:endParaRPr>
          </a:p>
        </p:txBody>
      </p:sp>
      <p:sp>
        <p:nvSpPr>
          <p:cNvPr id="39" name="TextBox 38">
            <a:extLst>
              <a:ext uri="{FF2B5EF4-FFF2-40B4-BE49-F238E27FC236}">
                <a16:creationId xmlns:a16="http://schemas.microsoft.com/office/drawing/2014/main" id="{A42B4BEC-6048-430C-9A80-E9D5EF044AB3}"/>
              </a:ext>
            </a:extLst>
          </p:cNvPr>
          <p:cNvSpPr txBox="1"/>
          <p:nvPr/>
        </p:nvSpPr>
        <p:spPr>
          <a:xfrm>
            <a:off x="7037138" y="5629440"/>
            <a:ext cx="5047775" cy="979499"/>
          </a:xfrm>
          <a:prstGeom prst="rect">
            <a:avLst/>
          </a:prstGeom>
          <a:noFill/>
        </p:spPr>
        <p:txBody>
          <a:bodyPr wrap="square" rtlCol="0">
            <a:spAutoFit/>
          </a:bodyPr>
          <a:lstStyle/>
          <a:p>
            <a:pPr algn="just">
              <a:spcAft>
                <a:spcPts val="533"/>
              </a:spcAft>
            </a:pPr>
            <a:r>
              <a:rPr lang="en-US" sz="1200" b="1" dirty="0">
                <a:latin typeface="Calibri" panose="020F0502020204030204" pitchFamily="34" charset="0"/>
                <a:ea typeface="Calibri" panose="020F0502020204030204" pitchFamily="34" charset="0"/>
                <a:cs typeface="Times New Roman" panose="02020603050405020304" pitchFamily="18" charset="0"/>
              </a:rPr>
              <a:t>Funding</a:t>
            </a:r>
            <a:endParaRPr lang="en-CA" sz="933" dirty="0">
              <a:latin typeface="Calibri" panose="020F0502020204030204" pitchFamily="34" charset="0"/>
              <a:ea typeface="Calibri" panose="020F0502020204030204" pitchFamily="34" charset="0"/>
              <a:cs typeface="Times New Roman" panose="02020603050405020304" pitchFamily="18" charset="0"/>
            </a:endParaRPr>
          </a:p>
          <a:p>
            <a:pPr algn="just">
              <a:spcAft>
                <a:spcPts val="533"/>
              </a:spcAft>
            </a:pPr>
            <a:r>
              <a:rPr lang="en-US" sz="933" dirty="0">
                <a:latin typeface="Calibri" panose="020F0502020204030204" pitchFamily="34" charset="0"/>
                <a:ea typeface="Calibri" panose="020F0502020204030204" pitchFamily="34" charset="0"/>
                <a:cs typeface="Times New Roman" panose="02020603050405020304" pitchFamily="18" charset="0"/>
              </a:rPr>
              <a:t>Action co-financed by IDIFEDER/2018/022 and IDIFEDER/2021/004 and the </a:t>
            </a:r>
            <a:r>
              <a:rPr lang="en-US" sz="933" dirty="0" err="1">
                <a:latin typeface="Calibri" panose="020F0502020204030204" pitchFamily="34" charset="0"/>
                <a:ea typeface="Calibri" panose="020F0502020204030204" pitchFamily="34" charset="0"/>
                <a:cs typeface="Times New Roman" panose="02020603050405020304" pitchFamily="18" charset="0"/>
              </a:rPr>
              <a:t>proyect</a:t>
            </a:r>
            <a:r>
              <a:rPr lang="en-US" sz="933" dirty="0">
                <a:latin typeface="Calibri" panose="020F0502020204030204" pitchFamily="34" charset="0"/>
                <a:ea typeface="Calibri" panose="020F0502020204030204" pitchFamily="34" charset="0"/>
                <a:cs typeface="Times New Roman" panose="02020603050405020304" pitchFamily="18" charset="0"/>
              </a:rPr>
              <a:t> “Nueva </a:t>
            </a:r>
            <a:r>
              <a:rPr lang="en-US" sz="933" dirty="0" err="1">
                <a:latin typeface="Calibri" panose="020F0502020204030204" pitchFamily="34" charset="0"/>
                <a:ea typeface="Calibri" panose="020F0502020204030204" pitchFamily="34" charset="0"/>
                <a:cs typeface="Times New Roman" panose="02020603050405020304" pitchFamily="18" charset="0"/>
              </a:rPr>
              <a:t>generación</a:t>
            </a:r>
            <a:r>
              <a:rPr lang="en-US" sz="933" dirty="0">
                <a:latin typeface="Calibri" panose="020F0502020204030204" pitchFamily="34" charset="0"/>
                <a:ea typeface="Calibri" panose="020F0502020204030204" pitchFamily="34" charset="0"/>
                <a:cs typeface="Times New Roman" panose="02020603050405020304" pitchFamily="18" charset="0"/>
              </a:rPr>
              <a:t> de </a:t>
            </a:r>
            <a:r>
              <a:rPr lang="en-US" sz="933" dirty="0" err="1">
                <a:latin typeface="Calibri" panose="020F0502020204030204" pitchFamily="34" charset="0"/>
                <a:ea typeface="Calibri" panose="020F0502020204030204" pitchFamily="34" charset="0"/>
                <a:cs typeface="Times New Roman" panose="02020603050405020304" pitchFamily="18" charset="0"/>
              </a:rPr>
              <a:t>equipos</a:t>
            </a:r>
            <a:r>
              <a:rPr lang="en-US" sz="933" dirty="0">
                <a:latin typeface="Calibri" panose="020F0502020204030204" pitchFamily="34" charset="0"/>
                <a:ea typeface="Calibri" panose="020F0502020204030204" pitchFamily="34" charset="0"/>
                <a:cs typeface="Times New Roman" panose="02020603050405020304" pitchFamily="18" charset="0"/>
              </a:rPr>
              <a:t> de imagen por </a:t>
            </a:r>
            <a:r>
              <a:rPr lang="en-US" sz="933" dirty="0" err="1">
                <a:latin typeface="Calibri" panose="020F0502020204030204" pitchFamily="34" charset="0"/>
                <a:ea typeface="Calibri" panose="020F0502020204030204" pitchFamily="34" charset="0"/>
                <a:cs typeface="Times New Roman" panose="02020603050405020304" pitchFamily="18" charset="0"/>
              </a:rPr>
              <a:t>rayos</a:t>
            </a:r>
            <a:r>
              <a:rPr lang="en-US" sz="933" dirty="0">
                <a:latin typeface="Calibri" panose="020F0502020204030204" pitchFamily="34" charset="0"/>
                <a:ea typeface="Calibri" panose="020F0502020204030204" pitchFamily="34" charset="0"/>
                <a:cs typeface="Times New Roman" panose="02020603050405020304" pitchFamily="18" charset="0"/>
              </a:rPr>
              <a:t> X con </a:t>
            </a:r>
            <a:r>
              <a:rPr lang="en-US" sz="933" dirty="0" err="1">
                <a:latin typeface="Calibri" panose="020F0502020204030204" pitchFamily="34" charset="0"/>
                <a:ea typeface="Calibri" panose="020F0502020204030204" pitchFamily="34" charset="0"/>
                <a:cs typeface="Times New Roman" panose="02020603050405020304" pitchFamily="18" charset="0"/>
              </a:rPr>
              <a:t>contraste</a:t>
            </a:r>
            <a:r>
              <a:rPr lang="en-US" sz="933" dirty="0">
                <a:latin typeface="Calibri" panose="020F0502020204030204" pitchFamily="34" charset="0"/>
                <a:ea typeface="Calibri" panose="020F0502020204030204" pitchFamily="34" charset="0"/>
                <a:cs typeface="Times New Roman" panose="02020603050405020304" pitchFamily="18" charset="0"/>
              </a:rPr>
              <a:t> de </a:t>
            </a:r>
            <a:r>
              <a:rPr lang="en-US" sz="933" dirty="0" err="1">
                <a:latin typeface="Calibri" panose="020F0502020204030204" pitchFamily="34" charset="0"/>
                <a:ea typeface="Calibri" panose="020F0502020204030204" pitchFamily="34" charset="0"/>
                <a:cs typeface="Times New Roman" panose="02020603050405020304" pitchFamily="18" charset="0"/>
              </a:rPr>
              <a:t>fase</a:t>
            </a:r>
            <a:r>
              <a:rPr lang="en-US" sz="933" dirty="0">
                <a:latin typeface="Calibri" panose="020F0502020204030204" pitchFamily="34" charset="0"/>
                <a:ea typeface="Calibri" panose="020F0502020204030204" pitchFamily="34" charset="0"/>
                <a:cs typeface="Times New Roman" panose="02020603050405020304" pitchFamily="18" charset="0"/>
              </a:rPr>
              <a:t> y </a:t>
            </a:r>
            <a:r>
              <a:rPr lang="en-US" sz="933" dirty="0" err="1">
                <a:latin typeface="Calibri" panose="020F0502020204030204" pitchFamily="34" charset="0"/>
                <a:ea typeface="Calibri" panose="020F0502020204030204" pitchFamily="34" charset="0"/>
                <a:cs typeface="Times New Roman" panose="02020603050405020304" pitchFamily="18" charset="0"/>
              </a:rPr>
              <a:t>fuente</a:t>
            </a:r>
            <a:r>
              <a:rPr lang="en-US" sz="933" dirty="0">
                <a:latin typeface="Calibri" panose="020F0502020204030204" pitchFamily="34" charset="0"/>
                <a:ea typeface="Calibri" panose="020F0502020204030204" pitchFamily="34" charset="0"/>
                <a:cs typeface="Times New Roman" panose="02020603050405020304" pitchFamily="18" charset="0"/>
              </a:rPr>
              <a:t> LÁSER (XPHASE-LASER)” No. RTC2019-007112-1.</a:t>
            </a:r>
            <a:endParaRPr lang="en-CA" sz="933" dirty="0">
              <a:latin typeface="Calibri" panose="020F0502020204030204" pitchFamily="34" charset="0"/>
              <a:ea typeface="Calibri" panose="020F0502020204030204" pitchFamily="34" charset="0"/>
              <a:cs typeface="Times New Roman" panose="02020603050405020304" pitchFamily="18" charset="0"/>
            </a:endParaRPr>
          </a:p>
          <a:p>
            <a:endParaRPr lang="en-CA" sz="933" dirty="0"/>
          </a:p>
        </p:txBody>
      </p:sp>
      <p:pic>
        <p:nvPicPr>
          <p:cNvPr id="45" name="Picture 44" descr="Text&#10;&#10;Description automatically generated">
            <a:extLst>
              <a:ext uri="{FF2B5EF4-FFF2-40B4-BE49-F238E27FC236}">
                <a16:creationId xmlns:a16="http://schemas.microsoft.com/office/drawing/2014/main" id="{95BBFB52-5A8A-4885-89A9-0B83A213E950}"/>
              </a:ext>
            </a:extLst>
          </p:cNvPr>
          <p:cNvPicPr>
            <a:picLocks noChangeAspect="1"/>
          </p:cNvPicPr>
          <p:nvPr/>
        </p:nvPicPr>
        <p:blipFill>
          <a:blip r:embed="rId4"/>
          <a:stretch>
            <a:fillRect/>
          </a:stretch>
        </p:blipFill>
        <p:spPr>
          <a:xfrm>
            <a:off x="8317624" y="6263438"/>
            <a:ext cx="3767289" cy="467967"/>
          </a:xfrm>
          <a:prstGeom prst="rect">
            <a:avLst/>
          </a:prstGeom>
        </p:spPr>
      </p:pic>
      <p:pic>
        <p:nvPicPr>
          <p:cNvPr id="47" name="Picture 46" descr="A picture containing icon&#10;&#10;Description automatically generated">
            <a:extLst>
              <a:ext uri="{FF2B5EF4-FFF2-40B4-BE49-F238E27FC236}">
                <a16:creationId xmlns:a16="http://schemas.microsoft.com/office/drawing/2014/main" id="{AE32C709-5DD5-4567-9789-2693BB67B01F}"/>
              </a:ext>
            </a:extLst>
          </p:cNvPr>
          <p:cNvPicPr>
            <a:picLocks noChangeAspect="1"/>
          </p:cNvPicPr>
          <p:nvPr/>
        </p:nvPicPr>
        <p:blipFill>
          <a:blip r:embed="rId5"/>
          <a:stretch>
            <a:fillRect/>
          </a:stretch>
        </p:blipFill>
        <p:spPr>
          <a:xfrm>
            <a:off x="6067748" y="6332549"/>
            <a:ext cx="475581" cy="475581"/>
          </a:xfrm>
          <a:prstGeom prst="rect">
            <a:avLst/>
          </a:prstGeom>
        </p:spPr>
      </p:pic>
      <p:pic>
        <p:nvPicPr>
          <p:cNvPr id="49" name="Picture 48" descr="Text&#10;&#10;Description automatically generated">
            <a:extLst>
              <a:ext uri="{FF2B5EF4-FFF2-40B4-BE49-F238E27FC236}">
                <a16:creationId xmlns:a16="http://schemas.microsoft.com/office/drawing/2014/main" id="{026CB3F4-B935-4CCF-97BC-B0B751E209C1}"/>
              </a:ext>
            </a:extLst>
          </p:cNvPr>
          <p:cNvPicPr>
            <a:picLocks noChangeAspect="1"/>
          </p:cNvPicPr>
          <p:nvPr/>
        </p:nvPicPr>
        <p:blipFill>
          <a:blip r:embed="rId6"/>
          <a:stretch>
            <a:fillRect/>
          </a:stretch>
        </p:blipFill>
        <p:spPr>
          <a:xfrm>
            <a:off x="6708439" y="6332549"/>
            <a:ext cx="1444076" cy="475581"/>
          </a:xfrm>
          <a:prstGeom prst="rect">
            <a:avLst/>
          </a:prstGeom>
        </p:spPr>
      </p:pic>
      <p:grpSp>
        <p:nvGrpSpPr>
          <p:cNvPr id="91" name="Group 90">
            <a:extLst>
              <a:ext uri="{FF2B5EF4-FFF2-40B4-BE49-F238E27FC236}">
                <a16:creationId xmlns:a16="http://schemas.microsoft.com/office/drawing/2014/main" id="{F48894B8-027F-41AC-B947-D92F9CCE96C7}"/>
              </a:ext>
            </a:extLst>
          </p:cNvPr>
          <p:cNvGrpSpPr/>
          <p:nvPr/>
        </p:nvGrpSpPr>
        <p:grpSpPr>
          <a:xfrm>
            <a:off x="7041288" y="1577425"/>
            <a:ext cx="4879779" cy="2135736"/>
            <a:chOff x="0" y="0"/>
            <a:chExt cx="12051151" cy="6182901"/>
          </a:xfrm>
        </p:grpSpPr>
        <p:pic>
          <p:nvPicPr>
            <p:cNvPr id="92" name="Picture 91" descr="A picture containing text, writing implement, pencil, stationary&#10;&#10;Description automatically generated">
              <a:extLst>
                <a:ext uri="{FF2B5EF4-FFF2-40B4-BE49-F238E27FC236}">
                  <a16:creationId xmlns:a16="http://schemas.microsoft.com/office/drawing/2014/main" id="{7D0EAB0E-D0EC-4FA2-B7DB-C212FF3341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0"/>
              <a:ext cx="5955151" cy="5499980"/>
            </a:xfrm>
            <a:prstGeom prst="rect">
              <a:avLst/>
            </a:prstGeom>
          </p:spPr>
        </p:pic>
        <p:pic>
          <p:nvPicPr>
            <p:cNvPr id="93" name="Picture 92" descr="Chart&#10;&#10;Description automatically generated">
              <a:extLst>
                <a:ext uri="{FF2B5EF4-FFF2-40B4-BE49-F238E27FC236}">
                  <a16:creationId xmlns:a16="http://schemas.microsoft.com/office/drawing/2014/main" id="{46FD9FB1-7667-4162-9CA4-D45C12F5F56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0"/>
              <a:ext cx="5955152" cy="5499980"/>
            </a:xfrm>
            <a:prstGeom prst="rect">
              <a:avLst/>
            </a:prstGeom>
          </p:spPr>
        </p:pic>
        <p:sp>
          <p:nvSpPr>
            <p:cNvPr id="94" name="TextBox 93">
              <a:extLst>
                <a:ext uri="{FF2B5EF4-FFF2-40B4-BE49-F238E27FC236}">
                  <a16:creationId xmlns:a16="http://schemas.microsoft.com/office/drawing/2014/main" id="{EFAC44F7-FFE1-43BF-9CC8-4A98A85A9B98}"/>
                </a:ext>
              </a:extLst>
            </p:cNvPr>
            <p:cNvSpPr txBox="1"/>
            <p:nvPr/>
          </p:nvSpPr>
          <p:spPr>
            <a:xfrm>
              <a:off x="140847" y="5499982"/>
              <a:ext cx="11910304" cy="682919"/>
            </a:xfrm>
            <a:prstGeom prst="rect">
              <a:avLst/>
            </a:prstGeom>
            <a:noFill/>
          </p:spPr>
          <p:txBody>
            <a:bodyPr wrap="square" rtlCol="0">
              <a:spAutoFit/>
            </a:bodyPr>
            <a:lstStyle/>
            <a:p>
              <a:r>
                <a:rPr lang="en-CA" sz="933" dirty="0">
                  <a:latin typeface="Calibri" panose="020F0502020204030204" pitchFamily="34" charset="0"/>
                  <a:ea typeface="Calibri" panose="020F0502020204030204" pitchFamily="34" charset="0"/>
                  <a:cs typeface="Times New Roman" panose="02020603050405020304" pitchFamily="18" charset="0"/>
                </a:rPr>
                <a:t>Figure 3: (Left) </a:t>
              </a:r>
              <a:r>
                <a:rPr lang="en-US" sz="933" dirty="0">
                  <a:latin typeface="Calibri" panose="020F0502020204030204" pitchFamily="34" charset="0"/>
                  <a:ea typeface="Calibri" panose="020F0502020204030204" pitchFamily="34" charset="0"/>
                  <a:cs typeface="Times New Roman" panose="02020603050405020304" pitchFamily="18" charset="0"/>
                </a:rPr>
                <a:t>Five spectra without focal correction (Right) Five spectra with focal correction</a:t>
              </a:r>
              <a:endParaRPr lang="en-CA" sz="933" dirty="0">
                <a:latin typeface="Calibri" panose="020F0502020204030204" pitchFamily="34" charset="0"/>
                <a:ea typeface="Calibri" panose="020F0502020204030204" pitchFamily="34" charset="0"/>
                <a:cs typeface="Times New Roman" panose="02020603050405020304" pitchFamily="18" charset="0"/>
              </a:endParaRPr>
            </a:p>
          </p:txBody>
        </p:sp>
      </p:grpSp>
      <p:sp>
        <p:nvSpPr>
          <p:cNvPr id="99" name="TextBox 98">
            <a:extLst>
              <a:ext uri="{FF2B5EF4-FFF2-40B4-BE49-F238E27FC236}">
                <a16:creationId xmlns:a16="http://schemas.microsoft.com/office/drawing/2014/main" id="{E674766F-69D5-449E-BEDA-7DE33DCFAF56}"/>
              </a:ext>
            </a:extLst>
          </p:cNvPr>
          <p:cNvSpPr txBox="1"/>
          <p:nvPr/>
        </p:nvSpPr>
        <p:spPr>
          <a:xfrm>
            <a:off x="4616498" y="4247098"/>
            <a:ext cx="2343429" cy="1681999"/>
          </a:xfrm>
          <a:prstGeom prst="rect">
            <a:avLst/>
          </a:prstGeom>
          <a:noFill/>
        </p:spPr>
        <p:txBody>
          <a:bodyPr wrap="square" rtlCol="0">
            <a:spAutoFit/>
          </a:bodyPr>
          <a:lstStyle/>
          <a:p>
            <a:pPr algn="just">
              <a:spcAft>
                <a:spcPts val="533"/>
              </a:spcAft>
            </a:pPr>
            <a:r>
              <a:rPr lang="en-US" sz="1200" b="1" dirty="0">
                <a:latin typeface="Calibri" panose="020F0502020204030204" pitchFamily="34" charset="0"/>
                <a:ea typeface="Calibri" panose="020F0502020204030204" pitchFamily="34" charset="0"/>
                <a:cs typeface="Times New Roman" panose="02020603050405020304" pitchFamily="18" charset="0"/>
              </a:rPr>
              <a:t>Target Stabilization </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Standard deviation in target focal motion of </a:t>
            </a:r>
            <a:r>
              <a:rPr lang="en-US" sz="933" b="1" dirty="0">
                <a:latin typeface="Calibri" panose="020F0502020204030204" pitchFamily="34" charset="0"/>
                <a:ea typeface="Calibri" panose="020F0502020204030204" pitchFamily="34" charset="0"/>
                <a:cs typeface="Times New Roman" panose="02020603050405020304" pitchFamily="18" charset="0"/>
              </a:rPr>
              <a:t>37.5µm</a:t>
            </a:r>
            <a:r>
              <a:rPr lang="en-US" sz="933" dirty="0">
                <a:latin typeface="Calibri" panose="020F0502020204030204" pitchFamily="34" charset="0"/>
                <a:ea typeface="Calibri" panose="020F0502020204030204" pitchFamily="34" charset="0"/>
                <a:cs typeface="Times New Roman" panose="02020603050405020304" pitchFamily="18" charset="0"/>
              </a:rPr>
              <a:t> without correction</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Standard deviation in target focal motion of </a:t>
            </a:r>
            <a:r>
              <a:rPr lang="en-US" sz="933" b="1" dirty="0">
                <a:latin typeface="Calibri" panose="020F0502020204030204" pitchFamily="34" charset="0"/>
                <a:ea typeface="Calibri" panose="020F0502020204030204" pitchFamily="34" charset="0"/>
                <a:cs typeface="Times New Roman" panose="02020603050405020304" pitchFamily="18" charset="0"/>
              </a:rPr>
              <a:t>6.2µm</a:t>
            </a:r>
            <a:r>
              <a:rPr lang="en-US" sz="933" dirty="0">
                <a:latin typeface="Calibri" panose="020F0502020204030204" pitchFamily="34" charset="0"/>
                <a:ea typeface="Calibri" panose="020F0502020204030204" pitchFamily="34" charset="0"/>
                <a:cs typeface="Times New Roman" panose="02020603050405020304" pitchFamily="18" charset="0"/>
              </a:rPr>
              <a:t> with correction</a:t>
            </a:r>
          </a:p>
          <a:p>
            <a:pPr marL="190510" indent="-190510" algn="just">
              <a:spcAft>
                <a:spcPts val="533"/>
              </a:spcAft>
              <a:buFont typeface="Wingdings" panose="05000000000000000000" pitchFamily="2" charset="2"/>
              <a:buChar char="Ø"/>
            </a:pPr>
            <a:r>
              <a:rPr lang="en-US" sz="933" dirty="0">
                <a:latin typeface="Calibri" panose="020F0502020204030204" pitchFamily="34" charset="0"/>
                <a:ea typeface="Calibri" panose="020F0502020204030204" pitchFamily="34" charset="0"/>
                <a:cs typeface="Times New Roman" panose="02020603050405020304" pitchFamily="18" charset="0"/>
              </a:rPr>
              <a:t>The majority of the laser shots therefore impact the target surface within the Rayleigh length</a:t>
            </a:r>
          </a:p>
          <a:p>
            <a:pPr marL="190510" indent="-190510" algn="just">
              <a:spcAft>
                <a:spcPts val="533"/>
              </a:spcAft>
              <a:buFont typeface="Wingdings" panose="05000000000000000000" pitchFamily="2" charset="2"/>
              <a:buChar char="Ø"/>
            </a:pPr>
            <a:endParaRPr lang="en-US" sz="933" dirty="0">
              <a:latin typeface="Calibri" panose="020F0502020204030204" pitchFamily="34" charset="0"/>
              <a:ea typeface="Calibri" panose="020F0502020204030204" pitchFamily="34" charset="0"/>
              <a:cs typeface="Times New Roman" panose="02020603050405020304" pitchFamily="18" charset="0"/>
            </a:endParaRPr>
          </a:p>
        </p:txBody>
      </p:sp>
      <p:grpSp>
        <p:nvGrpSpPr>
          <p:cNvPr id="101" name="Group 100">
            <a:extLst>
              <a:ext uri="{FF2B5EF4-FFF2-40B4-BE49-F238E27FC236}">
                <a16:creationId xmlns:a16="http://schemas.microsoft.com/office/drawing/2014/main" id="{C1198C25-AF43-4AF2-BA37-3EB6A06CDFFC}"/>
              </a:ext>
            </a:extLst>
          </p:cNvPr>
          <p:cNvGrpSpPr>
            <a:grpSpLocks noChangeAspect="1"/>
          </p:cNvGrpSpPr>
          <p:nvPr/>
        </p:nvGrpSpPr>
        <p:grpSpPr>
          <a:xfrm>
            <a:off x="4647088" y="1743665"/>
            <a:ext cx="2312838" cy="2404375"/>
            <a:chOff x="6619002" y="2368655"/>
            <a:chExt cx="3706098" cy="3852776"/>
          </a:xfrm>
        </p:grpSpPr>
        <p:pic>
          <p:nvPicPr>
            <p:cNvPr id="82" name="Picture 81">
              <a:extLst>
                <a:ext uri="{FF2B5EF4-FFF2-40B4-BE49-F238E27FC236}">
                  <a16:creationId xmlns:a16="http://schemas.microsoft.com/office/drawing/2014/main" id="{84611FC7-4E75-4C8E-9735-A0E6619CDE1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619002" y="2368655"/>
              <a:ext cx="3706098" cy="2780017"/>
            </a:xfrm>
            <a:prstGeom prst="rect">
              <a:avLst/>
            </a:prstGeom>
          </p:spPr>
        </p:pic>
        <p:sp>
          <p:nvSpPr>
            <p:cNvPr id="100" name="TextBox 99">
              <a:extLst>
                <a:ext uri="{FF2B5EF4-FFF2-40B4-BE49-F238E27FC236}">
                  <a16:creationId xmlns:a16="http://schemas.microsoft.com/office/drawing/2014/main" id="{07E9C73D-0F0F-479E-BDEA-DB7C612E3063}"/>
                </a:ext>
              </a:extLst>
            </p:cNvPr>
            <p:cNvSpPr txBox="1"/>
            <p:nvPr/>
          </p:nvSpPr>
          <p:spPr>
            <a:xfrm>
              <a:off x="6619002" y="5153281"/>
              <a:ext cx="3706098" cy="1068150"/>
            </a:xfrm>
            <a:prstGeom prst="rect">
              <a:avLst/>
            </a:prstGeom>
            <a:noFill/>
          </p:spPr>
          <p:txBody>
            <a:bodyPr wrap="square" rtlCol="0">
              <a:spAutoFit/>
            </a:bodyPr>
            <a:lstStyle/>
            <a:p>
              <a:r>
                <a:rPr lang="en-CA" sz="933" dirty="0">
                  <a:latin typeface="Calibri" panose="020F0502020204030204" pitchFamily="34" charset="0"/>
                  <a:ea typeface="Calibri" panose="020F0502020204030204" pitchFamily="34" charset="0"/>
                  <a:cs typeface="Times New Roman" panose="02020603050405020304" pitchFamily="18" charset="0"/>
                </a:rPr>
                <a:t>Figure 2: </a:t>
              </a:r>
              <a:r>
                <a:rPr lang="en-US" sz="933" dirty="0">
                  <a:latin typeface="Calibri" panose="020F0502020204030204" pitchFamily="34" charset="0"/>
                  <a:ea typeface="Calibri" panose="020F0502020204030204" pitchFamily="34" charset="0"/>
                  <a:cs typeface="Times New Roman" panose="02020603050405020304" pitchFamily="18" charset="0"/>
                </a:rPr>
                <a:t>The copper target is mounted on a rotary stage. A microscope objective focusses the high intensity laser pulses onto the target producing x-ray radiation</a:t>
              </a:r>
              <a:endParaRPr lang="en-CA" sz="933" dirty="0">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114" name="Group 113">
            <a:extLst>
              <a:ext uri="{FF2B5EF4-FFF2-40B4-BE49-F238E27FC236}">
                <a16:creationId xmlns:a16="http://schemas.microsoft.com/office/drawing/2014/main" id="{E3BF6F59-9BAD-41EF-B145-7D03961E1333}"/>
              </a:ext>
            </a:extLst>
          </p:cNvPr>
          <p:cNvGrpSpPr>
            <a:grpSpLocks noChangeAspect="1"/>
          </p:cNvGrpSpPr>
          <p:nvPr/>
        </p:nvGrpSpPr>
        <p:grpSpPr>
          <a:xfrm>
            <a:off x="90215" y="3807751"/>
            <a:ext cx="4449072" cy="2894325"/>
            <a:chOff x="798364" y="585009"/>
            <a:chExt cx="10516987" cy="6841781"/>
          </a:xfrm>
        </p:grpSpPr>
        <p:sp>
          <p:nvSpPr>
            <p:cNvPr id="115" name="TextBox 114">
              <a:extLst>
                <a:ext uri="{FF2B5EF4-FFF2-40B4-BE49-F238E27FC236}">
                  <a16:creationId xmlns:a16="http://schemas.microsoft.com/office/drawing/2014/main" id="{EC64C086-F237-490B-A46D-3A7896238BD3}"/>
                </a:ext>
              </a:extLst>
            </p:cNvPr>
            <p:cNvSpPr txBox="1"/>
            <p:nvPr/>
          </p:nvSpPr>
          <p:spPr>
            <a:xfrm>
              <a:off x="798364" y="5366182"/>
              <a:ext cx="10516987" cy="2060608"/>
            </a:xfrm>
            <a:prstGeom prst="rect">
              <a:avLst/>
            </a:prstGeom>
            <a:noFill/>
          </p:spPr>
          <p:txBody>
            <a:bodyPr wrap="square" rtlCol="0">
              <a:spAutoFit/>
            </a:bodyPr>
            <a:lstStyle/>
            <a:p>
              <a:pPr algn="just"/>
              <a:r>
                <a:rPr lang="en-CA" sz="933" dirty="0">
                  <a:latin typeface="Calibri" panose="020F0502020204030204" pitchFamily="34" charset="0"/>
                  <a:ea typeface="Calibri" panose="020F0502020204030204" pitchFamily="34" charset="0"/>
                  <a:cs typeface="Times New Roman" panose="02020603050405020304" pitchFamily="18" charset="0"/>
                </a:rPr>
                <a:t>Figure 1: (Left) </a:t>
              </a:r>
              <a:r>
                <a:rPr lang="en-US" sz="933" dirty="0">
                  <a:latin typeface="Calibri" panose="020F0502020204030204" pitchFamily="34" charset="0"/>
                  <a:ea typeface="Calibri" panose="020F0502020204030204" pitchFamily="34" charset="0"/>
                  <a:cs typeface="Times New Roman" panose="02020603050405020304" pitchFamily="18" charset="0"/>
                </a:rPr>
                <a:t>The variation in the target surface motion without focal correction and with focal correction. (Right) Target surface motion over a single rotation of the target. The solid and dashed black lines show the mean and standard deviation of the corrected motion</a:t>
              </a:r>
              <a:endParaRPr lang="en-CA" sz="933" dirty="0">
                <a:latin typeface="Calibri" panose="020F0502020204030204" pitchFamily="34" charset="0"/>
                <a:ea typeface="Calibri" panose="020F0502020204030204" pitchFamily="34" charset="0"/>
                <a:cs typeface="Times New Roman" panose="02020603050405020304" pitchFamily="18" charset="0"/>
              </a:endParaRPr>
            </a:p>
            <a:p>
              <a:endParaRPr lang="en-CA" sz="1333" dirty="0"/>
            </a:p>
          </p:txBody>
        </p:sp>
        <p:pic>
          <p:nvPicPr>
            <p:cNvPr id="116" name="Picture 115" descr="Chart, histogram&#10;&#10;Description automatically generated">
              <a:extLst>
                <a:ext uri="{FF2B5EF4-FFF2-40B4-BE49-F238E27FC236}">
                  <a16:creationId xmlns:a16="http://schemas.microsoft.com/office/drawing/2014/main" id="{E0F573CF-DC48-4C0A-8AA1-2683EDF21F9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8364" y="585009"/>
              <a:ext cx="5426630" cy="4781172"/>
            </a:xfrm>
            <a:prstGeom prst="rect">
              <a:avLst/>
            </a:prstGeom>
          </p:spPr>
        </p:pic>
        <p:pic>
          <p:nvPicPr>
            <p:cNvPr id="117" name="Picture 116" descr="A picture containing line chart&#10;&#10;Description automatically generated">
              <a:extLst>
                <a:ext uri="{FF2B5EF4-FFF2-40B4-BE49-F238E27FC236}">
                  <a16:creationId xmlns:a16="http://schemas.microsoft.com/office/drawing/2014/main" id="{36953AC0-C2C5-48C3-BA5F-8214F199E65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28184" y="585009"/>
              <a:ext cx="5087167" cy="4781172"/>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D7E5AC-78FC-4FEB-A69B-6423AB56A2D5}"/>
              </a:ext>
            </a:extLst>
          </p:cNvPr>
          <p:cNvSpPr txBox="1"/>
          <p:nvPr/>
        </p:nvSpPr>
        <p:spPr>
          <a:xfrm>
            <a:off x="461727" y="226337"/>
            <a:ext cx="2709588" cy="1477328"/>
          </a:xfrm>
          <a:prstGeom prst="rect">
            <a:avLst/>
          </a:prstGeom>
          <a:noFill/>
        </p:spPr>
        <p:txBody>
          <a:bodyPr wrap="none" rtlCol="0">
            <a:spAutoFit/>
          </a:bodyPr>
          <a:lstStyle/>
          <a:p>
            <a:r>
              <a:rPr lang="en-US" dirty="0"/>
              <a:t>Example of program:</a:t>
            </a:r>
          </a:p>
          <a:p>
            <a:r>
              <a:rPr lang="en-CA" dirty="0"/>
              <a:t>Pencil_R1_10_R2_10_run2</a:t>
            </a:r>
          </a:p>
          <a:p>
            <a:r>
              <a:rPr lang="en-CA" dirty="0"/>
              <a:t>Pencil</a:t>
            </a:r>
          </a:p>
          <a:p>
            <a:r>
              <a:rPr lang="en-CA" dirty="0"/>
              <a:t>R1 = 10cm</a:t>
            </a:r>
          </a:p>
          <a:p>
            <a:r>
              <a:rPr lang="en-CA" dirty="0"/>
              <a:t>R2 = 10cm</a:t>
            </a:r>
          </a:p>
        </p:txBody>
      </p:sp>
      <p:pic>
        <p:nvPicPr>
          <p:cNvPr id="12" name="Picture 11">
            <a:extLst>
              <a:ext uri="{FF2B5EF4-FFF2-40B4-BE49-F238E27FC236}">
                <a16:creationId xmlns:a16="http://schemas.microsoft.com/office/drawing/2014/main" id="{B3E6AE05-9AA9-45DA-AD1D-0F43415B110E}"/>
              </a:ext>
            </a:extLst>
          </p:cNvPr>
          <p:cNvPicPr>
            <a:picLocks noChangeAspect="1"/>
          </p:cNvPicPr>
          <p:nvPr/>
        </p:nvPicPr>
        <p:blipFill>
          <a:blip r:embed="rId2"/>
          <a:stretch>
            <a:fillRect/>
          </a:stretch>
        </p:blipFill>
        <p:spPr>
          <a:xfrm>
            <a:off x="461727" y="1932357"/>
            <a:ext cx="5226859" cy="4543985"/>
          </a:xfrm>
          <a:prstGeom prst="rect">
            <a:avLst/>
          </a:prstGeom>
        </p:spPr>
      </p:pic>
      <p:pic>
        <p:nvPicPr>
          <p:cNvPr id="14" name="Picture 13">
            <a:extLst>
              <a:ext uri="{FF2B5EF4-FFF2-40B4-BE49-F238E27FC236}">
                <a16:creationId xmlns:a16="http://schemas.microsoft.com/office/drawing/2014/main" id="{890123E1-04CC-4356-8C8C-5E939DE1E5CC}"/>
              </a:ext>
            </a:extLst>
          </p:cNvPr>
          <p:cNvPicPr>
            <a:picLocks noChangeAspect="1"/>
          </p:cNvPicPr>
          <p:nvPr/>
        </p:nvPicPr>
        <p:blipFill>
          <a:blip r:embed="rId3"/>
          <a:stretch>
            <a:fillRect/>
          </a:stretch>
        </p:blipFill>
        <p:spPr>
          <a:xfrm>
            <a:off x="6349606" y="1827228"/>
            <a:ext cx="5380667" cy="4754241"/>
          </a:xfrm>
          <a:prstGeom prst="rect">
            <a:avLst/>
          </a:prstGeom>
        </p:spPr>
      </p:pic>
      <p:sp>
        <p:nvSpPr>
          <p:cNvPr id="18" name="TextBox 17">
            <a:extLst>
              <a:ext uri="{FF2B5EF4-FFF2-40B4-BE49-F238E27FC236}">
                <a16:creationId xmlns:a16="http://schemas.microsoft.com/office/drawing/2014/main" id="{1AC300BC-C47E-42A1-AB4D-6E435BA6DC37}"/>
              </a:ext>
            </a:extLst>
          </p:cNvPr>
          <p:cNvSpPr txBox="1"/>
          <p:nvPr/>
        </p:nvSpPr>
        <p:spPr>
          <a:xfrm>
            <a:off x="4940929" y="780335"/>
            <a:ext cx="6097508" cy="369332"/>
          </a:xfrm>
          <a:prstGeom prst="rect">
            <a:avLst/>
          </a:prstGeom>
          <a:noFill/>
        </p:spPr>
        <p:txBody>
          <a:bodyPr wrap="square">
            <a:spAutoFit/>
          </a:bodyPr>
          <a:lstStyle/>
          <a:p>
            <a:r>
              <a:rPr lang="en-CA" dirty="0" err="1"/>
              <a:t>deltaBetaRatio</a:t>
            </a:r>
            <a:r>
              <a:rPr lang="en-CA" dirty="0"/>
              <a:t> = 400 (approx. cellulose @ 8.3 keV)</a:t>
            </a:r>
          </a:p>
        </p:txBody>
      </p:sp>
    </p:spTree>
    <p:extLst>
      <p:ext uri="{BB962C8B-B14F-4D97-AF65-F5344CB8AC3E}">
        <p14:creationId xmlns:p14="http://schemas.microsoft.com/office/powerpoint/2010/main" val="2203330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EE80E34-90D8-41DE-A23D-871206713575}"/>
              </a:ext>
            </a:extLst>
          </p:cNvPr>
          <p:cNvPicPr>
            <a:picLocks noChangeAspect="1"/>
          </p:cNvPicPr>
          <p:nvPr/>
        </p:nvPicPr>
        <p:blipFill>
          <a:blip r:embed="rId2"/>
          <a:stretch>
            <a:fillRect/>
          </a:stretch>
        </p:blipFill>
        <p:spPr>
          <a:xfrm>
            <a:off x="1088814" y="183095"/>
            <a:ext cx="9433412" cy="6491810"/>
          </a:xfrm>
          <a:prstGeom prst="rect">
            <a:avLst/>
          </a:prstGeom>
        </p:spPr>
      </p:pic>
      <p:sp>
        <p:nvSpPr>
          <p:cNvPr id="2" name="TextBox 1">
            <a:extLst>
              <a:ext uri="{FF2B5EF4-FFF2-40B4-BE49-F238E27FC236}">
                <a16:creationId xmlns:a16="http://schemas.microsoft.com/office/drawing/2014/main" id="{B82DC7E2-FF41-4EDF-8338-3937EC72C9B7}"/>
              </a:ext>
            </a:extLst>
          </p:cNvPr>
          <p:cNvSpPr txBox="1"/>
          <p:nvPr/>
        </p:nvSpPr>
        <p:spPr>
          <a:xfrm>
            <a:off x="5128590" y="1961322"/>
            <a:ext cx="3736344" cy="369332"/>
          </a:xfrm>
          <a:prstGeom prst="rect">
            <a:avLst/>
          </a:prstGeom>
          <a:noFill/>
        </p:spPr>
        <p:txBody>
          <a:bodyPr wrap="none" rtlCol="0">
            <a:spAutoFit/>
          </a:bodyPr>
          <a:lstStyle/>
          <a:p>
            <a:r>
              <a:rPr lang="en-US" dirty="0"/>
              <a:t>Attenuation caused by presence of air</a:t>
            </a:r>
            <a:endParaRPr lang="en-CA" dirty="0"/>
          </a:p>
        </p:txBody>
      </p:sp>
      <p:cxnSp>
        <p:nvCxnSpPr>
          <p:cNvPr id="4" name="Straight Arrow Connector 3">
            <a:extLst>
              <a:ext uri="{FF2B5EF4-FFF2-40B4-BE49-F238E27FC236}">
                <a16:creationId xmlns:a16="http://schemas.microsoft.com/office/drawing/2014/main" id="{449CA0A8-9111-4C58-A6E3-E61163BD2AB6}"/>
              </a:ext>
            </a:extLst>
          </p:cNvPr>
          <p:cNvCxnSpPr/>
          <p:nvPr/>
        </p:nvCxnSpPr>
        <p:spPr>
          <a:xfrm flipH="1" flipV="1">
            <a:off x="6334539" y="1484243"/>
            <a:ext cx="92765" cy="384314"/>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718EB0A-3536-4201-84DA-18245A81B27F}"/>
              </a:ext>
            </a:extLst>
          </p:cNvPr>
          <p:cNvSpPr txBox="1"/>
          <p:nvPr/>
        </p:nvSpPr>
        <p:spPr>
          <a:xfrm>
            <a:off x="3432313" y="3429000"/>
            <a:ext cx="184731" cy="369332"/>
          </a:xfrm>
          <a:prstGeom prst="rect">
            <a:avLst/>
          </a:prstGeom>
          <a:noFill/>
        </p:spPr>
        <p:txBody>
          <a:bodyPr wrap="none" rtlCol="0">
            <a:spAutoFit/>
          </a:bodyPr>
          <a:lstStyle/>
          <a:p>
            <a:endParaRPr lang="en-CA" dirty="0"/>
          </a:p>
        </p:txBody>
      </p:sp>
      <p:sp>
        <p:nvSpPr>
          <p:cNvPr id="6" name="TextBox 5">
            <a:extLst>
              <a:ext uri="{FF2B5EF4-FFF2-40B4-BE49-F238E27FC236}">
                <a16:creationId xmlns:a16="http://schemas.microsoft.com/office/drawing/2014/main" id="{885EF197-385E-4F31-9B11-B65519611385}"/>
              </a:ext>
            </a:extLst>
          </p:cNvPr>
          <p:cNvSpPr txBox="1"/>
          <p:nvPr/>
        </p:nvSpPr>
        <p:spPr>
          <a:xfrm>
            <a:off x="3617044" y="3429000"/>
            <a:ext cx="3223703" cy="369332"/>
          </a:xfrm>
          <a:prstGeom prst="rect">
            <a:avLst/>
          </a:prstGeom>
          <a:noFill/>
        </p:spPr>
        <p:txBody>
          <a:bodyPr wrap="none" rtlCol="0">
            <a:spAutoFit/>
          </a:bodyPr>
          <a:lstStyle/>
          <a:p>
            <a:r>
              <a:rPr lang="en-US" dirty="0"/>
              <a:t>Loss of flux caused by geometry</a:t>
            </a:r>
            <a:endParaRPr lang="en-CA" dirty="0"/>
          </a:p>
        </p:txBody>
      </p:sp>
      <p:cxnSp>
        <p:nvCxnSpPr>
          <p:cNvPr id="8" name="Straight Arrow Connector 7">
            <a:extLst>
              <a:ext uri="{FF2B5EF4-FFF2-40B4-BE49-F238E27FC236}">
                <a16:creationId xmlns:a16="http://schemas.microsoft.com/office/drawing/2014/main" id="{3D0C386D-C7E7-43B6-A216-02F936864EB3}"/>
              </a:ext>
            </a:extLst>
          </p:cNvPr>
          <p:cNvCxnSpPr>
            <a:cxnSpLocks/>
            <a:stCxn id="5" idx="1"/>
          </p:cNvCxnSpPr>
          <p:nvPr/>
        </p:nvCxnSpPr>
        <p:spPr>
          <a:xfrm flipH="1">
            <a:off x="2902227" y="3613666"/>
            <a:ext cx="530086" cy="1"/>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E68A840-01B7-42B7-89A5-BF8CE6CABA50}"/>
              </a:ext>
            </a:extLst>
          </p:cNvPr>
          <p:cNvSpPr txBox="1"/>
          <p:nvPr/>
        </p:nvSpPr>
        <p:spPr>
          <a:xfrm>
            <a:off x="7553739" y="2862470"/>
            <a:ext cx="2359941" cy="369332"/>
          </a:xfrm>
          <a:prstGeom prst="rect">
            <a:avLst/>
          </a:prstGeom>
          <a:noFill/>
        </p:spPr>
        <p:txBody>
          <a:bodyPr wrap="none" rtlCol="0">
            <a:spAutoFit/>
          </a:bodyPr>
          <a:lstStyle/>
          <a:p>
            <a:r>
              <a:rPr lang="en-US" dirty="0"/>
              <a:t>Photon energy = 20keV</a:t>
            </a:r>
            <a:endParaRPr lang="en-CA" dirty="0"/>
          </a:p>
        </p:txBody>
      </p:sp>
    </p:spTree>
    <p:extLst>
      <p:ext uri="{BB962C8B-B14F-4D97-AF65-F5344CB8AC3E}">
        <p14:creationId xmlns:p14="http://schemas.microsoft.com/office/powerpoint/2010/main" val="2811133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3B4752-0ADC-4142-9A62-630BDEBB5959}"/>
              </a:ext>
            </a:extLst>
          </p:cNvPr>
          <p:cNvPicPr>
            <a:picLocks noChangeAspect="1"/>
          </p:cNvPicPr>
          <p:nvPr/>
        </p:nvPicPr>
        <p:blipFill>
          <a:blip r:embed="rId2"/>
          <a:stretch>
            <a:fillRect/>
          </a:stretch>
        </p:blipFill>
        <p:spPr>
          <a:xfrm>
            <a:off x="1278230" y="271591"/>
            <a:ext cx="9635540" cy="6314817"/>
          </a:xfrm>
          <a:prstGeom prst="rect">
            <a:avLst/>
          </a:prstGeom>
        </p:spPr>
      </p:pic>
      <p:pic>
        <p:nvPicPr>
          <p:cNvPr id="3" name="Picture 2">
            <a:extLst>
              <a:ext uri="{FF2B5EF4-FFF2-40B4-BE49-F238E27FC236}">
                <a16:creationId xmlns:a16="http://schemas.microsoft.com/office/drawing/2014/main" id="{24570007-DE0F-4AAF-BA89-2739DA7AA190}"/>
              </a:ext>
            </a:extLst>
          </p:cNvPr>
          <p:cNvPicPr>
            <a:picLocks noChangeAspect="1"/>
          </p:cNvPicPr>
          <p:nvPr/>
        </p:nvPicPr>
        <p:blipFill>
          <a:blip r:embed="rId3"/>
          <a:stretch>
            <a:fillRect/>
          </a:stretch>
        </p:blipFill>
        <p:spPr>
          <a:xfrm>
            <a:off x="4458699" y="3429000"/>
            <a:ext cx="5189820" cy="1063488"/>
          </a:xfrm>
          <a:prstGeom prst="rect">
            <a:avLst/>
          </a:prstGeom>
        </p:spPr>
      </p:pic>
    </p:spTree>
    <p:extLst>
      <p:ext uri="{BB962C8B-B14F-4D97-AF65-F5344CB8AC3E}">
        <p14:creationId xmlns:p14="http://schemas.microsoft.com/office/powerpoint/2010/main" val="907535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CA5CB2-5A4A-43DE-A50F-64AF024249FD}"/>
              </a:ext>
            </a:extLst>
          </p:cNvPr>
          <p:cNvPicPr>
            <a:picLocks noChangeAspect="1"/>
          </p:cNvPicPr>
          <p:nvPr/>
        </p:nvPicPr>
        <p:blipFill>
          <a:blip r:embed="rId2"/>
          <a:stretch>
            <a:fillRect/>
          </a:stretch>
        </p:blipFill>
        <p:spPr>
          <a:xfrm>
            <a:off x="0" y="2014331"/>
            <a:ext cx="8549745" cy="4843670"/>
          </a:xfrm>
          <a:prstGeom prst="rect">
            <a:avLst/>
          </a:prstGeom>
        </p:spPr>
      </p:pic>
      <p:sp>
        <p:nvSpPr>
          <p:cNvPr id="4" name="TextBox 3">
            <a:extLst>
              <a:ext uri="{FF2B5EF4-FFF2-40B4-BE49-F238E27FC236}">
                <a16:creationId xmlns:a16="http://schemas.microsoft.com/office/drawing/2014/main" id="{B363E3F7-E429-482C-B7D7-1550A84F7844}"/>
              </a:ext>
            </a:extLst>
          </p:cNvPr>
          <p:cNvSpPr txBox="1"/>
          <p:nvPr/>
        </p:nvSpPr>
        <p:spPr>
          <a:xfrm>
            <a:off x="174122" y="54321"/>
            <a:ext cx="6016583" cy="369332"/>
          </a:xfrm>
          <a:prstGeom prst="rect">
            <a:avLst/>
          </a:prstGeom>
          <a:noFill/>
        </p:spPr>
        <p:txBody>
          <a:bodyPr wrap="none" rtlCol="0">
            <a:spAutoFit/>
          </a:bodyPr>
          <a:lstStyle/>
          <a:p>
            <a:r>
              <a:rPr lang="en-US" b="1" u="sng" dirty="0"/>
              <a:t>Phase retrieval and calculation of error (error around 10^-15)</a:t>
            </a:r>
            <a:endParaRPr lang="en-CA" b="1" u="sng" dirty="0"/>
          </a:p>
        </p:txBody>
      </p:sp>
      <p:pic>
        <p:nvPicPr>
          <p:cNvPr id="3" name="Picture 2">
            <a:extLst>
              <a:ext uri="{FF2B5EF4-FFF2-40B4-BE49-F238E27FC236}">
                <a16:creationId xmlns:a16="http://schemas.microsoft.com/office/drawing/2014/main" id="{95385377-D819-4258-87F0-7B1308217302}"/>
              </a:ext>
            </a:extLst>
          </p:cNvPr>
          <p:cNvPicPr>
            <a:picLocks noChangeAspect="1"/>
          </p:cNvPicPr>
          <p:nvPr/>
        </p:nvPicPr>
        <p:blipFill>
          <a:blip r:embed="rId3"/>
          <a:stretch>
            <a:fillRect/>
          </a:stretch>
        </p:blipFill>
        <p:spPr>
          <a:xfrm>
            <a:off x="8839200" y="0"/>
            <a:ext cx="3352800" cy="289468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856D7BF-E8FD-4AAB-BB60-7F226A88E5A1}"/>
                  </a:ext>
                </a:extLst>
              </p:cNvPr>
              <p:cNvSpPr txBox="1"/>
              <p:nvPr/>
            </p:nvSpPr>
            <p:spPr>
              <a:xfrm>
                <a:off x="3443473" y="776851"/>
                <a:ext cx="4598504" cy="63786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𝑝h𝑎𝑠𝑒</m:t>
                          </m:r>
                          <m:r>
                            <a:rPr lang="en-US" b="0" i="1" smtClean="0">
                              <a:latin typeface="Cambria Math" panose="02040503050406030204" pitchFamily="18" charset="0"/>
                            </a:rPr>
                            <m:t> </m:t>
                          </m:r>
                          <m:r>
                            <a:rPr lang="en-US" b="0" i="1" smtClean="0">
                              <a:latin typeface="Cambria Math" panose="02040503050406030204" pitchFamily="18" charset="0"/>
                            </a:rPr>
                            <m:t>𝑠h𝑖𝑓𝑡</m:t>
                          </m:r>
                        </m:e>
                      </m:d>
                      <m:r>
                        <a:rPr lang="en-US" b="0" i="1" smtClean="0">
                          <a:latin typeface="Cambria Math" panose="02040503050406030204" pitchFamily="18" charset="0"/>
                        </a:rPr>
                        <m:t>=</m:t>
                      </m:r>
                      <m:r>
                        <a:rPr lang="en-US" b="0" i="1" smtClean="0">
                          <a:latin typeface="Cambria Math" panose="02040503050406030204" pitchFamily="18" charset="0"/>
                        </a:rPr>
                        <m:t>𝐹𝐹</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𝑇</m:t>
                          </m:r>
                        </m:e>
                        <m:sup>
                          <m:r>
                            <a:rPr lang="en-US" b="0" i="1" smtClean="0">
                              <a:latin typeface="Cambria Math" panose="02040503050406030204" pitchFamily="18" charset="0"/>
                            </a:rPr>
                            <m:t>−1</m:t>
                          </m:r>
                        </m:sup>
                      </m:sSup>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𝐹𝐹𝑇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𝑆𝑖𝑔𝑛𝑎𝑙</m:t>
                                  </m:r>
                                </m:e>
                              </m:d>
                            </m:num>
                            <m:den>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𝑖𝑘</m:t>
                                      </m:r>
                                    </m:e>
                                  </m:d>
                                </m:e>
                                <m:sup>
                                  <m:r>
                                    <a:rPr lang="en-US" b="0" i="1" smtClean="0">
                                      <a:latin typeface="Cambria Math" panose="02040503050406030204" pitchFamily="18" charset="0"/>
                                    </a:rPr>
                                    <m:t>2</m:t>
                                  </m:r>
                                </m:sup>
                              </m:sSup>
                            </m:den>
                          </m:f>
                        </m:e>
                      </m:d>
                    </m:oMath>
                  </m:oMathPara>
                </a14:m>
                <a:endParaRPr lang="en-CA" dirty="0"/>
              </a:p>
            </p:txBody>
          </p:sp>
        </mc:Choice>
        <mc:Fallback xmlns="">
          <p:sp>
            <p:nvSpPr>
              <p:cNvPr id="7" name="TextBox 6">
                <a:extLst>
                  <a:ext uri="{FF2B5EF4-FFF2-40B4-BE49-F238E27FC236}">
                    <a16:creationId xmlns:a16="http://schemas.microsoft.com/office/drawing/2014/main" id="{C856D7BF-E8FD-4AAB-BB60-7F226A88E5A1}"/>
                  </a:ext>
                </a:extLst>
              </p:cNvPr>
              <p:cNvSpPr txBox="1">
                <a:spLocks noRot="1" noChangeAspect="1" noMove="1" noResize="1" noEditPoints="1" noAdjustHandles="1" noChangeArrowheads="1" noChangeShapeType="1" noTextEdit="1"/>
              </p:cNvSpPr>
              <p:nvPr/>
            </p:nvSpPr>
            <p:spPr>
              <a:xfrm>
                <a:off x="3443473" y="776851"/>
                <a:ext cx="4598504" cy="637867"/>
              </a:xfrm>
              <a:prstGeom prst="rect">
                <a:avLst/>
              </a:prstGeom>
              <a:blipFill>
                <a:blip r:embed="rId4"/>
                <a:stretch>
                  <a:fillRect/>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41DFD3-A659-4CE6-B3FD-176D26F409A1}"/>
                  </a:ext>
                </a:extLst>
              </p:cNvPr>
              <p:cNvSpPr txBox="1"/>
              <p:nvPr/>
            </p:nvSpPr>
            <p:spPr>
              <a:xfrm>
                <a:off x="322665" y="1281938"/>
                <a:ext cx="2831353" cy="5557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r>
                            <a:rPr lang="en-US" b="0" i="1" smtClean="0">
                              <a:latin typeface="Cambria Math" panose="02040503050406030204" pitchFamily="18" charset="0"/>
                            </a:rPr>
                            <m:t>𝑓</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r>
                        <a:rPr lang="en-US" b="0" i="1" smtClean="0">
                          <a:latin typeface="Cambria Math" panose="02040503050406030204" pitchFamily="18" charset="0"/>
                        </a:rPr>
                        <m:t>=</m:t>
                      </m:r>
                      <m:r>
                        <a:rPr lang="en-US" b="0" i="1" smtClean="0">
                          <a:latin typeface="Cambria Math" panose="02040503050406030204" pitchFamily="18" charset="0"/>
                        </a:rPr>
                        <m:t>𝐹𝐹</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𝑇</m:t>
                          </m:r>
                        </m:e>
                        <m:sup>
                          <m:r>
                            <a:rPr lang="en-US" b="0" i="1" smtClean="0">
                              <a:latin typeface="Cambria Math" panose="02040503050406030204" pitchFamily="18" charset="0"/>
                            </a:rPr>
                            <m:t>−1</m:t>
                          </m:r>
                        </m:sup>
                      </m:sSup>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𝑖𝑘</m:t>
                                  </m:r>
                                </m:e>
                              </m:d>
                            </m:e>
                            <m:sup>
                              <m:r>
                                <a:rPr lang="en-US" b="0" i="1" smtClean="0">
                                  <a:latin typeface="Cambria Math" panose="02040503050406030204" pitchFamily="18" charset="0"/>
                                </a:rPr>
                                <m:t>2</m:t>
                              </m:r>
                            </m:sup>
                          </m:sSup>
                          <m:r>
                            <a:rPr lang="en-US" b="0" i="1" smtClean="0">
                              <a:latin typeface="Cambria Math" panose="02040503050406030204" pitchFamily="18" charset="0"/>
                            </a:rPr>
                            <m:t>𝐹𝐹𝑇</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e>
                          </m:d>
                        </m:e>
                      </m:d>
                    </m:oMath>
                  </m:oMathPara>
                </a14:m>
                <a:endParaRPr lang="en-CA" dirty="0"/>
              </a:p>
            </p:txBody>
          </p:sp>
        </mc:Choice>
        <mc:Fallback xmlns="">
          <p:sp>
            <p:nvSpPr>
              <p:cNvPr id="8" name="TextBox 7">
                <a:extLst>
                  <a:ext uri="{FF2B5EF4-FFF2-40B4-BE49-F238E27FC236}">
                    <a16:creationId xmlns:a16="http://schemas.microsoft.com/office/drawing/2014/main" id="{C841DFD3-A659-4CE6-B3FD-176D26F409A1}"/>
                  </a:ext>
                </a:extLst>
              </p:cNvPr>
              <p:cNvSpPr txBox="1">
                <a:spLocks noRot="1" noChangeAspect="1" noMove="1" noResize="1" noEditPoints="1" noAdjustHandles="1" noChangeArrowheads="1" noChangeShapeType="1" noTextEdit="1"/>
              </p:cNvSpPr>
              <p:nvPr/>
            </p:nvSpPr>
            <p:spPr>
              <a:xfrm>
                <a:off x="322665" y="1281938"/>
                <a:ext cx="2831353" cy="555793"/>
              </a:xfrm>
              <a:prstGeom prst="rect">
                <a:avLst/>
              </a:prstGeom>
              <a:blipFill>
                <a:blip r:embed="rId5"/>
                <a:stretch>
                  <a:fillRect/>
                </a:stretch>
              </a:blipFill>
            </p:spPr>
            <p:txBody>
              <a:bodyPr/>
              <a:lstStyle/>
              <a:p>
                <a:r>
                  <a:rPr lang="en-CA">
                    <a:noFill/>
                  </a:rPr>
                  <a:t> </a:t>
                </a:r>
              </a:p>
            </p:txBody>
          </p:sp>
        </mc:Fallback>
      </mc:AlternateContent>
      <p:sp>
        <p:nvSpPr>
          <p:cNvPr id="9" name="TextBox 8">
            <a:extLst>
              <a:ext uri="{FF2B5EF4-FFF2-40B4-BE49-F238E27FC236}">
                <a16:creationId xmlns:a16="http://schemas.microsoft.com/office/drawing/2014/main" id="{2AD3EE28-C294-48C5-9177-5488C9AC75D5}"/>
              </a:ext>
            </a:extLst>
          </p:cNvPr>
          <p:cNvSpPr txBox="1"/>
          <p:nvPr/>
        </p:nvSpPr>
        <p:spPr>
          <a:xfrm>
            <a:off x="300882" y="824306"/>
            <a:ext cx="1541063" cy="369332"/>
          </a:xfrm>
          <a:prstGeom prst="rect">
            <a:avLst/>
          </a:prstGeom>
          <a:noFill/>
        </p:spPr>
        <p:txBody>
          <a:bodyPr wrap="none" rtlCol="0">
            <a:spAutoFit/>
          </a:bodyPr>
          <a:lstStyle/>
          <a:p>
            <a:r>
              <a:rPr lang="en-US" dirty="0"/>
              <a:t>FFT derivative</a:t>
            </a:r>
            <a:endParaRPr lang="en-CA" dirty="0"/>
          </a:p>
        </p:txBody>
      </p:sp>
      <p:cxnSp>
        <p:nvCxnSpPr>
          <p:cNvPr id="11" name="Straight Arrow Connector 10">
            <a:extLst>
              <a:ext uri="{FF2B5EF4-FFF2-40B4-BE49-F238E27FC236}">
                <a16:creationId xmlns:a16="http://schemas.microsoft.com/office/drawing/2014/main" id="{44D849C9-DE87-4BE8-B9E7-EB1A2F200B20}"/>
              </a:ext>
            </a:extLst>
          </p:cNvPr>
          <p:cNvCxnSpPr>
            <a:cxnSpLocks/>
            <a:endCxn id="7" idx="3"/>
          </p:cNvCxnSpPr>
          <p:nvPr/>
        </p:nvCxnSpPr>
        <p:spPr>
          <a:xfrm flipH="1">
            <a:off x="8041977" y="1095785"/>
            <a:ext cx="50776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8B092DB-B568-4D40-A403-B366922DF510}"/>
              </a:ext>
            </a:extLst>
          </p:cNvPr>
          <p:cNvCxnSpPr>
            <a:cxnSpLocks/>
          </p:cNvCxnSpPr>
          <p:nvPr/>
        </p:nvCxnSpPr>
        <p:spPr>
          <a:xfrm flipH="1">
            <a:off x="6096000" y="1877488"/>
            <a:ext cx="4533" cy="45489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698DB9C-751C-4EC0-902B-9AB0D7B5FC98}"/>
              </a:ext>
            </a:extLst>
          </p:cNvPr>
          <p:cNvCxnSpPr>
            <a:cxnSpLocks/>
            <a:stCxn id="3" idx="2"/>
          </p:cNvCxnSpPr>
          <p:nvPr/>
        </p:nvCxnSpPr>
        <p:spPr>
          <a:xfrm>
            <a:off x="10515600" y="2894685"/>
            <a:ext cx="0" cy="53431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BF25198-5D68-455C-96F6-E2AD9E67C453}"/>
                  </a:ext>
                </a:extLst>
              </p:cNvPr>
              <p:cNvSpPr txBox="1"/>
              <p:nvPr/>
            </p:nvSpPr>
            <p:spPr>
              <a:xfrm>
                <a:off x="8549745" y="3693835"/>
                <a:ext cx="3483005" cy="5558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a:rPr lang="en-US" b="0" i="1" smtClean="0">
                                  <a:latin typeface="Cambria Math" panose="02040503050406030204" pitchFamily="18" charset="0"/>
                                </a:rPr>
                                <m:t>2</m:t>
                              </m:r>
                            </m:sup>
                          </m:sSup>
                        </m:num>
                        <m:den>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dx</m:t>
                              </m:r>
                            </m:e>
                            <m:sup>
                              <m:r>
                                <a:rPr lang="en-US" b="0" i="0" smtClean="0">
                                  <a:latin typeface="Cambria Math" panose="02040503050406030204" pitchFamily="18" charset="0"/>
                                </a:rPr>
                                <m:t>2</m:t>
                              </m:r>
                            </m:sup>
                          </m:sSup>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𝜋</m:t>
                              </m:r>
                            </m:e>
                          </m:d>
                        </m:e>
                      </m:func>
                      <m:r>
                        <a:rPr lang="en-US" b="0" i="1" smtClean="0">
                          <a:latin typeface="Cambria Math" panose="02040503050406030204" pitchFamily="18" charset="0"/>
                        </a:rPr>
                        <m:t>=−</m:t>
                      </m:r>
                      <m:r>
                        <m:rPr>
                          <m:sty m:val="p"/>
                        </m:rPr>
                        <a:rPr lang="en-US" b="0" i="0" smtClean="0">
                          <a:latin typeface="Cambria Math" panose="02040503050406030204" pitchFamily="18" charset="0"/>
                        </a:rPr>
                        <m:t>sin</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m:oMathPara>
                </a14:m>
                <a:endParaRPr lang="en-CA" dirty="0"/>
              </a:p>
            </p:txBody>
          </p:sp>
        </mc:Choice>
        <mc:Fallback xmlns="">
          <p:sp>
            <p:nvSpPr>
              <p:cNvPr id="20" name="TextBox 19">
                <a:extLst>
                  <a:ext uri="{FF2B5EF4-FFF2-40B4-BE49-F238E27FC236}">
                    <a16:creationId xmlns:a16="http://schemas.microsoft.com/office/drawing/2014/main" id="{1BF25198-5D68-455C-96F6-E2AD9E67C453}"/>
                  </a:ext>
                </a:extLst>
              </p:cNvPr>
              <p:cNvSpPr txBox="1">
                <a:spLocks noRot="1" noChangeAspect="1" noMove="1" noResize="1" noEditPoints="1" noAdjustHandles="1" noChangeArrowheads="1" noChangeShapeType="1" noTextEdit="1"/>
              </p:cNvSpPr>
              <p:nvPr/>
            </p:nvSpPr>
            <p:spPr>
              <a:xfrm>
                <a:off x="8549745" y="3693835"/>
                <a:ext cx="3483005" cy="555858"/>
              </a:xfrm>
              <a:prstGeom prst="rect">
                <a:avLst/>
              </a:prstGeom>
              <a:blipFill>
                <a:blip r:embed="rId6"/>
                <a:stretch>
                  <a:fillRect/>
                </a:stretch>
              </a:blipFill>
            </p:spPr>
            <p:txBody>
              <a:bodyPr/>
              <a:lstStyle/>
              <a:p>
                <a:r>
                  <a:rPr lang="en-CA">
                    <a:noFill/>
                  </a:rPr>
                  <a:t> </a:t>
                </a:r>
              </a:p>
            </p:txBody>
          </p:sp>
        </mc:Fallback>
      </mc:AlternateContent>
      <p:sp>
        <p:nvSpPr>
          <p:cNvPr id="21" name="TextBox 20">
            <a:extLst>
              <a:ext uri="{FF2B5EF4-FFF2-40B4-BE49-F238E27FC236}">
                <a16:creationId xmlns:a16="http://schemas.microsoft.com/office/drawing/2014/main" id="{4E04071D-BA21-43D4-9062-88CD23B6710A}"/>
              </a:ext>
            </a:extLst>
          </p:cNvPr>
          <p:cNvSpPr txBox="1"/>
          <p:nvPr/>
        </p:nvSpPr>
        <p:spPr>
          <a:xfrm>
            <a:off x="9270034" y="4329862"/>
            <a:ext cx="2491131" cy="369332"/>
          </a:xfrm>
          <a:prstGeom prst="rect">
            <a:avLst/>
          </a:prstGeom>
          <a:noFill/>
        </p:spPr>
        <p:txBody>
          <a:bodyPr wrap="none" rtlCol="0">
            <a:spAutoFit/>
          </a:bodyPr>
          <a:lstStyle/>
          <a:p>
            <a:r>
              <a:rPr lang="en-US" dirty="0"/>
              <a:t>To compare to FFT result</a:t>
            </a:r>
            <a:endParaRPr lang="en-CA" dirty="0"/>
          </a:p>
        </p:txBody>
      </p:sp>
    </p:spTree>
    <p:extLst>
      <p:ext uri="{BB962C8B-B14F-4D97-AF65-F5344CB8AC3E}">
        <p14:creationId xmlns:p14="http://schemas.microsoft.com/office/powerpoint/2010/main" val="3700920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FB0C8C1-3043-4916-A97A-636115911680}"/>
              </a:ext>
            </a:extLst>
          </p:cNvPr>
          <p:cNvPicPr>
            <a:picLocks noChangeAspect="1"/>
          </p:cNvPicPr>
          <p:nvPr/>
        </p:nvPicPr>
        <p:blipFill>
          <a:blip r:embed="rId2"/>
          <a:stretch>
            <a:fillRect/>
          </a:stretch>
        </p:blipFill>
        <p:spPr>
          <a:xfrm>
            <a:off x="1965229" y="87602"/>
            <a:ext cx="7803462" cy="6682796"/>
          </a:xfrm>
          <a:prstGeom prst="rect">
            <a:avLst/>
          </a:prstGeom>
        </p:spPr>
      </p:pic>
    </p:spTree>
    <p:extLst>
      <p:ext uri="{BB962C8B-B14F-4D97-AF65-F5344CB8AC3E}">
        <p14:creationId xmlns:p14="http://schemas.microsoft.com/office/powerpoint/2010/main" val="205231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6AE88F13-BD07-429F-97F3-F6171B1C8EED}"/>
              </a:ext>
            </a:extLst>
          </p:cNvPr>
          <p:cNvPicPr>
            <a:picLocks noChangeAspect="1"/>
          </p:cNvPicPr>
          <p:nvPr/>
        </p:nvPicPr>
        <p:blipFill>
          <a:blip r:embed="rId2"/>
          <a:stretch>
            <a:fillRect/>
          </a:stretch>
        </p:blipFill>
        <p:spPr>
          <a:xfrm>
            <a:off x="2472351" y="583816"/>
            <a:ext cx="6309510" cy="5771584"/>
          </a:xfrm>
          <a:prstGeom prst="rect">
            <a:avLst/>
          </a:prstGeom>
        </p:spPr>
      </p:pic>
    </p:spTree>
    <p:extLst>
      <p:ext uri="{BB962C8B-B14F-4D97-AF65-F5344CB8AC3E}">
        <p14:creationId xmlns:p14="http://schemas.microsoft.com/office/powerpoint/2010/main" val="3222469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indoor&#10;&#10;Description automatically generated">
            <a:extLst>
              <a:ext uri="{FF2B5EF4-FFF2-40B4-BE49-F238E27FC236}">
                <a16:creationId xmlns:a16="http://schemas.microsoft.com/office/drawing/2014/main" id="{5A5C12D2-CB4F-491B-ACBD-05766E9F2C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3320" y="883629"/>
            <a:ext cx="4466391" cy="3349596"/>
          </a:xfrm>
          <a:prstGeom prst="rect">
            <a:avLst/>
          </a:prstGeom>
        </p:spPr>
      </p:pic>
    </p:spTree>
    <p:extLst>
      <p:ext uri="{BB962C8B-B14F-4D97-AF65-F5344CB8AC3E}">
        <p14:creationId xmlns:p14="http://schemas.microsoft.com/office/powerpoint/2010/main" val="525534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TotalTime>
  <Words>549</Words>
  <Application>Microsoft Office PowerPoint</Application>
  <PresentationFormat>Widescreen</PresentationFormat>
  <Paragraphs>40</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COATHUP . ANDREW</dc:creator>
  <cp:lastModifiedBy>COATHUP . ANDREW</cp:lastModifiedBy>
  <cp:revision>7</cp:revision>
  <dcterms:created xsi:type="dcterms:W3CDTF">2022-02-01T13:25:44Z</dcterms:created>
  <dcterms:modified xsi:type="dcterms:W3CDTF">2022-02-01T16:00:48Z</dcterms:modified>
</cp:coreProperties>
</file>