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72" r:id="rId5"/>
    <p:sldId id="273" r:id="rId6"/>
    <p:sldId id="274" r:id="rId7"/>
    <p:sldId id="275" r:id="rId8"/>
    <p:sldId id="276" r:id="rId9"/>
    <p:sldId id="27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6"/>
    <p:restoredTop sz="94679"/>
  </p:normalViewPr>
  <p:slideViewPr>
    <p:cSldViewPr snapToGrid="0">
      <p:cViewPr>
        <p:scale>
          <a:sx n="112" d="100"/>
          <a:sy n="112" d="100"/>
        </p:scale>
        <p:origin x="148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We're listening to "Lay-by" by Tennyson (submitted by Anmol)</a:t>
            </a:r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270000" y="241275"/>
            <a:ext cx="10464800" cy="1217762"/>
          </a:xfrm>
          <a:prstGeom prst="rect">
            <a:avLst/>
          </a:prstGeom>
        </p:spPr>
        <p:txBody>
          <a:bodyPr anchor="t"/>
          <a:lstStyle>
            <a:lvl1pPr algn="ctr">
              <a:defRPr sz="6000">
                <a:latin typeface="+mn-lt"/>
                <a:ea typeface="+mn-ea"/>
                <a:cs typeface="+mn-cs"/>
                <a:sym typeface="Avenir Heavy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Image"/>
          <p:cNvSpPr>
            <a:spLocks noGrp="1"/>
          </p:cNvSpPr>
          <p:nvPr>
            <p:ph type="pic" idx="21"/>
          </p:nvPr>
        </p:nvSpPr>
        <p:spPr>
          <a:xfrm>
            <a:off x="1470400" y="1583729"/>
            <a:ext cx="10063999" cy="67145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" name="01/01/2019"/>
          <p:cNvSpPr txBox="1">
            <a:spLocks noGrp="1"/>
          </p:cNvSpPr>
          <p:nvPr>
            <p:ph type="body" sz="quarter" idx="22"/>
          </p:nvPr>
        </p:nvSpPr>
        <p:spPr>
          <a:xfrm>
            <a:off x="5156904" y="8604250"/>
            <a:ext cx="2690992" cy="723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01/01/2019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8475" y="91059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figur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sz="half" idx="21"/>
          </p:nvPr>
        </p:nvSpPr>
        <p:spPr>
          <a:xfrm>
            <a:off x="6071902" y="2495550"/>
            <a:ext cx="7277592" cy="4855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Image"/>
          <p:cNvSpPr>
            <a:spLocks noGrp="1"/>
          </p:cNvSpPr>
          <p:nvPr>
            <p:ph type="pic" sz="half" idx="22"/>
          </p:nvPr>
        </p:nvSpPr>
        <p:spPr>
          <a:xfrm>
            <a:off x="-362196" y="2495550"/>
            <a:ext cx="7277592" cy="4855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2" name="Title Text"/>
          <p:cNvSpPr txBox="1">
            <a:spLocks noGrp="1"/>
          </p:cNvSpPr>
          <p:nvPr>
            <p:ph type="body" sz="quarter" idx="23"/>
          </p:nvPr>
        </p:nvSpPr>
        <p:spPr>
          <a:xfrm>
            <a:off x="254000" y="50800"/>
            <a:ext cx="11099800" cy="10165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45775" y="92964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>
            <a:spLocks noGrp="1"/>
          </p:cNvSpPr>
          <p:nvPr>
            <p:ph type="pic" sz="half" idx="21"/>
          </p:nvPr>
        </p:nvSpPr>
        <p:spPr>
          <a:xfrm>
            <a:off x="6475592" y="428922"/>
            <a:ext cx="6598350" cy="44023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Image"/>
          <p:cNvSpPr>
            <a:spLocks noGrp="1"/>
          </p:cNvSpPr>
          <p:nvPr>
            <p:ph type="pic" sz="half" idx="22"/>
          </p:nvPr>
        </p:nvSpPr>
        <p:spPr>
          <a:xfrm>
            <a:off x="3203159" y="5162550"/>
            <a:ext cx="6598350" cy="44023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Image"/>
          <p:cNvSpPr>
            <a:spLocks noGrp="1"/>
          </p:cNvSpPr>
          <p:nvPr>
            <p:ph type="pic" sz="half" idx="23"/>
          </p:nvPr>
        </p:nvSpPr>
        <p:spPr>
          <a:xfrm>
            <a:off x="-26808" y="428922"/>
            <a:ext cx="6598350" cy="44023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45775" y="92964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igur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mage"/>
          <p:cNvSpPr>
            <a:spLocks noGrp="1"/>
          </p:cNvSpPr>
          <p:nvPr>
            <p:ph type="pic" sz="half" idx="21"/>
          </p:nvPr>
        </p:nvSpPr>
        <p:spPr>
          <a:xfrm>
            <a:off x="6589228" y="1190922"/>
            <a:ext cx="6210211" cy="414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1" name="Image"/>
          <p:cNvSpPr>
            <a:spLocks noGrp="1"/>
          </p:cNvSpPr>
          <p:nvPr>
            <p:ph type="pic" sz="half" idx="22"/>
          </p:nvPr>
        </p:nvSpPr>
        <p:spPr>
          <a:xfrm>
            <a:off x="3397360" y="5480050"/>
            <a:ext cx="6210212" cy="41433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2" name="Image"/>
          <p:cNvSpPr>
            <a:spLocks noGrp="1"/>
          </p:cNvSpPr>
          <p:nvPr>
            <p:ph type="pic" sz="half" idx="23"/>
          </p:nvPr>
        </p:nvSpPr>
        <p:spPr>
          <a:xfrm>
            <a:off x="239227" y="1190922"/>
            <a:ext cx="6210212" cy="414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3" name="Title Text"/>
          <p:cNvSpPr txBox="1">
            <a:spLocks noGrp="1"/>
          </p:cNvSpPr>
          <p:nvPr>
            <p:ph type="body" sz="quarter" idx="24"/>
          </p:nvPr>
        </p:nvSpPr>
        <p:spPr>
          <a:xfrm>
            <a:off x="254000" y="50800"/>
            <a:ext cx="11099800" cy="10165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45775" y="92964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mage"/>
          <p:cNvSpPr>
            <a:spLocks noGrp="1"/>
          </p:cNvSpPr>
          <p:nvPr>
            <p:ph type="pic" sz="half" idx="21"/>
          </p:nvPr>
        </p:nvSpPr>
        <p:spPr>
          <a:xfrm>
            <a:off x="6071902" y="95250"/>
            <a:ext cx="7277592" cy="4855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2" name="Image"/>
          <p:cNvSpPr>
            <a:spLocks noGrp="1"/>
          </p:cNvSpPr>
          <p:nvPr>
            <p:ph type="pic" sz="half" idx="22"/>
          </p:nvPr>
        </p:nvSpPr>
        <p:spPr>
          <a:xfrm>
            <a:off x="-362196" y="95250"/>
            <a:ext cx="7277592" cy="4855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3" name="Image"/>
          <p:cNvSpPr>
            <a:spLocks noGrp="1"/>
          </p:cNvSpPr>
          <p:nvPr>
            <p:ph type="pic" sz="half" idx="23"/>
          </p:nvPr>
        </p:nvSpPr>
        <p:spPr>
          <a:xfrm>
            <a:off x="6080653" y="4933950"/>
            <a:ext cx="7277592" cy="4855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4" name="Image"/>
          <p:cNvSpPr>
            <a:spLocks noGrp="1"/>
          </p:cNvSpPr>
          <p:nvPr>
            <p:ph type="pic" sz="half" idx="24"/>
          </p:nvPr>
        </p:nvSpPr>
        <p:spPr>
          <a:xfrm>
            <a:off x="-353445" y="4933950"/>
            <a:ext cx="7277592" cy="4855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45775" y="92964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figur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mage"/>
          <p:cNvSpPr>
            <a:spLocks noGrp="1"/>
          </p:cNvSpPr>
          <p:nvPr>
            <p:ph type="pic" sz="half" idx="21"/>
          </p:nvPr>
        </p:nvSpPr>
        <p:spPr>
          <a:xfrm>
            <a:off x="6589228" y="1190922"/>
            <a:ext cx="6210211" cy="414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3" name="Title Text"/>
          <p:cNvSpPr txBox="1"/>
          <p:nvPr/>
        </p:nvSpPr>
        <p:spPr>
          <a:xfrm>
            <a:off x="952500" y="50800"/>
            <a:ext cx="11099800" cy="1016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5000">
                <a:latin typeface="+mj-lt"/>
                <a:ea typeface="+mj-ea"/>
                <a:cs typeface="+mj-cs"/>
                <a:sym typeface="Avenir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Image"/>
          <p:cNvSpPr>
            <a:spLocks noGrp="1"/>
          </p:cNvSpPr>
          <p:nvPr>
            <p:ph type="pic" sz="half" idx="22"/>
          </p:nvPr>
        </p:nvSpPr>
        <p:spPr>
          <a:xfrm>
            <a:off x="239227" y="5480050"/>
            <a:ext cx="6210212" cy="41433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Image"/>
          <p:cNvSpPr>
            <a:spLocks noGrp="1"/>
          </p:cNvSpPr>
          <p:nvPr>
            <p:ph type="pic" sz="half" idx="23"/>
          </p:nvPr>
        </p:nvSpPr>
        <p:spPr>
          <a:xfrm>
            <a:off x="239227" y="1190922"/>
            <a:ext cx="6210212" cy="414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Image"/>
          <p:cNvSpPr>
            <a:spLocks noGrp="1"/>
          </p:cNvSpPr>
          <p:nvPr>
            <p:ph type="pic" sz="half" idx="24"/>
          </p:nvPr>
        </p:nvSpPr>
        <p:spPr>
          <a:xfrm>
            <a:off x="6589228" y="5480050"/>
            <a:ext cx="6210211" cy="41433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45775" y="92964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xfrm>
            <a:off x="1270000" y="241275"/>
            <a:ext cx="10464800" cy="1217762"/>
          </a:xfrm>
          <a:prstGeom prst="rect">
            <a:avLst/>
          </a:prstGeom>
        </p:spPr>
        <p:txBody>
          <a:bodyPr anchor="t"/>
          <a:lstStyle>
            <a:lvl1pPr algn="ctr">
              <a:defRPr sz="6000">
                <a:latin typeface="+mn-lt"/>
                <a:ea typeface="+mn-ea"/>
                <a:cs typeface="+mn-cs"/>
                <a:sym typeface="Avenir Heavy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Image"/>
          <p:cNvSpPr>
            <a:spLocks noGrp="1"/>
          </p:cNvSpPr>
          <p:nvPr>
            <p:ph type="pic" idx="21"/>
          </p:nvPr>
        </p:nvSpPr>
        <p:spPr>
          <a:xfrm>
            <a:off x="1470400" y="1583729"/>
            <a:ext cx="10063999" cy="67145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4" name="01/01/2019"/>
          <p:cNvSpPr txBox="1">
            <a:spLocks noGrp="1"/>
          </p:cNvSpPr>
          <p:nvPr>
            <p:ph type="body" sz="quarter" idx="22"/>
          </p:nvPr>
        </p:nvSpPr>
        <p:spPr>
          <a:xfrm>
            <a:off x="5156904" y="8604250"/>
            <a:ext cx="2690992" cy="723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01/01/2019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8475" y="91059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270000" y="4267919"/>
            <a:ext cx="10464800" cy="1217762"/>
          </a:xfrm>
          <a:prstGeom prst="rect">
            <a:avLst/>
          </a:prstGeom>
        </p:spPr>
        <p:txBody>
          <a:bodyPr anchor="t"/>
          <a:lstStyle>
            <a:lvl1pPr algn="ctr">
              <a:defRPr sz="6000">
                <a:latin typeface="+mn-lt"/>
                <a:ea typeface="+mn-ea"/>
                <a:cs typeface="+mn-cs"/>
                <a:sym typeface="Avenir Heavy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8475" y="91059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body" sz="quarter" idx="21"/>
          </p:nvPr>
        </p:nvSpPr>
        <p:spPr>
          <a:xfrm>
            <a:off x="254000" y="50800"/>
            <a:ext cx="11099800" cy="10165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7899" y="91059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"/>
          <p:cNvSpPr txBox="1">
            <a:spLocks noGrp="1"/>
          </p:cNvSpPr>
          <p:nvPr>
            <p:ph type="body" sz="quarter" idx="21"/>
          </p:nvPr>
        </p:nvSpPr>
        <p:spPr>
          <a:xfrm>
            <a:off x="1422400" y="1333500"/>
            <a:ext cx="10160000" cy="1562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Text</a:t>
            </a:r>
          </a:p>
        </p:txBody>
      </p:sp>
      <p:sp>
        <p:nvSpPr>
          <p:cNvPr id="45" name="Title Text"/>
          <p:cNvSpPr txBox="1">
            <a:spLocks noGrp="1"/>
          </p:cNvSpPr>
          <p:nvPr>
            <p:ph type="body" sz="quarter" idx="22"/>
          </p:nvPr>
        </p:nvSpPr>
        <p:spPr>
          <a:xfrm>
            <a:off x="254000" y="50800"/>
            <a:ext cx="11099800" cy="10165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"/>
          <p:cNvSpPr txBox="1">
            <a:spLocks noGrp="1"/>
          </p:cNvSpPr>
          <p:nvPr>
            <p:ph type="body" sz="quarter" idx="21"/>
          </p:nvPr>
        </p:nvSpPr>
        <p:spPr>
          <a:xfrm>
            <a:off x="390177" y="1333500"/>
            <a:ext cx="5895431" cy="1562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Text</a:t>
            </a:r>
          </a:p>
        </p:txBody>
      </p:sp>
      <p:sp>
        <p:nvSpPr>
          <p:cNvPr id="54" name="Image"/>
          <p:cNvSpPr>
            <a:spLocks noGrp="1"/>
          </p:cNvSpPr>
          <p:nvPr>
            <p:ph type="pic" sz="half" idx="22"/>
          </p:nvPr>
        </p:nvSpPr>
        <p:spPr>
          <a:xfrm>
            <a:off x="6506048" y="1347179"/>
            <a:ext cx="6193615" cy="74158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body" sz="quarter" idx="23"/>
          </p:nvPr>
        </p:nvSpPr>
        <p:spPr>
          <a:xfrm>
            <a:off x="254000" y="50800"/>
            <a:ext cx="11099800" cy="10165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, 2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Image"/>
          <p:cNvSpPr>
            <a:spLocks noGrp="1"/>
          </p:cNvSpPr>
          <p:nvPr>
            <p:ph type="pic" sz="half" idx="21"/>
          </p:nvPr>
        </p:nvSpPr>
        <p:spPr>
          <a:xfrm>
            <a:off x="6779728" y="1343322"/>
            <a:ext cx="6210211" cy="414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3" name="Image"/>
          <p:cNvSpPr>
            <a:spLocks noGrp="1"/>
          </p:cNvSpPr>
          <p:nvPr>
            <p:ph type="pic" sz="half" idx="22"/>
          </p:nvPr>
        </p:nvSpPr>
        <p:spPr>
          <a:xfrm>
            <a:off x="6779728" y="5508922"/>
            <a:ext cx="6210211" cy="414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23"/>
          </p:nvPr>
        </p:nvSpPr>
        <p:spPr>
          <a:xfrm>
            <a:off x="420538" y="1332160"/>
            <a:ext cx="6482359" cy="4086325"/>
          </a:xfrm>
          <a:prstGeom prst="rect">
            <a:avLst/>
          </a:prstGeom>
        </p:spPr>
        <p:txBody>
          <a:bodyPr anchor="t"/>
          <a:lstStyle>
            <a:lvl1pPr marL="444500" indent="-444500">
              <a:buSzPct val="100000"/>
            </a:lvl1pPr>
            <a:lvl2pPr>
              <a:buSzPct val="100000"/>
              <a:buChar char="-"/>
            </a:lvl2pPr>
            <a:lvl3pPr>
              <a:buSzPct val="100000"/>
              <a:buChar char="-"/>
            </a:lvl3pPr>
            <a:lvl4pPr>
              <a:buSzPct val="100000"/>
              <a:buChar char="-"/>
            </a:lvl4pPr>
            <a:lvl5pPr>
              <a:buSzPct val="100000"/>
              <a:buChar char="-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half" idx="24"/>
          </p:nvPr>
        </p:nvSpPr>
        <p:spPr>
          <a:xfrm>
            <a:off x="420538" y="5497760"/>
            <a:ext cx="6482359" cy="4086325"/>
          </a:xfrm>
          <a:prstGeom prst="rect">
            <a:avLst/>
          </a:prstGeom>
        </p:spPr>
        <p:txBody>
          <a:bodyPr anchor="t"/>
          <a:lstStyle>
            <a:lvl1pPr marL="444500" indent="-444500">
              <a:buSzPct val="100000"/>
            </a:lvl1pPr>
            <a:lvl2pPr>
              <a:buSzPct val="100000"/>
              <a:buChar char="-"/>
            </a:lvl2pPr>
            <a:lvl3pPr>
              <a:buSzPct val="100000"/>
              <a:buChar char="-"/>
            </a:lvl3pPr>
            <a:lvl4pPr>
              <a:buSzPct val="100000"/>
              <a:buChar char="-"/>
            </a:lvl4pPr>
            <a:lvl5pPr>
              <a:buSzPct val="100000"/>
              <a:buChar char="-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itle Text"/>
          <p:cNvSpPr txBox="1">
            <a:spLocks noGrp="1"/>
          </p:cNvSpPr>
          <p:nvPr>
            <p:ph type="body" sz="quarter" idx="25"/>
          </p:nvPr>
        </p:nvSpPr>
        <p:spPr>
          <a:xfrm>
            <a:off x="254000" y="50800"/>
            <a:ext cx="11099800" cy="10165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45775" y="92964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45775" y="92964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fig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>
            <a:spLocks noGrp="1"/>
          </p:cNvSpPr>
          <p:nvPr>
            <p:ph type="pic" idx="21"/>
          </p:nvPr>
        </p:nvSpPr>
        <p:spPr>
          <a:xfrm>
            <a:off x="-20583" y="1076660"/>
            <a:ext cx="13045783" cy="8703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body" sz="quarter" idx="22"/>
          </p:nvPr>
        </p:nvSpPr>
        <p:spPr>
          <a:xfrm>
            <a:off x="254000" y="50800"/>
            <a:ext cx="11099800" cy="10165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45775" y="92964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sz="half" idx="21"/>
          </p:nvPr>
        </p:nvSpPr>
        <p:spPr>
          <a:xfrm>
            <a:off x="6071902" y="2495550"/>
            <a:ext cx="7277592" cy="4855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Image"/>
          <p:cNvSpPr>
            <a:spLocks noGrp="1"/>
          </p:cNvSpPr>
          <p:nvPr>
            <p:ph type="pic" sz="half" idx="22"/>
          </p:nvPr>
        </p:nvSpPr>
        <p:spPr>
          <a:xfrm>
            <a:off x="-362196" y="2495550"/>
            <a:ext cx="7277592" cy="4855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45775" y="9296400"/>
            <a:ext cx="453239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1562" y="9296400"/>
            <a:ext cx="453238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400">
                <a:latin typeface="+mj-lt"/>
                <a:ea typeface="+mj-ea"/>
                <a:cs typeface="+mj-cs"/>
                <a:sym typeface="Avenir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9pPr>
    </p:titleStyle>
    <p:bodyStyle>
      <a:lvl1pPr marL="500062" marR="0" indent="-500062" algn="l" defTabSz="584200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1pPr>
      <a:lvl2pPr marL="944562" marR="0" indent="-500062" algn="l" defTabSz="584200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2pPr>
      <a:lvl3pPr marL="1389062" marR="0" indent="-500062" algn="l" defTabSz="584200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3pPr>
      <a:lvl4pPr marL="1833562" marR="0" indent="-500062" algn="l" defTabSz="584200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4pPr>
      <a:lvl5pPr marL="2278062" marR="0" indent="-500062" algn="l" defTabSz="584200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5pPr>
      <a:lvl6pPr marL="2722562" marR="0" indent="-500062" algn="l" defTabSz="584200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6pPr>
      <a:lvl7pPr marL="3167062" marR="0" indent="-500062" algn="l" defTabSz="584200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7pPr>
      <a:lvl8pPr marL="3611562" marR="0" indent="-500062" algn="l" defTabSz="584200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8pPr>
      <a:lvl9pPr marL="4056062" marR="0" indent="-500062" algn="l" defTabSz="584200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Book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h252.github.io/psych252book/figures/cheatsheets/rmarkdown-reference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psych252.github.io/psych252book/figures/cheatsheets/rmarkdown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Visualization 1"/>
          <p:cNvSpPr txBox="1">
            <a:spLocks noGrp="1"/>
          </p:cNvSpPr>
          <p:nvPr>
            <p:ph type="title"/>
          </p:nvPr>
        </p:nvSpPr>
        <p:spPr>
          <a:xfrm>
            <a:off x="1270000" y="660518"/>
            <a:ext cx="10464800" cy="1217762"/>
          </a:xfrm>
          <a:prstGeom prst="rect">
            <a:avLst/>
          </a:prstGeom>
        </p:spPr>
        <p:txBody>
          <a:bodyPr/>
          <a:lstStyle/>
          <a:p>
            <a:r>
              <a:t>Visualization 1</a:t>
            </a:r>
          </a:p>
        </p:txBody>
      </p:sp>
      <p:sp>
        <p:nvSpPr>
          <p:cNvPr id="195" name="01/10/2024"/>
          <p:cNvSpPr txBox="1">
            <a:spLocks noGrp="1"/>
          </p:cNvSpPr>
          <p:nvPr>
            <p:ph type="body" idx="22"/>
          </p:nvPr>
        </p:nvSpPr>
        <p:spPr>
          <a:xfrm>
            <a:off x="9843461" y="8889991"/>
            <a:ext cx="2690992" cy="723901"/>
          </a:xfrm>
          <a:prstGeom prst="rect">
            <a:avLst/>
          </a:prstGeom>
        </p:spPr>
        <p:txBody>
          <a:bodyPr/>
          <a:lstStyle/>
          <a:p>
            <a:r>
              <a:rPr dirty="0"/>
              <a:t>01/</a:t>
            </a:r>
            <a:r>
              <a:rPr lang="en-US" dirty="0"/>
              <a:t>22</a:t>
            </a:r>
            <a:r>
              <a:rPr dirty="0"/>
              <a:t>/202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96" name="PSYCH 252: Statistical Methods for Behavioral and Social Sciences"/>
          <p:cNvSpPr txBox="1"/>
          <p:nvPr/>
        </p:nvSpPr>
        <p:spPr>
          <a:xfrm>
            <a:off x="156863" y="75043"/>
            <a:ext cx="11185754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latin typeface="+mj-lt"/>
                <a:ea typeface="+mj-ea"/>
                <a:cs typeface="+mj-cs"/>
                <a:sym typeface="Avenir Book"/>
              </a:defRPr>
            </a:lvl1pPr>
          </a:lstStyle>
          <a:p>
            <a:r>
              <a:rPr lang="en-US" dirty="0"/>
              <a:t>PSY 541: Advanced Psychological Statistics and Methods II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77944" y="9105900"/>
            <a:ext cx="283770" cy="520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203" name="twe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5634" y="4120034"/>
            <a:ext cx="1513531" cy="151353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77944" y="9105900"/>
            <a:ext cx="283770" cy="520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02942A-E28A-F0AB-8044-B9291C8A1F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What’s wrong with these graphs? How would you improve them?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64" name="rSlfPjYVEmRZULoD1-LVcg9IKvy1uOaP_IP-QhIITiVwqEcGOmJWWxHDJl3_PdT89pcCOqV0cwBHanS9VKIFmP5iL2DPYg0H64YhhwlzCsBh0aFz9spIsRZmD_lYpmNz9WwYYlMUB2QgWBQgvdlHYQ.png" descr="rSlfPjYVEmRZULoD1-LVcg9IKvy1uOaP_IP-QhIITiVwqEcGOmJWWxHDJl3_PdT89pcCOqV0cwBHanS9VKIFmP5iL2DPYg0H64YhhwlzCsBh0aFz9spIsRZmD_lYpmNz9WwYYlMUB2QgWBQgvdlHY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3" y="1146738"/>
            <a:ext cx="2986423" cy="412524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265" name="1y21zZKj5qxNeHVr7xtNUPOMy59uQ7UwvMGu7VmuQC1xpKFv5AseyiscX9dFRJIFcGSakLD9ahp7JY-EeTW9kp9_3RqHV5Va65GQTOaWwGBZQKL4SSLXFQ2_-58QSfkwvCRnro1berNwWm_fLINpig.png" descr="1y21zZKj5qxNeHVr7xtNUPOMy59uQ7UwvMGu7VmuQC1xpKFv5AseyiscX9dFRJIFcGSakLD9ahp7JY-EeTW9kp9_3RqHV5Va65GQTOaWwGBZQKL4SSLXFQ2_-58QSfkwvCRnro1berNwWm_fLINp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093" y="1139868"/>
            <a:ext cx="5559466" cy="413898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266" name="mT7w0nQ7nJzExmMkPC0eyV97M-PHrJHbg5W3s4UBhX13jNsxJehwQG9k20KASsWIaMY2O7th3raIx0OC4FnyBa08i37NSB3kTi8QPGydeJALZEWkngG_f6x8XamntExwydnm4YUCbwPt5ZChquOl1Q.png" descr="mT7w0nQ7nJzExmMkPC0eyV97M-PHrJHbg5W3s4UBhX13jNsxJehwQG9k20KASsWIaMY2O7th3raIx0OC4FnyBa08i37NSB3kTi8QPGydeJALZEWkngG_f6x8XamntExwydnm4YUCbwPt5ZChquOl1Q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13" y="5414973"/>
            <a:ext cx="4555115" cy="412524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267" name="tqRTHRt01EtzD-Y3n0h-t0WVW4A7_pBZsIsyS6oXtcDw1a1PPK_z5CEF-pWNZAj6IGxu0dGv3Q1LrKsRJA85Vw9325dX6TiCYgtOCtAi3C2O6NJHnhm7KHZroQF2M6_-AjelPwHsEajfuFJsesz4VA.png" descr="tqRTHRt01EtzD-Y3n0h-t0WVW4A7_pBZsIsyS6oXtcDw1a1PPK_z5CEF-pWNZAj6IGxu0dGv3Q1LrKsRJA85Vw9325dX6TiCYgtOCtAi3C2O6NJHnhm7KHZroQF2M6_-AjelPwHsEajfuFJsesz4V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387" y="5418134"/>
            <a:ext cx="5021271" cy="413025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268" name="M748PX5LXSZH3DlY8_wpneaBwWiPp8FE2__3x0VIYPhtjcYhBRy_WQ5ueUWd0KbY8i3tuHzdvEjxOXFYetN4Xa2O3LV3zsLG-QO4e53J_Y0l9BKdcJS8U46BnzyH6OKuLFNC7Bm5X1O5FXH96U7NVw.png" descr="M748PX5LXSZH3DlY8_wpneaBwWiPp8FE2__3x0VIYPhtjcYhBRy_WQ5ueUWd0KbY8i3tuHzdvEjxOXFYetN4Xa2O3LV3zsLG-QO4e53J_Y0l9BKdcJS8U46BnzyH6OKuLFNC7Bm5X1O5FXH96U7NV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2009" y="1131970"/>
            <a:ext cx="3349774" cy="6139334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all_in_this_together.gif" descr="all_in_this_together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06" y="3350920"/>
            <a:ext cx="8210630" cy="4105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38" y="1051830"/>
            <a:ext cx="4813301" cy="16891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Rectangle"/>
          <p:cNvSpPr/>
          <p:nvPr/>
        </p:nvSpPr>
        <p:spPr>
          <a:xfrm>
            <a:off x="3411394" y="3159044"/>
            <a:ext cx="8820781" cy="44890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000">
                <a:latin typeface="+mj-lt"/>
                <a:ea typeface="+mj-ea"/>
                <a:cs typeface="+mj-cs"/>
                <a:sym typeface="Avenir Book"/>
              </a:defRPr>
            </a:pPr>
            <a:endParaRPr/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What is RMarkdown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RMarkdown?</a:t>
            </a:r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5" y="3245631"/>
            <a:ext cx="3498824" cy="271110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307" name="+"/>
          <p:cNvSpPr txBox="1"/>
          <p:nvPr/>
        </p:nvSpPr>
        <p:spPr>
          <a:xfrm>
            <a:off x="5452209" y="3691963"/>
            <a:ext cx="96012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+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214" y="3243300"/>
            <a:ext cx="4736688" cy="291488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309" name="Markdown"/>
          <p:cNvSpPr txBox="1"/>
          <p:nvPr/>
        </p:nvSpPr>
        <p:spPr>
          <a:xfrm>
            <a:off x="8722222" y="6249018"/>
            <a:ext cx="233857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Markdown</a:t>
            </a:r>
          </a:p>
        </p:txBody>
      </p: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4813" y="9105900"/>
            <a:ext cx="306325" cy="520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What is Markdown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Markdown?</a:t>
            </a:r>
          </a:p>
        </p:txBody>
      </p:sp>
      <p:pic>
        <p:nvPicPr>
          <p:cNvPr id="313" name="Screen Shot 2020-01-08 at 11.01.20.png" descr="Screen Shot 2020-01-08 at 11.01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21" y="976215"/>
            <a:ext cx="10897958" cy="780117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314" name="check out the file rmarkdown-reference.pdf"/>
          <p:cNvSpPr txBox="1"/>
          <p:nvPr/>
        </p:nvSpPr>
        <p:spPr>
          <a:xfrm>
            <a:off x="1458056" y="8977914"/>
            <a:ext cx="913531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check out the file </a:t>
            </a:r>
            <a:r>
              <a:rPr u="sng">
                <a:hlinkClick r:id="rId3"/>
              </a:rPr>
              <a:t>rmarkdown-reference.pdf</a:t>
            </a:r>
          </a:p>
        </p:txBody>
      </p:sp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4813" y="9105900"/>
            <a:ext cx="306325" cy="520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creen Shot 2020-01-08 at 11.08.16.png" descr="Screen Shot 2020-01-08 at 11.08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0" y="1066390"/>
            <a:ext cx="12340020" cy="6652467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What is RMarkdown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R</a:t>
            </a:r>
            <a:r>
              <a:t>Markdown?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8429040" y="1028745"/>
            <a:ext cx="4280152" cy="6652467"/>
            <a:chOff x="0" y="0"/>
            <a:chExt cx="4280150" cy="6652465"/>
          </a:xfrm>
        </p:grpSpPr>
        <p:sp>
          <p:nvSpPr>
            <p:cNvPr id="319" name="Rectangle"/>
            <p:cNvSpPr/>
            <p:nvPr/>
          </p:nvSpPr>
          <p:spPr>
            <a:xfrm>
              <a:off x="0" y="0"/>
              <a:ext cx="4280151" cy="6652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000">
                  <a:latin typeface="+mj-lt"/>
                  <a:ea typeface="+mj-ea"/>
                  <a:cs typeface="+mj-cs"/>
                  <a:sym typeface="Avenir Book"/>
                </a:defRPr>
              </a:pPr>
              <a:endParaRPr/>
            </a:p>
          </p:txBody>
        </p:sp>
        <p:pic>
          <p:nvPicPr>
            <p:cNvPr id="320" name="Screen Shot 2020-01-08 at 11.09.39.png" descr="Screen Shot 2020-01-08 at 11.09.3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68" y="40420"/>
              <a:ext cx="4225615" cy="4053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2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0171264">
            <a:off x="5575248" y="2906911"/>
            <a:ext cx="2986632" cy="352234"/>
          </a:xfrm>
          <a:prstGeom prst="rect">
            <a:avLst/>
          </a:prstGeom>
        </p:spPr>
      </p:pic>
      <p:pic>
        <p:nvPicPr>
          <p:cNvPr id="324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9506680">
            <a:off x="5763104" y="4090931"/>
            <a:ext cx="2896522" cy="352235"/>
          </a:xfrm>
          <a:prstGeom prst="rect">
            <a:avLst/>
          </a:prstGeom>
        </p:spPr>
      </p:pic>
      <p:pic>
        <p:nvPicPr>
          <p:cNvPr id="326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9124344">
            <a:off x="5688838" y="4894504"/>
            <a:ext cx="3045689" cy="352235"/>
          </a:xfrm>
          <a:prstGeom prst="rect">
            <a:avLst/>
          </a:prstGeom>
        </p:spPr>
      </p:pic>
      <p:sp>
        <p:nvSpPr>
          <p:cNvPr id="328" name="check out the file rmarkdown.pdf"/>
          <p:cNvSpPr txBox="1"/>
          <p:nvPr/>
        </p:nvSpPr>
        <p:spPr>
          <a:xfrm>
            <a:off x="2829879" y="8977914"/>
            <a:ext cx="700110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check out the file </a:t>
            </a:r>
            <a:r>
              <a:rPr u="sng">
                <a:hlinkClick r:id="rId7"/>
              </a:rPr>
              <a:t>rmarkdown.pdf</a:t>
            </a:r>
          </a:p>
        </p:txBody>
      </p:sp>
      <p:sp>
        <p:nvSpPr>
          <p:cNvPr id="3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4813" y="9105900"/>
            <a:ext cx="306325" cy="520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animBg="1" advAuto="0"/>
      <p:bldP spid="322" grpId="2" animBg="1" advAuto="0"/>
      <p:bldP spid="324" grpId="3" animBg="1" advAuto="0"/>
      <p:bldP spid="326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Follow m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Follow me</a:t>
            </a:r>
          </a:p>
        </p:txBody>
      </p:sp>
      <p:sp>
        <p:nvSpPr>
          <p:cNvPr id="346" name="Document outline"/>
          <p:cNvSpPr txBox="1"/>
          <p:nvPr/>
        </p:nvSpPr>
        <p:spPr>
          <a:xfrm>
            <a:off x="9153803" y="849426"/>
            <a:ext cx="36723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Document outline</a:t>
            </a:r>
          </a:p>
        </p:txBody>
      </p:sp>
      <p:pic>
        <p:nvPicPr>
          <p:cNvPr id="3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9" y="1841422"/>
            <a:ext cx="11706302" cy="645675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348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3239224">
            <a:off x="10967106" y="1738329"/>
            <a:ext cx="1048458" cy="457904"/>
          </a:xfrm>
          <a:prstGeom prst="rect">
            <a:avLst/>
          </a:prstGeom>
        </p:spPr>
      </p:pic>
      <p:sp>
        <p:nvSpPr>
          <p:cNvPr id="350" name="Rounded Rectangle"/>
          <p:cNvSpPr/>
          <p:nvPr/>
        </p:nvSpPr>
        <p:spPr>
          <a:xfrm>
            <a:off x="11764131" y="2361295"/>
            <a:ext cx="370813" cy="323538"/>
          </a:xfrm>
          <a:prstGeom prst="roundRect">
            <a:avLst>
              <a:gd name="adj" fmla="val 17192"/>
            </a:avLst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000">
                <a:latin typeface="+mj-lt"/>
                <a:ea typeface="+mj-ea"/>
                <a:cs typeface="+mj-cs"/>
                <a:sym typeface="Avenir Book"/>
              </a:defRPr>
            </a:pPr>
            <a:endParaRPr/>
          </a:p>
        </p:txBody>
      </p:sp>
      <p:grpSp>
        <p:nvGrpSpPr>
          <p:cNvPr id="355" name="Group"/>
          <p:cNvGrpSpPr/>
          <p:nvPr/>
        </p:nvGrpSpPr>
        <p:grpSpPr>
          <a:xfrm>
            <a:off x="1494075" y="8015010"/>
            <a:ext cx="4626450" cy="1440141"/>
            <a:chOff x="12700" y="0"/>
            <a:chExt cx="4626449" cy="1440139"/>
          </a:xfrm>
        </p:grpSpPr>
        <p:sp>
          <p:nvSpPr>
            <p:cNvPr id="351" name="Code chunk viewer"/>
            <p:cNvSpPr txBox="1"/>
            <p:nvPr/>
          </p:nvSpPr>
          <p:spPr>
            <a:xfrm>
              <a:off x="636640" y="792439"/>
              <a:ext cx="40025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Code chunk viewer</a:t>
              </a:r>
            </a:p>
          </p:txBody>
        </p:sp>
        <p:pic>
          <p:nvPicPr>
            <p:cNvPr id="352" name="Line Line" descr="Line Lin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965128">
              <a:off x="16677" y="377500"/>
              <a:ext cx="1061226" cy="457904"/>
            </a:xfrm>
            <a:prstGeom prst="rect">
              <a:avLst/>
            </a:prstGeom>
            <a:effectLst/>
          </p:spPr>
        </p:pic>
        <p:sp>
          <p:nvSpPr>
            <p:cNvPr id="354" name="Rounded Rectangle"/>
            <p:cNvSpPr/>
            <p:nvPr/>
          </p:nvSpPr>
          <p:spPr>
            <a:xfrm>
              <a:off x="12700" y="0"/>
              <a:ext cx="220565" cy="198707"/>
            </a:xfrm>
            <a:prstGeom prst="roundRect">
              <a:avLst>
                <a:gd name="adj" fmla="val 17192"/>
              </a:avLst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000">
                  <a:latin typeface="+mj-lt"/>
                  <a:ea typeface="+mj-ea"/>
                  <a:cs typeface="+mj-cs"/>
                  <a:sym typeface="Avenir Book"/>
                </a:defRPr>
              </a:pPr>
              <a:endParaRPr/>
            </a:p>
          </p:txBody>
        </p:sp>
      </p:grpSp>
      <p:sp>
        <p:nvSpPr>
          <p:cNvPr id="3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4813" y="9105900"/>
            <a:ext cx="306325" cy="520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Book"/>
        <a:ea typeface="Avenir Book"/>
        <a:cs typeface="Avenir Book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Book"/>
        <a:ea typeface="Avenir Book"/>
        <a:cs typeface="Avenir Book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Custom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Avenir Book</vt:lpstr>
      <vt:lpstr>Avenir Next Regular</vt:lpstr>
      <vt:lpstr>Helvetica Neue</vt:lpstr>
      <vt:lpstr>White</vt:lpstr>
      <vt:lpstr>Visualization 1</vt:lpstr>
      <vt:lpstr>Visualization</vt:lpstr>
      <vt:lpstr>PowerPoint Presentation</vt:lpstr>
      <vt:lpstr>Logistics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Alan B Cobo-Lewis</cp:lastModifiedBy>
  <cp:revision>1</cp:revision>
  <dcterms:modified xsi:type="dcterms:W3CDTF">2025-01-05T05:18:56Z</dcterms:modified>
</cp:coreProperties>
</file>