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DFA"/>
    <a:srgbClr val="012360"/>
    <a:srgbClr val="555555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/>
    <p:restoredTop sz="94612"/>
  </p:normalViewPr>
  <p:slideViewPr>
    <p:cSldViewPr snapToGrid="0">
      <p:cViewPr>
        <p:scale>
          <a:sx n="50" d="100"/>
          <a:sy n="50" d="100"/>
        </p:scale>
        <p:origin x="3320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thealanturininstitute-my.sharepoint.com/personal/cgouldvanpraag_turing_ac_uk/Documents/E&amp;S%20Grand%20Challenge%20-%20Documents/WS1%20Ecosystem/strategy/communit-strategy-qual-kumu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thealanturininstitute-my.sharepoint.com/personal/cgouldvanpraag_turing_ac_uk/Documents/E&amp;S%20Grand%20Challenge%20-%20Documents/WS1%20Ecosystem/strategy/communit-strategy-qual-kumu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thealanturininstitute-my.sharepoint.com/personal/cgouldvanpraag_turing_ac_uk/Documents/E&amp;S%20Grand%20Challenge%20-%20Documents/WS1%20Ecosystem/strategy/communit-strategy-qual-kumu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'[communit-strategy-qual-kumu.xlsx]counts-histogram (2)'!$E$5</c:f>
              <c:strCache>
                <c:ptCount val="1"/>
                <c:pt idx="0">
                  <c:v>n. participant mentions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'[communit-strategy-qual-kumu.xlsx]counts-histogram (2)'!$D$6:$D$87</c:f>
              <c:strCache>
                <c:ptCount val="82"/>
                <c:pt idx="0">
                  <c:v>collaboration</c:v>
                </c:pt>
                <c:pt idx="1">
                  <c:v>communication</c:v>
                </c:pt>
                <c:pt idx="2">
                  <c:v>equity of opportunity</c:v>
                </c:pt>
                <c:pt idx="3">
                  <c:v>inclusive culture</c:v>
                </c:pt>
                <c:pt idx="4">
                  <c:v>power</c:v>
                </c:pt>
                <c:pt idx="5">
                  <c:v>process</c:v>
                </c:pt>
                <c:pt idx="6">
                  <c:v>varied perspectives</c:v>
                </c:pt>
                <c:pt idx="7">
                  <c:v>agency</c:v>
                </c:pt>
                <c:pt idx="8">
                  <c:v>best practice</c:v>
                </c:pt>
                <c:pt idx="9">
                  <c:v>capitalise on existing strengths</c:v>
                </c:pt>
                <c:pt idx="10">
                  <c:v>collaboration</c:v>
                </c:pt>
                <c:pt idx="11">
                  <c:v>connecting</c:v>
                </c:pt>
                <c:pt idx="12">
                  <c:v>contribute to decision making</c:v>
                </c:pt>
                <c:pt idx="13">
                  <c:v>contribute to roadmap</c:v>
                </c:pt>
                <c:pt idx="14">
                  <c:v>cross disciplinary</c:v>
                </c:pt>
                <c:pt idx="15">
                  <c:v>EDI</c:v>
                </c:pt>
                <c:pt idx="16">
                  <c:v>engagement activities</c:v>
                </c:pt>
                <c:pt idx="17">
                  <c:v>ethical</c:v>
                </c:pt>
                <c:pt idx="18">
                  <c:v>open source</c:v>
                </c:pt>
                <c:pt idx="19">
                  <c:v>technical</c:v>
                </c:pt>
                <c:pt idx="20">
                  <c:v>training</c:v>
                </c:pt>
                <c:pt idx="21">
                  <c:v>transparent governance</c:v>
                </c:pt>
                <c:pt idx="22">
                  <c:v>transparent processes</c:v>
                </c:pt>
                <c:pt idx="23">
                  <c:v>transparent roadmap</c:v>
                </c:pt>
                <c:pt idx="24">
                  <c:v>transparent structure</c:v>
                </c:pt>
                <c:pt idx="25">
                  <c:v>Turing brand</c:v>
                </c:pt>
                <c:pt idx="26">
                  <c:v>understand each other</c:v>
                </c:pt>
                <c:pt idx="27">
                  <c:v>user engagement</c:v>
                </c:pt>
                <c:pt idx="28">
                  <c:v>visibility within the community</c:v>
                </c:pt>
                <c:pt idx="29">
                  <c:v>access</c:v>
                </c:pt>
                <c:pt idx="30">
                  <c:v>achievable deliverables</c:v>
                </c:pt>
                <c:pt idx="31">
                  <c:v>async</c:v>
                </c:pt>
                <c:pt idx="32">
                  <c:v>big goals</c:v>
                </c:pt>
                <c:pt idx="33">
                  <c:v>development opportunities</c:v>
                </c:pt>
                <c:pt idx="34">
                  <c:v>discussion space</c:v>
                </c:pt>
                <c:pt idx="35">
                  <c:v>diverse perspective</c:v>
                </c:pt>
                <c:pt idx="36">
                  <c:v>engagement access</c:v>
                </c:pt>
                <c:pt idx="37">
                  <c:v>engagement opportunity communication</c:v>
                </c:pt>
                <c:pt idx="38">
                  <c:v>engagement opportunity invitation</c:v>
                </c:pt>
                <c:pt idx="39">
                  <c:v>in person</c:v>
                </c:pt>
                <c:pt idx="40">
                  <c:v>inclusive</c:v>
                </c:pt>
                <c:pt idx="41">
                  <c:v>others valuable</c:v>
                </c:pt>
                <c:pt idx="42">
                  <c:v>professional</c:v>
                </c:pt>
                <c:pt idx="43">
                  <c:v>Return on investment</c:v>
                </c:pt>
                <c:pt idx="44">
                  <c:v>shared understanding</c:v>
                </c:pt>
                <c:pt idx="45">
                  <c:v>sustainability</c:v>
                </c:pt>
                <c:pt idx="46">
                  <c:v>democratising access</c:v>
                </c:pt>
                <c:pt idx="47">
                  <c:v>doing good</c:v>
                </c:pt>
                <c:pt idx="48">
                  <c:v>downstream</c:v>
                </c:pt>
                <c:pt idx="49">
                  <c:v>education</c:v>
                </c:pt>
                <c:pt idx="50">
                  <c:v>funding</c:v>
                </c:pt>
                <c:pt idx="51">
                  <c:v>impact best practice</c:v>
                </c:pt>
                <c:pt idx="52">
                  <c:v>influencing decisions</c:v>
                </c:pt>
                <c:pt idx="53">
                  <c:v>making change</c:v>
                </c:pt>
                <c:pt idx="54">
                  <c:v>media interest</c:v>
                </c:pt>
                <c:pt idx="55">
                  <c:v>policy</c:v>
                </c:pt>
                <c:pt idx="56">
                  <c:v>publications</c:v>
                </c:pt>
                <c:pt idx="57">
                  <c:v>reaching users</c:v>
                </c:pt>
                <c:pt idx="58">
                  <c:v>visibility of the work</c:v>
                </c:pt>
                <c:pt idx="59">
                  <c:v>working with nonprofits</c:v>
                </c:pt>
                <c:pt idx="60">
                  <c:v>working with private sector</c:v>
                </c:pt>
                <c:pt idx="61">
                  <c:v>working with public sector</c:v>
                </c:pt>
                <c:pt idx="62">
                  <c:v>best practice</c:v>
                </c:pt>
                <c:pt idx="63">
                  <c:v>communication</c:v>
                </c:pt>
                <c:pt idx="64">
                  <c:v>communication narrative</c:v>
                </c:pt>
                <c:pt idx="65">
                  <c:v>connections</c:v>
                </c:pt>
                <c:pt idx="66">
                  <c:v>infrastructure</c:v>
                </c:pt>
                <c:pt idx="67">
                  <c:v>leadership opportunities</c:v>
                </c:pt>
                <c:pt idx="68">
                  <c:v>sustainability</c:v>
                </c:pt>
                <c:pt idx="69">
                  <c:v>Turing brand</c:v>
                </c:pt>
                <c:pt idx="70">
                  <c:v>user centric design</c:v>
                </c:pt>
                <c:pt idx="71">
                  <c:v>connecting users</c:v>
                </c:pt>
                <c:pt idx="72">
                  <c:v>connection sustainability</c:v>
                </c:pt>
                <c:pt idx="73">
                  <c:v>credibility</c:v>
                </c:pt>
                <c:pt idx="74">
                  <c:v>resources</c:v>
                </c:pt>
                <c:pt idx="75">
                  <c:v>silos</c:v>
                </c:pt>
                <c:pt idx="76">
                  <c:v>skills</c:v>
                </c:pt>
                <c:pt idx="77">
                  <c:v>time</c:v>
                </c:pt>
                <c:pt idx="78">
                  <c:v>concern - reflection</c:v>
                </c:pt>
                <c:pt idx="79">
                  <c:v>concerns</c:v>
                </c:pt>
                <c:pt idx="80">
                  <c:v>confusion</c:v>
                </c:pt>
                <c:pt idx="81">
                  <c:v>want to contribute</c:v>
                </c:pt>
              </c:strCache>
            </c:strRef>
          </c:cat>
          <c:val>
            <c:numRef>
              <c:f>'[communit-strategy-qual-kumu.xlsx]counts-histogram (2)'!$E$6:$E$87</c:f>
              <c:numCache>
                <c:formatCode>General</c:formatCode>
                <c:ptCount val="82"/>
                <c:pt idx="0">
                  <c:v>11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8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4</c:v>
                </c:pt>
                <c:pt idx="9">
                  <c:v>3</c:v>
                </c:pt>
                <c:pt idx="10">
                  <c:v>16</c:v>
                </c:pt>
                <c:pt idx="11">
                  <c:v>4</c:v>
                </c:pt>
                <c:pt idx="12">
                  <c:v>2</c:v>
                </c:pt>
                <c:pt idx="13">
                  <c:v>9</c:v>
                </c:pt>
                <c:pt idx="14">
                  <c:v>12</c:v>
                </c:pt>
                <c:pt idx="15">
                  <c:v>6</c:v>
                </c:pt>
                <c:pt idx="16">
                  <c:v>4</c:v>
                </c:pt>
                <c:pt idx="17">
                  <c:v>2</c:v>
                </c:pt>
                <c:pt idx="18">
                  <c:v>4</c:v>
                </c:pt>
                <c:pt idx="19">
                  <c:v>2</c:v>
                </c:pt>
                <c:pt idx="20">
                  <c:v>1</c:v>
                </c:pt>
                <c:pt idx="21">
                  <c:v>3</c:v>
                </c:pt>
                <c:pt idx="22">
                  <c:v>1</c:v>
                </c:pt>
                <c:pt idx="23">
                  <c:v>5</c:v>
                </c:pt>
                <c:pt idx="24">
                  <c:v>1</c:v>
                </c:pt>
                <c:pt idx="25">
                  <c:v>2</c:v>
                </c:pt>
                <c:pt idx="26">
                  <c:v>5</c:v>
                </c:pt>
                <c:pt idx="27">
                  <c:v>5</c:v>
                </c:pt>
                <c:pt idx="28">
                  <c:v>2</c:v>
                </c:pt>
                <c:pt idx="29">
                  <c:v>1</c:v>
                </c:pt>
                <c:pt idx="30">
                  <c:v>3</c:v>
                </c:pt>
                <c:pt idx="31">
                  <c:v>1</c:v>
                </c:pt>
                <c:pt idx="32">
                  <c:v>4</c:v>
                </c:pt>
                <c:pt idx="33">
                  <c:v>2</c:v>
                </c:pt>
                <c:pt idx="34">
                  <c:v>5</c:v>
                </c:pt>
                <c:pt idx="35">
                  <c:v>1</c:v>
                </c:pt>
                <c:pt idx="36">
                  <c:v>15</c:v>
                </c:pt>
                <c:pt idx="37">
                  <c:v>9</c:v>
                </c:pt>
                <c:pt idx="38">
                  <c:v>5</c:v>
                </c:pt>
                <c:pt idx="39">
                  <c:v>2</c:v>
                </c:pt>
                <c:pt idx="40">
                  <c:v>5</c:v>
                </c:pt>
                <c:pt idx="41">
                  <c:v>4</c:v>
                </c:pt>
                <c:pt idx="42">
                  <c:v>3</c:v>
                </c:pt>
                <c:pt idx="43">
                  <c:v>8</c:v>
                </c:pt>
                <c:pt idx="44">
                  <c:v>18</c:v>
                </c:pt>
                <c:pt idx="45">
                  <c:v>2</c:v>
                </c:pt>
                <c:pt idx="46">
                  <c:v>1</c:v>
                </c:pt>
                <c:pt idx="47">
                  <c:v>3</c:v>
                </c:pt>
                <c:pt idx="48">
                  <c:v>4</c:v>
                </c:pt>
                <c:pt idx="49">
                  <c:v>2</c:v>
                </c:pt>
                <c:pt idx="50">
                  <c:v>1</c:v>
                </c:pt>
                <c:pt idx="51">
                  <c:v>1</c:v>
                </c:pt>
                <c:pt idx="52">
                  <c:v>2</c:v>
                </c:pt>
                <c:pt idx="53">
                  <c:v>4</c:v>
                </c:pt>
                <c:pt idx="54">
                  <c:v>1</c:v>
                </c:pt>
                <c:pt idx="55">
                  <c:v>7</c:v>
                </c:pt>
                <c:pt idx="56">
                  <c:v>1</c:v>
                </c:pt>
                <c:pt idx="57">
                  <c:v>5</c:v>
                </c:pt>
                <c:pt idx="58">
                  <c:v>2</c:v>
                </c:pt>
                <c:pt idx="59">
                  <c:v>1</c:v>
                </c:pt>
                <c:pt idx="60">
                  <c:v>2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11</c:v>
                </c:pt>
                <c:pt idx="66">
                  <c:v>1</c:v>
                </c:pt>
                <c:pt idx="67">
                  <c:v>1</c:v>
                </c:pt>
                <c:pt idx="68">
                  <c:v>4</c:v>
                </c:pt>
                <c:pt idx="69">
                  <c:v>2</c:v>
                </c:pt>
                <c:pt idx="70">
                  <c:v>6</c:v>
                </c:pt>
                <c:pt idx="71">
                  <c:v>3</c:v>
                </c:pt>
                <c:pt idx="72">
                  <c:v>3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3</c:v>
                </c:pt>
                <c:pt idx="78">
                  <c:v>2</c:v>
                </c:pt>
                <c:pt idx="79">
                  <c:v>10</c:v>
                </c:pt>
                <c:pt idx="80">
                  <c:v>2</c:v>
                </c:pt>
                <c:pt idx="8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15-AD48-9B53-314B7486A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"/>
        <c:axId val="1408605423"/>
        <c:axId val="228340431"/>
      </c:barChart>
      <c:catAx>
        <c:axId val="140860542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340431"/>
        <c:crosses val="autoZero"/>
        <c:auto val="1"/>
        <c:lblAlgn val="ctr"/>
        <c:lblOffset val="100"/>
        <c:noMultiLvlLbl val="0"/>
      </c:catAx>
      <c:valAx>
        <c:axId val="228340431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n. occurrences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605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'[communit-strategy-qual-kumu.xlsx]counts-histogram (2)'!$E$5</c:f>
              <c:strCache>
                <c:ptCount val="1"/>
                <c:pt idx="0">
                  <c:v>n. participant mentions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'[communit-strategy-qual-kumu.xlsx]counts-histogram (2)'!$D$6:$D$87</c:f>
              <c:strCache>
                <c:ptCount val="82"/>
                <c:pt idx="0">
                  <c:v>collaboration</c:v>
                </c:pt>
                <c:pt idx="1">
                  <c:v>communication</c:v>
                </c:pt>
                <c:pt idx="2">
                  <c:v>equity of opportunity</c:v>
                </c:pt>
                <c:pt idx="3">
                  <c:v>inclusive culture</c:v>
                </c:pt>
                <c:pt idx="4">
                  <c:v>power</c:v>
                </c:pt>
                <c:pt idx="5">
                  <c:v>process</c:v>
                </c:pt>
                <c:pt idx="6">
                  <c:v>varied perspectives</c:v>
                </c:pt>
                <c:pt idx="7">
                  <c:v>agency</c:v>
                </c:pt>
                <c:pt idx="8">
                  <c:v>best practice</c:v>
                </c:pt>
                <c:pt idx="9">
                  <c:v>capitalise on existing strengths</c:v>
                </c:pt>
                <c:pt idx="10">
                  <c:v>collaboration</c:v>
                </c:pt>
                <c:pt idx="11">
                  <c:v>connecting</c:v>
                </c:pt>
                <c:pt idx="12">
                  <c:v>contribute to decision making</c:v>
                </c:pt>
                <c:pt idx="13">
                  <c:v>contribute to roadmap</c:v>
                </c:pt>
                <c:pt idx="14">
                  <c:v>cross disciplinary</c:v>
                </c:pt>
                <c:pt idx="15">
                  <c:v>EDI</c:v>
                </c:pt>
                <c:pt idx="16">
                  <c:v>engagement activities</c:v>
                </c:pt>
                <c:pt idx="17">
                  <c:v>ethical</c:v>
                </c:pt>
                <c:pt idx="18">
                  <c:v>open source</c:v>
                </c:pt>
                <c:pt idx="19">
                  <c:v>technical</c:v>
                </c:pt>
                <c:pt idx="20">
                  <c:v>training</c:v>
                </c:pt>
                <c:pt idx="21">
                  <c:v>transparent governance</c:v>
                </c:pt>
                <c:pt idx="22">
                  <c:v>transparent processes</c:v>
                </c:pt>
                <c:pt idx="23">
                  <c:v>transparent roadmap</c:v>
                </c:pt>
                <c:pt idx="24">
                  <c:v>transparent structure</c:v>
                </c:pt>
                <c:pt idx="25">
                  <c:v>Turing brand</c:v>
                </c:pt>
                <c:pt idx="26">
                  <c:v>understand each other</c:v>
                </c:pt>
                <c:pt idx="27">
                  <c:v>user engagement</c:v>
                </c:pt>
                <c:pt idx="28">
                  <c:v>visibility within the community</c:v>
                </c:pt>
                <c:pt idx="29">
                  <c:v>access</c:v>
                </c:pt>
                <c:pt idx="30">
                  <c:v>achievable deliverables</c:v>
                </c:pt>
                <c:pt idx="31">
                  <c:v>async</c:v>
                </c:pt>
                <c:pt idx="32">
                  <c:v>big goals</c:v>
                </c:pt>
                <c:pt idx="33">
                  <c:v>development opportunities</c:v>
                </c:pt>
                <c:pt idx="34">
                  <c:v>discussion space</c:v>
                </c:pt>
                <c:pt idx="35">
                  <c:v>diverse perspective</c:v>
                </c:pt>
                <c:pt idx="36">
                  <c:v>engagement access</c:v>
                </c:pt>
                <c:pt idx="37">
                  <c:v>engagement opportunity communication</c:v>
                </c:pt>
                <c:pt idx="38">
                  <c:v>engagement opportunity invitation</c:v>
                </c:pt>
                <c:pt idx="39">
                  <c:v>in person</c:v>
                </c:pt>
                <c:pt idx="40">
                  <c:v>inclusive</c:v>
                </c:pt>
                <c:pt idx="41">
                  <c:v>others valuable</c:v>
                </c:pt>
                <c:pt idx="42">
                  <c:v>professional</c:v>
                </c:pt>
                <c:pt idx="43">
                  <c:v>Return on investment</c:v>
                </c:pt>
                <c:pt idx="44">
                  <c:v>shared understanding</c:v>
                </c:pt>
                <c:pt idx="45">
                  <c:v>sustainability</c:v>
                </c:pt>
                <c:pt idx="46">
                  <c:v>democratising access</c:v>
                </c:pt>
                <c:pt idx="47">
                  <c:v>doing good</c:v>
                </c:pt>
                <c:pt idx="48">
                  <c:v>downstream</c:v>
                </c:pt>
                <c:pt idx="49">
                  <c:v>education</c:v>
                </c:pt>
                <c:pt idx="50">
                  <c:v>funding</c:v>
                </c:pt>
                <c:pt idx="51">
                  <c:v>impact best practice</c:v>
                </c:pt>
                <c:pt idx="52">
                  <c:v>influencing decisions</c:v>
                </c:pt>
                <c:pt idx="53">
                  <c:v>making change</c:v>
                </c:pt>
                <c:pt idx="54">
                  <c:v>media interest</c:v>
                </c:pt>
                <c:pt idx="55">
                  <c:v>policy</c:v>
                </c:pt>
                <c:pt idx="56">
                  <c:v>publications</c:v>
                </c:pt>
                <c:pt idx="57">
                  <c:v>reaching users</c:v>
                </c:pt>
                <c:pt idx="58">
                  <c:v>visibility of the work</c:v>
                </c:pt>
                <c:pt idx="59">
                  <c:v>working with nonprofits</c:v>
                </c:pt>
                <c:pt idx="60">
                  <c:v>working with private sector</c:v>
                </c:pt>
                <c:pt idx="61">
                  <c:v>working with public sector</c:v>
                </c:pt>
                <c:pt idx="62">
                  <c:v>best practice</c:v>
                </c:pt>
                <c:pt idx="63">
                  <c:v>communication</c:v>
                </c:pt>
                <c:pt idx="64">
                  <c:v>communication narrative</c:v>
                </c:pt>
                <c:pt idx="65">
                  <c:v>connections</c:v>
                </c:pt>
                <c:pt idx="66">
                  <c:v>infrastructure</c:v>
                </c:pt>
                <c:pt idx="67">
                  <c:v>leadership opportunities</c:v>
                </c:pt>
                <c:pt idx="68">
                  <c:v>sustainability</c:v>
                </c:pt>
                <c:pt idx="69">
                  <c:v>Turing brand</c:v>
                </c:pt>
                <c:pt idx="70">
                  <c:v>user centric design</c:v>
                </c:pt>
                <c:pt idx="71">
                  <c:v>connecting users</c:v>
                </c:pt>
                <c:pt idx="72">
                  <c:v>connection sustainability</c:v>
                </c:pt>
                <c:pt idx="73">
                  <c:v>credibility</c:v>
                </c:pt>
                <c:pt idx="74">
                  <c:v>resources</c:v>
                </c:pt>
                <c:pt idx="75">
                  <c:v>silos</c:v>
                </c:pt>
                <c:pt idx="76">
                  <c:v>skills</c:v>
                </c:pt>
                <c:pt idx="77">
                  <c:v>time</c:v>
                </c:pt>
                <c:pt idx="78">
                  <c:v>concern - reflection</c:v>
                </c:pt>
                <c:pt idx="79">
                  <c:v>concerns</c:v>
                </c:pt>
                <c:pt idx="80">
                  <c:v>confusion</c:v>
                </c:pt>
                <c:pt idx="81">
                  <c:v>want to contribute</c:v>
                </c:pt>
              </c:strCache>
            </c:strRef>
          </c:cat>
          <c:val>
            <c:numRef>
              <c:f>'[communit-strategy-qual-kumu.xlsx]counts-histogram (2)'!$E$6:$E$87</c:f>
              <c:numCache>
                <c:formatCode>General</c:formatCode>
                <c:ptCount val="82"/>
                <c:pt idx="0">
                  <c:v>11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8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4</c:v>
                </c:pt>
                <c:pt idx="9">
                  <c:v>3</c:v>
                </c:pt>
                <c:pt idx="10">
                  <c:v>16</c:v>
                </c:pt>
                <c:pt idx="11">
                  <c:v>4</c:v>
                </c:pt>
                <c:pt idx="12">
                  <c:v>2</c:v>
                </c:pt>
                <c:pt idx="13">
                  <c:v>9</c:v>
                </c:pt>
                <c:pt idx="14">
                  <c:v>12</c:v>
                </c:pt>
                <c:pt idx="15">
                  <c:v>6</c:v>
                </c:pt>
                <c:pt idx="16">
                  <c:v>4</c:v>
                </c:pt>
                <c:pt idx="17">
                  <c:v>2</c:v>
                </c:pt>
                <c:pt idx="18">
                  <c:v>4</c:v>
                </c:pt>
                <c:pt idx="19">
                  <c:v>2</c:v>
                </c:pt>
                <c:pt idx="20">
                  <c:v>1</c:v>
                </c:pt>
                <c:pt idx="21">
                  <c:v>3</c:v>
                </c:pt>
                <c:pt idx="22">
                  <c:v>1</c:v>
                </c:pt>
                <c:pt idx="23">
                  <c:v>5</c:v>
                </c:pt>
                <c:pt idx="24">
                  <c:v>1</c:v>
                </c:pt>
                <c:pt idx="25">
                  <c:v>2</c:v>
                </c:pt>
                <c:pt idx="26">
                  <c:v>5</c:v>
                </c:pt>
                <c:pt idx="27">
                  <c:v>5</c:v>
                </c:pt>
                <c:pt idx="28">
                  <c:v>2</c:v>
                </c:pt>
                <c:pt idx="29">
                  <c:v>1</c:v>
                </c:pt>
                <c:pt idx="30">
                  <c:v>3</c:v>
                </c:pt>
                <c:pt idx="31">
                  <c:v>1</c:v>
                </c:pt>
                <c:pt idx="32">
                  <c:v>4</c:v>
                </c:pt>
                <c:pt idx="33">
                  <c:v>2</c:v>
                </c:pt>
                <c:pt idx="34">
                  <c:v>5</c:v>
                </c:pt>
                <c:pt idx="35">
                  <c:v>1</c:v>
                </c:pt>
                <c:pt idx="36">
                  <c:v>15</c:v>
                </c:pt>
                <c:pt idx="37">
                  <c:v>9</c:v>
                </c:pt>
                <c:pt idx="38">
                  <c:v>5</c:v>
                </c:pt>
                <c:pt idx="39">
                  <c:v>2</c:v>
                </c:pt>
                <c:pt idx="40">
                  <c:v>5</c:v>
                </c:pt>
                <c:pt idx="41">
                  <c:v>4</c:v>
                </c:pt>
                <c:pt idx="42">
                  <c:v>3</c:v>
                </c:pt>
                <c:pt idx="43">
                  <c:v>8</c:v>
                </c:pt>
                <c:pt idx="44">
                  <c:v>18</c:v>
                </c:pt>
                <c:pt idx="45">
                  <c:v>2</c:v>
                </c:pt>
                <c:pt idx="46">
                  <c:v>1</c:v>
                </c:pt>
                <c:pt idx="47">
                  <c:v>3</c:v>
                </c:pt>
                <c:pt idx="48">
                  <c:v>4</c:v>
                </c:pt>
                <c:pt idx="49">
                  <c:v>2</c:v>
                </c:pt>
                <c:pt idx="50">
                  <c:v>1</c:v>
                </c:pt>
                <c:pt idx="51">
                  <c:v>1</c:v>
                </c:pt>
                <c:pt idx="52">
                  <c:v>2</c:v>
                </c:pt>
                <c:pt idx="53">
                  <c:v>4</c:v>
                </c:pt>
                <c:pt idx="54">
                  <c:v>1</c:v>
                </c:pt>
                <c:pt idx="55">
                  <c:v>7</c:v>
                </c:pt>
                <c:pt idx="56">
                  <c:v>1</c:v>
                </c:pt>
                <c:pt idx="57">
                  <c:v>5</c:v>
                </c:pt>
                <c:pt idx="58">
                  <c:v>2</c:v>
                </c:pt>
                <c:pt idx="59">
                  <c:v>1</c:v>
                </c:pt>
                <c:pt idx="60">
                  <c:v>2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2</c:v>
                </c:pt>
                <c:pt idx="65">
                  <c:v>11</c:v>
                </c:pt>
                <c:pt idx="66">
                  <c:v>1</c:v>
                </c:pt>
                <c:pt idx="67">
                  <c:v>1</c:v>
                </c:pt>
                <c:pt idx="68">
                  <c:v>4</c:v>
                </c:pt>
                <c:pt idx="69">
                  <c:v>2</c:v>
                </c:pt>
                <c:pt idx="70">
                  <c:v>6</c:v>
                </c:pt>
                <c:pt idx="71">
                  <c:v>3</c:v>
                </c:pt>
                <c:pt idx="72">
                  <c:v>3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3</c:v>
                </c:pt>
                <c:pt idx="78">
                  <c:v>2</c:v>
                </c:pt>
                <c:pt idx="79">
                  <c:v>10</c:v>
                </c:pt>
                <c:pt idx="80">
                  <c:v>2</c:v>
                </c:pt>
                <c:pt idx="8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15-AD48-9B53-314B7486A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"/>
        <c:axId val="1408605423"/>
        <c:axId val="228340431"/>
      </c:barChart>
      <c:catAx>
        <c:axId val="140860542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340431"/>
        <c:crosses val="autoZero"/>
        <c:auto val="1"/>
        <c:lblAlgn val="ctr"/>
        <c:lblOffset val="100"/>
        <c:noMultiLvlLbl val="0"/>
      </c:catAx>
      <c:valAx>
        <c:axId val="228340431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n. occurrences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605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'[communit-strategy-qual-kumu.xlsx]counts-histogram (2)'!$E$5</c:f>
              <c:strCache>
                <c:ptCount val="1"/>
                <c:pt idx="0">
                  <c:v>n. occurances</c:v>
                </c:pt>
              </c:strCache>
            </c:strRef>
          </c:tx>
          <c:spPr>
            <a:solidFill>
              <a:srgbClr val="012360"/>
            </a:solidFill>
            <a:ln>
              <a:noFill/>
            </a:ln>
            <a:effectLst/>
          </c:spPr>
          <c:invertIfNegative val="0"/>
          <c:cat>
            <c:strRef>
              <c:f>'[communit-strategy-qual-kumu.xlsx]counts-histogram (2)'!$D$6:$D$87</c:f>
              <c:strCache>
                <c:ptCount val="82"/>
                <c:pt idx="0">
                  <c:v>collaboration</c:v>
                </c:pt>
                <c:pt idx="1">
                  <c:v>power</c:v>
                </c:pt>
                <c:pt idx="2">
                  <c:v>inclusive culture</c:v>
                </c:pt>
                <c:pt idx="3">
                  <c:v>varied perspectives</c:v>
                </c:pt>
                <c:pt idx="4">
                  <c:v>communication</c:v>
                </c:pt>
                <c:pt idx="5">
                  <c:v>equity of opportunity</c:v>
                </c:pt>
                <c:pt idx="6">
                  <c:v>process</c:v>
                </c:pt>
                <c:pt idx="7">
                  <c:v>collaboration</c:v>
                </c:pt>
                <c:pt idx="8">
                  <c:v>cross disciplinary</c:v>
                </c:pt>
                <c:pt idx="9">
                  <c:v>contribute to roadmap</c:v>
                </c:pt>
                <c:pt idx="10">
                  <c:v>EDI</c:v>
                </c:pt>
                <c:pt idx="11">
                  <c:v>transparent roadmap</c:v>
                </c:pt>
                <c:pt idx="12">
                  <c:v>understand each other</c:v>
                </c:pt>
                <c:pt idx="13">
                  <c:v>user engagement</c:v>
                </c:pt>
                <c:pt idx="14">
                  <c:v>best practice</c:v>
                </c:pt>
                <c:pt idx="15">
                  <c:v>connecting</c:v>
                </c:pt>
                <c:pt idx="16">
                  <c:v>engagement activities</c:v>
                </c:pt>
                <c:pt idx="17">
                  <c:v>open source</c:v>
                </c:pt>
                <c:pt idx="18">
                  <c:v>capitalise on existing strengths</c:v>
                </c:pt>
                <c:pt idx="19">
                  <c:v>transparent governance</c:v>
                </c:pt>
                <c:pt idx="20">
                  <c:v>agency</c:v>
                </c:pt>
                <c:pt idx="21">
                  <c:v>contribute to decision making</c:v>
                </c:pt>
                <c:pt idx="22">
                  <c:v>ethical</c:v>
                </c:pt>
                <c:pt idx="23">
                  <c:v>technical</c:v>
                </c:pt>
                <c:pt idx="24">
                  <c:v>Turing brand</c:v>
                </c:pt>
                <c:pt idx="25">
                  <c:v>visibility within the community</c:v>
                </c:pt>
                <c:pt idx="26">
                  <c:v>training</c:v>
                </c:pt>
                <c:pt idx="27">
                  <c:v>transparent processes</c:v>
                </c:pt>
                <c:pt idx="28">
                  <c:v>transparent structure</c:v>
                </c:pt>
                <c:pt idx="29">
                  <c:v>shared understanding</c:v>
                </c:pt>
                <c:pt idx="30">
                  <c:v>engagement access</c:v>
                </c:pt>
                <c:pt idx="31">
                  <c:v>engagement opportunity communication</c:v>
                </c:pt>
                <c:pt idx="32">
                  <c:v>Return on investment</c:v>
                </c:pt>
                <c:pt idx="33">
                  <c:v>discussion space</c:v>
                </c:pt>
                <c:pt idx="34">
                  <c:v>engagement opportunity invitation</c:v>
                </c:pt>
                <c:pt idx="35">
                  <c:v>inclusive</c:v>
                </c:pt>
                <c:pt idx="36">
                  <c:v>big goals</c:v>
                </c:pt>
                <c:pt idx="37">
                  <c:v>others valuable</c:v>
                </c:pt>
                <c:pt idx="38">
                  <c:v>achievable deliverables</c:v>
                </c:pt>
                <c:pt idx="39">
                  <c:v>professional</c:v>
                </c:pt>
                <c:pt idx="40">
                  <c:v>development opportunities</c:v>
                </c:pt>
                <c:pt idx="41">
                  <c:v>in person</c:v>
                </c:pt>
                <c:pt idx="42">
                  <c:v>sustainability</c:v>
                </c:pt>
                <c:pt idx="43">
                  <c:v>access</c:v>
                </c:pt>
                <c:pt idx="44">
                  <c:v>async</c:v>
                </c:pt>
                <c:pt idx="45">
                  <c:v>diverse perspective</c:v>
                </c:pt>
                <c:pt idx="46">
                  <c:v>policy</c:v>
                </c:pt>
                <c:pt idx="47">
                  <c:v>reaching users</c:v>
                </c:pt>
                <c:pt idx="48">
                  <c:v>downstream</c:v>
                </c:pt>
                <c:pt idx="49">
                  <c:v>making change</c:v>
                </c:pt>
                <c:pt idx="50">
                  <c:v>doing good</c:v>
                </c:pt>
                <c:pt idx="51">
                  <c:v>education</c:v>
                </c:pt>
                <c:pt idx="52">
                  <c:v>influencing decisions</c:v>
                </c:pt>
                <c:pt idx="53">
                  <c:v>visibility of the work</c:v>
                </c:pt>
                <c:pt idx="54">
                  <c:v>working with private sector</c:v>
                </c:pt>
                <c:pt idx="55">
                  <c:v>working with public sector</c:v>
                </c:pt>
                <c:pt idx="56">
                  <c:v>democratising access</c:v>
                </c:pt>
                <c:pt idx="57">
                  <c:v>funding</c:v>
                </c:pt>
                <c:pt idx="58">
                  <c:v>impact best practice</c:v>
                </c:pt>
                <c:pt idx="59">
                  <c:v>media interest</c:v>
                </c:pt>
                <c:pt idx="60">
                  <c:v>publications</c:v>
                </c:pt>
                <c:pt idx="61">
                  <c:v>working with nonprofits</c:v>
                </c:pt>
                <c:pt idx="62">
                  <c:v>connections</c:v>
                </c:pt>
                <c:pt idx="63">
                  <c:v>user centric design</c:v>
                </c:pt>
                <c:pt idx="64">
                  <c:v>sustainability</c:v>
                </c:pt>
                <c:pt idx="65">
                  <c:v>communication narrative</c:v>
                </c:pt>
                <c:pt idx="66">
                  <c:v>Turing brand</c:v>
                </c:pt>
                <c:pt idx="67">
                  <c:v>best practice</c:v>
                </c:pt>
                <c:pt idx="68">
                  <c:v>communication</c:v>
                </c:pt>
                <c:pt idx="69">
                  <c:v>infrastructure</c:v>
                </c:pt>
                <c:pt idx="70">
                  <c:v>leadership opportunities</c:v>
                </c:pt>
                <c:pt idx="71">
                  <c:v>connecting users</c:v>
                </c:pt>
                <c:pt idx="72">
                  <c:v>connection sustainability</c:v>
                </c:pt>
                <c:pt idx="73">
                  <c:v>time</c:v>
                </c:pt>
                <c:pt idx="74">
                  <c:v>credibility</c:v>
                </c:pt>
                <c:pt idx="75">
                  <c:v>resources</c:v>
                </c:pt>
                <c:pt idx="76">
                  <c:v>silos</c:v>
                </c:pt>
                <c:pt idx="77">
                  <c:v>skills</c:v>
                </c:pt>
                <c:pt idx="78">
                  <c:v>concerns</c:v>
                </c:pt>
                <c:pt idx="79">
                  <c:v>want to contribute</c:v>
                </c:pt>
                <c:pt idx="80">
                  <c:v>concern - reflection</c:v>
                </c:pt>
                <c:pt idx="81">
                  <c:v>confusion</c:v>
                </c:pt>
              </c:strCache>
            </c:strRef>
          </c:cat>
          <c:val>
            <c:numRef>
              <c:f>'[communit-strategy-qual-kumu.xlsx]counts-histogram (2)'!$E$6:$E$87</c:f>
              <c:numCache>
                <c:formatCode>General</c:formatCode>
                <c:ptCount val="82"/>
                <c:pt idx="0">
                  <c:v>11</c:v>
                </c:pt>
                <c:pt idx="1">
                  <c:v>8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1</c:v>
                </c:pt>
                <c:pt idx="7">
                  <c:v>16</c:v>
                </c:pt>
                <c:pt idx="8">
                  <c:v>12</c:v>
                </c:pt>
                <c:pt idx="9">
                  <c:v>9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18</c:v>
                </c:pt>
                <c:pt idx="30">
                  <c:v>15</c:v>
                </c:pt>
                <c:pt idx="31">
                  <c:v>9</c:v>
                </c:pt>
                <c:pt idx="32">
                  <c:v>8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4</c:v>
                </c:pt>
                <c:pt idx="37">
                  <c:v>4</c:v>
                </c:pt>
                <c:pt idx="38">
                  <c:v>3</c:v>
                </c:pt>
                <c:pt idx="39">
                  <c:v>3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7</c:v>
                </c:pt>
                <c:pt idx="47">
                  <c:v>5</c:v>
                </c:pt>
                <c:pt idx="48">
                  <c:v>4</c:v>
                </c:pt>
                <c:pt idx="49">
                  <c:v>4</c:v>
                </c:pt>
                <c:pt idx="50">
                  <c:v>3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11</c:v>
                </c:pt>
                <c:pt idx="63">
                  <c:v>6</c:v>
                </c:pt>
                <c:pt idx="64">
                  <c:v>4</c:v>
                </c:pt>
                <c:pt idx="65">
                  <c:v>2</c:v>
                </c:pt>
                <c:pt idx="66">
                  <c:v>2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10</c:v>
                </c:pt>
                <c:pt idx="79">
                  <c:v>3</c:v>
                </c:pt>
                <c:pt idx="80">
                  <c:v>2</c:v>
                </c:pt>
                <c:pt idx="8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BB-4641-8E9F-A6FA33759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"/>
        <c:axId val="1408605423"/>
        <c:axId val="228340431"/>
      </c:barChart>
      <c:catAx>
        <c:axId val="140860542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340431"/>
        <c:crosses val="autoZero"/>
        <c:auto val="1"/>
        <c:lblAlgn val="ctr"/>
        <c:lblOffset val="100"/>
        <c:noMultiLvlLbl val="0"/>
      </c:catAx>
      <c:valAx>
        <c:axId val="228340431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n. appearances</a:t>
                </a:r>
              </a:p>
            </c:rich>
          </c:tx>
          <c:layout>
            <c:manualLayout>
              <c:xMode val="edge"/>
              <c:yMode val="edge"/>
              <c:x val="0.6433309177945844"/>
              <c:y val="4.4985689591657456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605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92ED-6782-CCC0-00B1-70B2083A3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25BE4-1136-12A0-EA22-DF48EAF78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BEC9F-050C-BAE1-A9E0-1B0EB508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C31B-126B-D747-8658-B476868954C8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2E9AE-0E79-3E07-6A1B-688D5DF6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19232-E2D4-54D6-24DB-CE451C0F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210C-07BC-C544-B6BB-623336F9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4256-4BBF-EA54-1FD2-A37F3FA4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C80B3-38F2-9268-5638-34D87B372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CB435-4BCC-4DA4-C90D-2D43C2A3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C31B-126B-D747-8658-B476868954C8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2CA5-F903-4486-B7E6-E677415B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4EC3-DBA0-19F9-39F6-FF5FD2F5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210C-07BC-C544-B6BB-623336F9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1A07B-EF5C-C405-3C69-1231D9E06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2CF73-5320-0F10-D342-A1EE8888A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6F6F-4601-C24B-C12B-6D3EF211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C31B-126B-D747-8658-B476868954C8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A4332-4046-D46B-2869-55BE870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FE9DE-A7A3-C488-EBB6-EEE41378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210C-07BC-C544-B6BB-623336F9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5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15B0-BC09-BFBD-D5D2-6B0DEE80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C10D-6FCD-4044-CA6E-4727522F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B9BB7-698D-CA13-8F7B-4B9B0E90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C31B-126B-D747-8658-B476868954C8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6E6A7-D6CC-ED02-9493-95A85C30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BA530-7889-5BE7-4AD1-B3A85B58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210C-07BC-C544-B6BB-623336F9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0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A694-EB0E-747C-3836-4F903FD3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70CF9-8FC6-9C4E-8014-BB34DDB9C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ECCF3-3661-7E3E-E51E-F92FA5BD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C31B-126B-D747-8658-B476868954C8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CE03-2176-7296-A38D-B21B1B7D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75094-DF6B-C3B4-3752-E1A0224C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210C-07BC-C544-B6BB-623336F9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3132-CC8B-564C-F518-04FBEAC8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57C72-7EE6-4104-A32C-FCF246E66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5A5AF-7C96-B0D3-6610-5A127655A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F5867-5BDC-4193-B2F8-498BFBA1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C31B-126B-D747-8658-B476868954C8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164F2-E5B2-6C2E-15AB-08224EE0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7DFCF-134B-349B-BCD8-FDAEBB89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210C-07BC-C544-B6BB-623336F9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2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6E39-5445-A6F7-4C78-BECB43F8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668B-8EC3-2914-E756-04CF79967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52055-DE63-83F2-4F58-6DEB04C4B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43924-325E-E480-2B68-A6A46C42E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F9985-72D0-E743-4232-246CC650C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8CF37-B62F-291F-2560-4A1BEFD7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C31B-126B-D747-8658-B476868954C8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A1937-79B8-CC61-6BAF-C5B23B07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1936A-2325-1408-9FC1-67012B1C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210C-07BC-C544-B6BB-623336F9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8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9922-8729-4E38-B405-6B1440B6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1DC70-8C6A-85AF-F9E3-34B4AA89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C31B-126B-D747-8658-B476868954C8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3A0BE-BD1C-D5A6-FF49-227F135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22B73-02D9-8757-898F-1233556C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210C-07BC-C544-B6BB-623336F9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7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C96E9-F1D1-F604-B40F-E76E494F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C31B-126B-D747-8658-B476868954C8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2162C-B3DF-5564-82DD-FBCF062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41E84-53A6-8D31-FFB8-4E7F9199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210C-07BC-C544-B6BB-623336F9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235E-F14E-4192-C367-906052A4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FBDF-BA57-58BF-926C-1266F1690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9F3F5-B454-FC57-86CD-5B6DDE6D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B900F-511C-B4AF-04F6-B188EC1E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C31B-126B-D747-8658-B476868954C8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8CC9C-7BBB-3580-C427-86E8D065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F5924-C3D6-9B52-CF80-C35BD723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210C-07BC-C544-B6BB-623336F9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7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4CBC-ACD2-D666-DC62-C409CF56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F1416-6A84-629B-8FB6-15F0F36F0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51DEB-D52F-4FC5-2D0E-D4A551168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E0179-68AD-4D30-24B2-8E804719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C31B-126B-D747-8658-B476868954C8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AF79E-566A-6235-B461-23C470A77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CCB29-14C2-48A8-ACE7-63CF18FC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210C-07BC-C544-B6BB-623336F9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5A069-0FD3-3E7D-AE9E-3B1242FB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F17F7-F160-6BCB-AE43-14D9229E7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8B866-D501-5CC8-0E1D-97674391B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9FC31B-126B-D747-8658-B476868954C8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74364-13CA-B55D-06C0-654A15839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F0D9C-9E2B-57CE-5232-512432305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7210C-07BC-C544-B6BB-623336F9B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7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AEA4558-3ED2-C971-0087-40A00E442FFA}"/>
              </a:ext>
            </a:extLst>
          </p:cNvPr>
          <p:cNvGrpSpPr/>
          <p:nvPr/>
        </p:nvGrpSpPr>
        <p:grpSpPr>
          <a:xfrm>
            <a:off x="1460026" y="768560"/>
            <a:ext cx="3390686" cy="3863985"/>
            <a:chOff x="1460026" y="768560"/>
            <a:chExt cx="3390686" cy="3863985"/>
          </a:xfrm>
        </p:grpSpPr>
        <p:pic>
          <p:nvPicPr>
            <p:cNvPr id="19" name="Picture 1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88ED401-C2DC-5B87-AB60-B89C9BC6D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460026" y="768560"/>
              <a:ext cx="3390686" cy="386398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CEDFEA-7BA0-A3DB-80E1-15CD678563E7}"/>
                </a:ext>
              </a:extLst>
            </p:cNvPr>
            <p:cNvSpPr/>
            <p:nvPr/>
          </p:nvSpPr>
          <p:spPr>
            <a:xfrm>
              <a:off x="1846330" y="4184440"/>
              <a:ext cx="2053495" cy="218002"/>
            </a:xfrm>
            <a:prstGeom prst="rect">
              <a:avLst/>
            </a:prstGeom>
            <a:solidFill>
              <a:srgbClr val="FCFDFA"/>
            </a:solidFill>
            <a:ln>
              <a:solidFill>
                <a:srgbClr val="FCFD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4ADA845-D8E3-E4E6-1CC7-C6EA319CD177}"/>
              </a:ext>
            </a:extLst>
          </p:cNvPr>
          <p:cNvGrpSpPr/>
          <p:nvPr/>
        </p:nvGrpSpPr>
        <p:grpSpPr>
          <a:xfrm>
            <a:off x="5782783" y="605622"/>
            <a:ext cx="4562887" cy="4189863"/>
            <a:chOff x="5782783" y="605622"/>
            <a:chExt cx="4562887" cy="4189863"/>
          </a:xfrm>
        </p:grpSpPr>
        <p:pic>
          <p:nvPicPr>
            <p:cNvPr id="7" name="Picture 6" descr="A white background with orange text&#10;&#10;Description automatically generated">
              <a:extLst>
                <a:ext uri="{FF2B5EF4-FFF2-40B4-BE49-F238E27FC236}">
                  <a16:creationId xmlns:a16="http://schemas.microsoft.com/office/drawing/2014/main" id="{D924C020-AA9E-CB48-C1F5-AB6274EDB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82783" y="605622"/>
              <a:ext cx="4562887" cy="418986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3CA629-9A33-170C-AF6C-2878B25B8E48}"/>
                </a:ext>
              </a:extLst>
            </p:cNvPr>
            <p:cNvSpPr/>
            <p:nvPr/>
          </p:nvSpPr>
          <p:spPr>
            <a:xfrm>
              <a:off x="5782783" y="3900835"/>
              <a:ext cx="1297257" cy="218002"/>
            </a:xfrm>
            <a:prstGeom prst="rect">
              <a:avLst/>
            </a:prstGeom>
            <a:solidFill>
              <a:srgbClr val="FCFDFA"/>
            </a:solidFill>
            <a:ln>
              <a:solidFill>
                <a:srgbClr val="FCFD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097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B8D176F-4E82-B5E7-05EA-66810A0A6661}"/>
              </a:ext>
            </a:extLst>
          </p:cNvPr>
          <p:cNvGrpSpPr/>
          <p:nvPr/>
        </p:nvGrpSpPr>
        <p:grpSpPr>
          <a:xfrm>
            <a:off x="3745021" y="1152386"/>
            <a:ext cx="4701958" cy="3840708"/>
            <a:chOff x="3745021" y="1152386"/>
            <a:chExt cx="4701958" cy="3840708"/>
          </a:xfrm>
        </p:grpSpPr>
        <p:pic>
          <p:nvPicPr>
            <p:cNvPr id="9" name="Picture 8" descr="A white background with blue text&#10;&#10;Description automatically generated">
              <a:extLst>
                <a:ext uri="{FF2B5EF4-FFF2-40B4-BE49-F238E27FC236}">
                  <a16:creationId xmlns:a16="http://schemas.microsoft.com/office/drawing/2014/main" id="{2BE382BE-AE3D-F9DB-D754-94C8CF4FB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745021" y="1152386"/>
              <a:ext cx="4701958" cy="3840708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60B20B-68A2-BA7F-66DC-F67B1A1F8FD8}"/>
                </a:ext>
              </a:extLst>
            </p:cNvPr>
            <p:cNvSpPr/>
            <p:nvPr/>
          </p:nvSpPr>
          <p:spPr>
            <a:xfrm>
              <a:off x="3745021" y="1289304"/>
              <a:ext cx="1297257" cy="278357"/>
            </a:xfrm>
            <a:prstGeom prst="rect">
              <a:avLst/>
            </a:prstGeom>
            <a:solidFill>
              <a:srgbClr val="FCFDFA"/>
            </a:solidFill>
            <a:ln>
              <a:solidFill>
                <a:srgbClr val="FCFD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713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white background with orange text&#10;&#10;Description automatically generated">
            <a:extLst>
              <a:ext uri="{FF2B5EF4-FFF2-40B4-BE49-F238E27FC236}">
                <a16:creationId xmlns:a16="http://schemas.microsoft.com/office/drawing/2014/main" id="{CBD2198D-A3D8-E9DC-1525-D91A8A80DC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134" y="288650"/>
            <a:ext cx="3437240" cy="385622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5186E51-060C-FDC1-CEBF-456B45F6906D}"/>
              </a:ext>
            </a:extLst>
          </p:cNvPr>
          <p:cNvGrpSpPr/>
          <p:nvPr/>
        </p:nvGrpSpPr>
        <p:grpSpPr>
          <a:xfrm>
            <a:off x="4203632" y="614843"/>
            <a:ext cx="4748512" cy="2900641"/>
            <a:chOff x="4203632" y="614843"/>
            <a:chExt cx="4748512" cy="2900641"/>
          </a:xfrm>
        </p:grpSpPr>
        <p:pic>
          <p:nvPicPr>
            <p:cNvPr id="13" name="Picture 12" descr="A white background with words&#10;&#10;Description automatically generated">
              <a:extLst>
                <a:ext uri="{FF2B5EF4-FFF2-40B4-BE49-F238E27FC236}">
                  <a16:creationId xmlns:a16="http://schemas.microsoft.com/office/drawing/2014/main" id="{2B7B215A-3395-1705-E510-6FB99C9C5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03632" y="614843"/>
              <a:ext cx="4748512" cy="2900641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D3B052-480B-B561-B36F-1DEDDADF16F1}"/>
                </a:ext>
              </a:extLst>
            </p:cNvPr>
            <p:cNvSpPr/>
            <p:nvPr/>
          </p:nvSpPr>
          <p:spPr>
            <a:xfrm>
              <a:off x="5673055" y="1276507"/>
              <a:ext cx="2199929" cy="213965"/>
            </a:xfrm>
            <a:prstGeom prst="rect">
              <a:avLst/>
            </a:prstGeom>
            <a:solidFill>
              <a:srgbClr val="FCFDFA"/>
            </a:solidFill>
            <a:ln>
              <a:solidFill>
                <a:srgbClr val="FCFD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51EFF05-ED21-2F4B-2983-140C55BD03E2}"/>
              </a:ext>
            </a:extLst>
          </p:cNvPr>
          <p:cNvGrpSpPr/>
          <p:nvPr/>
        </p:nvGrpSpPr>
        <p:grpSpPr>
          <a:xfrm>
            <a:off x="3249344" y="4326683"/>
            <a:ext cx="3794153" cy="1916474"/>
            <a:chOff x="3249344" y="4326683"/>
            <a:chExt cx="3794153" cy="1916474"/>
          </a:xfrm>
        </p:grpSpPr>
        <p:pic>
          <p:nvPicPr>
            <p:cNvPr id="15" name="Picture 14" descr="A close-up of words&#10;&#10;Description automatically generated">
              <a:extLst>
                <a:ext uri="{FF2B5EF4-FFF2-40B4-BE49-F238E27FC236}">
                  <a16:creationId xmlns:a16="http://schemas.microsoft.com/office/drawing/2014/main" id="{00384C0D-586B-87B3-4BDB-A11789A69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49344" y="4326683"/>
              <a:ext cx="3794153" cy="191647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2125A9-240E-6AAB-BED0-5972288F27A2}"/>
                </a:ext>
              </a:extLst>
            </p:cNvPr>
            <p:cNvSpPr/>
            <p:nvPr/>
          </p:nvSpPr>
          <p:spPr>
            <a:xfrm>
              <a:off x="5746240" y="5472492"/>
              <a:ext cx="1297257" cy="218002"/>
            </a:xfrm>
            <a:prstGeom prst="rect">
              <a:avLst/>
            </a:prstGeom>
            <a:solidFill>
              <a:srgbClr val="FCFDFA"/>
            </a:solidFill>
            <a:ln>
              <a:solidFill>
                <a:srgbClr val="FCFD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C0DA5F5-9AD6-2D3F-E47B-35E5A92C678A}"/>
              </a:ext>
            </a:extLst>
          </p:cNvPr>
          <p:cNvGrpSpPr/>
          <p:nvPr/>
        </p:nvGrpSpPr>
        <p:grpSpPr>
          <a:xfrm>
            <a:off x="8265840" y="4017675"/>
            <a:ext cx="3002735" cy="2762206"/>
            <a:chOff x="8265840" y="4017675"/>
            <a:chExt cx="3002735" cy="2762206"/>
          </a:xfrm>
        </p:grpSpPr>
        <p:pic>
          <p:nvPicPr>
            <p:cNvPr id="17" name="Picture 16" descr="A white background with words&#10;&#10;Description automatically generated">
              <a:extLst>
                <a:ext uri="{FF2B5EF4-FFF2-40B4-BE49-F238E27FC236}">
                  <a16:creationId xmlns:a16="http://schemas.microsoft.com/office/drawing/2014/main" id="{2CB866D9-7352-C786-ACDD-BC62D8895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265840" y="4017675"/>
              <a:ext cx="3002735" cy="27622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B47E05-710C-2E5A-71CB-9629F6D26A36}"/>
                </a:ext>
              </a:extLst>
            </p:cNvPr>
            <p:cNvSpPr/>
            <p:nvPr/>
          </p:nvSpPr>
          <p:spPr>
            <a:xfrm>
              <a:off x="9959489" y="6452011"/>
              <a:ext cx="1297257" cy="218002"/>
            </a:xfrm>
            <a:prstGeom prst="rect">
              <a:avLst/>
            </a:prstGeom>
            <a:solidFill>
              <a:srgbClr val="FCFDFA"/>
            </a:solidFill>
            <a:ln>
              <a:solidFill>
                <a:srgbClr val="FCFD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91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6007568-AE84-AA73-51F9-4E50819F95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872775"/>
              </p:ext>
            </p:extLst>
          </p:nvPr>
        </p:nvGraphicFramePr>
        <p:xfrm>
          <a:off x="3835400" y="-3479781"/>
          <a:ext cx="5578929" cy="14116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B46FE7-D49E-CED2-315C-D65ED76F8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10139"/>
              </p:ext>
            </p:extLst>
          </p:nvPr>
        </p:nvGraphicFramePr>
        <p:xfrm>
          <a:off x="1341438" y="-3063875"/>
          <a:ext cx="2493962" cy="13532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221">
                  <a:extLst>
                    <a:ext uri="{9D8B030D-6E8A-4147-A177-3AD203B41FA5}">
                      <a16:colId xmlns:a16="http://schemas.microsoft.com/office/drawing/2014/main" val="1083172641"/>
                    </a:ext>
                  </a:extLst>
                </a:gridCol>
                <a:gridCol w="1312092">
                  <a:extLst>
                    <a:ext uri="{9D8B030D-6E8A-4147-A177-3AD203B41FA5}">
                      <a16:colId xmlns:a16="http://schemas.microsoft.com/office/drawing/2014/main" val="1234268074"/>
                    </a:ext>
                  </a:extLst>
                </a:gridCol>
                <a:gridCol w="751649">
                  <a:extLst>
                    <a:ext uri="{9D8B030D-6E8A-4147-A177-3AD203B41FA5}">
                      <a16:colId xmlns:a16="http://schemas.microsoft.com/office/drawing/2014/main" val="2117570718"/>
                    </a:ext>
                  </a:extLst>
                </a:gridCol>
              </a:tblGrid>
              <a:tr h="15954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10" u="none" strike="noStrike" dirty="0">
                          <a:effectLst/>
                          <a:highlight>
                            <a:srgbClr val="FFFFFF"/>
                          </a:highlight>
                        </a:rPr>
                        <a:t>Question</a:t>
                      </a:r>
                      <a:endParaRPr lang="en-GB" sz="71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 dirty="0">
                          <a:effectLst/>
                          <a:highlight>
                            <a:srgbClr val="FFFFFF"/>
                          </a:highlight>
                        </a:rPr>
                        <a:t>Theme</a:t>
                      </a:r>
                      <a:endParaRPr lang="en-GB" sz="71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n. occurances</a:t>
                      </a:r>
                      <a:endParaRPr lang="en-GB" sz="71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2721593603"/>
                  </a:ext>
                </a:extLst>
              </a:tr>
              <a:tr h="159548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1. purpose of com.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collaboration</a:t>
                      </a:r>
                      <a:endParaRPr lang="en-GB" sz="71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081973065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communication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 dirty="0">
                          <a:effectLst/>
                          <a:highlight>
                            <a:srgbClr val="FFFFFF"/>
                          </a:highlight>
                        </a:rPr>
                        <a:t>4</a:t>
                      </a:r>
                      <a:endParaRPr lang="en-GB" sz="71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663319992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equity of opportunity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 dirty="0">
                          <a:effectLst/>
                          <a:highlight>
                            <a:srgbClr val="FFFFFF"/>
                          </a:highlight>
                        </a:rPr>
                        <a:t>3</a:t>
                      </a:r>
                      <a:endParaRPr lang="en-GB" sz="71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481513068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inclusive culture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</a:t>
                      </a:r>
                      <a:endParaRPr lang="en-GB" sz="71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891397394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power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 dirty="0">
                          <a:effectLst/>
                          <a:highlight>
                            <a:srgbClr val="FFFFFF"/>
                          </a:highlight>
                        </a:rPr>
                        <a:t>8</a:t>
                      </a:r>
                      <a:endParaRPr lang="en-GB" sz="71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617976792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process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415867679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varied perspectives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</a:t>
                      </a:r>
                      <a:endParaRPr lang="en-GB" sz="71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2524903508"/>
                  </a:ext>
                </a:extLst>
              </a:tr>
              <a:tr h="159548">
                <a:tc rowSpan="22">
                  <a:txBody>
                    <a:bodyPr/>
                    <a:lstStyle/>
                    <a:p>
                      <a:pPr algn="ctr" fontAlgn="ctr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2. vision for community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agency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 dirty="0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GB" sz="71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2871912086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best practice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 dirty="0">
                          <a:effectLst/>
                          <a:highlight>
                            <a:srgbClr val="FFFFFF"/>
                          </a:highlight>
                        </a:rPr>
                        <a:t>4</a:t>
                      </a:r>
                      <a:endParaRPr lang="en-GB" sz="71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539715673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capitalise on existing strengths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 dirty="0">
                          <a:effectLst/>
                          <a:highlight>
                            <a:srgbClr val="FFFFFF"/>
                          </a:highlight>
                        </a:rPr>
                        <a:t>3</a:t>
                      </a:r>
                      <a:endParaRPr lang="en-GB" sz="71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633116605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collaboration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 dirty="0">
                          <a:effectLst/>
                          <a:highlight>
                            <a:srgbClr val="FFFFFF"/>
                          </a:highlight>
                        </a:rPr>
                        <a:t>16</a:t>
                      </a:r>
                      <a:endParaRPr lang="en-GB" sz="71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579249561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connecting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4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337610049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contribute to decision making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220743464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contribute to roadmap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681032453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cross disciplinary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12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460472472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EDI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6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20234440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engagement activities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4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57436089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ethical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111714355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open source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4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778989146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technical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2063836067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training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4221720490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transparent governance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3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742484401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transparent processes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433651319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transparent roadmap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5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107886691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transparent structure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211367369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Turing brand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891597531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understand each other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5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567266805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user engagement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5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813947689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visibility within the community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475970058"/>
                  </a:ext>
                </a:extLst>
              </a:tr>
              <a:tr h="159548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3. requirements for contribution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access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897309915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achievable deliverables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3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921148903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async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083149492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big goals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4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091335165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development opportunities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458792595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discussion space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5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63263984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diverse perspective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471490814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engagement access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15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376446100"/>
                  </a:ext>
                </a:extLst>
              </a:tr>
              <a:tr h="304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engagement opportunity communication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9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207467699"/>
                  </a:ext>
                </a:extLst>
              </a:tr>
              <a:tr h="304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engagement opportunity invitation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5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966301770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in person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315998160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inclusive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5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451315023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others valuable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4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664811179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professional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3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47550068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Return on investment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8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2247346375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shared understanding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18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2579625113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sustainability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2488322750"/>
                  </a:ext>
                </a:extLst>
              </a:tr>
              <a:tr h="159548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4. what is impact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democratising access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921962651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doing good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3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642601225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downstream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4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4079434196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education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69575685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funding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854848975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impact best practice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983218190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influencing decisions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623088395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making change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4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394493187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media interest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635447818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policy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7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511492156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publications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69643318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reaching users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5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559587771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visibility of the work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625250179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working with nonprofits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501874727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working with private sector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2856243230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working with public sector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2065577363"/>
                  </a:ext>
                </a:extLst>
              </a:tr>
              <a:tr h="159548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GB" sz="710" u="none" strike="noStrike" dirty="0">
                          <a:effectLst/>
                          <a:highlight>
                            <a:srgbClr val="FFFFFF"/>
                          </a:highlight>
                        </a:rPr>
                        <a:t>5. impact: accelerate</a:t>
                      </a:r>
                      <a:endParaRPr lang="en-GB" sz="71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best practice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402382552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communication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2516097811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communication narrative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253564427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connections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056130048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infrastructure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2801695577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leadership opportunities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2041359883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sustainability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4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738905518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Turing brand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750672819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user centric design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6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648987917"/>
                  </a:ext>
                </a:extLst>
              </a:tr>
              <a:tr h="159548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6. impact:  blocker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connecting users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3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4017422139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connection sustainability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3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2750314634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credibility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556319365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resources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537963300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silos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428496129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skills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2474744626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time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3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2659410683"/>
                  </a:ext>
                </a:extLst>
              </a:tr>
              <a:tr h="15954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710" u="none" strike="noStrike" dirty="0">
                          <a:effectLst/>
                          <a:highlight>
                            <a:srgbClr val="FFFFFF"/>
                          </a:highlight>
                        </a:rPr>
                        <a:t>7. AOB</a:t>
                      </a:r>
                      <a:endParaRPr lang="en-GB" sz="71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vert="vert27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concern - reflection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2615991652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concerns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10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1858280245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 dirty="0">
                          <a:effectLst/>
                          <a:highlight>
                            <a:srgbClr val="FFFFFF"/>
                          </a:highlight>
                        </a:rPr>
                        <a:t>confusion</a:t>
                      </a:r>
                      <a:endParaRPr lang="en-GB" sz="71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>
                          <a:effectLst/>
                          <a:highlight>
                            <a:srgbClr val="FFFFFF"/>
                          </a:highlight>
                        </a:rPr>
                        <a:t>2</a:t>
                      </a:r>
                      <a:endParaRPr lang="en-GB" sz="71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002529809"/>
                  </a:ext>
                </a:extLst>
              </a:tr>
              <a:tr h="1595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10" u="none" strike="noStrike" dirty="0">
                          <a:effectLst/>
                          <a:highlight>
                            <a:srgbClr val="FFFFFF"/>
                          </a:highlight>
                        </a:rPr>
                        <a:t>want to contribute</a:t>
                      </a:r>
                      <a:endParaRPr lang="en-GB" sz="71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10" u="none" strike="noStrike" dirty="0">
                          <a:effectLst/>
                          <a:highlight>
                            <a:srgbClr val="FFFFFF"/>
                          </a:highlight>
                        </a:rPr>
                        <a:t>3</a:t>
                      </a:r>
                      <a:endParaRPr lang="en-GB" sz="71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18000" marR="18000" marT="18000" marB="18000" anchor="b"/>
                </a:tc>
                <a:extLst>
                  <a:ext uri="{0D108BD9-81ED-4DB2-BD59-A6C34878D82A}">
                    <a16:rowId xmlns:a16="http://schemas.microsoft.com/office/drawing/2014/main" val="32995279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0B02942-B91F-AB95-4BAC-B5DFE6229DDC}"/>
              </a:ext>
            </a:extLst>
          </p:cNvPr>
          <p:cNvSpPr/>
          <p:nvPr/>
        </p:nvSpPr>
        <p:spPr>
          <a:xfrm>
            <a:off x="4916557" y="-2935357"/>
            <a:ext cx="490330" cy="115294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Purpose of community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67BA8-5D44-BD41-90C1-0A714892CB93}"/>
              </a:ext>
            </a:extLst>
          </p:cNvPr>
          <p:cNvSpPr/>
          <p:nvPr/>
        </p:nvSpPr>
        <p:spPr>
          <a:xfrm>
            <a:off x="4916557" y="-1782418"/>
            <a:ext cx="490330" cy="3617843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Vision for community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2FDF0-2D04-6AF3-4154-437C235420C7}"/>
              </a:ext>
            </a:extLst>
          </p:cNvPr>
          <p:cNvSpPr/>
          <p:nvPr/>
        </p:nvSpPr>
        <p:spPr>
          <a:xfrm>
            <a:off x="4916557" y="1835425"/>
            <a:ext cx="490330" cy="2736575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Requirements for contribution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92247-FFF3-6E12-6A8F-FE51F0DD839D}"/>
              </a:ext>
            </a:extLst>
          </p:cNvPr>
          <p:cNvSpPr/>
          <p:nvPr/>
        </p:nvSpPr>
        <p:spPr>
          <a:xfrm>
            <a:off x="4916557" y="4572001"/>
            <a:ext cx="490330" cy="262393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What is impact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9F843-61C1-E423-1ED3-41B7D745DDDA}"/>
              </a:ext>
            </a:extLst>
          </p:cNvPr>
          <p:cNvSpPr/>
          <p:nvPr/>
        </p:nvSpPr>
        <p:spPr>
          <a:xfrm>
            <a:off x="4916557" y="7195931"/>
            <a:ext cx="490330" cy="1470991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How could community accelerate impact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DBF02-A306-8867-4828-DD1A9735B015}"/>
              </a:ext>
            </a:extLst>
          </p:cNvPr>
          <p:cNvSpPr/>
          <p:nvPr/>
        </p:nvSpPr>
        <p:spPr>
          <a:xfrm>
            <a:off x="4916557" y="8666923"/>
            <a:ext cx="490330" cy="110655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What is blocking impact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CEA3E-A034-ACFA-4AD2-7BEFCE98A854}"/>
              </a:ext>
            </a:extLst>
          </p:cNvPr>
          <p:cNvSpPr/>
          <p:nvPr/>
        </p:nvSpPr>
        <p:spPr>
          <a:xfrm>
            <a:off x="4916557" y="9773479"/>
            <a:ext cx="490330" cy="69497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7935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22B8AE7-E2E5-D450-7E94-769FECC0EF4A}"/>
              </a:ext>
            </a:extLst>
          </p:cNvPr>
          <p:cNvGrpSpPr/>
          <p:nvPr/>
        </p:nvGrpSpPr>
        <p:grpSpPr>
          <a:xfrm>
            <a:off x="3334730" y="-3477811"/>
            <a:ext cx="6079599" cy="14116930"/>
            <a:chOff x="3334730" y="-3477811"/>
            <a:chExt cx="6079599" cy="141169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659F68-AA9D-01AE-5462-FAAF9A25B525}"/>
                </a:ext>
              </a:extLst>
            </p:cNvPr>
            <p:cNvSpPr/>
            <p:nvPr/>
          </p:nvSpPr>
          <p:spPr>
            <a:xfrm>
              <a:off x="3358758" y="-3477811"/>
              <a:ext cx="6030308" cy="14116930"/>
            </a:xfrm>
            <a:prstGeom prst="rect">
              <a:avLst/>
            </a:prstGeom>
            <a:solidFill>
              <a:srgbClr val="FCFDF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96007568-AE84-AA73-51F9-4E50819F950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94833890"/>
                </p:ext>
              </p:extLst>
            </p:nvPr>
          </p:nvGraphicFramePr>
          <p:xfrm>
            <a:off x="3834165" y="-3477811"/>
            <a:ext cx="5578929" cy="141169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D32375B-6C24-42BF-F755-DB06056FC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8758" y="-1780448"/>
              <a:ext cx="6054336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64B330E-EDE4-A8B7-FED6-AEF2589A10D0}"/>
                </a:ext>
              </a:extLst>
            </p:cNvPr>
            <p:cNvCxnSpPr>
              <a:cxnSpLocks/>
            </p:cNvCxnSpPr>
            <p:nvPr/>
          </p:nvCxnSpPr>
          <p:spPr>
            <a:xfrm>
              <a:off x="3358758" y="1809170"/>
              <a:ext cx="605557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4D52D5-0971-548D-453E-F756EAF7C863}"/>
                </a:ext>
              </a:extLst>
            </p:cNvPr>
            <p:cNvCxnSpPr>
              <a:cxnSpLocks/>
            </p:cNvCxnSpPr>
            <p:nvPr/>
          </p:nvCxnSpPr>
          <p:spPr>
            <a:xfrm>
              <a:off x="3358758" y="4585545"/>
              <a:ext cx="605433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F0DDAD-7D24-8B01-0DB6-5E637349EDB3}"/>
                </a:ext>
              </a:extLst>
            </p:cNvPr>
            <p:cNvCxnSpPr>
              <a:cxnSpLocks/>
            </p:cNvCxnSpPr>
            <p:nvPr/>
          </p:nvCxnSpPr>
          <p:spPr>
            <a:xfrm>
              <a:off x="3358758" y="7197901"/>
              <a:ext cx="605433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6935B1-FBB1-09F8-59C9-C3084F54C5A8}"/>
                </a:ext>
              </a:extLst>
            </p:cNvPr>
            <p:cNvCxnSpPr>
              <a:cxnSpLocks/>
            </p:cNvCxnSpPr>
            <p:nvPr/>
          </p:nvCxnSpPr>
          <p:spPr>
            <a:xfrm>
              <a:off x="3358758" y="8668892"/>
              <a:ext cx="605433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63100AD-6076-4711-1516-6C014AB8305D}"/>
                </a:ext>
              </a:extLst>
            </p:cNvPr>
            <p:cNvCxnSpPr>
              <a:cxnSpLocks/>
            </p:cNvCxnSpPr>
            <p:nvPr/>
          </p:nvCxnSpPr>
          <p:spPr>
            <a:xfrm>
              <a:off x="3358758" y="9809587"/>
              <a:ext cx="605433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7F183C2-D548-1F51-5B3B-14492CAC3C55}"/>
                </a:ext>
              </a:extLst>
            </p:cNvPr>
            <p:cNvCxnSpPr/>
            <p:nvPr/>
          </p:nvCxnSpPr>
          <p:spPr>
            <a:xfrm>
              <a:off x="3334730" y="10470423"/>
              <a:ext cx="607836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E13ECDB-94D6-E18D-F04E-149BFD4C1261}"/>
                </a:ext>
              </a:extLst>
            </p:cNvPr>
            <p:cNvCxnSpPr>
              <a:cxnSpLocks/>
            </p:cNvCxnSpPr>
            <p:nvPr/>
          </p:nvCxnSpPr>
          <p:spPr>
            <a:xfrm>
              <a:off x="3358758" y="-2933387"/>
              <a:ext cx="605433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2C0A89-1F9C-CC68-2C14-DB6DF28B3F57}"/>
                </a:ext>
              </a:extLst>
            </p:cNvPr>
            <p:cNvSpPr txBox="1"/>
            <p:nvPr/>
          </p:nvSpPr>
          <p:spPr>
            <a:xfrm>
              <a:off x="5471531" y="-3332914"/>
              <a:ext cx="5405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5A5A5A"/>
                  </a:solidFill>
                </a:rPr>
                <a:t>theme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B02942-B91F-AB95-4BAC-B5DFE6229DDC}"/>
                </a:ext>
              </a:extLst>
            </p:cNvPr>
            <p:cNvSpPr/>
            <p:nvPr/>
          </p:nvSpPr>
          <p:spPr>
            <a:xfrm>
              <a:off x="3358758" y="-2933387"/>
              <a:ext cx="490330" cy="115294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rgbClr val="555555"/>
                  </a:solidFill>
                </a:rPr>
                <a:t>Purpose of community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B67BA8-5D44-BD41-90C1-0A714892CB93}"/>
                </a:ext>
              </a:extLst>
            </p:cNvPr>
            <p:cNvSpPr/>
            <p:nvPr/>
          </p:nvSpPr>
          <p:spPr>
            <a:xfrm>
              <a:off x="3358758" y="-1780447"/>
              <a:ext cx="490330" cy="3589618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rgbClr val="555555"/>
                  </a:solidFill>
                </a:rPr>
                <a:t>Vision for community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32FDF0-2D04-6AF3-4154-437C235420C7}"/>
                </a:ext>
              </a:extLst>
            </p:cNvPr>
            <p:cNvSpPr/>
            <p:nvPr/>
          </p:nvSpPr>
          <p:spPr>
            <a:xfrm>
              <a:off x="3358758" y="1809169"/>
              <a:ext cx="490330" cy="277637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rgbClr val="555555"/>
                  </a:solidFill>
                </a:rPr>
                <a:t>Requirements for contribution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E92247-FFF3-6E12-6A8F-FE51F0DD839D}"/>
                </a:ext>
              </a:extLst>
            </p:cNvPr>
            <p:cNvSpPr/>
            <p:nvPr/>
          </p:nvSpPr>
          <p:spPr>
            <a:xfrm>
              <a:off x="3358758" y="4585543"/>
              <a:ext cx="490330" cy="2612357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rgbClr val="555555"/>
                  </a:solidFill>
                </a:rPr>
                <a:t>What is impact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99F843-61C1-E423-1ED3-41B7D745DDDA}"/>
                </a:ext>
              </a:extLst>
            </p:cNvPr>
            <p:cNvSpPr/>
            <p:nvPr/>
          </p:nvSpPr>
          <p:spPr>
            <a:xfrm>
              <a:off x="3358758" y="7197901"/>
              <a:ext cx="490330" cy="1470991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rgbClr val="555555"/>
                  </a:solidFill>
                </a:rPr>
                <a:t>How could community accelerate impact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1DBF02-A306-8867-4828-DD1A9735B015}"/>
                </a:ext>
              </a:extLst>
            </p:cNvPr>
            <p:cNvSpPr/>
            <p:nvPr/>
          </p:nvSpPr>
          <p:spPr>
            <a:xfrm>
              <a:off x="3358758" y="8668892"/>
              <a:ext cx="490330" cy="1140687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rgbClr val="555555"/>
                  </a:solidFill>
                </a:rPr>
                <a:t>What is blocking impact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3CEA3E-A034-ACFA-4AD2-7BEFCE98A854}"/>
                </a:ext>
              </a:extLst>
            </p:cNvPr>
            <p:cNvSpPr/>
            <p:nvPr/>
          </p:nvSpPr>
          <p:spPr>
            <a:xfrm>
              <a:off x="3358758" y="9809579"/>
              <a:ext cx="490330" cy="660844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rgbClr val="555555"/>
                  </a:solidFill>
                </a:rPr>
                <a:t>AOB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657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552DCD0-21A5-C285-280E-F36DB338B1C0}"/>
              </a:ext>
            </a:extLst>
          </p:cNvPr>
          <p:cNvGrpSpPr/>
          <p:nvPr/>
        </p:nvGrpSpPr>
        <p:grpSpPr>
          <a:xfrm>
            <a:off x="3182296" y="-3242428"/>
            <a:ext cx="5007662" cy="14115601"/>
            <a:chOff x="3182296" y="-3242428"/>
            <a:chExt cx="5007662" cy="141156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20280E3-7C79-2718-25C0-C6B1B094C47D}"/>
                </a:ext>
              </a:extLst>
            </p:cNvPr>
            <p:cNvGrpSpPr/>
            <p:nvPr/>
          </p:nvGrpSpPr>
          <p:grpSpPr>
            <a:xfrm>
              <a:off x="3182296" y="-3242428"/>
              <a:ext cx="5007662" cy="14115601"/>
              <a:chOff x="3182296" y="-3242428"/>
              <a:chExt cx="5007662" cy="1411560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C659F68-AA9D-01AE-5462-FAAF9A25B525}"/>
                  </a:ext>
                </a:extLst>
              </p:cNvPr>
              <p:cNvSpPr/>
              <p:nvPr/>
            </p:nvSpPr>
            <p:spPr>
              <a:xfrm>
                <a:off x="3182296" y="-3242428"/>
                <a:ext cx="4983509" cy="13948235"/>
              </a:xfrm>
              <a:prstGeom prst="rect">
                <a:avLst/>
              </a:prstGeom>
              <a:solidFill>
                <a:srgbClr val="FCFDF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32375B-6C24-42BF-F755-DB06056FC8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8758" y="-1545058"/>
                <a:ext cx="4831200" cy="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64B330E-EDE4-A8B7-FED6-AEF2589A1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8758" y="2044560"/>
                <a:ext cx="4831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94D52D5-0971-548D-453E-F756EAF7C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8758" y="4820935"/>
                <a:ext cx="4831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FF0DDAD-7D24-8B01-0DB6-5E637349ED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8758" y="7433291"/>
                <a:ext cx="4831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66935B1-FBB1-09F8-59C9-C3084F54C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8758" y="8904282"/>
                <a:ext cx="4831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63100AD-6076-4711-1516-6C014AB830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8758" y="10044977"/>
                <a:ext cx="4831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7F183C2-D548-1F51-5B3B-14492CAC3C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4729" y="10705807"/>
                <a:ext cx="4831200" cy="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E13ECDB-94D6-E18D-F04E-149BFD4C12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8758" y="-2697997"/>
                <a:ext cx="4831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96007568-AE84-AA73-51F9-4E50819F95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4460957"/>
                  </p:ext>
                </p:extLst>
              </p:nvPr>
            </p:nvGraphicFramePr>
            <p:xfrm>
              <a:off x="3696243" y="-3242427"/>
              <a:ext cx="4418614" cy="141156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0B02942-B91F-AB95-4BAC-B5DFE6229DDC}"/>
                  </a:ext>
                </a:extLst>
              </p:cNvPr>
              <p:cNvSpPr/>
              <p:nvPr/>
            </p:nvSpPr>
            <p:spPr>
              <a:xfrm>
                <a:off x="3182296" y="-2697997"/>
                <a:ext cx="490330" cy="1152940"/>
              </a:xfrm>
              <a:prstGeom prst="rect">
                <a:avLst/>
              </a:prstGeom>
              <a:solidFill>
                <a:srgbClr val="FCFDFA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i="1" dirty="0">
                    <a:solidFill>
                      <a:srgbClr val="555555"/>
                    </a:solidFill>
                  </a:rPr>
                  <a:t>Purpose of community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B67BA8-5D44-BD41-90C1-0A714892CB93}"/>
                  </a:ext>
                </a:extLst>
              </p:cNvPr>
              <p:cNvSpPr/>
              <p:nvPr/>
            </p:nvSpPr>
            <p:spPr>
              <a:xfrm>
                <a:off x="3182296" y="-1545057"/>
                <a:ext cx="490330" cy="3589618"/>
              </a:xfrm>
              <a:prstGeom prst="rect">
                <a:avLst/>
              </a:prstGeom>
              <a:solidFill>
                <a:srgbClr val="FCFDFA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i="1" dirty="0">
                    <a:solidFill>
                      <a:srgbClr val="555555"/>
                    </a:solidFill>
                  </a:rPr>
                  <a:t>Vision for community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32FDF0-2D04-6AF3-4154-437C235420C7}"/>
                  </a:ext>
                </a:extLst>
              </p:cNvPr>
              <p:cNvSpPr/>
              <p:nvPr/>
            </p:nvSpPr>
            <p:spPr>
              <a:xfrm>
                <a:off x="3182296" y="2044559"/>
                <a:ext cx="490330" cy="2776376"/>
              </a:xfrm>
              <a:prstGeom prst="rect">
                <a:avLst/>
              </a:prstGeom>
              <a:solidFill>
                <a:srgbClr val="FCFDFA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i="1" dirty="0">
                    <a:solidFill>
                      <a:srgbClr val="555555"/>
                    </a:solidFill>
                  </a:rPr>
                  <a:t>Requirements for contribution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7E92247-FFF3-6E12-6A8F-FE51F0DD839D}"/>
                  </a:ext>
                </a:extLst>
              </p:cNvPr>
              <p:cNvSpPr/>
              <p:nvPr/>
            </p:nvSpPr>
            <p:spPr>
              <a:xfrm>
                <a:off x="3182296" y="4820933"/>
                <a:ext cx="490330" cy="2612357"/>
              </a:xfrm>
              <a:prstGeom prst="rect">
                <a:avLst/>
              </a:prstGeom>
              <a:solidFill>
                <a:srgbClr val="FCFDFA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i="1" dirty="0">
                    <a:solidFill>
                      <a:srgbClr val="555555"/>
                    </a:solidFill>
                  </a:rPr>
                  <a:t>What is impact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99F843-61C1-E423-1ED3-41B7D745DDDA}"/>
                  </a:ext>
                </a:extLst>
              </p:cNvPr>
              <p:cNvSpPr/>
              <p:nvPr/>
            </p:nvSpPr>
            <p:spPr>
              <a:xfrm>
                <a:off x="3182296" y="7433291"/>
                <a:ext cx="490330" cy="1470991"/>
              </a:xfrm>
              <a:prstGeom prst="rect">
                <a:avLst/>
              </a:prstGeom>
              <a:solidFill>
                <a:srgbClr val="FCFDFA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i="1" dirty="0">
                    <a:solidFill>
                      <a:srgbClr val="555555"/>
                    </a:solidFill>
                  </a:rPr>
                  <a:t>How could community accelerate impact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1DBF02-A306-8867-4828-DD1A9735B015}"/>
                  </a:ext>
                </a:extLst>
              </p:cNvPr>
              <p:cNvSpPr/>
              <p:nvPr/>
            </p:nvSpPr>
            <p:spPr>
              <a:xfrm>
                <a:off x="3182296" y="8904282"/>
                <a:ext cx="490330" cy="1140687"/>
              </a:xfrm>
              <a:prstGeom prst="rect">
                <a:avLst/>
              </a:prstGeom>
              <a:solidFill>
                <a:srgbClr val="FCFDFA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i="1" dirty="0">
                    <a:solidFill>
                      <a:srgbClr val="555555"/>
                    </a:solidFill>
                  </a:rPr>
                  <a:t>What is blocking impact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73CEA3E-A034-ACFA-4AD2-7BEFCE98A854}"/>
                  </a:ext>
                </a:extLst>
              </p:cNvPr>
              <p:cNvSpPr/>
              <p:nvPr/>
            </p:nvSpPr>
            <p:spPr>
              <a:xfrm>
                <a:off x="3182296" y="10044969"/>
                <a:ext cx="490330" cy="660823"/>
              </a:xfrm>
              <a:prstGeom prst="rect">
                <a:avLst/>
              </a:prstGeom>
              <a:solidFill>
                <a:srgbClr val="FCFDFA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i="1" dirty="0">
                    <a:solidFill>
                      <a:srgbClr val="555555"/>
                    </a:solidFill>
                  </a:rPr>
                  <a:t>AOB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6AD25FB-7A7F-378D-E398-6BADC66EA77C}"/>
                  </a:ext>
                </a:extLst>
              </p:cNvPr>
              <p:cNvSpPr/>
              <p:nvPr/>
            </p:nvSpPr>
            <p:spPr>
              <a:xfrm>
                <a:off x="3672089" y="-3242428"/>
                <a:ext cx="2167200" cy="54443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2C0A89-1F9C-CC68-2C14-DB6DF28B3F57}"/>
                  </a:ext>
                </a:extLst>
              </p:cNvPr>
              <p:cNvSpPr txBox="1"/>
              <p:nvPr/>
            </p:nvSpPr>
            <p:spPr>
              <a:xfrm>
                <a:off x="5249810" y="-3179466"/>
                <a:ext cx="5774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b="1" dirty="0">
                    <a:solidFill>
                      <a:srgbClr val="5A5A5A"/>
                    </a:solidFill>
                  </a:rPr>
                  <a:t>Theme</a:t>
                </a:r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767D87A-A28C-7219-1B15-886DD9ADEF49}"/>
                </a:ext>
              </a:extLst>
            </p:cNvPr>
            <p:cNvCxnSpPr>
              <a:cxnSpLocks/>
            </p:cNvCxnSpPr>
            <p:nvPr/>
          </p:nvCxnSpPr>
          <p:spPr>
            <a:xfrm>
              <a:off x="5839289" y="-3242428"/>
              <a:ext cx="0" cy="1214671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56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354</Words>
  <Application>Microsoft Macintosh PowerPoint</Application>
  <PresentationFormat>Widescreen</PresentationFormat>
  <Paragraphs>201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Cassandra Gould Van Praag</dc:creator>
  <cp:lastModifiedBy>Cassandra Gould Van Praag</cp:lastModifiedBy>
  <cp:revision>1</cp:revision>
  <dcterms:created xsi:type="dcterms:W3CDTF">2024-07-15T12:14:48Z</dcterms:created>
  <dcterms:modified xsi:type="dcterms:W3CDTF">2024-07-16T01:50:36Z</dcterms:modified>
</cp:coreProperties>
</file>