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Old Standard TT"/>
      <p:regular r:id="rId21"/>
      <p:bold r:id="rId22"/>
      <p:italic r:id="rId23"/>
    </p:embeddedFont>
    <p:embeddedFont>
      <p:font typeface="Comforta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OldStandardTT-bold.fntdata"/><Relationship Id="rId21" Type="http://schemas.openxmlformats.org/officeDocument/2006/relationships/font" Target="fonts/OldStandardTT-regular.fntdata"/><Relationship Id="rId24" Type="http://schemas.openxmlformats.org/officeDocument/2006/relationships/font" Target="fonts/Comfortaa-regular.fntdata"/><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27b5af2b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27b5af2b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27b5af2b4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27b5af2b4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27b5af2b4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27b5af2b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27b5af2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27b5af2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27b5af2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27b5af2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27b5af2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27b5af2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27b5af2b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27b5af2b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27b5af2b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27b5af2b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27b5af2b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27b5af2b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27b5af2b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27b5af2b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04825" y="641750"/>
            <a:ext cx="8520600" cy="760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u="sng">
                <a:solidFill>
                  <a:schemeClr val="lt1"/>
                </a:solidFill>
              </a:rPr>
              <a:t>INNOVATHON 2024</a:t>
            </a:r>
            <a:endParaRPr b="1" u="sng">
              <a:solidFill>
                <a:schemeClr val="lt1"/>
              </a:solidFill>
            </a:endParaRPr>
          </a:p>
        </p:txBody>
      </p:sp>
      <p:sp>
        <p:nvSpPr>
          <p:cNvPr id="86" name="Google Shape;86;p13"/>
          <p:cNvSpPr txBox="1"/>
          <p:nvPr>
            <p:ph idx="1" type="subTitle"/>
          </p:nvPr>
        </p:nvSpPr>
        <p:spPr>
          <a:xfrm>
            <a:off x="204825" y="2427025"/>
            <a:ext cx="8520600" cy="220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3600">
              <a:solidFill>
                <a:schemeClr val="lt1"/>
              </a:solidFill>
              <a:latin typeface="Comfortaa"/>
              <a:ea typeface="Comfortaa"/>
              <a:cs typeface="Comfortaa"/>
              <a:sym typeface="Comfortaa"/>
            </a:endParaRPr>
          </a:p>
          <a:p>
            <a:pPr indent="0" lvl="0" marL="0" rtl="0" algn="l">
              <a:spcBef>
                <a:spcPts val="0"/>
              </a:spcBef>
              <a:spcAft>
                <a:spcPts val="0"/>
              </a:spcAft>
              <a:buNone/>
            </a:pPr>
            <a:r>
              <a:rPr lang="en" sz="3600">
                <a:solidFill>
                  <a:schemeClr val="lt1"/>
                </a:solidFill>
                <a:latin typeface="Comfortaa"/>
                <a:ea typeface="Comfortaa"/>
                <a:cs typeface="Comfortaa"/>
                <a:sym typeface="Comfortaa"/>
              </a:rPr>
              <a:t>Team Name -  Tech Squad</a:t>
            </a:r>
            <a:endParaRPr sz="3600">
              <a:solidFill>
                <a:schemeClr val="lt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138025" y="102425"/>
            <a:ext cx="8520600" cy="4479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b="1" lang="en" sz="1900"/>
              <a:t>Python</a:t>
            </a:r>
            <a:r>
              <a:rPr lang="en"/>
              <a:t>: </a:t>
            </a:r>
            <a:endParaRPr/>
          </a:p>
          <a:p>
            <a:pPr indent="0" lvl="0" marL="0" rtl="0" algn="l">
              <a:spcBef>
                <a:spcPts val="1200"/>
              </a:spcBef>
              <a:spcAft>
                <a:spcPts val="0"/>
              </a:spcAft>
              <a:buClr>
                <a:schemeClr val="dk1"/>
              </a:buClr>
              <a:buSzPts val="1100"/>
              <a:buFont typeface="Arial"/>
              <a:buNone/>
            </a:pPr>
            <a:r>
              <a:rPr lang="en"/>
              <a:t> Programming language that can be used for server-side development.</a:t>
            </a:r>
            <a:endParaRPr/>
          </a:p>
          <a:p>
            <a:pPr indent="0" lvl="0" marL="0" rtl="0" algn="l">
              <a:spcBef>
                <a:spcPts val="1200"/>
              </a:spcBef>
              <a:spcAft>
                <a:spcPts val="0"/>
              </a:spcAft>
              <a:buNone/>
            </a:pPr>
            <a:r>
              <a:rPr lang="en"/>
              <a:t>-  </a:t>
            </a:r>
            <a:r>
              <a:rPr b="1" lang="en" sz="1900"/>
              <a:t>Node.js</a:t>
            </a:r>
            <a:r>
              <a:rPr b="1" lang="en"/>
              <a:t> </a:t>
            </a:r>
            <a:r>
              <a:rPr lang="en"/>
              <a:t>: </a:t>
            </a:r>
            <a:endParaRPr/>
          </a:p>
          <a:p>
            <a:pPr indent="0" lvl="0" marL="0" rtl="0" algn="l">
              <a:spcBef>
                <a:spcPts val="1200"/>
              </a:spcBef>
              <a:spcAft>
                <a:spcPts val="0"/>
              </a:spcAft>
              <a:buClr>
                <a:schemeClr val="dk1"/>
              </a:buClr>
              <a:buSzPts val="1100"/>
              <a:buFont typeface="Arial"/>
              <a:buNone/>
            </a:pPr>
            <a:r>
              <a:rPr lang="en"/>
              <a:t>JavaScript runtime for building server-side applications.</a:t>
            </a:r>
            <a:endParaRPr/>
          </a:p>
          <a:p>
            <a:pPr indent="0" lvl="0" marL="0" rtl="0" algn="l">
              <a:spcBef>
                <a:spcPts val="1200"/>
              </a:spcBef>
              <a:spcAft>
                <a:spcPts val="0"/>
              </a:spcAft>
              <a:buNone/>
            </a:pPr>
            <a:r>
              <a:rPr lang="en"/>
              <a:t>- </a:t>
            </a:r>
            <a:r>
              <a:rPr b="1" lang="en" sz="1900"/>
              <a:t>Express.js:</a:t>
            </a:r>
            <a:endParaRPr b="1" sz="1900"/>
          </a:p>
          <a:p>
            <a:pPr indent="0" lvl="0" marL="0" rtl="0" algn="l">
              <a:spcBef>
                <a:spcPts val="1200"/>
              </a:spcBef>
              <a:spcAft>
                <a:spcPts val="0"/>
              </a:spcAft>
              <a:buNone/>
            </a:pPr>
            <a:r>
              <a:rPr lang="en"/>
              <a:t> Web application framework for Node.js, used for building RESTful APIs.</a:t>
            </a:r>
            <a:endParaRPr/>
          </a:p>
          <a:p>
            <a:pPr indent="0" lvl="0" marL="0" rtl="0" algn="l">
              <a:spcBef>
                <a:spcPts val="1200"/>
              </a:spcBef>
              <a:spcAft>
                <a:spcPts val="0"/>
              </a:spcAft>
              <a:buNone/>
            </a:pPr>
            <a:r>
              <a:rPr lang="en"/>
              <a:t>-</a:t>
            </a:r>
            <a:r>
              <a:rPr b="1" lang="en" sz="1908"/>
              <a:t>MySQL</a:t>
            </a:r>
            <a:r>
              <a:rPr lang="en"/>
              <a:t>: </a:t>
            </a:r>
            <a:endParaRPr/>
          </a:p>
          <a:p>
            <a:pPr indent="0" lvl="0" marL="0" rtl="0" algn="l">
              <a:spcBef>
                <a:spcPts val="1200"/>
              </a:spcBef>
              <a:spcAft>
                <a:spcPts val="0"/>
              </a:spcAft>
              <a:buClr>
                <a:schemeClr val="dk1"/>
              </a:buClr>
              <a:buSzPts val="1100"/>
              <a:buFont typeface="Arial"/>
              <a:buNone/>
            </a:pPr>
            <a:r>
              <a:rPr lang="en"/>
              <a:t>Relational database management system.</a:t>
            </a:r>
            <a:endParaRPr/>
          </a:p>
          <a:p>
            <a:pPr indent="0" lvl="0" marL="0" rtl="0" algn="l">
              <a:spcBef>
                <a:spcPts val="1200"/>
              </a:spcBef>
              <a:spcAft>
                <a:spcPts val="0"/>
              </a:spcAft>
              <a:buNone/>
            </a:pPr>
            <a:r>
              <a:rPr lang="en"/>
              <a:t>- </a:t>
            </a:r>
            <a:r>
              <a:rPr b="1" lang="en"/>
              <a:t>MongoDB</a:t>
            </a:r>
            <a:r>
              <a:rPr lang="en"/>
              <a:t>: </a:t>
            </a:r>
            <a:endParaRPr/>
          </a:p>
          <a:p>
            <a:pPr indent="0" lvl="0" marL="0" rtl="0" algn="l">
              <a:spcBef>
                <a:spcPts val="1200"/>
              </a:spcBef>
              <a:spcAft>
                <a:spcPts val="1200"/>
              </a:spcAft>
              <a:buNone/>
            </a:pPr>
            <a:r>
              <a:rPr lang="en"/>
              <a:t>NoSQL database, often used for storing JSON-like documents.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body"/>
          </p:nvPr>
        </p:nvSpPr>
        <p:spPr>
          <a:xfrm>
            <a:off x="311700" y="222650"/>
            <a:ext cx="8520600" cy="434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u="sng">
                <a:solidFill>
                  <a:schemeClr val="accent2"/>
                </a:solidFill>
                <a:latin typeface="Old Standard TT"/>
                <a:ea typeface="Old Standard TT"/>
                <a:cs typeface="Old Standard TT"/>
                <a:sym typeface="Old Standard TT"/>
              </a:rPr>
              <a:t>CONCLUSION:</a:t>
            </a:r>
            <a:endParaRPr b="1" sz="2300" u="sng">
              <a:solidFill>
                <a:schemeClr val="accent2"/>
              </a:solidFill>
              <a:latin typeface="Old Standard TT"/>
              <a:ea typeface="Old Standard TT"/>
              <a:cs typeface="Old Standard TT"/>
              <a:sym typeface="Old Standard TT"/>
            </a:endParaRPr>
          </a:p>
          <a:p>
            <a:pPr indent="0" lvl="0" marL="0" rtl="0" algn="l">
              <a:spcBef>
                <a:spcPts val="1200"/>
              </a:spcBef>
              <a:spcAft>
                <a:spcPts val="1200"/>
              </a:spcAft>
              <a:buNone/>
            </a:pPr>
            <a:r>
              <a:rPr lang="en" sz="2100">
                <a:latin typeface="Old Standard TT"/>
                <a:ea typeface="Old Standard TT"/>
                <a:cs typeface="Old Standard TT"/>
                <a:sym typeface="Old Standard TT"/>
              </a:rPr>
              <a:t>In summary, our investment tracking system provides advanced tools for predicting investment outcomes, accessing global markets, and receiving personalized advice. With added security features and user-friendly interfaces, it empowers individuals to make smart investment choices and reach their financial goals with confidence and ease.</a:t>
            </a:r>
            <a:endParaRPr sz="21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1.Tanishka Gupta                               2. </a:t>
            </a:r>
            <a:r>
              <a:rPr lang="en"/>
              <a:t>Tanishka Gupta                              </a:t>
            </a:r>
            <a:endParaRPr/>
          </a:p>
          <a:p>
            <a:pPr indent="-342900" lvl="0" marL="457200" rtl="0" algn="l">
              <a:spcBef>
                <a:spcPts val="1200"/>
              </a:spcBef>
              <a:spcAft>
                <a:spcPts val="0"/>
              </a:spcAft>
              <a:buSzPts val="1800"/>
              <a:buChar char="-"/>
            </a:pPr>
            <a:r>
              <a:rPr lang="en"/>
              <a:t>B.TECH 1st year</a:t>
            </a:r>
            <a:endParaRPr/>
          </a:p>
          <a:p>
            <a:pPr indent="-342900" lvl="0" marL="457200" rtl="0" algn="l">
              <a:spcBef>
                <a:spcPts val="0"/>
              </a:spcBef>
              <a:spcAft>
                <a:spcPts val="0"/>
              </a:spcAft>
              <a:buSzPts val="1800"/>
              <a:buChar char="-"/>
            </a:pPr>
            <a:r>
              <a:rPr lang="en"/>
              <a:t> NIT kurukshetra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45025"/>
            <a:ext cx="8520600" cy="41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 </a:t>
            </a:r>
            <a:r>
              <a:rPr b="1" lang="en" sz="2700" u="sng"/>
              <a:t>PROBLEM STATEMENT</a:t>
            </a:r>
            <a:r>
              <a:rPr lang="en" sz="2700"/>
              <a:t> -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      </a:t>
            </a:r>
            <a:r>
              <a:rPr b="1" lang="en" sz="1911">
                <a:solidFill>
                  <a:schemeClr val="dk2"/>
                </a:solidFill>
              </a:rPr>
              <a:t>Introduction</a:t>
            </a:r>
            <a:r>
              <a:rPr lang="en" sz="1800">
                <a:solidFill>
                  <a:schemeClr val="dk2"/>
                </a:solidFill>
              </a:rPr>
              <a:t>:</a:t>
            </a:r>
            <a:endParaRPr sz="1800">
              <a:solidFill>
                <a:schemeClr val="dk2"/>
              </a:solidFill>
            </a:endParaRPr>
          </a:p>
          <a:p>
            <a:pPr indent="0" lvl="0" marL="457200" rtl="0" algn="l">
              <a:spcBef>
                <a:spcPts val="0"/>
              </a:spcBef>
              <a:spcAft>
                <a:spcPts val="0"/>
              </a:spcAft>
              <a:buClr>
                <a:schemeClr val="dk1"/>
              </a:buClr>
              <a:buSzPct val="61111"/>
              <a:buFont typeface="Arial"/>
              <a:buNone/>
            </a:pPr>
            <a:r>
              <a:rPr lang="en" sz="1800">
                <a:solidFill>
                  <a:schemeClr val="dk2"/>
                </a:solidFill>
              </a:rPr>
              <a:t>In today's fast-paced financial environment, individuals invest in a variety of assets and policies. However, keeping track of these investments, monitoring their returns, and ensuring they align with inflation rates and future financial goals can be challenging. This complexity often leads to suboptimal investment decisions and missed opportunities for maximizing returns.</a:t>
            </a:r>
            <a:endParaRPr sz="1800">
              <a:solidFill>
                <a:schemeClr val="dk2"/>
              </a:solidFill>
            </a:endParaRPr>
          </a:p>
          <a:p>
            <a:pPr indent="0" lvl="0" marL="0" rtl="0" algn="l">
              <a:spcBef>
                <a:spcPts val="0"/>
              </a:spcBef>
              <a:spcAft>
                <a:spcPts val="0"/>
              </a:spcAft>
              <a:buClr>
                <a:schemeClr val="dk1"/>
              </a:buClr>
              <a:buSzPct val="61111"/>
              <a:buFont typeface="Arial"/>
              <a:buNone/>
            </a:pPr>
            <a:r>
              <a:t/>
            </a:r>
            <a:endParaRPr sz="1800">
              <a:solidFill>
                <a:schemeClr val="dk2"/>
              </a:solidFill>
            </a:endParaRPr>
          </a:p>
          <a:p>
            <a:pPr indent="0" lvl="0" marL="0" rtl="0" algn="l">
              <a:spcBef>
                <a:spcPts val="0"/>
              </a:spcBef>
              <a:spcAft>
                <a:spcPts val="0"/>
              </a:spcAft>
              <a:buClr>
                <a:schemeClr val="dk1"/>
              </a:buClr>
              <a:buSzPct val="61111"/>
              <a:buFont typeface="Arial"/>
              <a:buNone/>
            </a:pPr>
            <a:r>
              <a:rPr lang="en" sz="1800">
                <a:solidFill>
                  <a:schemeClr val="dk2"/>
                </a:solidFill>
              </a:rPr>
              <a:t>      </a:t>
            </a:r>
            <a:r>
              <a:rPr b="1" lang="en" sz="2022">
                <a:solidFill>
                  <a:schemeClr val="dk2"/>
                </a:solidFill>
              </a:rPr>
              <a:t>Problem</a:t>
            </a:r>
            <a:r>
              <a:rPr lang="en" sz="1800">
                <a:solidFill>
                  <a:schemeClr val="dk2"/>
                </a:solidFill>
              </a:rPr>
              <a:t>:</a:t>
            </a:r>
            <a:endParaRPr sz="1800">
              <a:solidFill>
                <a:schemeClr val="dk2"/>
              </a:solidFill>
            </a:endParaRPr>
          </a:p>
          <a:p>
            <a:pPr indent="0" lvl="0" marL="457200" rtl="0" algn="l">
              <a:spcBef>
                <a:spcPts val="0"/>
              </a:spcBef>
              <a:spcAft>
                <a:spcPts val="0"/>
              </a:spcAft>
              <a:buClr>
                <a:schemeClr val="dk1"/>
              </a:buClr>
              <a:buSzPct val="61111"/>
              <a:buFont typeface="Arial"/>
              <a:buNone/>
            </a:pPr>
            <a:r>
              <a:rPr lang="en" sz="1800">
                <a:solidFill>
                  <a:schemeClr val="dk2"/>
                </a:solidFill>
              </a:rPr>
              <a:t>Investors face several key challenges:</a:t>
            </a:r>
            <a:endParaRPr sz="1800">
              <a:solidFill>
                <a:schemeClr val="dk2"/>
              </a:solidFill>
            </a:endParaRPr>
          </a:p>
          <a:p>
            <a:pPr indent="0" lvl="0" marL="0" rtl="0" algn="l">
              <a:spcBef>
                <a:spcPts val="0"/>
              </a:spcBef>
              <a:spcAft>
                <a:spcPts val="0"/>
              </a:spcAft>
              <a:buClr>
                <a:schemeClr val="dk1"/>
              </a:buClr>
              <a:buSzPct val="61111"/>
              <a:buFont typeface="Arial"/>
              <a:buNone/>
            </a:pPr>
            <a:r>
              <a:t/>
            </a:r>
            <a:endParaRPr sz="1800">
              <a:solidFill>
                <a:schemeClr val="dk2"/>
              </a:solidFill>
            </a:endParaRPr>
          </a:p>
          <a:p>
            <a:pPr indent="0" lvl="0" marL="0" rtl="0" algn="l">
              <a:spcBef>
                <a:spcPts val="0"/>
              </a:spcBef>
              <a:spcAft>
                <a:spcPts val="0"/>
              </a:spcAft>
              <a:buNone/>
            </a:pPr>
            <a:r>
              <a:rPr b="1" lang="en" sz="1911">
                <a:solidFill>
                  <a:schemeClr val="dk2"/>
                </a:solidFill>
              </a:rPr>
              <a:t>   Tracking Investments</a:t>
            </a:r>
            <a:r>
              <a:rPr lang="en" sz="1800">
                <a:solidFill>
                  <a:schemeClr val="dk2"/>
                </a:solidFill>
              </a:rPr>
              <a:t>:   Managing multiple investments across different platforms can    </a:t>
            </a:r>
            <a:endParaRPr sz="1800">
              <a:solidFill>
                <a:schemeClr val="dk2"/>
              </a:solidFill>
            </a:endParaRPr>
          </a:p>
          <a:p>
            <a:pPr indent="0" lvl="0" marL="0" rtl="0" algn="l">
              <a:spcBef>
                <a:spcPts val="0"/>
              </a:spcBef>
              <a:spcAft>
                <a:spcPts val="0"/>
              </a:spcAft>
              <a:buClr>
                <a:schemeClr val="dk1"/>
              </a:buClr>
              <a:buSzPct val="61111"/>
              <a:buFont typeface="Arial"/>
              <a:buNone/>
            </a:pPr>
            <a:r>
              <a:rPr lang="en" sz="1800">
                <a:solidFill>
                  <a:schemeClr val="dk2"/>
                </a:solidFill>
              </a:rPr>
              <a:t>          be  overwhelming and time-consuming.</a:t>
            </a:r>
            <a:endParaRPr sz="1800">
              <a:solidFill>
                <a:schemeClr val="dk2"/>
              </a:solidFill>
            </a:endParaRPr>
          </a:p>
          <a:p>
            <a:pPr indent="0" lvl="0" marL="0" rtl="0" algn="l">
              <a:spcBef>
                <a:spcPts val="0"/>
              </a:spcBef>
              <a:spcAft>
                <a:spcPts val="0"/>
              </a:spcAft>
              <a:buNone/>
            </a:pPr>
            <a:r>
              <a:rPr b="1" lang="en" sz="1911"/>
              <a:t>  </a:t>
            </a:r>
            <a:endParaRPr b="1" sz="1911"/>
          </a:p>
          <a:p>
            <a:pPr indent="0" lvl="0" marL="0" rtl="0" algn="l">
              <a:spcBef>
                <a:spcPts val="0"/>
              </a:spcBef>
              <a:spcAft>
                <a:spcPts val="0"/>
              </a:spcAft>
              <a:buNone/>
            </a:pPr>
            <a:r>
              <a:t/>
            </a:r>
            <a:endParaRPr b="1" sz="1911"/>
          </a:p>
          <a:p>
            <a:pPr indent="0" lvl="0" marL="0" rtl="0" algn="l">
              <a:spcBef>
                <a:spcPts val="0"/>
              </a:spcBef>
              <a:spcAft>
                <a:spcPts val="0"/>
              </a:spcAft>
              <a:buNone/>
            </a:pPr>
            <a:r>
              <a:t/>
            </a:r>
            <a:endParaRPr b="1" sz="1911"/>
          </a:p>
          <a:p>
            <a:pPr indent="0" lvl="0" marL="0" rtl="0" algn="l">
              <a:spcBef>
                <a:spcPts val="0"/>
              </a:spcBef>
              <a:spcAft>
                <a:spcPts val="0"/>
              </a:spcAft>
              <a:buNone/>
            </a:pPr>
            <a:r>
              <a:t/>
            </a:r>
            <a:endParaRPr b="1" sz="1911"/>
          </a:p>
          <a:p>
            <a:pPr indent="0" lvl="0" marL="0" rtl="0" algn="l">
              <a:spcBef>
                <a:spcPts val="0"/>
              </a:spcBef>
              <a:spcAft>
                <a:spcPts val="0"/>
              </a:spcAft>
              <a:buNone/>
            </a:pPr>
            <a:r>
              <a:t/>
            </a:r>
            <a:endParaRPr b="1" sz="1911"/>
          </a:p>
          <a:p>
            <a:pPr indent="0" lvl="0" marL="0" rtl="0" algn="l">
              <a:spcBef>
                <a:spcPts val="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311700" y="129150"/>
            <a:ext cx="8520600" cy="4439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b="1" sz="1911"/>
          </a:p>
          <a:p>
            <a:pPr indent="0" lvl="0" marL="0" rtl="0" algn="l">
              <a:lnSpc>
                <a:spcPct val="100000"/>
              </a:lnSpc>
              <a:spcBef>
                <a:spcPts val="0"/>
              </a:spcBef>
              <a:spcAft>
                <a:spcPts val="0"/>
              </a:spcAft>
              <a:buNone/>
            </a:pPr>
            <a:r>
              <a:rPr b="1" lang="en" sz="1911"/>
              <a:t>Rate of Return Monitoring</a:t>
            </a:r>
            <a:r>
              <a:rPr lang="en"/>
              <a:t>: It is difficult to continuously monitor the performance of investments and compare them against inflation rates.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b="1" lang="en" sz="1900"/>
              <a:t>Goal Alignment</a:t>
            </a:r>
            <a:r>
              <a:rPr lang="en"/>
              <a:t>: Investors struggle to ensure their investment returns are aligned with their future financial goals.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b="1" lang="en" sz="1900"/>
              <a:t>Risk Assessment</a:t>
            </a:r>
            <a:r>
              <a:rPr lang="en"/>
              <a:t>: Finding the best investment options that match their risk tolerance and financial objectives is often confusing and inefficient.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sz="1900"/>
              <a:t>Notifications and Reminders</a:t>
            </a:r>
            <a:r>
              <a:rPr lang="en"/>
              <a:t>: Keeping track of maturity dates for investments such as Fixed Deposits (FDs), Recurring Deposits (RDs), and other assets can be cumbersome, leading to missed opportunities for reinvestment or timely withdrawals.</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62325"/>
            <a:ext cx="8520600" cy="54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88" u="sng"/>
              <a:t>FEATURES-</a:t>
            </a:r>
            <a:endParaRPr b="1" sz="2088" u="sng"/>
          </a:p>
        </p:txBody>
      </p:sp>
      <p:sp>
        <p:nvSpPr>
          <p:cNvPr id="108" name="Google Shape;108;p17"/>
          <p:cNvSpPr txBox="1"/>
          <p:nvPr>
            <p:ph idx="1" type="body"/>
          </p:nvPr>
        </p:nvSpPr>
        <p:spPr>
          <a:xfrm>
            <a:off x="311700" y="743700"/>
            <a:ext cx="8520600" cy="382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a:t>
            </a:r>
            <a:r>
              <a:rPr b="1" lang="en"/>
              <a:t>Centralized Investment Tracking-</a:t>
            </a:r>
            <a:endParaRPr b="1"/>
          </a:p>
          <a:p>
            <a:pPr indent="0" lvl="0" marL="0" rtl="0" algn="l">
              <a:spcBef>
                <a:spcPts val="1200"/>
              </a:spcBef>
              <a:spcAft>
                <a:spcPts val="0"/>
              </a:spcAft>
              <a:buNone/>
            </a:pPr>
            <a:r>
              <a:rPr lang="en" sz="1700"/>
              <a:t>    -</a:t>
            </a:r>
            <a:r>
              <a:rPr lang="en" sz="1700"/>
              <a:t>User-Friendly Interface: An intuitive dashboard will display an overview of the user’s investment portfolio, including stocks, bonds, mutual funds, real estate, and other assets. </a:t>
            </a:r>
            <a:endParaRPr sz="1700"/>
          </a:p>
          <a:p>
            <a:pPr indent="0" lvl="0" marL="0" rtl="0" algn="l">
              <a:spcBef>
                <a:spcPts val="1200"/>
              </a:spcBef>
              <a:spcAft>
                <a:spcPts val="0"/>
              </a:spcAft>
              <a:buNone/>
            </a:pPr>
            <a:r>
              <a:rPr lang="en" sz="1700"/>
              <a:t>    - Aggregate and display investment data from various sources.</a:t>
            </a:r>
            <a:endParaRPr sz="1700"/>
          </a:p>
          <a:p>
            <a:pPr indent="0" lvl="0" marL="0" rtl="0" algn="l">
              <a:spcBef>
                <a:spcPts val="1200"/>
              </a:spcBef>
              <a:spcAft>
                <a:spcPts val="0"/>
              </a:spcAft>
              <a:buNone/>
            </a:pPr>
            <a:r>
              <a:rPr lang="en" sz="1700"/>
              <a:t> 2. </a:t>
            </a:r>
            <a:r>
              <a:rPr b="1" lang="en"/>
              <a:t>Portfolio Performance Analysis-</a:t>
            </a:r>
            <a:endParaRPr b="1"/>
          </a:p>
          <a:p>
            <a:pPr indent="0" lvl="0" marL="0" rtl="0" algn="l">
              <a:spcBef>
                <a:spcPts val="1200"/>
              </a:spcBef>
              <a:spcAft>
                <a:spcPts val="0"/>
              </a:spcAft>
              <a:buNone/>
            </a:pPr>
            <a:r>
              <a:rPr lang="en" sz="1700"/>
              <a:t>   - Calculate and display growth rate, returns, and inflation-adjusted returns.</a:t>
            </a:r>
            <a:endParaRPr sz="1700"/>
          </a:p>
          <a:p>
            <a:pPr indent="0" lvl="0" marL="0" rtl="0" algn="l">
              <a:spcBef>
                <a:spcPts val="1200"/>
              </a:spcBef>
              <a:spcAft>
                <a:spcPts val="0"/>
              </a:spcAft>
              <a:buNone/>
            </a:pPr>
            <a:r>
              <a:rPr lang="en" sz="1700"/>
              <a:t>   - Visualize portfolio performance over time with charts and graphs.</a:t>
            </a:r>
            <a:endParaRPr sz="1700"/>
          </a:p>
          <a:p>
            <a:pPr indent="0" lvl="0" marL="0" rtl="0" algn="l">
              <a:spcBef>
                <a:spcPts val="1200"/>
              </a:spcBef>
              <a:spcAft>
                <a:spcPts val="0"/>
              </a:spcAft>
              <a:buNone/>
            </a:pPr>
            <a:r>
              <a:rPr lang="en" sz="1700"/>
              <a:t> </a:t>
            </a:r>
            <a:endParaRPr sz="1700"/>
          </a:p>
          <a:p>
            <a:pPr indent="0" lvl="0" marL="0" rtl="0" algn="l">
              <a:spcBef>
                <a:spcPts val="1200"/>
              </a:spcBef>
              <a:spcAft>
                <a:spcPts val="1200"/>
              </a:spcAft>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164750" y="169225"/>
            <a:ext cx="8520600" cy="49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3.</a:t>
            </a:r>
            <a:r>
              <a:rPr b="1" lang="en" sz="1700"/>
              <a:t>Detailed Investment Records:</a:t>
            </a:r>
            <a:endParaRPr sz="1600"/>
          </a:p>
          <a:p>
            <a:pPr indent="0" lvl="0" marL="0" rtl="0" algn="l">
              <a:spcBef>
                <a:spcPts val="1200"/>
              </a:spcBef>
              <a:spcAft>
                <a:spcPts val="0"/>
              </a:spcAft>
              <a:buNone/>
            </a:pPr>
            <a:r>
              <a:rPr lang="en" sz="1600"/>
              <a:t>The platform will maintain a detailed database of all investments, including purchase dates, amounts, types of assets, and current values.</a:t>
            </a:r>
            <a:endParaRPr sz="1600"/>
          </a:p>
          <a:p>
            <a:pPr indent="0" lvl="0" marL="0" rtl="0" algn="l">
              <a:spcBef>
                <a:spcPts val="1200"/>
              </a:spcBef>
              <a:spcAft>
                <a:spcPts val="0"/>
              </a:spcAft>
              <a:buNone/>
            </a:pPr>
            <a:r>
              <a:rPr lang="en" sz="1600"/>
              <a:t>Historical Data Tracking : It will track historical performance data for each investment to analyze trends and make informed predictions.</a:t>
            </a:r>
            <a:endParaRPr sz="1600"/>
          </a:p>
          <a:p>
            <a:pPr indent="0" lvl="0" marL="0" rtl="0" algn="l">
              <a:spcBef>
                <a:spcPts val="1200"/>
              </a:spcBef>
              <a:spcAft>
                <a:spcPts val="0"/>
              </a:spcAft>
              <a:buNone/>
            </a:pPr>
            <a:r>
              <a:rPr lang="en" sz="1600"/>
              <a:t>4.</a:t>
            </a:r>
            <a:r>
              <a:rPr b="1" lang="en"/>
              <a:t>Goal-Based Investing:</a:t>
            </a:r>
            <a:endParaRPr b="1"/>
          </a:p>
          <a:p>
            <a:pPr indent="0" lvl="0" marL="0" rtl="0" algn="l">
              <a:spcBef>
                <a:spcPts val="1200"/>
              </a:spcBef>
              <a:spcAft>
                <a:spcPts val="0"/>
              </a:spcAft>
              <a:buNone/>
            </a:pPr>
            <a:r>
              <a:rPr lang="en" sz="1600"/>
              <a:t>   - Allow users to set financial goals (e.g., buying a house, retirement) and track progress      towards those goals.</a:t>
            </a:r>
            <a:endParaRPr sz="1600"/>
          </a:p>
          <a:p>
            <a:pPr indent="0" lvl="0" marL="0" rtl="0" algn="l">
              <a:spcBef>
                <a:spcPts val="1200"/>
              </a:spcBef>
              <a:spcAft>
                <a:spcPts val="0"/>
              </a:spcAft>
              <a:buNone/>
            </a:pPr>
            <a:r>
              <a:rPr lang="en" sz="1600"/>
              <a:t>   - Provide investment strategies tailored to achieving specific goals.</a:t>
            </a:r>
            <a:endParaRPr sz="1600"/>
          </a:p>
          <a:p>
            <a:pPr indent="0" lvl="0" marL="0" rtl="0" algn="l">
              <a:spcBef>
                <a:spcPts val="1200"/>
              </a:spcBef>
              <a:spcAft>
                <a:spcPts val="0"/>
              </a:spcAft>
              <a:buNone/>
            </a:pPr>
            <a:r>
              <a:rPr lang="en" sz="1600"/>
              <a:t>5. </a:t>
            </a:r>
            <a:r>
              <a:rPr b="1" lang="en"/>
              <a:t>Risk </a:t>
            </a:r>
            <a:r>
              <a:rPr b="1" lang="en"/>
              <a:t>Assessment</a:t>
            </a:r>
            <a:r>
              <a:rPr b="1" lang="en"/>
              <a:t>:</a:t>
            </a:r>
            <a:endParaRPr b="1"/>
          </a:p>
          <a:p>
            <a:pPr indent="0" lvl="0" marL="0" rtl="0" algn="l">
              <a:spcBef>
                <a:spcPts val="1200"/>
              </a:spcBef>
              <a:spcAft>
                <a:spcPts val="0"/>
              </a:spcAft>
              <a:buNone/>
            </a:pPr>
            <a:r>
              <a:rPr lang="en" sz="1600"/>
              <a:t>    -Evaluate user’s risk tolerance through questionnaires and historical investment behavior.</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 type="body"/>
          </p:nvPr>
        </p:nvSpPr>
        <p:spPr>
          <a:xfrm>
            <a:off x="311700" y="155875"/>
            <a:ext cx="8520600" cy="44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 Provide risk-adjusted investment recommendations.</a:t>
            </a:r>
            <a:endParaRPr/>
          </a:p>
          <a:p>
            <a:pPr indent="0" lvl="0" marL="0" rtl="0" algn="l">
              <a:spcBef>
                <a:spcPts val="1200"/>
              </a:spcBef>
              <a:spcAft>
                <a:spcPts val="0"/>
              </a:spcAft>
              <a:buClr>
                <a:schemeClr val="dk1"/>
              </a:buClr>
              <a:buSzPts val="1100"/>
              <a:buFont typeface="Arial"/>
              <a:buNone/>
            </a:pPr>
            <a:r>
              <a:rPr lang="en"/>
              <a:t>4. </a:t>
            </a:r>
            <a:r>
              <a:rPr b="1" lang="en"/>
              <a:t>Investment Recommendations:</a:t>
            </a:r>
            <a:endParaRPr b="1"/>
          </a:p>
          <a:p>
            <a:pPr indent="0" lvl="0" marL="0" rtl="0" algn="l">
              <a:spcBef>
                <a:spcPts val="1200"/>
              </a:spcBef>
              <a:spcAft>
                <a:spcPts val="0"/>
              </a:spcAft>
              <a:buClr>
                <a:schemeClr val="dk1"/>
              </a:buClr>
              <a:buSzPts val="1100"/>
              <a:buFont typeface="Arial"/>
              <a:buNone/>
            </a:pPr>
            <a:r>
              <a:rPr lang="en"/>
              <a:t>   - </a:t>
            </a:r>
            <a:r>
              <a:rPr lang="en" sz="1700"/>
              <a:t>Suggest better investment options based on user’s current portfolio and risk profile.</a:t>
            </a:r>
            <a:endParaRPr sz="1700"/>
          </a:p>
          <a:p>
            <a:pPr indent="0" lvl="0" marL="0" rtl="0" algn="l">
              <a:spcBef>
                <a:spcPts val="1200"/>
              </a:spcBef>
              <a:spcAft>
                <a:spcPts val="0"/>
              </a:spcAft>
              <a:buNone/>
            </a:pPr>
            <a:r>
              <a:rPr lang="en"/>
              <a:t>   - </a:t>
            </a:r>
            <a:r>
              <a:rPr lang="en" sz="1700"/>
              <a:t>Use machine learning algorithms to analyze investment patterns and recommend opportunities.</a:t>
            </a:r>
            <a:endParaRPr sz="1700"/>
          </a:p>
          <a:p>
            <a:pPr indent="0" lvl="0" marL="0" rtl="0" algn="l">
              <a:spcBef>
                <a:spcPts val="1200"/>
              </a:spcBef>
              <a:spcAft>
                <a:spcPts val="0"/>
              </a:spcAft>
              <a:buNone/>
            </a:pPr>
            <a:r>
              <a:rPr lang="en" sz="1700"/>
              <a:t>5.</a:t>
            </a:r>
            <a:r>
              <a:rPr b="1" lang="en"/>
              <a:t>Reminders and Notifications:</a:t>
            </a:r>
            <a:endParaRPr b="1"/>
          </a:p>
          <a:p>
            <a:pPr indent="0" lvl="0" marL="0" rtl="0" algn="l">
              <a:spcBef>
                <a:spcPts val="1200"/>
              </a:spcBef>
              <a:spcAft>
                <a:spcPts val="0"/>
              </a:spcAft>
              <a:buClr>
                <a:schemeClr val="dk1"/>
              </a:buClr>
              <a:buSzPts val="1100"/>
              <a:buFont typeface="Arial"/>
              <a:buNone/>
            </a:pPr>
            <a:r>
              <a:rPr lang="en" sz="1700"/>
              <a:t>   - </a:t>
            </a:r>
            <a:r>
              <a:rPr lang="en" sz="1600"/>
              <a:t>Send reminders for due dates, maturity dates, and other important events related to investments.</a:t>
            </a:r>
            <a:endParaRPr sz="1600"/>
          </a:p>
          <a:p>
            <a:pPr indent="0" lvl="0" marL="0" rtl="0" algn="l">
              <a:spcBef>
                <a:spcPts val="1200"/>
              </a:spcBef>
              <a:spcAft>
                <a:spcPts val="1200"/>
              </a:spcAft>
              <a:buNone/>
            </a:pPr>
            <a:r>
              <a:rPr lang="en" sz="1700"/>
              <a:t>   - </a:t>
            </a:r>
            <a:r>
              <a:rPr lang="en" sz="1600"/>
              <a:t>Notify users of significant changes in the market or their portfolio.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311700" y="316175"/>
            <a:ext cx="8520600" cy="42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a:t>
            </a:r>
            <a:r>
              <a:rPr b="1" lang="en" sz="1900"/>
              <a:t>Tax Optimization</a:t>
            </a:r>
            <a:r>
              <a:rPr lang="en"/>
              <a:t>-</a:t>
            </a:r>
            <a:endParaRPr/>
          </a:p>
          <a:p>
            <a:pPr indent="0" lvl="0" marL="0" rtl="0" algn="l">
              <a:spcBef>
                <a:spcPts val="1200"/>
              </a:spcBef>
              <a:spcAft>
                <a:spcPts val="0"/>
              </a:spcAft>
              <a:buClr>
                <a:schemeClr val="dk1"/>
              </a:buClr>
              <a:buSzPts val="1100"/>
              <a:buFont typeface="Arial"/>
              <a:buNone/>
            </a:pPr>
            <a:r>
              <a:rPr lang="en"/>
              <a:t>   - </a:t>
            </a:r>
            <a:r>
              <a:rPr lang="en" sz="1600"/>
              <a:t>Help users understand the tax implications of their investments.</a:t>
            </a:r>
            <a:endParaRPr sz="1600"/>
          </a:p>
          <a:p>
            <a:pPr indent="0" lvl="0" marL="0" rtl="0" algn="l">
              <a:spcBef>
                <a:spcPts val="1200"/>
              </a:spcBef>
              <a:spcAft>
                <a:spcPts val="0"/>
              </a:spcAft>
              <a:buClr>
                <a:schemeClr val="dk1"/>
              </a:buClr>
              <a:buSzPts val="1100"/>
              <a:buFont typeface="Arial"/>
              <a:buNone/>
            </a:pPr>
            <a:r>
              <a:rPr lang="en" sz="1600"/>
              <a:t>   - Provide tax-efficient investment strategies and end-of-year tax reports.</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rPr lang="en"/>
              <a:t>7. </a:t>
            </a:r>
            <a:r>
              <a:rPr b="1" lang="en" sz="1900"/>
              <a:t>Important Updates-</a:t>
            </a:r>
            <a:endParaRPr b="1" sz="1900"/>
          </a:p>
          <a:p>
            <a:pPr indent="-330200" lvl="0" marL="457200" rtl="0" algn="l">
              <a:spcBef>
                <a:spcPts val="1200"/>
              </a:spcBef>
              <a:spcAft>
                <a:spcPts val="0"/>
              </a:spcAft>
              <a:buSzPts val="1600"/>
              <a:buChar char="-"/>
            </a:pPr>
            <a:r>
              <a:rPr lang="en" sz="1600"/>
              <a:t>Help user remain updated about the various </a:t>
            </a:r>
            <a:r>
              <a:rPr lang="en" sz="1600"/>
              <a:t>activities</a:t>
            </a:r>
            <a:r>
              <a:rPr lang="en" sz="1600"/>
              <a:t> </a:t>
            </a:r>
            <a:r>
              <a:rPr lang="en" sz="1600"/>
              <a:t>occurring</a:t>
            </a:r>
            <a:r>
              <a:rPr lang="en" sz="1600"/>
              <a:t> in the financial market which are related to user’s investment portfolio.</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55875"/>
            <a:ext cx="8520600" cy="52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TECH STACK</a:t>
            </a:r>
            <a:endParaRPr b="1" u="sng"/>
          </a:p>
        </p:txBody>
      </p:sp>
      <p:sp>
        <p:nvSpPr>
          <p:cNvPr id="129" name="Google Shape;129;p21"/>
          <p:cNvSpPr txBox="1"/>
          <p:nvPr>
            <p:ph idx="1" type="body"/>
          </p:nvPr>
        </p:nvSpPr>
        <p:spPr>
          <a:xfrm>
            <a:off x="311700" y="797125"/>
            <a:ext cx="8520600" cy="384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431"/>
              <a:t>- </a:t>
            </a:r>
            <a:r>
              <a:rPr b="1" lang="en" sz="2591"/>
              <a:t>HTML:</a:t>
            </a:r>
            <a:endParaRPr b="1" sz="2591"/>
          </a:p>
          <a:p>
            <a:pPr indent="0" lvl="0" marL="0" rtl="0" algn="l">
              <a:spcBef>
                <a:spcPts val="1200"/>
              </a:spcBef>
              <a:spcAft>
                <a:spcPts val="0"/>
              </a:spcAft>
              <a:buClr>
                <a:schemeClr val="dk1"/>
              </a:buClr>
              <a:buSzPct val="45238"/>
              <a:buFont typeface="Arial"/>
              <a:buNone/>
            </a:pPr>
            <a:r>
              <a:rPr lang="en" sz="2431"/>
              <a:t> Markup language for creating web pages.</a:t>
            </a:r>
            <a:endParaRPr sz="2431"/>
          </a:p>
          <a:p>
            <a:pPr indent="0" lvl="0" marL="0" rtl="0" algn="l">
              <a:spcBef>
                <a:spcPts val="1200"/>
              </a:spcBef>
              <a:spcAft>
                <a:spcPts val="0"/>
              </a:spcAft>
              <a:buNone/>
            </a:pPr>
            <a:r>
              <a:rPr lang="en" sz="2431"/>
              <a:t>-</a:t>
            </a:r>
            <a:r>
              <a:rPr lang="en" sz="2591"/>
              <a:t> </a:t>
            </a:r>
            <a:r>
              <a:rPr b="1" lang="en" sz="2591"/>
              <a:t>CSS</a:t>
            </a:r>
            <a:r>
              <a:rPr lang="en" sz="2431"/>
              <a:t>:</a:t>
            </a:r>
            <a:endParaRPr sz="2431"/>
          </a:p>
          <a:p>
            <a:pPr indent="0" lvl="0" marL="0" rtl="0" algn="l">
              <a:spcBef>
                <a:spcPts val="1200"/>
              </a:spcBef>
              <a:spcAft>
                <a:spcPts val="0"/>
              </a:spcAft>
              <a:buClr>
                <a:schemeClr val="dk1"/>
              </a:buClr>
              <a:buSzPct val="45238"/>
              <a:buFont typeface="Arial"/>
              <a:buNone/>
            </a:pPr>
            <a:r>
              <a:rPr lang="en" sz="2431"/>
              <a:t> Stylesheet language for designing the appearance of web pages.</a:t>
            </a:r>
            <a:endParaRPr sz="2431"/>
          </a:p>
          <a:p>
            <a:pPr indent="0" lvl="0" marL="0" rtl="0" algn="l">
              <a:spcBef>
                <a:spcPts val="1200"/>
              </a:spcBef>
              <a:spcAft>
                <a:spcPts val="0"/>
              </a:spcAft>
              <a:buNone/>
            </a:pPr>
            <a:r>
              <a:rPr lang="en" sz="2431"/>
              <a:t>- </a:t>
            </a:r>
            <a:r>
              <a:rPr b="1" lang="en" sz="2591"/>
              <a:t>JavaScript </a:t>
            </a:r>
            <a:r>
              <a:rPr b="1" lang="en" sz="2431"/>
              <a:t>(</a:t>
            </a:r>
            <a:r>
              <a:rPr lang="en" sz="2431"/>
              <a:t>JS):</a:t>
            </a:r>
            <a:endParaRPr sz="2431"/>
          </a:p>
          <a:p>
            <a:pPr indent="0" lvl="0" marL="0" rtl="0" algn="l">
              <a:spcBef>
                <a:spcPts val="1200"/>
              </a:spcBef>
              <a:spcAft>
                <a:spcPts val="0"/>
              </a:spcAft>
              <a:buClr>
                <a:schemeClr val="dk1"/>
              </a:buClr>
              <a:buSzPct val="45238"/>
              <a:buFont typeface="Arial"/>
              <a:buNone/>
            </a:pPr>
            <a:r>
              <a:rPr lang="en" sz="2431"/>
              <a:t> Programming language for adding interactivity to web pages.</a:t>
            </a:r>
            <a:endParaRPr sz="2431"/>
          </a:p>
          <a:p>
            <a:pPr indent="0" lvl="0" marL="0" rtl="0" algn="l">
              <a:spcBef>
                <a:spcPts val="1200"/>
              </a:spcBef>
              <a:spcAft>
                <a:spcPts val="0"/>
              </a:spcAft>
              <a:buNone/>
            </a:pPr>
            <a:r>
              <a:rPr lang="en" sz="2431"/>
              <a:t>- </a:t>
            </a:r>
            <a:r>
              <a:rPr b="1" lang="en" sz="2591"/>
              <a:t>React.js</a:t>
            </a:r>
            <a:r>
              <a:rPr lang="en" sz="2431"/>
              <a:t>: </a:t>
            </a:r>
            <a:endParaRPr sz="2431"/>
          </a:p>
          <a:p>
            <a:pPr indent="0" lvl="0" marL="0" rtl="0" algn="l">
              <a:spcBef>
                <a:spcPts val="1200"/>
              </a:spcBef>
              <a:spcAft>
                <a:spcPts val="0"/>
              </a:spcAft>
              <a:buClr>
                <a:schemeClr val="dk1"/>
              </a:buClr>
              <a:buSzPct val="45238"/>
              <a:buFont typeface="Arial"/>
              <a:buNone/>
            </a:pPr>
            <a:r>
              <a:rPr lang="en" sz="2431"/>
              <a:t>JavaScript library for building user interfaces, particularly single-page applications.</a:t>
            </a:r>
            <a:endParaRPr sz="2431"/>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