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9" r:id="rId7"/>
    <p:sldId id="270" r:id="rId8"/>
    <p:sldId id="268" r:id="rId9"/>
    <p:sldId id="260" r:id="rId10"/>
    <p:sldId id="261" r:id="rId11"/>
    <p:sldId id="273" r:id="rId12"/>
    <p:sldId id="262" r:id="rId13"/>
    <p:sldId id="263" r:id="rId14"/>
    <p:sldId id="271" r:id="rId15"/>
    <p:sldId id="264" r:id="rId16"/>
    <p:sldId id="272"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19" autoAdjust="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Credit card fraud detection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5ke-aung min </a:t>
            </a:r>
            <a:r>
              <a:rPr lang="en-US" dirty="0" err="1"/>
              <a:t>hein</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710D-471B-BBE3-199D-DC2BD8179651}"/>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C63BEC6-573B-7284-605E-F09AA16F3AF0}"/>
              </a:ext>
            </a:extLst>
          </p:cNvPr>
          <p:cNvSpPr>
            <a:spLocks noGrp="1"/>
          </p:cNvSpPr>
          <p:nvPr>
            <p:ph idx="1"/>
          </p:nvPr>
        </p:nvSpPr>
        <p:spPr/>
        <p:txBody>
          <a:bodyPr>
            <a:normAutofit/>
          </a:bodyPr>
          <a:lstStyle/>
          <a:p>
            <a:r>
              <a:rPr lang="en-US" sz="2000" dirty="0"/>
              <a:t>Since the data is consistent, we can ensure that we are getting a high amount of precision, recall and F1 scores via this credit-card-fraud dataset.</a:t>
            </a:r>
          </a:p>
          <a:p>
            <a:r>
              <a:rPr lang="en-US" sz="2000" dirty="0"/>
              <a:t>Firstly, after processing with the unbalanced processed data, we can get precision and F1 scores of above 99%</a:t>
            </a:r>
          </a:p>
          <a:p>
            <a:r>
              <a:rPr lang="en-US" sz="2000" dirty="0"/>
              <a:t>Because of the unbalanced dataset, we had to regenerate new dataset by providing with under-sampling and over-sampling.</a:t>
            </a:r>
          </a:p>
          <a:p>
            <a:r>
              <a:rPr lang="en-US" sz="2000" dirty="0"/>
              <a:t>Since the data is already consistent and we are getting the balanced dataset, we are getting precision and F1 scores of above 91% with this dataset.</a:t>
            </a:r>
          </a:p>
        </p:txBody>
      </p:sp>
    </p:spTree>
    <p:extLst>
      <p:ext uri="{BB962C8B-B14F-4D97-AF65-F5344CB8AC3E}">
        <p14:creationId xmlns:p14="http://schemas.microsoft.com/office/powerpoint/2010/main" val="350750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5C36-F5F9-C570-FC96-BC8ADF8D3663}"/>
              </a:ext>
            </a:extLst>
          </p:cNvPr>
          <p:cNvSpPr>
            <a:spLocks noGrp="1"/>
          </p:cNvSpPr>
          <p:nvPr>
            <p:ph type="title"/>
          </p:nvPr>
        </p:nvSpPr>
        <p:spPr/>
        <p:txBody>
          <a:bodyPr/>
          <a:lstStyle/>
          <a:p>
            <a:r>
              <a:rPr lang="en-US" dirty="0"/>
              <a:t>Data breaches in business sector(2018)</a:t>
            </a:r>
          </a:p>
        </p:txBody>
      </p:sp>
      <p:pic>
        <p:nvPicPr>
          <p:cNvPr id="5" name="Content Placeholder 4">
            <a:extLst>
              <a:ext uri="{FF2B5EF4-FFF2-40B4-BE49-F238E27FC236}">
                <a16:creationId xmlns:a16="http://schemas.microsoft.com/office/drawing/2014/main" id="{9A626DD3-1B95-048E-39B3-D15E8C8A1103}"/>
              </a:ext>
            </a:extLst>
          </p:cNvPr>
          <p:cNvPicPr>
            <a:picLocks noGrp="1" noChangeAspect="1"/>
          </p:cNvPicPr>
          <p:nvPr>
            <p:ph idx="1"/>
          </p:nvPr>
        </p:nvPicPr>
        <p:blipFill>
          <a:blip r:embed="rId2"/>
          <a:stretch>
            <a:fillRect/>
          </a:stretch>
        </p:blipFill>
        <p:spPr>
          <a:xfrm>
            <a:off x="2186643" y="2353009"/>
            <a:ext cx="7818713" cy="3802835"/>
          </a:xfrm>
        </p:spPr>
      </p:pic>
    </p:spTree>
    <p:extLst>
      <p:ext uri="{BB962C8B-B14F-4D97-AF65-F5344CB8AC3E}">
        <p14:creationId xmlns:p14="http://schemas.microsoft.com/office/powerpoint/2010/main" val="411943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DD0F-5ED4-A13A-EE1A-FEFF5486B80D}"/>
              </a:ext>
            </a:extLst>
          </p:cNvPr>
          <p:cNvSpPr>
            <a:spLocks noGrp="1"/>
          </p:cNvSpPr>
          <p:nvPr>
            <p:ph type="title"/>
          </p:nvPr>
        </p:nvSpPr>
        <p:spPr/>
        <p:txBody>
          <a:bodyPr/>
          <a:lstStyle/>
          <a:p>
            <a:r>
              <a:rPr lang="en-US" dirty="0"/>
              <a:t>Deployment and analysis for real life situations</a:t>
            </a:r>
          </a:p>
        </p:txBody>
      </p:sp>
      <p:sp>
        <p:nvSpPr>
          <p:cNvPr id="3" name="Content Placeholder 2">
            <a:extLst>
              <a:ext uri="{FF2B5EF4-FFF2-40B4-BE49-F238E27FC236}">
                <a16:creationId xmlns:a16="http://schemas.microsoft.com/office/drawing/2014/main" id="{31581996-8035-639F-897C-25C014ED32E0}"/>
              </a:ext>
            </a:extLst>
          </p:cNvPr>
          <p:cNvSpPr>
            <a:spLocks noGrp="1"/>
          </p:cNvSpPr>
          <p:nvPr>
            <p:ph idx="1"/>
          </p:nvPr>
        </p:nvSpPr>
        <p:spPr/>
        <p:txBody>
          <a:bodyPr>
            <a:normAutofit/>
          </a:bodyPr>
          <a:lstStyle/>
          <a:p>
            <a:r>
              <a:rPr lang="en-US" sz="2000" b="0" i="0" dirty="0">
                <a:solidFill>
                  <a:srgbClr val="6C6C6C"/>
                </a:solidFill>
                <a:effectLst/>
                <a:latin typeface="Arial" panose="020B0604020202020204" pitchFamily="34" charset="0"/>
              </a:rPr>
              <a:t>Nowadays, fraud detection is applied to many industries such as banking, insurance and some of the supermarkets. </a:t>
            </a:r>
          </a:p>
          <a:p>
            <a:r>
              <a:rPr lang="en-US" sz="2000" b="0" i="0" dirty="0">
                <a:solidFill>
                  <a:srgbClr val="6C6C6C"/>
                </a:solidFill>
                <a:effectLst/>
                <a:latin typeface="Arial" panose="020B0604020202020204" pitchFamily="34" charset="0"/>
              </a:rPr>
              <a:t>In banking, fraud may include forging checks/credit cards or using stolen credit cards. </a:t>
            </a:r>
          </a:p>
          <a:p>
            <a:r>
              <a:rPr lang="en-US" sz="2000" dirty="0">
                <a:solidFill>
                  <a:srgbClr val="6C6C6C"/>
                </a:solidFill>
                <a:latin typeface="Arial" panose="020B0604020202020204" pitchFamily="34" charset="0"/>
              </a:rPr>
              <a:t>In this era, most of the data analysts are solving various kinds of fraud detection problems via various kinds of tools and algorithms.</a:t>
            </a:r>
          </a:p>
          <a:p>
            <a:r>
              <a:rPr lang="en-US" sz="2000" b="0" i="0" dirty="0">
                <a:solidFill>
                  <a:srgbClr val="6C6C6C"/>
                </a:solidFill>
                <a:effectLst/>
                <a:latin typeface="Arial" panose="020B0604020202020204" pitchFamily="34" charset="0"/>
              </a:rPr>
              <a:t>Furthermore, </a:t>
            </a:r>
            <a:r>
              <a:rPr lang="en-US" sz="2000" dirty="0">
                <a:solidFill>
                  <a:srgbClr val="6C6C6C"/>
                </a:solidFill>
                <a:latin typeface="Arial" panose="020B0604020202020204" pitchFamily="34" charset="0"/>
              </a:rPr>
              <a:t>some of the frauds including fake credit cards are enormously spreading throughout the world.</a:t>
            </a:r>
          </a:p>
          <a:p>
            <a:r>
              <a:rPr lang="en-US" sz="2000" b="0" i="0" dirty="0">
                <a:solidFill>
                  <a:srgbClr val="6C6C6C"/>
                </a:solidFill>
                <a:effectLst/>
                <a:latin typeface="Arial" panose="020B0604020202020204" pitchFamily="34" charset="0"/>
              </a:rPr>
              <a:t>Other forms of fraud may involve exaggerating losses or causing an accident with the sole intent for the payout.</a:t>
            </a:r>
            <a:endParaRPr lang="en-US" sz="2000" dirty="0">
              <a:solidFill>
                <a:srgbClr val="6C6C6C"/>
              </a:solidFill>
              <a:latin typeface="Arial" panose="020B0604020202020204" pitchFamily="34" charset="0"/>
            </a:endParaRPr>
          </a:p>
        </p:txBody>
      </p:sp>
    </p:spTree>
    <p:extLst>
      <p:ext uri="{BB962C8B-B14F-4D97-AF65-F5344CB8AC3E}">
        <p14:creationId xmlns:p14="http://schemas.microsoft.com/office/powerpoint/2010/main" val="295523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8587-8182-E83A-A39C-E67445735DBA}"/>
              </a:ext>
            </a:extLst>
          </p:cNvPr>
          <p:cNvSpPr>
            <a:spLocks noGrp="1"/>
          </p:cNvSpPr>
          <p:nvPr>
            <p:ph type="title"/>
          </p:nvPr>
        </p:nvSpPr>
        <p:spPr/>
        <p:txBody>
          <a:bodyPr/>
          <a:lstStyle/>
          <a:p>
            <a:r>
              <a:rPr lang="en-US" dirty="0"/>
              <a:t>Real life credit card fraud detection deployment steps</a:t>
            </a:r>
          </a:p>
        </p:txBody>
      </p:sp>
      <p:pic>
        <p:nvPicPr>
          <p:cNvPr id="7" name="Content Placeholder 6">
            <a:extLst>
              <a:ext uri="{FF2B5EF4-FFF2-40B4-BE49-F238E27FC236}">
                <a16:creationId xmlns:a16="http://schemas.microsoft.com/office/drawing/2014/main" id="{A27AFE4A-5140-D450-866C-7F6D6326CF95}"/>
              </a:ext>
            </a:extLst>
          </p:cNvPr>
          <p:cNvPicPr>
            <a:picLocks noGrp="1" noChangeAspect="1"/>
          </p:cNvPicPr>
          <p:nvPr>
            <p:ph idx="1"/>
          </p:nvPr>
        </p:nvPicPr>
        <p:blipFill>
          <a:blip r:embed="rId2"/>
          <a:stretch>
            <a:fillRect/>
          </a:stretch>
        </p:blipFill>
        <p:spPr>
          <a:xfrm>
            <a:off x="1742154" y="2341563"/>
            <a:ext cx="8707692" cy="3633787"/>
          </a:xfrm>
        </p:spPr>
      </p:pic>
    </p:spTree>
    <p:extLst>
      <p:ext uri="{BB962C8B-B14F-4D97-AF65-F5344CB8AC3E}">
        <p14:creationId xmlns:p14="http://schemas.microsoft.com/office/powerpoint/2010/main" val="277072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A543-417B-A0C5-F029-47BE29E8F471}"/>
              </a:ext>
            </a:extLst>
          </p:cNvPr>
          <p:cNvSpPr>
            <a:spLocks noGrp="1"/>
          </p:cNvSpPr>
          <p:nvPr>
            <p:ph type="title"/>
          </p:nvPr>
        </p:nvSpPr>
        <p:spPr/>
        <p:txBody>
          <a:bodyPr/>
          <a:lstStyle/>
          <a:p>
            <a:r>
              <a:rPr lang="en-US" dirty="0"/>
              <a:t>Prevention measures</a:t>
            </a:r>
          </a:p>
        </p:txBody>
      </p:sp>
      <p:sp>
        <p:nvSpPr>
          <p:cNvPr id="3" name="Content Placeholder 2">
            <a:extLst>
              <a:ext uri="{FF2B5EF4-FFF2-40B4-BE49-F238E27FC236}">
                <a16:creationId xmlns:a16="http://schemas.microsoft.com/office/drawing/2014/main" id="{83111BB5-1182-5E3D-DEB6-2D882B7F48A0}"/>
              </a:ext>
            </a:extLst>
          </p:cNvPr>
          <p:cNvSpPr>
            <a:spLocks noGrp="1"/>
          </p:cNvSpPr>
          <p:nvPr>
            <p:ph idx="1"/>
          </p:nvPr>
        </p:nvSpPr>
        <p:spPr/>
        <p:txBody>
          <a:bodyPr>
            <a:normAutofit/>
          </a:bodyPr>
          <a:lstStyle/>
          <a:p>
            <a:r>
              <a:rPr lang="en-US" sz="2000" dirty="0"/>
              <a:t>Mainly in this era, most of the prevention measures that are responsible both for the owner and the monitoring agencies are-</a:t>
            </a:r>
          </a:p>
          <a:p>
            <a:pPr lvl="1"/>
            <a:r>
              <a:rPr lang="en-US" sz="2000" dirty="0"/>
              <a:t>One needs to keep his/her credit card safe and monitor the card transactions online</a:t>
            </a:r>
          </a:p>
          <a:p>
            <a:pPr lvl="1"/>
            <a:r>
              <a:rPr lang="en-US" sz="2000" dirty="0"/>
              <a:t>Avoiding trails of one’s card number and signing of bank receipts</a:t>
            </a:r>
          </a:p>
          <a:p>
            <a:pPr lvl="1"/>
            <a:r>
              <a:rPr lang="en-US" sz="2000" dirty="0"/>
              <a:t>Making strong passwords and using RFID Blocking Wallets</a:t>
            </a:r>
          </a:p>
          <a:p>
            <a:pPr lvl="1"/>
            <a:r>
              <a:rPr lang="en-US" sz="2000" dirty="0"/>
              <a:t>Reviewing the billing statement and immediate reporting of lost and stolen card</a:t>
            </a:r>
          </a:p>
          <a:p>
            <a:pPr lvl="1"/>
            <a:r>
              <a:rPr lang="en-US" sz="2000" dirty="0"/>
              <a:t>And lastly, one must not do credit card transactions mostly in public.</a:t>
            </a:r>
          </a:p>
        </p:txBody>
      </p:sp>
    </p:spTree>
    <p:extLst>
      <p:ext uri="{BB962C8B-B14F-4D97-AF65-F5344CB8AC3E}">
        <p14:creationId xmlns:p14="http://schemas.microsoft.com/office/powerpoint/2010/main" val="4206942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F003-D69E-39FE-BF56-DB43C16FD12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9CE07BBD-E375-87D9-EE10-3AB21CEF1C16}"/>
              </a:ext>
            </a:extLst>
          </p:cNvPr>
          <p:cNvSpPr>
            <a:spLocks noGrp="1"/>
          </p:cNvSpPr>
          <p:nvPr>
            <p:ph idx="1"/>
          </p:nvPr>
        </p:nvSpPr>
        <p:spPr/>
        <p:txBody>
          <a:bodyPr>
            <a:normAutofit/>
          </a:bodyPr>
          <a:lstStyle/>
          <a:p>
            <a:r>
              <a:rPr lang="en-US" sz="2000" dirty="0"/>
              <a:t>https://www.kaggle.com/datasets/mlg-ulb/creditcardfraud</a:t>
            </a:r>
          </a:p>
        </p:txBody>
      </p:sp>
    </p:spTree>
    <p:extLst>
      <p:ext uri="{BB962C8B-B14F-4D97-AF65-F5344CB8AC3E}">
        <p14:creationId xmlns:p14="http://schemas.microsoft.com/office/powerpoint/2010/main" val="1700016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178AAC-9964-A15E-BFD3-FC999034BAB4}"/>
              </a:ext>
            </a:extLst>
          </p:cNvPr>
          <p:cNvPicPr>
            <a:picLocks noChangeAspect="1"/>
          </p:cNvPicPr>
          <p:nvPr/>
        </p:nvPicPr>
        <p:blipFill>
          <a:blip r:embed="rId2"/>
          <a:stretch>
            <a:fillRect/>
          </a:stretch>
        </p:blipFill>
        <p:spPr>
          <a:xfrm>
            <a:off x="871298" y="575485"/>
            <a:ext cx="10449403" cy="6011928"/>
          </a:xfrm>
          <a:prstGeom prst="rect">
            <a:avLst/>
          </a:prstGeom>
        </p:spPr>
      </p:pic>
    </p:spTree>
    <p:extLst>
      <p:ext uri="{BB962C8B-B14F-4D97-AF65-F5344CB8AC3E}">
        <p14:creationId xmlns:p14="http://schemas.microsoft.com/office/powerpoint/2010/main" val="297078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E5D4-EE19-474C-773C-3A70DE43418A}"/>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09F855C3-36B6-752F-9FFB-7082354CCE69}"/>
              </a:ext>
            </a:extLst>
          </p:cNvPr>
          <p:cNvSpPr>
            <a:spLocks noGrp="1"/>
          </p:cNvSpPr>
          <p:nvPr>
            <p:ph idx="1"/>
          </p:nvPr>
        </p:nvSpPr>
        <p:spPr/>
        <p:txBody>
          <a:bodyPr>
            <a:normAutofit/>
          </a:bodyPr>
          <a:lstStyle/>
          <a:p>
            <a:r>
              <a:rPr lang="en-US" sz="2000" dirty="0"/>
              <a:t>A credit card is a thin handy plastic card that contains identification information such as a signature or picture, and authorizes the person named on it to charge purchases or services to his account.</a:t>
            </a:r>
          </a:p>
          <a:p>
            <a:r>
              <a:rPr lang="en-US" sz="2000" dirty="0"/>
              <a:t>They have a unique card number which is of utmost importance.</a:t>
            </a:r>
          </a:p>
          <a:p>
            <a:r>
              <a:rPr lang="en-US" sz="2000" dirty="0"/>
              <a:t>There is a rapid growth in the number of credit card transactions which has led to a substantial rise in fraudulent activities.</a:t>
            </a:r>
          </a:p>
          <a:p>
            <a:r>
              <a:rPr lang="en-US" sz="2000" dirty="0"/>
              <a:t>Therefore, credit card frauds are terms for theft and fraud committed using a credit card as a fraudulent source of funds in a given transaction.</a:t>
            </a:r>
          </a:p>
          <a:p>
            <a:pPr marL="0" indent="0">
              <a:buNone/>
            </a:pPr>
            <a:endParaRPr lang="en-US" sz="2000" dirty="0"/>
          </a:p>
        </p:txBody>
      </p:sp>
    </p:spTree>
    <p:extLst>
      <p:ext uri="{BB962C8B-B14F-4D97-AF65-F5344CB8AC3E}">
        <p14:creationId xmlns:p14="http://schemas.microsoft.com/office/powerpoint/2010/main" val="260414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04D3-DEE4-D91E-0633-72400D597B61}"/>
              </a:ext>
            </a:extLst>
          </p:cNvPr>
          <p:cNvSpPr>
            <a:spLocks noGrp="1"/>
          </p:cNvSpPr>
          <p:nvPr>
            <p:ph type="title"/>
          </p:nvPr>
        </p:nvSpPr>
        <p:spPr/>
        <p:txBody>
          <a:bodyPr/>
          <a:lstStyle/>
          <a:p>
            <a:r>
              <a:rPr lang="en-US" dirty="0"/>
              <a:t>What is a credit card fraud? How can it happen?</a:t>
            </a:r>
          </a:p>
        </p:txBody>
      </p:sp>
      <p:sp>
        <p:nvSpPr>
          <p:cNvPr id="3" name="Content Placeholder 2">
            <a:extLst>
              <a:ext uri="{FF2B5EF4-FFF2-40B4-BE49-F238E27FC236}">
                <a16:creationId xmlns:a16="http://schemas.microsoft.com/office/drawing/2014/main" id="{1A507CC2-AB68-10E3-276C-4E7F92762B5A}"/>
              </a:ext>
            </a:extLst>
          </p:cNvPr>
          <p:cNvSpPr>
            <a:spLocks noGrp="1"/>
          </p:cNvSpPr>
          <p:nvPr>
            <p:ph idx="1"/>
          </p:nvPr>
        </p:nvSpPr>
        <p:spPr/>
        <p:txBody>
          <a:bodyPr/>
          <a:lstStyle/>
          <a:p>
            <a:pPr algn="l" fontAlgn="base">
              <a:buFont typeface="Arial" panose="020B0604020202020204" pitchFamily="34" charset="0"/>
              <a:buChar char="•"/>
            </a:pPr>
            <a:r>
              <a:rPr lang="en-US" sz="2000" b="0" i="0" dirty="0">
                <a:solidFill>
                  <a:srgbClr val="000000"/>
                </a:solidFill>
                <a:effectLst/>
                <a:latin typeface="Open Sans" panose="020B0606030504020204" pitchFamily="34" charset="0"/>
              </a:rPr>
              <a:t>If your credit card becomes misplaced or taken, it can be used for unauthorized in person or online transactions.</a:t>
            </a:r>
          </a:p>
          <a:p>
            <a:pPr algn="l" fontAlgn="base">
              <a:buFont typeface="Arial" panose="020B0604020202020204" pitchFamily="34" charset="0"/>
              <a:buChar char="•"/>
            </a:pPr>
            <a:r>
              <a:rPr lang="en-US" sz="2000" b="0" i="0" dirty="0">
                <a:solidFill>
                  <a:srgbClr val="000000"/>
                </a:solidFill>
                <a:effectLst/>
                <a:latin typeface="Open Sans" panose="020B0606030504020204" pitchFamily="34" charset="0"/>
              </a:rPr>
              <a:t>The account number can also be taken, along with the PIN and security code. Criminals steal your information to make purchases that do not have required authentication. </a:t>
            </a:r>
          </a:p>
          <a:p>
            <a:pPr algn="l" fontAlgn="base">
              <a:buFont typeface="Arial" panose="020B0604020202020204" pitchFamily="34" charset="0"/>
              <a:buChar char="•"/>
            </a:pPr>
            <a:r>
              <a:rPr lang="en-US" sz="2000" b="0" i="0" dirty="0">
                <a:solidFill>
                  <a:srgbClr val="000000"/>
                </a:solidFill>
                <a:effectLst/>
                <a:latin typeface="Open Sans" panose="020B0606030504020204" pitchFamily="34" charset="0"/>
              </a:rPr>
              <a:t>Scammers can use skimmers on point-of-sale systems to get your information and use it to make a duplicate card.</a:t>
            </a:r>
          </a:p>
          <a:p>
            <a:pPr algn="l" fontAlgn="base">
              <a:buFont typeface="Arial" panose="020B0604020202020204" pitchFamily="34" charset="0"/>
              <a:buChar char="•"/>
            </a:pPr>
            <a:r>
              <a:rPr lang="en-US" sz="2000" b="0" i="0" dirty="0">
                <a:solidFill>
                  <a:srgbClr val="000000"/>
                </a:solidFill>
                <a:effectLst/>
                <a:latin typeface="Open Sans" panose="020B0606030504020204" pitchFamily="34" charset="0"/>
              </a:rPr>
              <a:t>Your information can be obtained online through hackers using unsecure or imposter websites &amp; data breaches - then they can use your finance info to make purchases without needing the card present.</a:t>
            </a:r>
          </a:p>
          <a:p>
            <a:pPr marL="0" indent="0">
              <a:buNone/>
            </a:pPr>
            <a:endParaRPr lang="en-US" dirty="0"/>
          </a:p>
        </p:txBody>
      </p:sp>
    </p:spTree>
    <p:extLst>
      <p:ext uri="{BB962C8B-B14F-4D97-AF65-F5344CB8AC3E}">
        <p14:creationId xmlns:p14="http://schemas.microsoft.com/office/powerpoint/2010/main" val="390824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A11C-370D-FDDE-9247-91D936CC8373}"/>
              </a:ext>
            </a:extLst>
          </p:cNvPr>
          <p:cNvSpPr>
            <a:spLocks noGrp="1"/>
          </p:cNvSpPr>
          <p:nvPr>
            <p:ph type="title"/>
          </p:nvPr>
        </p:nvSpPr>
        <p:spPr/>
        <p:txBody>
          <a:bodyPr/>
          <a:lstStyle/>
          <a:p>
            <a:r>
              <a:rPr lang="en-US" dirty="0"/>
              <a:t>Credit card fraud report in united states</a:t>
            </a:r>
          </a:p>
        </p:txBody>
      </p:sp>
      <p:pic>
        <p:nvPicPr>
          <p:cNvPr id="5" name="Content Placeholder 4">
            <a:extLst>
              <a:ext uri="{FF2B5EF4-FFF2-40B4-BE49-F238E27FC236}">
                <a16:creationId xmlns:a16="http://schemas.microsoft.com/office/drawing/2014/main" id="{FCEC6FA9-62F3-D987-08B9-FCCBFD783AC5}"/>
              </a:ext>
            </a:extLst>
          </p:cNvPr>
          <p:cNvPicPr>
            <a:picLocks noGrp="1" noChangeAspect="1"/>
          </p:cNvPicPr>
          <p:nvPr>
            <p:ph idx="1"/>
          </p:nvPr>
        </p:nvPicPr>
        <p:blipFill>
          <a:blip r:embed="rId2"/>
          <a:stretch>
            <a:fillRect/>
          </a:stretch>
        </p:blipFill>
        <p:spPr>
          <a:xfrm>
            <a:off x="2985859" y="2341563"/>
            <a:ext cx="6220281" cy="3633787"/>
          </a:xfrm>
        </p:spPr>
      </p:pic>
    </p:spTree>
    <p:extLst>
      <p:ext uri="{BB962C8B-B14F-4D97-AF65-F5344CB8AC3E}">
        <p14:creationId xmlns:p14="http://schemas.microsoft.com/office/powerpoint/2010/main" val="287055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3F54-3E48-96C4-7D93-8A571857654F}"/>
              </a:ext>
            </a:extLst>
          </p:cNvPr>
          <p:cNvSpPr>
            <a:spLocks noGrp="1"/>
          </p:cNvSpPr>
          <p:nvPr>
            <p:ph type="title"/>
          </p:nvPr>
        </p:nvSpPr>
        <p:spPr/>
        <p:txBody>
          <a:bodyPr/>
          <a:lstStyle/>
          <a:p>
            <a:r>
              <a:rPr lang="en-US" dirty="0"/>
              <a:t>Identity theft reports(2018)</a:t>
            </a:r>
          </a:p>
        </p:txBody>
      </p:sp>
      <p:pic>
        <p:nvPicPr>
          <p:cNvPr id="5" name="Content Placeholder 4">
            <a:extLst>
              <a:ext uri="{FF2B5EF4-FFF2-40B4-BE49-F238E27FC236}">
                <a16:creationId xmlns:a16="http://schemas.microsoft.com/office/drawing/2014/main" id="{42F2C370-B538-E677-A57F-BCE69EE8786B}"/>
              </a:ext>
            </a:extLst>
          </p:cNvPr>
          <p:cNvPicPr>
            <a:picLocks noGrp="1" noChangeAspect="1"/>
          </p:cNvPicPr>
          <p:nvPr>
            <p:ph idx="1"/>
          </p:nvPr>
        </p:nvPicPr>
        <p:blipFill>
          <a:blip r:embed="rId2"/>
          <a:stretch>
            <a:fillRect/>
          </a:stretch>
        </p:blipFill>
        <p:spPr>
          <a:xfrm>
            <a:off x="1410327" y="2341563"/>
            <a:ext cx="9371346" cy="3633787"/>
          </a:xfrm>
        </p:spPr>
      </p:pic>
    </p:spTree>
    <p:extLst>
      <p:ext uri="{BB962C8B-B14F-4D97-AF65-F5344CB8AC3E}">
        <p14:creationId xmlns:p14="http://schemas.microsoft.com/office/powerpoint/2010/main" val="149026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715C-6189-F4AF-3B5E-957FE8A738DE}"/>
              </a:ext>
            </a:extLst>
          </p:cNvPr>
          <p:cNvSpPr>
            <a:spLocks noGrp="1"/>
          </p:cNvSpPr>
          <p:nvPr>
            <p:ph type="title"/>
          </p:nvPr>
        </p:nvSpPr>
        <p:spPr/>
        <p:txBody>
          <a:bodyPr/>
          <a:lstStyle/>
          <a:p>
            <a:r>
              <a:rPr lang="en-US" dirty="0"/>
              <a:t>Data formulation and understanding</a:t>
            </a:r>
          </a:p>
        </p:txBody>
      </p:sp>
      <p:sp>
        <p:nvSpPr>
          <p:cNvPr id="3" name="Content Placeholder 2">
            <a:extLst>
              <a:ext uri="{FF2B5EF4-FFF2-40B4-BE49-F238E27FC236}">
                <a16:creationId xmlns:a16="http://schemas.microsoft.com/office/drawing/2014/main" id="{22A9E573-949B-C7E4-5FB5-04DD14DD1B45}"/>
              </a:ext>
            </a:extLst>
          </p:cNvPr>
          <p:cNvSpPr>
            <a:spLocks noGrp="1"/>
          </p:cNvSpPr>
          <p:nvPr>
            <p:ph idx="1"/>
          </p:nvPr>
        </p:nvSpPr>
        <p:spPr/>
        <p:txBody>
          <a:bodyPr>
            <a:noAutofit/>
          </a:bodyPr>
          <a:lstStyle/>
          <a:p>
            <a:r>
              <a:rPr lang="en-US" sz="2000" dirty="0"/>
              <a:t>Generally, the statistical methods and many data mining algorithms are used to solve this fraud detection problem.</a:t>
            </a:r>
          </a:p>
          <a:p>
            <a:r>
              <a:rPr lang="en-US" sz="2000" dirty="0"/>
              <a:t>Most of the credit card fraud detection systems are based on artificial intelligence, machine learning, profiling and pattern matching. </a:t>
            </a:r>
          </a:p>
          <a:p>
            <a:r>
              <a:rPr lang="en-US" sz="2000" dirty="0"/>
              <a:t>The Genetic algorithms are evolutionary algorithms which aim to obtain the better solutions in eliminating the fraud.</a:t>
            </a:r>
          </a:p>
          <a:p>
            <a:r>
              <a:rPr lang="en-US" sz="2000" dirty="0"/>
              <a:t> A high importance is given to develop efficient and secure electronic payment system to detect whether a transaction is fraudulent or not. </a:t>
            </a:r>
          </a:p>
          <a:p>
            <a:r>
              <a:rPr lang="en-US" sz="2000" dirty="0"/>
              <a:t>In this presentation, based on the dataset we gathered, we will focus on credit card fraud and its detection measures via binary classification methods whether the transaction of the card is legitimate or not.</a:t>
            </a:r>
          </a:p>
        </p:txBody>
      </p:sp>
    </p:spTree>
    <p:extLst>
      <p:ext uri="{BB962C8B-B14F-4D97-AF65-F5344CB8AC3E}">
        <p14:creationId xmlns:p14="http://schemas.microsoft.com/office/powerpoint/2010/main" val="293454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13C2-E262-1298-72B2-B6C1A9E358BF}"/>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20E911E0-FC97-EFFA-6714-585934A4ECA0}"/>
              </a:ext>
            </a:extLst>
          </p:cNvPr>
          <p:cNvSpPr>
            <a:spLocks noGrp="1"/>
          </p:cNvSpPr>
          <p:nvPr>
            <p:ph idx="1"/>
          </p:nvPr>
        </p:nvSpPr>
        <p:spPr/>
        <p:txBody>
          <a:bodyPr>
            <a:noAutofit/>
          </a:bodyPr>
          <a:lstStyle/>
          <a:p>
            <a:endParaRPr lang="en-US" sz="2000" dirty="0"/>
          </a:p>
          <a:p>
            <a:pPr algn="l" fontAlgn="base"/>
            <a:r>
              <a:rPr lang="en-US" sz="2000" b="0" i="0" dirty="0">
                <a:effectLst/>
                <a:latin typeface="Inter"/>
              </a:rPr>
              <a:t>The dataset contains transactions made by credit cards in September 2013 by European cardholders.</a:t>
            </a:r>
          </a:p>
          <a:p>
            <a:pPr algn="l" fontAlgn="base"/>
            <a:r>
              <a:rPr lang="en-US" sz="2000" b="0" i="0" dirty="0">
                <a:effectLst/>
                <a:latin typeface="Inter"/>
              </a:rPr>
              <a:t>This dataset presents transactions that occurred in two days, where we have 492 frauds out of 284,807 transactions.</a:t>
            </a:r>
          </a:p>
          <a:p>
            <a:pPr algn="l" fontAlgn="base"/>
            <a:r>
              <a:rPr lang="en-US" sz="2000" b="0" i="0" dirty="0">
                <a:effectLst/>
                <a:latin typeface="Inter"/>
              </a:rPr>
              <a:t> The dataset is highly unbalanced, the positive class (frauds) account for 0.172% of all transactions.</a:t>
            </a:r>
          </a:p>
          <a:p>
            <a:pPr algn="l" fontAlgn="base"/>
            <a:r>
              <a:rPr lang="en-US" sz="2000" b="0" i="0" dirty="0">
                <a:effectLst/>
                <a:latin typeface="Inter"/>
              </a:rPr>
              <a:t>It contains only numerical input variables which are the result of a PCA transformation since the data is confidential.</a:t>
            </a:r>
          </a:p>
          <a:p>
            <a:pPr algn="l" fontAlgn="base"/>
            <a:r>
              <a:rPr lang="en-US" sz="2000" b="0" i="0" dirty="0">
                <a:effectLst/>
                <a:latin typeface="Inter"/>
              </a:rPr>
              <a:t>Given the class imbalance ratio, we have to balance the data by using ‘Sampling method’ after proceeding with the original dataset.</a:t>
            </a:r>
          </a:p>
          <a:p>
            <a:r>
              <a:rPr lang="en-US" sz="2000" dirty="0"/>
              <a:t>Since the dataset is gathered from trustable source, we can ensure that we are getting the data well structured.</a:t>
            </a:r>
          </a:p>
        </p:txBody>
      </p:sp>
    </p:spTree>
    <p:extLst>
      <p:ext uri="{BB962C8B-B14F-4D97-AF65-F5344CB8AC3E}">
        <p14:creationId xmlns:p14="http://schemas.microsoft.com/office/powerpoint/2010/main" val="364784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7BBA-EFFE-D420-B7F0-08ECBD258094}"/>
              </a:ext>
            </a:extLst>
          </p:cNvPr>
          <p:cNvSpPr>
            <a:spLocks noGrp="1"/>
          </p:cNvSpPr>
          <p:nvPr>
            <p:ph type="title"/>
          </p:nvPr>
        </p:nvSpPr>
        <p:spPr/>
        <p:txBody>
          <a:bodyPr/>
          <a:lstStyle/>
          <a:p>
            <a:r>
              <a:rPr lang="en-US" dirty="0"/>
              <a:t>Features to be considered</a:t>
            </a:r>
          </a:p>
        </p:txBody>
      </p:sp>
      <p:sp>
        <p:nvSpPr>
          <p:cNvPr id="3" name="Content Placeholder 2">
            <a:extLst>
              <a:ext uri="{FF2B5EF4-FFF2-40B4-BE49-F238E27FC236}">
                <a16:creationId xmlns:a16="http://schemas.microsoft.com/office/drawing/2014/main" id="{3866D6F8-6A47-4EB7-5085-28D0A51422D6}"/>
              </a:ext>
            </a:extLst>
          </p:cNvPr>
          <p:cNvSpPr>
            <a:spLocks noGrp="1"/>
          </p:cNvSpPr>
          <p:nvPr>
            <p:ph idx="1"/>
          </p:nvPr>
        </p:nvSpPr>
        <p:spPr/>
        <p:txBody>
          <a:bodyPr>
            <a:normAutofit lnSpcReduction="10000"/>
          </a:bodyPr>
          <a:lstStyle/>
          <a:p>
            <a:r>
              <a:rPr lang="en-US" sz="2000" dirty="0"/>
              <a:t>Current Job Descriptions </a:t>
            </a:r>
          </a:p>
          <a:p>
            <a:r>
              <a:rPr lang="en-US" sz="2000" dirty="0"/>
              <a:t>Real Estate Conditions</a:t>
            </a:r>
          </a:p>
          <a:p>
            <a:r>
              <a:rPr lang="en-US" sz="2000" dirty="0"/>
              <a:t>Family Status</a:t>
            </a:r>
          </a:p>
          <a:p>
            <a:r>
              <a:rPr lang="en-US" sz="2000" dirty="0"/>
              <a:t>Marital Status</a:t>
            </a:r>
          </a:p>
          <a:p>
            <a:r>
              <a:rPr lang="en-US" sz="2000" dirty="0"/>
              <a:t>Ownerships</a:t>
            </a:r>
          </a:p>
          <a:p>
            <a:r>
              <a:rPr lang="en-US" sz="2000" dirty="0" err="1"/>
              <a:t>Networth</a:t>
            </a:r>
            <a:endParaRPr lang="en-US" sz="2000" dirty="0"/>
          </a:p>
          <a:p>
            <a:r>
              <a:rPr lang="en-US" sz="2000" dirty="0"/>
              <a:t>Annual Income</a:t>
            </a:r>
          </a:p>
          <a:p>
            <a:r>
              <a:rPr lang="en-US" sz="2000" dirty="0"/>
              <a:t>Cash Loans</a:t>
            </a:r>
          </a:p>
          <a:p>
            <a:endParaRPr lang="en-US" dirty="0"/>
          </a:p>
        </p:txBody>
      </p:sp>
    </p:spTree>
    <p:extLst>
      <p:ext uri="{BB962C8B-B14F-4D97-AF65-F5344CB8AC3E}">
        <p14:creationId xmlns:p14="http://schemas.microsoft.com/office/powerpoint/2010/main" val="64387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A146-1C7F-FCE2-F34F-EFE45B99A758}"/>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772BA878-ACFF-A88D-C522-4C019A09BB57}"/>
              </a:ext>
            </a:extLst>
          </p:cNvPr>
          <p:cNvSpPr>
            <a:spLocks noGrp="1"/>
          </p:cNvSpPr>
          <p:nvPr>
            <p:ph idx="1"/>
          </p:nvPr>
        </p:nvSpPr>
        <p:spPr/>
        <p:txBody>
          <a:bodyPr>
            <a:normAutofit/>
          </a:bodyPr>
          <a:lstStyle/>
          <a:p>
            <a:r>
              <a:rPr lang="en-US" sz="2000" dirty="0"/>
              <a:t>For credit card fraud detection, we mainly used-</a:t>
            </a:r>
          </a:p>
          <a:p>
            <a:pPr lvl="1"/>
            <a:r>
              <a:rPr lang="en-US" sz="2000" dirty="0"/>
              <a:t>Logistic Regression Classifier</a:t>
            </a:r>
          </a:p>
          <a:p>
            <a:pPr lvl="1"/>
            <a:r>
              <a:rPr lang="en-US" sz="2000" dirty="0"/>
              <a:t>Decision Tree Classifier</a:t>
            </a:r>
          </a:p>
          <a:p>
            <a:pPr lvl="1"/>
            <a:r>
              <a:rPr lang="en-US" sz="2000" dirty="0"/>
              <a:t>K-Neighbors Classifier</a:t>
            </a:r>
          </a:p>
          <a:p>
            <a:pPr lvl="1"/>
            <a:r>
              <a:rPr lang="en-US" sz="2000" dirty="0"/>
              <a:t>Gaussian Naïve Bayes Classifier</a:t>
            </a:r>
          </a:p>
          <a:p>
            <a:pPr lvl="1"/>
            <a:r>
              <a:rPr lang="en-US" sz="2000" dirty="0"/>
              <a:t>Support Vector Machine(SVM)</a:t>
            </a:r>
          </a:p>
          <a:p>
            <a:pPr lvl="1"/>
            <a:r>
              <a:rPr lang="en-US" sz="2000" dirty="0"/>
              <a:t>Random Forest Classifier</a:t>
            </a:r>
          </a:p>
        </p:txBody>
      </p:sp>
    </p:spTree>
    <p:extLst>
      <p:ext uri="{BB962C8B-B14F-4D97-AF65-F5344CB8AC3E}">
        <p14:creationId xmlns:p14="http://schemas.microsoft.com/office/powerpoint/2010/main" val="7204915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{5F7F0044-1932-4384-9DC3-DA6A3DAF3144}tf33552983_win32</Template>
  <TotalTime>157</TotalTime>
  <Words>854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Inter</vt:lpstr>
      <vt:lpstr>Arial</vt:lpstr>
      <vt:lpstr>Franklin Gothic Book</vt:lpstr>
      <vt:lpstr>Franklin Gothic Demi</vt:lpstr>
      <vt:lpstr>Open Sans</vt:lpstr>
      <vt:lpstr>Wingdings 2</vt:lpstr>
      <vt:lpstr>DividendVTI</vt:lpstr>
      <vt:lpstr>Credit card fraud detection</vt:lpstr>
      <vt:lpstr>Problem formulation</vt:lpstr>
      <vt:lpstr>What is a credit card fraud? How can it happen?</vt:lpstr>
      <vt:lpstr>Credit card fraud report in united states</vt:lpstr>
      <vt:lpstr>Identity theft reports(2018)</vt:lpstr>
      <vt:lpstr>Data formulation and understanding</vt:lpstr>
      <vt:lpstr>Data preparation</vt:lpstr>
      <vt:lpstr>Features to be considered</vt:lpstr>
      <vt:lpstr>modeling</vt:lpstr>
      <vt:lpstr>Evaluation</vt:lpstr>
      <vt:lpstr>Data breaches in business sector(2018)</vt:lpstr>
      <vt:lpstr>Deployment and analysis for real life situations</vt:lpstr>
      <vt:lpstr>Real life credit card fraud detection deployment steps</vt:lpstr>
      <vt:lpstr>Prevention measures</vt:lpstr>
      <vt:lpstr>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Aung Hein</dc:creator>
  <cp:lastModifiedBy>Aung Hein</cp:lastModifiedBy>
  <cp:revision>11</cp:revision>
  <dcterms:created xsi:type="dcterms:W3CDTF">2022-06-12T12:59:54Z</dcterms:created>
  <dcterms:modified xsi:type="dcterms:W3CDTF">2022-06-14T14:08:17Z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