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RobotoMono-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9d4ff89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9d4ff89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February was the coldest month in Chicago in 2021 having an average high of -2.6 degrees C and 13 snow days.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4ddb67d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4ddb67d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4ddb67d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84ddb67d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d4ff891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d4ff891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84ddb67d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84ddb67d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84ddb67d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84ddb67d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4ddb67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4ddb67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duration of rides from casual users were twice as long as members’ average duration throughout the year. </a:t>
            </a:r>
            <a:endParaRPr/>
          </a:p>
          <a:p>
            <a:pPr indent="0" lvl="0" marL="0" rtl="0" algn="l">
              <a:spcBef>
                <a:spcPts val="0"/>
              </a:spcBef>
              <a:spcAft>
                <a:spcPts val="0"/>
              </a:spcAft>
              <a:buNone/>
            </a:pPr>
            <a:r>
              <a:rPr lang="en"/>
              <a:t>Members’ average duration was mostly consistent throughout the year. Casual users duration varied during Q3 2020 but was </a:t>
            </a:r>
            <a:r>
              <a:rPr lang="en"/>
              <a:t>consistent</a:t>
            </a:r>
            <a:r>
              <a:rPr lang="en"/>
              <a:t> Q4 2020 and Q2 2021. </a:t>
            </a:r>
            <a:endParaRPr/>
          </a:p>
          <a:p>
            <a:pPr indent="0" lvl="0" marL="0" rtl="0" algn="l">
              <a:spcBef>
                <a:spcPts val="0"/>
              </a:spcBef>
              <a:spcAft>
                <a:spcPts val="0"/>
              </a:spcAft>
              <a:buNone/>
            </a:pPr>
            <a:r>
              <a:rPr lang="en"/>
              <a:t>ANOMALY</a:t>
            </a:r>
            <a:r>
              <a:rPr lang="en"/>
              <a:t>: Duration for both user types peaked during February which is most likely do to weather conditions during that month.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84ddb67d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84ddb67d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average ride duration was lower and more consistent throughout the week. </a:t>
            </a:r>
            <a:endParaRPr/>
          </a:p>
          <a:p>
            <a:pPr indent="0" lvl="0" marL="0" rtl="0" algn="l">
              <a:spcBef>
                <a:spcPts val="0"/>
              </a:spcBef>
              <a:spcAft>
                <a:spcPts val="0"/>
              </a:spcAft>
              <a:buNone/>
            </a:pPr>
            <a:r>
              <a:rPr lang="en"/>
              <a:t>Casual users’ average ride duration varies slightly during the weekdays but rises on Friday and peaks during Saturday and Sunday.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84ddb67d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84ddb67d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rides from members were mostly </a:t>
            </a:r>
            <a:r>
              <a:rPr lang="en"/>
              <a:t>consistent throughout the week, slightly peaking on Wednesday. </a:t>
            </a:r>
            <a:endParaRPr/>
          </a:p>
          <a:p>
            <a:pPr indent="0" lvl="0" marL="0" rtl="0" algn="l">
              <a:spcBef>
                <a:spcPts val="0"/>
              </a:spcBef>
              <a:spcAft>
                <a:spcPts val="0"/>
              </a:spcAft>
              <a:buNone/>
            </a:pPr>
            <a:r>
              <a:rPr lang="en"/>
              <a:t>Ridership from casual users were lower than members’ ridership during the weekdays but peaked higher than member ridership on Saturday and Sunday.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9d4ff89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9d4ff89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Ridership for both</a:t>
            </a:r>
            <a:r>
              <a:rPr lang="en">
                <a:solidFill>
                  <a:schemeClr val="dk1"/>
                </a:solidFill>
              </a:rPr>
              <a:t> user types vary throughout the year. </a:t>
            </a:r>
            <a:r>
              <a:rPr lang="en"/>
              <a:t>The number of rides for members was higher than casual users for all months except June 2021. The gap between the member and casual users’ ridership widened in Q3 2020 and shrunk in Q2 2021 to casual users ridership peaked over members ridership.  Gap in ridership stayed steady during Q4 2020 and Q1 2021 with the exception of February.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4ddb67d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4ddb67d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Annual members take more rides during the weekdays and their ride duration is consistent and twice as short than casual users ride duration throughout the week. This is most likely because members use our service to commute to work. THis is also evident from the fact that member ridership peaks on Wednesday.</a:t>
            </a:r>
            <a:endParaRPr/>
          </a:p>
          <a:p>
            <a:pPr indent="0" lvl="0" marL="0" rtl="0" algn="l">
              <a:spcBef>
                <a:spcPts val="0"/>
              </a:spcBef>
              <a:spcAft>
                <a:spcPts val="0"/>
              </a:spcAft>
              <a:buNone/>
            </a:pPr>
            <a:r>
              <a:rPr lang="en"/>
              <a:t>Whereas casual users use this service more on the weekend most likely for leisure.</a:t>
            </a:r>
            <a:endParaRPr/>
          </a:p>
          <a:p>
            <a:pPr indent="0" lvl="0" marL="0" rtl="0" algn="l">
              <a:spcBef>
                <a:spcPts val="0"/>
              </a:spcBef>
              <a:spcAft>
                <a:spcPts val="0"/>
              </a:spcAft>
              <a:buNone/>
            </a:pPr>
            <a:r>
              <a:rPr lang="en"/>
              <a:t>Casual users also rose more sharply during the summer which could be explained by tourist or students using our service during summer break.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84ddb67d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84ddb67d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84ddb67d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84ddb67d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Trends in ridership</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Anthony Cofield</a:t>
            </a:r>
            <a:endParaRPr/>
          </a:p>
          <a:p>
            <a:pPr indent="0" lvl="0" marL="0" rtl="0" algn="ctr">
              <a:spcBef>
                <a:spcPts val="0"/>
              </a:spcBef>
              <a:spcAft>
                <a:spcPts val="0"/>
              </a:spcAft>
              <a:buNone/>
            </a:pPr>
            <a:r>
              <a:rPr lang="en"/>
              <a:t>August 5,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2"/>
          <p:cNvPicPr preferRelativeResize="0"/>
          <p:nvPr/>
        </p:nvPicPr>
        <p:blipFill rotWithShape="1">
          <a:blip r:embed="rId3">
            <a:alphaModFix/>
          </a:blip>
          <a:srcRect b="0" l="0" r="0" t="0"/>
          <a:stretch/>
        </p:blipFill>
        <p:spPr>
          <a:xfrm>
            <a:off x="3368400" y="257375"/>
            <a:ext cx="5548200" cy="4713600"/>
          </a:xfrm>
          <a:prstGeom prst="rect">
            <a:avLst/>
          </a:prstGeom>
          <a:noFill/>
          <a:ln>
            <a:noFill/>
          </a:ln>
        </p:spPr>
      </p:pic>
      <p:sp>
        <p:nvSpPr>
          <p:cNvPr id="116" name="Google Shape;116;p22"/>
          <p:cNvSpPr txBox="1"/>
          <p:nvPr>
            <p:ph type="title"/>
          </p:nvPr>
        </p:nvSpPr>
        <p:spPr>
          <a:xfrm>
            <a:off x="311700" y="555600"/>
            <a:ext cx="3056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Anomaly</a:t>
            </a:r>
            <a:r>
              <a:rPr lang="en"/>
              <a:t> in February ride duration</a:t>
            </a:r>
            <a:endParaRPr/>
          </a:p>
        </p:txBody>
      </p:sp>
      <p:sp>
        <p:nvSpPr>
          <p:cNvPr id="117" name="Google Shape;117;p22"/>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The spike in average duration of rides during February was believed to be because of snowy weather conditions. This was further backed up by data from Chicago’s O’ Hare International Airport.</a:t>
            </a:r>
            <a:endParaRPr sz="1800"/>
          </a:p>
        </p:txBody>
      </p:sp>
      <p:cxnSp>
        <p:nvCxnSpPr>
          <p:cNvPr id="118" name="Google Shape;118;p22"/>
          <p:cNvCxnSpPr/>
          <p:nvPr/>
        </p:nvCxnSpPr>
        <p:spPr>
          <a:xfrm flipH="1" rot="10800000">
            <a:off x="7463675" y="3352225"/>
            <a:ext cx="978300" cy="405300"/>
          </a:xfrm>
          <a:prstGeom prst="straightConnector1">
            <a:avLst/>
          </a:prstGeom>
          <a:noFill/>
          <a:ln cap="flat" cmpd="sng" w="38100">
            <a:solidFill>
              <a:schemeClr val="dk1"/>
            </a:solidFill>
            <a:prstDash val="solid"/>
            <a:round/>
            <a:headEnd len="med" w="med" type="none"/>
            <a:tailEnd len="med" w="med" type="triangle"/>
          </a:ln>
        </p:spPr>
      </p:cxnSp>
      <p:sp>
        <p:nvSpPr>
          <p:cNvPr id="119" name="Google Shape;119;p22"/>
          <p:cNvSpPr txBox="1"/>
          <p:nvPr/>
        </p:nvSpPr>
        <p:spPr>
          <a:xfrm>
            <a:off x="6163800" y="3536475"/>
            <a:ext cx="13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February 2021</a:t>
            </a:r>
            <a:endParaRPr b="1">
              <a:solidFill>
                <a:schemeClr val="dk1"/>
              </a:solidFill>
              <a:latin typeface="Lato"/>
              <a:ea typeface="Lato"/>
              <a:cs typeface="Lato"/>
              <a:sym typeface="Lato"/>
            </a:endParaRPr>
          </a:p>
        </p:txBody>
      </p:sp>
      <p:sp>
        <p:nvSpPr>
          <p:cNvPr id="120" name="Google Shape;120;p22"/>
          <p:cNvSpPr txBox="1"/>
          <p:nvPr/>
        </p:nvSpPr>
        <p:spPr>
          <a:xfrm>
            <a:off x="251575" y="4650850"/>
            <a:ext cx="394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https://en.wikipedia.org/wiki/Climate_of_Chicago</a:t>
            </a:r>
            <a:endParaRPr sz="1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765700" y="391350"/>
            <a:ext cx="7737100" cy="4804699"/>
          </a:xfrm>
          <a:prstGeom prst="rect">
            <a:avLst/>
          </a:prstGeom>
          <a:noFill/>
          <a:ln>
            <a:noFill/>
          </a:ln>
        </p:spPr>
      </p:pic>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Changelog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a:t>
            </a:r>
            <a:endParaRPr/>
          </a:p>
        </p:txBody>
      </p:sp>
      <p:sp>
        <p:nvSpPr>
          <p:cNvPr id="132" name="Google Shape;132;p24"/>
          <p:cNvSpPr txBox="1"/>
          <p:nvPr>
            <p:ph idx="1" type="body"/>
          </p:nvPr>
        </p:nvSpPr>
        <p:spPr>
          <a:xfrm>
            <a:off x="311700" y="1152475"/>
            <a:ext cx="4520700" cy="3486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Query to find average ride duration and the total ride count for each day and each user type:</a:t>
            </a:r>
            <a:endParaRPr sz="5600"/>
          </a:p>
          <a:p>
            <a:pPr indent="0" lvl="0" marL="0" rtl="0" algn="l">
              <a:lnSpc>
                <a:spcPct val="133333"/>
              </a:lnSpc>
              <a:spcBef>
                <a:spcPts val="1200"/>
              </a:spcBef>
              <a:spcAft>
                <a:spcPts val="0"/>
              </a:spcAft>
              <a:buNone/>
            </a:pPr>
            <a:r>
              <a:rPr lang="en" sz="4000">
                <a:solidFill>
                  <a:srgbClr val="3367D6"/>
                </a:solidFill>
                <a:highlight>
                  <a:srgbClr val="FFFFFE"/>
                </a:highlight>
                <a:latin typeface="Roboto Mono"/>
                <a:ea typeface="Roboto Mono"/>
                <a:cs typeface="Roboto Mono"/>
                <a:sym typeface="Roboto Mono"/>
              </a:rPr>
              <a:t>SELECT</a:t>
            </a:r>
            <a:r>
              <a:rPr lang="en" sz="4000">
                <a:solidFill>
                  <a:srgbClr val="000000"/>
                </a:solidFill>
                <a:highlight>
                  <a:srgbClr val="FFFFFE"/>
                </a:highlight>
                <a:latin typeface="Roboto Mono"/>
                <a:ea typeface="Roboto Mono"/>
                <a:cs typeface="Roboto Mono"/>
                <a:sym typeface="Roboto Mono"/>
              </a:rPr>
              <a:t> </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DISTINCT</a:t>
            </a: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DATE</a:t>
            </a:r>
            <a:r>
              <a:rPr lang="en" sz="4000">
                <a:solidFill>
                  <a:srgbClr val="37474F"/>
                </a:solidFill>
                <a:highlight>
                  <a:srgbClr val="FFFFFE"/>
                </a:highlight>
                <a:latin typeface="Roboto Mono"/>
                <a:ea typeface="Roboto Mono"/>
                <a:cs typeface="Roboto Mono"/>
                <a:sym typeface="Roboto Mono"/>
              </a:rPr>
              <a:t>(</a:t>
            </a:r>
            <a:r>
              <a:rPr lang="en" sz="4000">
                <a:solidFill>
                  <a:srgbClr val="000000"/>
                </a:solidFill>
                <a:highlight>
                  <a:srgbClr val="FFFFFE"/>
                </a:highlight>
                <a:latin typeface="Roboto Mono"/>
                <a:ea typeface="Roboto Mono"/>
                <a:cs typeface="Roboto Mono"/>
                <a:sym typeface="Roboto Mono"/>
              </a:rPr>
              <a:t>started_at</a:t>
            </a:r>
            <a:r>
              <a:rPr lang="en" sz="4000">
                <a:solidFill>
                  <a:srgbClr val="37474F"/>
                </a:solidFill>
                <a:highlight>
                  <a:srgbClr val="FFFFFE"/>
                </a:highlight>
                <a:latin typeface="Roboto Mono"/>
                <a:ea typeface="Roboto Mono"/>
                <a:cs typeface="Roboto Mono"/>
                <a:sym typeface="Roboto Mono"/>
              </a:rPr>
              <a:t>)</a:t>
            </a: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AS</a:t>
            </a:r>
            <a:r>
              <a:rPr lang="en" sz="4000">
                <a:solidFill>
                  <a:srgbClr val="000000"/>
                </a:solidFill>
                <a:highlight>
                  <a:srgbClr val="FFFFFE"/>
                </a:highlight>
                <a:latin typeface="Roboto Mono"/>
                <a:ea typeface="Roboto Mono"/>
                <a:cs typeface="Roboto Mono"/>
                <a:sym typeface="Roboto Mono"/>
              </a:rPr>
              <a:t> startdate,</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COUNT</a:t>
            </a:r>
            <a:r>
              <a:rPr lang="en" sz="4000">
                <a:solidFill>
                  <a:srgbClr val="37474F"/>
                </a:solidFill>
                <a:highlight>
                  <a:srgbClr val="FFFFFE"/>
                </a:highlight>
                <a:latin typeface="Roboto Mono"/>
                <a:ea typeface="Roboto Mono"/>
                <a:cs typeface="Roboto Mono"/>
                <a:sym typeface="Roboto Mono"/>
              </a:rPr>
              <a:t>(</a:t>
            </a:r>
            <a:r>
              <a:rPr lang="en" sz="4000">
                <a:solidFill>
                  <a:srgbClr val="000000"/>
                </a:solidFill>
                <a:highlight>
                  <a:srgbClr val="FFFFFE"/>
                </a:highlight>
                <a:latin typeface="Roboto Mono"/>
                <a:ea typeface="Roboto Mono"/>
                <a:cs typeface="Roboto Mono"/>
                <a:sym typeface="Roboto Mono"/>
              </a:rPr>
              <a:t>ride_id</a:t>
            </a:r>
            <a:r>
              <a:rPr lang="en" sz="4000">
                <a:solidFill>
                  <a:srgbClr val="37474F"/>
                </a:solidFill>
                <a:highlight>
                  <a:srgbClr val="FFFFFE"/>
                </a:highlight>
                <a:latin typeface="Roboto Mono"/>
                <a:ea typeface="Roboto Mono"/>
                <a:cs typeface="Roboto Mono"/>
                <a:sym typeface="Roboto Mono"/>
              </a:rPr>
              <a:t>)</a:t>
            </a: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AS</a:t>
            </a:r>
            <a:r>
              <a:rPr lang="en" sz="4000">
                <a:solidFill>
                  <a:srgbClr val="000000"/>
                </a:solidFill>
                <a:highlight>
                  <a:srgbClr val="FFFFFE"/>
                </a:highlight>
                <a:latin typeface="Roboto Mono"/>
                <a:ea typeface="Roboto Mono"/>
                <a:cs typeface="Roboto Mono"/>
                <a:sym typeface="Roboto Mono"/>
              </a:rPr>
              <a:t> num_of_ride,</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member_casual,</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EXTRACT</a:t>
            </a:r>
            <a:r>
              <a:rPr lang="en" sz="4000">
                <a:solidFill>
                  <a:srgbClr val="37474F"/>
                </a:solidFill>
                <a:highlight>
                  <a:srgbClr val="FFFFFE"/>
                </a:highlight>
                <a:latin typeface="Roboto Mono"/>
                <a:ea typeface="Roboto Mono"/>
                <a:cs typeface="Roboto Mono"/>
                <a:sym typeface="Roboto Mono"/>
              </a:rPr>
              <a:t>(</a:t>
            </a:r>
            <a:r>
              <a:rPr lang="en" sz="4000">
                <a:solidFill>
                  <a:srgbClr val="000000"/>
                </a:solidFill>
                <a:highlight>
                  <a:srgbClr val="FFFFFE"/>
                </a:highlight>
                <a:latin typeface="Roboto Mono"/>
                <a:ea typeface="Roboto Mono"/>
                <a:cs typeface="Roboto Mono"/>
                <a:sym typeface="Roboto Mono"/>
              </a:rPr>
              <a:t>DAYOFWEEK </a:t>
            </a:r>
            <a:r>
              <a:rPr lang="en" sz="4000">
                <a:solidFill>
                  <a:srgbClr val="3367D6"/>
                </a:solidFill>
                <a:highlight>
                  <a:srgbClr val="FFFFFE"/>
                </a:highlight>
                <a:latin typeface="Roboto Mono"/>
                <a:ea typeface="Roboto Mono"/>
                <a:cs typeface="Roboto Mono"/>
                <a:sym typeface="Roboto Mono"/>
              </a:rPr>
              <a:t>FROM</a:t>
            </a:r>
            <a:r>
              <a:rPr lang="en" sz="4000">
                <a:solidFill>
                  <a:srgbClr val="000000"/>
                </a:solidFill>
                <a:highlight>
                  <a:srgbClr val="FFFFFE"/>
                </a:highlight>
                <a:latin typeface="Roboto Mono"/>
                <a:ea typeface="Roboto Mono"/>
                <a:cs typeface="Roboto Mono"/>
                <a:sym typeface="Roboto Mono"/>
              </a:rPr>
              <a:t> started_at</a:t>
            </a:r>
            <a:r>
              <a:rPr lang="en" sz="4000">
                <a:solidFill>
                  <a:srgbClr val="37474F"/>
                </a:solidFill>
                <a:highlight>
                  <a:srgbClr val="FFFFFE"/>
                </a:highlight>
                <a:latin typeface="Roboto Mono"/>
                <a:ea typeface="Roboto Mono"/>
                <a:cs typeface="Roboto Mono"/>
                <a:sym typeface="Roboto Mono"/>
              </a:rPr>
              <a:t>)</a:t>
            </a: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AS</a:t>
            </a:r>
            <a:r>
              <a:rPr lang="en" sz="4000">
                <a:solidFill>
                  <a:srgbClr val="000000"/>
                </a:solidFill>
                <a:highlight>
                  <a:srgbClr val="FFFFFE"/>
                </a:highlight>
                <a:latin typeface="Roboto Mono"/>
                <a:ea typeface="Roboto Mono"/>
                <a:cs typeface="Roboto Mono"/>
                <a:sym typeface="Roboto Mono"/>
              </a:rPr>
              <a:t> day_of_week,</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AVG</a:t>
            </a:r>
            <a:r>
              <a:rPr lang="en" sz="4000">
                <a:solidFill>
                  <a:srgbClr val="37474F"/>
                </a:solidFill>
                <a:highlight>
                  <a:srgbClr val="FFFFFE"/>
                </a:highlight>
                <a:latin typeface="Roboto Mono"/>
                <a:ea typeface="Roboto Mono"/>
                <a:cs typeface="Roboto Mono"/>
                <a:sym typeface="Roboto Mono"/>
              </a:rPr>
              <a:t>(</a:t>
            </a:r>
            <a:r>
              <a:rPr lang="en" sz="4000">
                <a:solidFill>
                  <a:srgbClr val="000000"/>
                </a:solidFill>
                <a:highlight>
                  <a:srgbClr val="FFFFFE"/>
                </a:highlight>
                <a:latin typeface="Roboto Mono"/>
                <a:ea typeface="Roboto Mono"/>
                <a:cs typeface="Roboto Mono"/>
                <a:sym typeface="Roboto Mono"/>
              </a:rPr>
              <a:t>ride_length_min</a:t>
            </a:r>
            <a:r>
              <a:rPr lang="en" sz="4000">
                <a:solidFill>
                  <a:srgbClr val="37474F"/>
                </a:solidFill>
                <a:highlight>
                  <a:srgbClr val="FFFFFE"/>
                </a:highlight>
                <a:latin typeface="Roboto Mono"/>
                <a:ea typeface="Roboto Mono"/>
                <a:cs typeface="Roboto Mono"/>
                <a:sym typeface="Roboto Mono"/>
              </a:rPr>
              <a:t>)</a:t>
            </a: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AS</a:t>
            </a:r>
            <a:r>
              <a:rPr lang="en" sz="4000">
                <a:solidFill>
                  <a:srgbClr val="000000"/>
                </a:solidFill>
                <a:highlight>
                  <a:srgbClr val="FFFFFE"/>
                </a:highlight>
                <a:latin typeface="Roboto Mono"/>
                <a:ea typeface="Roboto Mono"/>
                <a:cs typeface="Roboto Mono"/>
                <a:sym typeface="Roboto Mono"/>
              </a:rPr>
              <a:t> AVG_ride_length_min</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FROM</a:t>
            </a:r>
            <a:r>
              <a:rPr lang="en" sz="4000">
                <a:solidFill>
                  <a:srgbClr val="000000"/>
                </a:solidFill>
                <a:highlight>
                  <a:srgbClr val="FFFFFE"/>
                </a:highlight>
                <a:latin typeface="Roboto Mono"/>
                <a:ea typeface="Roboto Mono"/>
                <a:cs typeface="Roboto Mono"/>
                <a:sym typeface="Roboto Mono"/>
              </a:rPr>
              <a:t> </a:t>
            </a:r>
            <a:r>
              <a:rPr lang="en" sz="4000">
                <a:solidFill>
                  <a:srgbClr val="0D904F"/>
                </a:solidFill>
                <a:highlight>
                  <a:srgbClr val="FFFFFE"/>
                </a:highlight>
                <a:latin typeface="Roboto Mono"/>
                <a:ea typeface="Roboto Mono"/>
                <a:cs typeface="Roboto Mono"/>
                <a:sym typeface="Roboto Mono"/>
              </a:rPr>
              <a:t>`case-study-1-cyclistic-321502.cyclistic.202*`</a:t>
            </a:r>
            <a:endParaRPr sz="4000">
              <a:solidFill>
                <a:srgbClr val="0D904F"/>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GROUP</a:t>
            </a: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BY</a:t>
            </a:r>
            <a:r>
              <a:rPr lang="en" sz="4000">
                <a:solidFill>
                  <a:srgbClr val="000000"/>
                </a:solidFill>
                <a:highlight>
                  <a:srgbClr val="FFFFFE"/>
                </a:highlight>
                <a:latin typeface="Roboto Mono"/>
                <a:ea typeface="Roboto Mono"/>
                <a:cs typeface="Roboto Mono"/>
                <a:sym typeface="Roboto Mono"/>
              </a:rPr>
              <a:t> </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member_casual,</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startdate,</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day_of_week</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3367D6"/>
                </a:solidFill>
                <a:highlight>
                  <a:srgbClr val="FFFFFE"/>
                </a:highlight>
                <a:latin typeface="Roboto Mono"/>
                <a:ea typeface="Roboto Mono"/>
                <a:cs typeface="Roboto Mono"/>
                <a:sym typeface="Roboto Mono"/>
              </a:rPr>
              <a:t>ORDER</a:t>
            </a:r>
            <a:r>
              <a:rPr lang="en" sz="4000">
                <a:solidFill>
                  <a:srgbClr val="000000"/>
                </a:solidFill>
                <a:highlight>
                  <a:srgbClr val="FFFFFE"/>
                </a:highlight>
                <a:latin typeface="Roboto Mono"/>
                <a:ea typeface="Roboto Mono"/>
                <a:cs typeface="Roboto Mono"/>
                <a:sym typeface="Roboto Mono"/>
              </a:rPr>
              <a:t> </a:t>
            </a:r>
            <a:r>
              <a:rPr lang="en" sz="4000">
                <a:solidFill>
                  <a:srgbClr val="3367D6"/>
                </a:solidFill>
                <a:highlight>
                  <a:srgbClr val="FFFFFE"/>
                </a:highlight>
                <a:latin typeface="Roboto Mono"/>
                <a:ea typeface="Roboto Mono"/>
                <a:cs typeface="Roboto Mono"/>
                <a:sym typeface="Roboto Mono"/>
              </a:rPr>
              <a:t>BY</a:t>
            </a:r>
            <a:r>
              <a:rPr lang="en" sz="4000">
                <a:solidFill>
                  <a:srgbClr val="000000"/>
                </a:solidFill>
                <a:highlight>
                  <a:srgbClr val="FFFFFE"/>
                </a:highlight>
                <a:latin typeface="Roboto Mono"/>
                <a:ea typeface="Roboto Mono"/>
                <a:cs typeface="Roboto Mono"/>
                <a:sym typeface="Roboto Mono"/>
              </a:rPr>
              <a:t> </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4000">
                <a:solidFill>
                  <a:srgbClr val="000000"/>
                </a:solidFill>
                <a:highlight>
                  <a:srgbClr val="FFFFFE"/>
                </a:highlight>
                <a:latin typeface="Roboto Mono"/>
                <a:ea typeface="Roboto Mono"/>
                <a:cs typeface="Roboto Mono"/>
                <a:sym typeface="Roboto Mono"/>
              </a:rPr>
              <a:t>    startdate</a:t>
            </a:r>
            <a:endParaRPr sz="4000">
              <a:solidFill>
                <a:srgbClr val="000000"/>
              </a:solidFill>
              <a:highlight>
                <a:srgbClr val="FFFFFE"/>
              </a:highlight>
              <a:latin typeface="Roboto Mono"/>
              <a:ea typeface="Roboto Mono"/>
              <a:cs typeface="Roboto Mono"/>
              <a:sym typeface="Roboto Mono"/>
            </a:endParaRPr>
          </a:p>
          <a:p>
            <a:pPr indent="0" lvl="0" marL="0" rtl="0" algn="l">
              <a:lnSpc>
                <a:spcPct val="133333"/>
              </a:lnSpc>
              <a:spcBef>
                <a:spcPts val="0"/>
              </a:spcBef>
              <a:spcAft>
                <a:spcPts val="0"/>
              </a:spcAft>
              <a:buNone/>
            </a:pPr>
            <a:r>
              <a:t/>
            </a:r>
            <a:endParaRPr sz="900">
              <a:solidFill>
                <a:srgbClr val="000000"/>
              </a:solidFill>
              <a:highlight>
                <a:srgbClr val="FFFFFE"/>
              </a:highlight>
              <a:latin typeface="Roboto Mono"/>
              <a:ea typeface="Roboto Mono"/>
              <a:cs typeface="Roboto Mono"/>
              <a:sym typeface="Roboto Mono"/>
            </a:endParaRPr>
          </a:p>
          <a:p>
            <a:pPr indent="0" lvl="0" marL="0" rtl="0" algn="l">
              <a:spcBef>
                <a:spcPts val="0"/>
              </a:spcBef>
              <a:spcAft>
                <a:spcPts val="0"/>
              </a:spcAft>
              <a:buNone/>
            </a:pPr>
            <a:r>
              <a:t/>
            </a:r>
            <a:endParaRPr sz="4800">
              <a:solidFill>
                <a:srgbClr val="4A86E8"/>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3" name="Google Shape;133;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12 csv files contain data from the past 12 months on Cyclistic bike rides</a:t>
            </a:r>
            <a:endParaRPr/>
          </a:p>
          <a:p>
            <a:pPr indent="-304800" lvl="1" marL="914400" rtl="0" algn="l">
              <a:spcBef>
                <a:spcPts val="0"/>
              </a:spcBef>
              <a:spcAft>
                <a:spcPts val="0"/>
              </a:spcAft>
              <a:buSzPts val="1200"/>
              <a:buChar char="○"/>
            </a:pPr>
            <a:r>
              <a:rPr lang="en"/>
              <a:t>Cleaned using Microsoft Excel</a:t>
            </a:r>
            <a:endParaRPr/>
          </a:p>
          <a:p>
            <a:pPr indent="-317500" lvl="0" marL="457200" rtl="0" algn="l">
              <a:spcBef>
                <a:spcPts val="0"/>
              </a:spcBef>
              <a:spcAft>
                <a:spcPts val="0"/>
              </a:spcAft>
              <a:buSzPts val="1400"/>
              <a:buChar char="●"/>
            </a:pPr>
            <a:r>
              <a:rPr lang="en"/>
              <a:t>Data files were then uploaded to Bigquery for analysis</a:t>
            </a:r>
            <a:endParaRPr/>
          </a:p>
          <a:p>
            <a:pPr indent="-317500" lvl="0" marL="457200" rtl="0" algn="l">
              <a:spcBef>
                <a:spcPts val="0"/>
              </a:spcBef>
              <a:spcAft>
                <a:spcPts val="0"/>
              </a:spcAft>
              <a:buSzPts val="1400"/>
              <a:buChar char="●"/>
            </a:pPr>
            <a:r>
              <a:rPr lang="en"/>
              <a:t>After exploring the data the query shown to the left was used to aggregate the number of rides and length of ride for each user type for everyday in the time period analyzed (July 2020 - June 2021) into a new table</a:t>
            </a:r>
            <a:endParaRPr/>
          </a:p>
          <a:p>
            <a:pPr indent="-317500" lvl="0" marL="457200" rtl="0" algn="l">
              <a:spcBef>
                <a:spcPts val="0"/>
              </a:spcBef>
              <a:spcAft>
                <a:spcPts val="0"/>
              </a:spcAft>
              <a:buSzPts val="1400"/>
              <a:buChar char="●"/>
            </a:pPr>
            <a:r>
              <a:rPr lang="en"/>
              <a:t>The aggregated summary table was then imported into Tableau to create visualizations.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 cont.</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RStudio was used to import, clean, and aggregate the ride data</a:t>
            </a:r>
            <a:endParaRPr sz="2200"/>
          </a:p>
          <a:p>
            <a:pPr indent="-368300" lvl="0" marL="457200" rtl="0" algn="l">
              <a:spcBef>
                <a:spcPts val="0"/>
              </a:spcBef>
              <a:spcAft>
                <a:spcPts val="0"/>
              </a:spcAft>
              <a:buSzPts val="2200"/>
              <a:buChar char="●"/>
            </a:pPr>
            <a:r>
              <a:rPr lang="en" sz="2200"/>
              <a:t>The data was aggregated into two files, one for analysis on each day of the week and another on each individual day. </a:t>
            </a:r>
            <a:endParaRPr sz="2200"/>
          </a:p>
          <a:p>
            <a:pPr indent="-368300" lvl="0" marL="457200" rtl="0" algn="l">
              <a:spcBef>
                <a:spcPts val="0"/>
              </a:spcBef>
              <a:spcAft>
                <a:spcPts val="0"/>
              </a:spcAft>
              <a:buSzPts val="2200"/>
              <a:buChar char="●"/>
            </a:pPr>
            <a:r>
              <a:rPr lang="en" sz="2200"/>
              <a:t>The data was then analyzed visually with Tableau to see trends throughout the past 12 months for each day of the week and each month.</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1535675" y="526350"/>
            <a:ext cx="56187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Understand how annual members and casual user differ in cyclistic bike rider usage</a:t>
            </a:r>
            <a:endParaRPr sz="2000"/>
          </a:p>
          <a:p>
            <a:pPr indent="-355600" lvl="0" marL="457200" rtl="0" algn="l">
              <a:spcBef>
                <a:spcPts val="0"/>
              </a:spcBef>
              <a:spcAft>
                <a:spcPts val="0"/>
              </a:spcAft>
              <a:buSzPts val="2000"/>
              <a:buChar char="●"/>
            </a:pPr>
            <a:r>
              <a:rPr lang="en" sz="2000"/>
              <a:t>Analyze ridership patterns from the past 12 months (July 2020 - June 2021)</a:t>
            </a:r>
            <a:endParaRPr sz="2000"/>
          </a:p>
          <a:p>
            <a:pPr indent="-355600" lvl="1" marL="914400" rtl="0" algn="l">
              <a:spcBef>
                <a:spcPts val="0"/>
              </a:spcBef>
              <a:spcAft>
                <a:spcPts val="0"/>
              </a:spcAft>
              <a:buSzPts val="2000"/>
              <a:buChar char="○"/>
            </a:pPr>
            <a:r>
              <a:rPr lang="en" sz="2000"/>
              <a:t>Throughout typical week </a:t>
            </a:r>
            <a:endParaRPr sz="2000"/>
          </a:p>
          <a:p>
            <a:pPr indent="-355600" lvl="1" marL="914400" rtl="0" algn="l">
              <a:spcBef>
                <a:spcPts val="0"/>
              </a:spcBef>
              <a:spcAft>
                <a:spcPts val="0"/>
              </a:spcAft>
              <a:buSzPts val="2000"/>
              <a:buChar char="○"/>
            </a:pPr>
            <a:r>
              <a:rPr lang="en" sz="2000"/>
              <a:t>Throughout</a:t>
            </a:r>
            <a:r>
              <a:rPr lang="en" sz="2000"/>
              <a:t> the year</a:t>
            </a:r>
            <a:endParaRPr sz="2000"/>
          </a:p>
          <a:p>
            <a:pPr indent="-355600" lvl="0" marL="457200" rtl="0" algn="l">
              <a:spcBef>
                <a:spcPts val="0"/>
              </a:spcBef>
              <a:spcAft>
                <a:spcPts val="0"/>
              </a:spcAft>
              <a:buSzPts val="2000"/>
              <a:buChar char="●"/>
            </a:pPr>
            <a:r>
              <a:rPr lang="en" sz="2000"/>
              <a:t>Turn findings into marketing </a:t>
            </a:r>
            <a:r>
              <a:rPr lang="en" sz="2000"/>
              <a:t>strategy</a:t>
            </a:r>
            <a:r>
              <a:rPr lang="en" sz="2000"/>
              <a:t> to boost annual memberships</a:t>
            </a:r>
            <a:endParaRPr sz="2000"/>
          </a:p>
          <a:p>
            <a:pPr indent="0" lvl="0" marL="457200" rtl="0" algn="l">
              <a:spcBef>
                <a:spcPts val="120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555600"/>
            <a:ext cx="3126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Trends in length of rides throughout past 12 months</a:t>
            </a:r>
            <a:endParaRPr sz="2200"/>
          </a:p>
        </p:txBody>
      </p:sp>
      <p:sp>
        <p:nvSpPr>
          <p:cNvPr id="72" name="Google Shape;72;p15"/>
          <p:cNvSpPr txBox="1"/>
          <p:nvPr>
            <p:ph idx="1" type="body"/>
          </p:nvPr>
        </p:nvSpPr>
        <p:spPr>
          <a:xfrm>
            <a:off x="311700" y="1481550"/>
            <a:ext cx="2445900" cy="331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Casual users’ average ride duration is 2x members’ average duration</a:t>
            </a:r>
            <a:endParaRPr sz="1800"/>
          </a:p>
          <a:p>
            <a:pPr indent="-342900" lvl="0" marL="457200" rtl="0" algn="l">
              <a:spcBef>
                <a:spcPts val="0"/>
              </a:spcBef>
              <a:spcAft>
                <a:spcPts val="0"/>
              </a:spcAft>
              <a:buSzPts val="1800"/>
              <a:buChar char="●"/>
            </a:pPr>
            <a:r>
              <a:rPr lang="en" sz="1800"/>
              <a:t>Casual users’ duration varies more than members’ duration</a:t>
            </a:r>
            <a:endParaRPr sz="1800"/>
          </a:p>
        </p:txBody>
      </p:sp>
      <p:pic>
        <p:nvPicPr>
          <p:cNvPr id="73" name="Google Shape;73;p15"/>
          <p:cNvPicPr preferRelativeResize="0"/>
          <p:nvPr/>
        </p:nvPicPr>
        <p:blipFill>
          <a:blip r:embed="rId3">
            <a:alphaModFix/>
          </a:blip>
          <a:stretch>
            <a:fillRect/>
          </a:stretch>
        </p:blipFill>
        <p:spPr>
          <a:xfrm>
            <a:off x="2668872" y="1481550"/>
            <a:ext cx="6475131" cy="3312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555600"/>
            <a:ext cx="3210600" cy="83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Trend in duration </a:t>
            </a:r>
            <a:r>
              <a:rPr lang="en"/>
              <a:t>for each days of the week</a:t>
            </a:r>
            <a:endParaRPr sz="2200"/>
          </a:p>
        </p:txBody>
      </p:sp>
      <p:sp>
        <p:nvSpPr>
          <p:cNvPr id="79" name="Google Shape;79;p16"/>
          <p:cNvSpPr txBox="1"/>
          <p:nvPr>
            <p:ph idx="1" type="body"/>
          </p:nvPr>
        </p:nvSpPr>
        <p:spPr>
          <a:xfrm>
            <a:off x="311700" y="1391400"/>
            <a:ext cx="2450400" cy="3472500"/>
          </a:xfrm>
          <a:prstGeom prst="rect">
            <a:avLst/>
          </a:prstGeom>
        </p:spPr>
        <p:txBody>
          <a:bodyPr anchorCtr="0" anchor="t" bIns="91425" lIns="91425" spcFirstLastPara="1" rIns="91425" wrap="square" tIns="91425">
            <a:normAutofit fontScale="62500" lnSpcReduction="10000"/>
          </a:bodyPr>
          <a:lstStyle/>
          <a:p>
            <a:pPr indent="-344884" lvl="0" marL="457200" rtl="0" algn="l">
              <a:spcBef>
                <a:spcPts val="0"/>
              </a:spcBef>
              <a:spcAft>
                <a:spcPts val="0"/>
              </a:spcAft>
              <a:buSzPct val="100000"/>
              <a:buChar char="●"/>
            </a:pPr>
            <a:r>
              <a:rPr lang="en" sz="2930"/>
              <a:t>Casual users ride duration peaks during the weekend</a:t>
            </a:r>
            <a:endParaRPr sz="2930"/>
          </a:p>
          <a:p>
            <a:pPr indent="-344884" lvl="0" marL="457200" rtl="0" algn="l">
              <a:spcBef>
                <a:spcPts val="0"/>
              </a:spcBef>
              <a:spcAft>
                <a:spcPts val="0"/>
              </a:spcAft>
              <a:buSzPct val="100000"/>
              <a:buChar char="●"/>
            </a:pPr>
            <a:r>
              <a:rPr lang="en" sz="2930"/>
              <a:t>Member users duration is shorter but more consistent throughout the week</a:t>
            </a:r>
            <a:endParaRPr sz="2930"/>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2668575" y="1312025"/>
            <a:ext cx="6568099" cy="299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555600"/>
            <a:ext cx="31128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Number of rides for each days of the week</a:t>
            </a:r>
            <a:endParaRPr/>
          </a:p>
        </p:txBody>
      </p:sp>
      <p:sp>
        <p:nvSpPr>
          <p:cNvPr id="86" name="Google Shape;86;p17"/>
          <p:cNvSpPr txBox="1"/>
          <p:nvPr>
            <p:ph idx="1" type="body"/>
          </p:nvPr>
        </p:nvSpPr>
        <p:spPr>
          <a:xfrm>
            <a:off x="311700" y="1391375"/>
            <a:ext cx="26475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Number of rides from  members are higher and more consistent </a:t>
            </a:r>
            <a:endParaRPr sz="1800"/>
          </a:p>
          <a:p>
            <a:pPr indent="-342900" lvl="0" marL="457200" rtl="0" algn="l">
              <a:spcBef>
                <a:spcPts val="0"/>
              </a:spcBef>
              <a:spcAft>
                <a:spcPts val="0"/>
              </a:spcAft>
              <a:buSzPts val="1800"/>
              <a:buChar char="●"/>
            </a:pPr>
            <a:r>
              <a:rPr lang="en" sz="1800"/>
              <a:t>Number of rides from casual users peaked heavily during the weekend</a:t>
            </a:r>
            <a:endParaRPr sz="1800"/>
          </a:p>
          <a:p>
            <a:pPr indent="0" lvl="0" marL="0" rtl="0" algn="l">
              <a:spcBef>
                <a:spcPts val="1200"/>
              </a:spcBef>
              <a:spcAft>
                <a:spcPts val="1200"/>
              </a:spcAft>
              <a:buNone/>
            </a:pPr>
            <a:r>
              <a:t/>
            </a:r>
            <a:endParaRPr sz="1800"/>
          </a:p>
        </p:txBody>
      </p:sp>
      <p:pic>
        <p:nvPicPr>
          <p:cNvPr id="87" name="Google Shape;87;p17"/>
          <p:cNvPicPr preferRelativeResize="0"/>
          <p:nvPr/>
        </p:nvPicPr>
        <p:blipFill>
          <a:blip r:embed="rId3">
            <a:alphaModFix/>
          </a:blip>
          <a:stretch>
            <a:fillRect/>
          </a:stretch>
        </p:blipFill>
        <p:spPr>
          <a:xfrm>
            <a:off x="2896375" y="1391375"/>
            <a:ext cx="6371200" cy="2865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Number of rides throughout past 12 months</a:t>
            </a:r>
            <a:endParaRPr/>
          </a:p>
        </p:txBody>
      </p:sp>
      <p:sp>
        <p:nvSpPr>
          <p:cNvPr id="93" name="Google Shape;93;p18"/>
          <p:cNvSpPr txBox="1"/>
          <p:nvPr>
            <p:ph idx="1" type="body"/>
          </p:nvPr>
        </p:nvSpPr>
        <p:spPr>
          <a:xfrm>
            <a:off x="311700" y="1391375"/>
            <a:ext cx="2406900" cy="3179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Members’ ridership was higher than casual users</a:t>
            </a:r>
            <a:endParaRPr sz="2000"/>
          </a:p>
          <a:p>
            <a:pPr indent="-355600" lvl="0" marL="457200" rtl="0" algn="l">
              <a:spcBef>
                <a:spcPts val="0"/>
              </a:spcBef>
              <a:spcAft>
                <a:spcPts val="0"/>
              </a:spcAft>
              <a:buSzPts val="2000"/>
              <a:buChar char="●"/>
            </a:pPr>
            <a:r>
              <a:rPr lang="en" sz="2000"/>
              <a:t>Gap between ridership widens in Q3 and shrinks in Q2</a:t>
            </a:r>
            <a:endParaRPr sz="2000"/>
          </a:p>
        </p:txBody>
      </p:sp>
      <p:pic>
        <p:nvPicPr>
          <p:cNvPr id="94" name="Google Shape;94;p18"/>
          <p:cNvPicPr preferRelativeResize="0"/>
          <p:nvPr/>
        </p:nvPicPr>
        <p:blipFill>
          <a:blip r:embed="rId3">
            <a:alphaModFix/>
          </a:blip>
          <a:stretch>
            <a:fillRect/>
          </a:stretch>
        </p:blipFill>
        <p:spPr>
          <a:xfrm>
            <a:off x="2875206" y="1311301"/>
            <a:ext cx="6162746" cy="311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0" name="Google Shape;100;p19"/>
          <p:cNvSpPr txBox="1"/>
          <p:nvPr>
            <p:ph idx="1" type="body"/>
          </p:nvPr>
        </p:nvSpPr>
        <p:spPr>
          <a:xfrm>
            <a:off x="311700" y="1180425"/>
            <a:ext cx="8520600" cy="3416400"/>
          </a:xfrm>
          <a:prstGeom prst="rect">
            <a:avLst/>
          </a:prstGeom>
        </p:spPr>
        <p:txBody>
          <a:bodyPr anchorCtr="0" anchor="t" bIns="91425" lIns="91425" spcFirstLastPara="1" rIns="91425" wrap="square" tIns="91425">
            <a:normAutofit fontScale="92500" lnSpcReduction="20000"/>
          </a:bodyPr>
          <a:lstStyle/>
          <a:p>
            <a:pPr indent="-428307" lvl="0" marL="457200" rtl="0" algn="l">
              <a:lnSpc>
                <a:spcPct val="100000"/>
              </a:lnSpc>
              <a:spcBef>
                <a:spcPts val="0"/>
              </a:spcBef>
              <a:spcAft>
                <a:spcPts val="0"/>
              </a:spcAft>
              <a:buClr>
                <a:schemeClr val="dk1"/>
              </a:buClr>
              <a:buSzPct val="100000"/>
              <a:buChar char="●"/>
            </a:pPr>
            <a:r>
              <a:rPr lang="en" sz="3400">
                <a:solidFill>
                  <a:schemeClr val="dk1"/>
                </a:solidFill>
              </a:rPr>
              <a:t>Annual members most likely use this service to commute to work which would explain the consistent and low ride duration during the week.</a:t>
            </a:r>
            <a:endParaRPr sz="3400">
              <a:solidFill>
                <a:schemeClr val="dk1"/>
              </a:solidFill>
            </a:endParaRPr>
          </a:p>
          <a:p>
            <a:pPr indent="-428307" lvl="0" marL="457200" rtl="0" algn="l">
              <a:lnSpc>
                <a:spcPct val="100000"/>
              </a:lnSpc>
              <a:spcBef>
                <a:spcPts val="0"/>
              </a:spcBef>
              <a:spcAft>
                <a:spcPts val="0"/>
              </a:spcAft>
              <a:buClr>
                <a:schemeClr val="dk1"/>
              </a:buClr>
              <a:buSzPct val="100000"/>
              <a:buChar char="●"/>
            </a:pPr>
            <a:r>
              <a:rPr lang="en" sz="3400">
                <a:solidFill>
                  <a:schemeClr val="dk1"/>
                </a:solidFill>
              </a:rPr>
              <a:t>Casual users’ average ride duration was over 25 minutes when averaged for each day of the week and each month.</a:t>
            </a:r>
            <a:endParaRPr sz="3400">
              <a:solidFill>
                <a:schemeClr val="dk1"/>
              </a:solidFill>
            </a:endParaRPr>
          </a:p>
          <a:p>
            <a:pPr indent="0" lvl="0" marL="457200" rtl="0" algn="l">
              <a:lnSpc>
                <a:spcPct val="100000"/>
              </a:lnSpc>
              <a:spcBef>
                <a:spcPts val="0"/>
              </a:spcBef>
              <a:spcAft>
                <a:spcPts val="0"/>
              </a:spcAft>
              <a:buNone/>
            </a:pPr>
            <a:r>
              <a:t/>
            </a:r>
            <a:endParaRPr sz="3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76275" y="526350"/>
            <a:ext cx="7155000" cy="4090800"/>
          </a:xfrm>
          <a:prstGeom prst="rect">
            <a:avLst/>
          </a:prstGeom>
        </p:spPr>
        <p:txBody>
          <a:bodyPr anchorCtr="0" anchor="ctr" bIns="91425" lIns="91425" spcFirstLastPara="1" rIns="91425" wrap="square" tIns="91425">
            <a:normAutofit fontScale="90000"/>
          </a:bodyPr>
          <a:lstStyle/>
          <a:p>
            <a:pPr indent="-502919" lvl="0" marL="457200" rtl="0" algn="l">
              <a:spcBef>
                <a:spcPts val="0"/>
              </a:spcBef>
              <a:spcAft>
                <a:spcPts val="0"/>
              </a:spcAft>
              <a:buSzPct val="100000"/>
              <a:buChar char="●"/>
            </a:pPr>
            <a:r>
              <a:rPr lang="en"/>
              <a:t>Create marketing strategy that highlight cost saving benefits for rides longer than 20 min</a:t>
            </a:r>
            <a:endParaRPr/>
          </a:p>
          <a:p>
            <a:pPr indent="-502919" lvl="0" marL="457200" rtl="0" algn="l">
              <a:spcBef>
                <a:spcPts val="0"/>
              </a:spcBef>
              <a:spcAft>
                <a:spcPts val="0"/>
              </a:spcAft>
              <a:buSzPct val="100000"/>
              <a:buChar char="●"/>
            </a:pPr>
            <a:r>
              <a:rPr lang="en"/>
              <a:t>Using our service is an eco friendly mode of transport to and from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Appendix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