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6" r:id="rId8"/>
    <p:sldId id="268" r:id="rId9"/>
    <p:sldId id="267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53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D8317-8A20-40BA-8B5C-DBD44F04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88D5F-E609-4262-9A1A-96276D3AE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47B89-6B1D-4DA5-879B-70C842D4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BCE18-E762-404F-A624-061456B1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11B51-9552-48AE-8BEB-5D469DDC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21FF2-4CF6-4C9F-9C06-AD8D3E3C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FDD19-39B6-47A0-B45C-BA04052DC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900E4-E025-4AAF-B993-DF9F6AE6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84767-18DB-4752-9131-70D820FB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F0FCA-26E6-422F-A907-D97B993C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4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C3A644-B548-459A-8331-BC980B690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ED2D8-E060-411B-89B9-6AC4A889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B4CF1-C43F-4889-B576-A72AC782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0F99F-B47B-4E75-BE12-2E11E6BD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B9D8B-F7BC-4122-9054-1C6BDB50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55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6C751-E08F-4F6B-8D3F-95F317E0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6C3CE-F89F-4FBA-A17A-0ED09E28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7E2256-3EC1-42C6-8229-5D6BC5B0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909E1-E100-48EA-83F2-6FF85A62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E451E-8DF7-48B1-8DB6-FF5E1E37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8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2759B-6C3C-4FEF-84CA-85925822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86C60-3795-43E6-80F3-027DD3D0E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6E3C2-5AB6-4C11-AD7B-DB027BB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2F013-7251-4A40-9372-3F7D843B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95DC0-F6CB-41C8-AF4A-6C2EB9AE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4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964CE-E604-4C91-871A-223E9ED4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53839-9D81-4798-AF74-E44811057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9EB2F-D9BB-45B2-9901-10DB8E23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6AFE21-D856-4D14-8E03-023943DD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FAF38-C9CF-4633-96E4-F2759946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1F6AF-48F5-4258-83BA-345E7702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3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DE6A4-7A0A-433D-A95C-07ADC928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271BB4-7B2D-4F67-A819-E73525B6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A38FC6-9E92-46A1-B4B4-562E1585E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A5682-5DDA-43A4-9371-A23F8D729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C29D48-F896-45D6-9F40-5D6001539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D0C079-E338-4C15-9CDC-43DB180D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EC0A63-00F0-460C-9683-4635F538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765042-5610-4B27-86FC-4205E93F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8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C3C45-42CB-4DF6-8F6B-03A0F66B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80509B-7AD6-4644-8246-2B0A0C28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A3D44-9333-47CE-B5BB-174E9991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FE3E72-49EF-4535-AB67-89BF368B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8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08B4A4-0896-4CA8-8D83-6E9EBA83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DE5FC9-1532-4C25-9643-73CF688D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4BD21-DDCE-43FD-90D3-63DE082C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99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BBB46-3390-4A2D-8D15-3DF9EDB6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CAFBB-5061-4790-AF9C-B338FD6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E9BE06-9D07-4839-A8FA-A8AFA675A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B1253-68B6-4306-8722-F78F3D54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CC907-2271-4B0A-88E6-3DF6FB79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30456-A0B8-4263-81F4-B5AF864D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8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FD572-2BFF-4E41-9152-C372D478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E79584-DF72-4DE3-B40E-613FC32F0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31C5B7-655D-46AF-A716-B1D755093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1852C-5810-4429-998F-9BA15B86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59C00-0D70-40D6-B025-2D4A8015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22BD9-28FF-4626-9DCB-9E39F6E8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3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1332DD-EE51-4685-96B2-B995DC45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CAF07B-8CB9-4794-A174-735367E8E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ABBCE-8C70-4956-8F47-D6F6890E8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188F0-24A7-4E71-A6D4-D9F60C54B057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1EDEF-92F2-4E44-958A-C21BF8961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2266E-4C35-4F0D-A282-9517D9FE6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F877B-329D-49A5-B52C-3A3F18A52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2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4E57C-5518-45B0-B826-3A9F2C4407D9}"/>
              </a:ext>
            </a:extLst>
          </p:cNvPr>
          <p:cNvSpPr txBox="1"/>
          <p:nvPr/>
        </p:nvSpPr>
        <p:spPr>
          <a:xfrm>
            <a:off x="167779" y="117446"/>
            <a:ext cx="321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범주형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gender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91EFA-103C-4707-B6A8-1416FC766A45}"/>
              </a:ext>
            </a:extLst>
          </p:cNvPr>
          <p:cNvSpPr txBox="1"/>
          <p:nvPr/>
        </p:nvSpPr>
        <p:spPr>
          <a:xfrm>
            <a:off x="1212510" y="3542035"/>
            <a:ext cx="3078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p-value: 0.1596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큰 차이는 보이지 않는다</a:t>
            </a:r>
            <a:r>
              <a:rPr lang="en-US" altLang="ko-K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03D7862-BB2E-4112-8F74-42F7A44F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16" y="486778"/>
            <a:ext cx="35433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14C4B50-AB1B-4915-8007-D50380797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11" y="486778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483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A51D0-DE89-43DF-8484-7519B43D6086}"/>
              </a:ext>
            </a:extLst>
          </p:cNvPr>
          <p:cNvSpPr txBox="1"/>
          <p:nvPr/>
        </p:nvSpPr>
        <p:spPr>
          <a:xfrm>
            <a:off x="167779" y="117446"/>
            <a:ext cx="438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숫자형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 err="1"/>
              <a:t>TotalWorkingYears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pic>
        <p:nvPicPr>
          <p:cNvPr id="10242" name="Picture 2" descr="이미지">
            <a:extLst>
              <a:ext uri="{FF2B5EF4-FFF2-40B4-BE49-F238E27FC236}">
                <a16:creationId xmlns:a16="http://schemas.microsoft.com/office/drawing/2014/main" id="{CDDF66D0-57EA-458C-8DEB-CBCB5995B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95" y="1126485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이미지">
            <a:extLst>
              <a:ext uri="{FF2B5EF4-FFF2-40B4-BE49-F238E27FC236}">
                <a16:creationId xmlns:a16="http://schemas.microsoft.com/office/drawing/2014/main" id="{CE33E05E-B90E-47F3-A214-7DA67739A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67" y="1088385"/>
            <a:ext cx="37338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0B46EC-83DB-4021-A4A0-71AD856D3129}"/>
              </a:ext>
            </a:extLst>
          </p:cNvPr>
          <p:cNvSpPr txBox="1"/>
          <p:nvPr/>
        </p:nvSpPr>
        <p:spPr>
          <a:xfrm>
            <a:off x="868084" y="4030519"/>
            <a:ext cx="11035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근무년수가</a:t>
            </a:r>
            <a:r>
              <a:rPr lang="ko-KR" altLang="en-US" dirty="0"/>
              <a:t> 길수록 이직률은 낮아짐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근무년수</a:t>
            </a:r>
            <a:r>
              <a:rPr lang="ko-KR" altLang="en-US" dirty="0"/>
              <a:t> </a:t>
            </a:r>
            <a:r>
              <a:rPr lang="en-US" altLang="ko-KR" dirty="0"/>
              <a:t>33</a:t>
            </a:r>
            <a:r>
              <a:rPr lang="ko-KR" altLang="en-US" dirty="0"/>
              <a:t>년 이상에서 퇴사율이 급격하게 증가하는데</a:t>
            </a:r>
            <a:r>
              <a:rPr lang="en-US" altLang="ko-KR" dirty="0"/>
              <a:t>, </a:t>
            </a:r>
            <a:r>
              <a:rPr lang="ko-KR" altLang="en-US" dirty="0"/>
              <a:t>정년퇴직인 것으로 예상된다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년에서 </a:t>
            </a:r>
            <a:r>
              <a:rPr lang="en-US" altLang="ko-KR" dirty="0"/>
              <a:t>7</a:t>
            </a:r>
            <a:r>
              <a:rPr lang="ko-KR" altLang="en-US" dirty="0"/>
              <a:t>년에서 이직률이 높은 것은 경력직으로 이직하는 경우를 생각해볼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년 이하의 직원들은 회사에 적응하지 못해 퇴사하는 비율이 높은 것으로 예상할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03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C15BC7-70E7-4958-8F27-C3FF151FA182}"/>
              </a:ext>
            </a:extLst>
          </p:cNvPr>
          <p:cNvSpPr txBox="1"/>
          <p:nvPr/>
        </p:nvSpPr>
        <p:spPr>
          <a:xfrm>
            <a:off x="167779" y="117446"/>
            <a:ext cx="495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숫자형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NumCompaniesWorked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D3C4048-12E8-4CB5-A4C6-3C5313C15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342" y="895350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E9CC34F6-8E86-4818-99E8-FA2A67C4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174" y="895350"/>
            <a:ext cx="37052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6A883-C499-4476-A28F-46A198B2A608}"/>
              </a:ext>
            </a:extLst>
          </p:cNvPr>
          <p:cNvSpPr txBox="1"/>
          <p:nvPr/>
        </p:nvSpPr>
        <p:spPr>
          <a:xfrm>
            <a:off x="868084" y="3837572"/>
            <a:ext cx="11035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이전에 이직한 횟수가 많은 사람이 대체적으로 이직률이 높은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5</a:t>
            </a:r>
            <a:r>
              <a:rPr lang="ko-KR" altLang="en-US" dirty="0"/>
              <a:t>번 미만의 그룹과 </a:t>
            </a:r>
            <a:r>
              <a:rPr lang="en-US" altLang="ko-KR" dirty="0"/>
              <a:t>5</a:t>
            </a:r>
            <a:r>
              <a:rPr lang="ko-KR" altLang="en-US" dirty="0"/>
              <a:t>번 이상의 그룹으로 나눌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이직이 많은 직무</a:t>
            </a:r>
            <a:r>
              <a:rPr lang="en-US" altLang="ko-KR" dirty="0"/>
              <a:t>, </a:t>
            </a:r>
            <a:r>
              <a:rPr lang="ko-KR" altLang="en-US" dirty="0"/>
              <a:t>직종이기 때문에 퇴사의 비율이 높을 것으로 예상된다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69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4E57C-5518-45B0-B826-3A9F2C4407D9}"/>
              </a:ext>
            </a:extLst>
          </p:cNvPr>
          <p:cNvSpPr txBox="1"/>
          <p:nvPr/>
        </p:nvSpPr>
        <p:spPr>
          <a:xfrm>
            <a:off x="167779" y="117446"/>
            <a:ext cx="388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범주형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marital status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F5EC2-37C8-4F2A-9037-599B80F7129C}"/>
              </a:ext>
            </a:extLst>
          </p:cNvPr>
          <p:cNvSpPr txBox="1"/>
          <p:nvPr/>
        </p:nvSpPr>
        <p:spPr>
          <a:xfrm>
            <a:off x="1027476" y="4028859"/>
            <a:ext cx="1031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p-value: 0.0000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통계적으로 유의한 차이를 보인다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Single</a:t>
            </a:r>
            <a:r>
              <a:rPr lang="ko-KR" altLang="en-US" dirty="0"/>
              <a:t>들이 의사선택에 자유로워서 이직율이 높은 것으로 판단된다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결혼한 사람의 경우</a:t>
            </a:r>
            <a:r>
              <a:rPr lang="en-US" altLang="ko-KR" dirty="0"/>
              <a:t>, </a:t>
            </a:r>
            <a:r>
              <a:rPr lang="ko-KR" altLang="en-US" dirty="0"/>
              <a:t>이전에 이직을 했을 가능성이 높기 때문에</a:t>
            </a:r>
            <a:r>
              <a:rPr lang="en-US" altLang="ko-KR" dirty="0"/>
              <a:t> </a:t>
            </a:r>
            <a:r>
              <a:rPr lang="ko-KR" altLang="en-US" dirty="0"/>
              <a:t>이직율이 낮은 것으로 생각된다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이혼한 사람의 경우</a:t>
            </a:r>
            <a:r>
              <a:rPr lang="en-US" altLang="ko-KR" dirty="0"/>
              <a:t>, </a:t>
            </a:r>
            <a:r>
              <a:rPr lang="ko-KR" altLang="en-US" dirty="0"/>
              <a:t>자녀가 있거나 이혼한 사람들을 위한 제도가 있기 때문에 이직률이 낮은 것으로 판단됨</a:t>
            </a:r>
            <a:r>
              <a:rPr lang="en-US" altLang="ko-KR" dirty="0"/>
              <a:t>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E4400B9-4818-4988-9ED9-9A34BD75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16" y="797816"/>
            <a:ext cx="35433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E2EB44B-3A66-4F77-B850-71E78B6DE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062" y="797816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0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4E57C-5518-45B0-B826-3A9F2C4407D9}"/>
              </a:ext>
            </a:extLst>
          </p:cNvPr>
          <p:cNvSpPr txBox="1"/>
          <p:nvPr/>
        </p:nvSpPr>
        <p:spPr>
          <a:xfrm>
            <a:off x="167779" y="117446"/>
            <a:ext cx="409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범주형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JobStatisfaction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9FCF0-9DBC-4BD6-8D27-8DA9F4015CE2}"/>
              </a:ext>
            </a:extLst>
          </p:cNvPr>
          <p:cNvSpPr txBox="1"/>
          <p:nvPr/>
        </p:nvSpPr>
        <p:spPr>
          <a:xfrm>
            <a:off x="1027476" y="4028859"/>
            <a:ext cx="10319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p-value: 0.0220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유의수준 </a:t>
            </a:r>
            <a:r>
              <a:rPr lang="en-US" altLang="ko-KR" dirty="0"/>
              <a:t>0.05</a:t>
            </a:r>
            <a:r>
              <a:rPr lang="ko-KR" altLang="en-US" dirty="0"/>
              <a:t>에서 통계적으로 차이가 유의하다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직무만족도가 낮을수록 이직률이 높아지는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191552C-F3FF-4B26-B8C9-0D512CE8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97" y="990763"/>
            <a:ext cx="35433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E733C89-25B3-4A86-9DFD-9318E593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05" y="990763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68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4E57C-5518-45B0-B826-3A9F2C4407D9}"/>
              </a:ext>
            </a:extLst>
          </p:cNvPr>
          <p:cNvSpPr txBox="1"/>
          <p:nvPr/>
        </p:nvSpPr>
        <p:spPr>
          <a:xfrm>
            <a:off x="167779" y="117446"/>
            <a:ext cx="418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범주형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WorkLifeBalance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9FCF0-9DBC-4BD6-8D27-8DA9F4015CE2}"/>
              </a:ext>
            </a:extLst>
          </p:cNvPr>
          <p:cNvSpPr txBox="1"/>
          <p:nvPr/>
        </p:nvSpPr>
        <p:spPr>
          <a:xfrm>
            <a:off x="936495" y="3835912"/>
            <a:ext cx="103190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p-value: 0.012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워라벨에</a:t>
            </a:r>
            <a:r>
              <a:rPr lang="ko-KR" altLang="en-US" dirty="0"/>
              <a:t> 따라 퇴사율의 차이가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워라벨이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인 그룹에서 퇴사율이 급격하게 증가하는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워라벨과</a:t>
            </a:r>
            <a:r>
              <a:rPr lang="ko-KR" altLang="en-US" dirty="0"/>
              <a:t> 직업만족도의 연관관계를 생각해볼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직업만족도가 높은 사람은 </a:t>
            </a:r>
            <a:r>
              <a:rPr lang="ko-KR" altLang="en-US" dirty="0" err="1"/>
              <a:t>워라벨이</a:t>
            </a:r>
            <a:r>
              <a:rPr lang="ko-KR" altLang="en-US" dirty="0"/>
              <a:t> 올라갈수록 수입이 일정하게 증가하는데 반해</a:t>
            </a:r>
            <a:r>
              <a:rPr lang="en-US" altLang="ko-KR" dirty="0"/>
              <a:t>, </a:t>
            </a:r>
            <a:r>
              <a:rPr lang="ko-KR" altLang="en-US" dirty="0"/>
              <a:t>직업만족도가 낮은 사람은 수입이 일정하게 증가하지 않는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 데이터가 적기 때문에 통계적으로 차이가 유의하다고 볼 수 없다</a:t>
            </a:r>
            <a:endParaRPr lang="en-US" altLang="ko-KR" dirty="0"/>
          </a:p>
        </p:txBody>
      </p:sp>
      <p:pic>
        <p:nvPicPr>
          <p:cNvPr id="8196" name="Picture 4" descr="이미지">
            <a:extLst>
              <a:ext uri="{FF2B5EF4-FFF2-40B4-BE49-F238E27FC236}">
                <a16:creationId xmlns:a16="http://schemas.microsoft.com/office/drawing/2014/main" id="{1B990FD8-D74C-4E12-B1F8-990CCCF2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1" y="895001"/>
            <a:ext cx="35433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이미지">
            <a:extLst>
              <a:ext uri="{FF2B5EF4-FFF2-40B4-BE49-F238E27FC236}">
                <a16:creationId xmlns:a16="http://schemas.microsoft.com/office/drawing/2014/main" id="{79DC6ECB-5B93-41FF-BE21-AFEE7280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53" y="895001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FCDAD8C0-C79D-4F8C-861B-A443BD4F8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185" y="928338"/>
            <a:ext cx="2915749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70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4E57C-5518-45B0-B826-3A9F2C4407D9}"/>
              </a:ext>
            </a:extLst>
          </p:cNvPr>
          <p:cNvSpPr txBox="1"/>
          <p:nvPr/>
        </p:nvSpPr>
        <p:spPr>
          <a:xfrm>
            <a:off x="167779" y="117446"/>
            <a:ext cx="493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범주형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RelationshipSatisfaction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9FCF0-9DBC-4BD6-8D27-8DA9F4015CE2}"/>
              </a:ext>
            </a:extLst>
          </p:cNvPr>
          <p:cNvSpPr txBox="1"/>
          <p:nvPr/>
        </p:nvSpPr>
        <p:spPr>
          <a:xfrm>
            <a:off x="936495" y="3835912"/>
            <a:ext cx="10319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p-value: 0.2181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대인관계가 퇴사율에 큰 영향을 주지는 않는 것으로 파악된다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하지만 대인관계가 좋지 않은 사람의 경우에는 퇴사율이 급격하게 상승하는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해당 그룹</a:t>
            </a:r>
            <a:r>
              <a:rPr lang="en-US" altLang="ko-KR" dirty="0"/>
              <a:t>(1)</a:t>
            </a:r>
            <a:r>
              <a:rPr lang="ko-KR" altLang="en-US" dirty="0"/>
              <a:t>에 속한 사람들은 회사에 적응하지 못한 것으로 예상할 수 있다</a:t>
            </a:r>
            <a:r>
              <a:rPr lang="en-US" altLang="ko-KR" dirty="0"/>
              <a:t>.</a:t>
            </a:r>
          </a:p>
        </p:txBody>
      </p:sp>
      <p:pic>
        <p:nvPicPr>
          <p:cNvPr id="9218" name="Picture 2" descr="이미지">
            <a:extLst>
              <a:ext uri="{FF2B5EF4-FFF2-40B4-BE49-F238E27FC236}">
                <a16:creationId xmlns:a16="http://schemas.microsoft.com/office/drawing/2014/main" id="{ADDD31A5-661E-4DA1-93A9-E1EA70F9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54" y="623827"/>
            <a:ext cx="3989008" cy="280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이미지">
            <a:extLst>
              <a:ext uri="{FF2B5EF4-FFF2-40B4-BE49-F238E27FC236}">
                <a16:creationId xmlns:a16="http://schemas.microsoft.com/office/drawing/2014/main" id="{4D8974B5-5105-4FC5-8515-D2A7E6D6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4" y="836190"/>
            <a:ext cx="35433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66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4E57C-5518-45B0-B826-3A9F2C4407D9}"/>
              </a:ext>
            </a:extLst>
          </p:cNvPr>
          <p:cNvSpPr txBox="1"/>
          <p:nvPr/>
        </p:nvSpPr>
        <p:spPr>
          <a:xfrm>
            <a:off x="167779" y="117446"/>
            <a:ext cx="409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범주형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JobStatisfaction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9FCF0-9DBC-4BD6-8D27-8DA9F4015CE2}"/>
              </a:ext>
            </a:extLst>
          </p:cNvPr>
          <p:cNvSpPr txBox="1"/>
          <p:nvPr/>
        </p:nvSpPr>
        <p:spPr>
          <a:xfrm>
            <a:off x="1027476" y="4028859"/>
            <a:ext cx="10319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p-value: 0.0220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유의수준 </a:t>
            </a:r>
            <a:r>
              <a:rPr lang="en-US" altLang="ko-KR" dirty="0"/>
              <a:t>0.05</a:t>
            </a:r>
            <a:r>
              <a:rPr lang="ko-KR" altLang="en-US" dirty="0"/>
              <a:t>에서 통계적으로 차이가 유의하다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직무만족도가 낮을수록 이직률이 높아지는 것을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191552C-F3FF-4B26-B8C9-0D512CE8E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97" y="990763"/>
            <a:ext cx="35433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E733C89-25B3-4A86-9DFD-9318E5931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05" y="990763"/>
            <a:ext cx="34861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7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4E57C-5518-45B0-B826-3A9F2C4407D9}"/>
              </a:ext>
            </a:extLst>
          </p:cNvPr>
          <p:cNvSpPr txBox="1"/>
          <p:nvPr/>
        </p:nvSpPr>
        <p:spPr>
          <a:xfrm>
            <a:off x="167779" y="117446"/>
            <a:ext cx="289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숫자형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Age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77C5280-218B-4FAE-946A-3AAF645F1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62" y="933450"/>
            <a:ext cx="3743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332B1D-80A6-4973-AA20-B7A01724DBBE}"/>
              </a:ext>
            </a:extLst>
          </p:cNvPr>
          <p:cNvSpPr txBox="1"/>
          <p:nvPr/>
        </p:nvSpPr>
        <p:spPr>
          <a:xfrm>
            <a:off x="1027476" y="4028859"/>
            <a:ext cx="10319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이직한 그룹의 나이가 이직을 하지 않은 그룹의 나이보다 낮은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30</a:t>
            </a:r>
            <a:r>
              <a:rPr lang="ko-KR" altLang="en-US" dirty="0"/>
              <a:t>대 부터 이직률이 감소하는 것을 봤을 때</a:t>
            </a:r>
            <a:r>
              <a:rPr lang="en-US" altLang="ko-KR" dirty="0"/>
              <a:t>, </a:t>
            </a:r>
            <a:r>
              <a:rPr lang="ko-KR" altLang="en-US" dirty="0"/>
              <a:t>가정의 유무가 이직률에 영향을 주는 것을 추측할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50</a:t>
            </a:r>
            <a:r>
              <a:rPr lang="ko-KR" altLang="en-US" dirty="0"/>
              <a:t>대 초반에서 이직률이 높아지는 것을 확인할 수 있는데</a:t>
            </a:r>
            <a:r>
              <a:rPr lang="en-US" altLang="ko-KR" dirty="0"/>
              <a:t>, </a:t>
            </a:r>
            <a:r>
              <a:rPr lang="ko-KR" altLang="en-US" dirty="0"/>
              <a:t>구조조정 혹은 창업</a:t>
            </a:r>
            <a:r>
              <a:rPr lang="en-US" altLang="ko-KR" dirty="0"/>
              <a:t>, </a:t>
            </a:r>
            <a:r>
              <a:rPr lang="ko-KR" altLang="en-US" dirty="0"/>
              <a:t>스카우트 되어 퇴사하는 것으로 생각해볼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</a:t>
            </a:r>
            <a:r>
              <a:rPr lang="ko-KR" altLang="en-US" dirty="0"/>
              <a:t>대 후반 구간에 이직률이 높아진 것을 확인할 수 있는데</a:t>
            </a:r>
            <a:r>
              <a:rPr lang="en-US" altLang="ko-KR" dirty="0"/>
              <a:t>, </a:t>
            </a:r>
            <a:r>
              <a:rPr lang="ko-KR" altLang="en-US" dirty="0"/>
              <a:t>경력을 쌓은 뒤</a:t>
            </a:r>
            <a:r>
              <a:rPr lang="en-US" altLang="ko-KR" dirty="0"/>
              <a:t> </a:t>
            </a:r>
            <a:r>
              <a:rPr lang="ko-KR" altLang="en-US" dirty="0"/>
              <a:t>이직하는 것으로 추측해볼 수 있다</a:t>
            </a:r>
            <a:r>
              <a:rPr lang="en-US" altLang="ko-KR" dirty="0"/>
              <a:t>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85EBDA7-84D1-4AAA-804B-3A28651F0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816" y="895350"/>
            <a:ext cx="37338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7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4E57C-5518-45B0-B826-3A9F2C4407D9}"/>
              </a:ext>
            </a:extLst>
          </p:cNvPr>
          <p:cNvSpPr txBox="1"/>
          <p:nvPr/>
        </p:nvSpPr>
        <p:spPr>
          <a:xfrm>
            <a:off x="167779" y="117446"/>
            <a:ext cx="453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숫자형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 err="1"/>
              <a:t>DistanceFromHome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79451-62D0-473F-B3DE-AD34685C45E1}"/>
              </a:ext>
            </a:extLst>
          </p:cNvPr>
          <p:cNvSpPr txBox="1"/>
          <p:nvPr/>
        </p:nvSpPr>
        <p:spPr>
          <a:xfrm>
            <a:off x="868085" y="3837572"/>
            <a:ext cx="10775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일반적으로 집에서 직장까지의 거리가 멀수록 퇴사율이 높아지는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(,10], [10, 20], [20,) </a:t>
            </a:r>
            <a:r>
              <a:rPr lang="ko-KR" altLang="en-US" dirty="0"/>
              <a:t>구간으로 그룹화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마일까지는 대중교통으로 출퇴근 가능하기 때문에</a:t>
            </a:r>
            <a:r>
              <a:rPr lang="en-US" altLang="ko-KR" dirty="0"/>
              <a:t> </a:t>
            </a:r>
            <a:r>
              <a:rPr lang="ko-KR" altLang="en-US" dirty="0"/>
              <a:t>대체적으로 만족하는 것으로 보임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10~17</a:t>
            </a:r>
            <a:r>
              <a:rPr lang="ko-KR" altLang="en-US" dirty="0"/>
              <a:t>마일 일 때</a:t>
            </a:r>
            <a:r>
              <a:rPr lang="en-US" altLang="ko-KR" dirty="0"/>
              <a:t>, </a:t>
            </a:r>
            <a:r>
              <a:rPr lang="ko-KR" altLang="en-US" dirty="0"/>
              <a:t>대중교통으로 출퇴근이 힘들어서 퇴사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17~20</a:t>
            </a:r>
            <a:r>
              <a:rPr lang="ko-KR" altLang="en-US" dirty="0"/>
              <a:t>마일 일 때</a:t>
            </a:r>
            <a:r>
              <a:rPr lang="en-US" altLang="ko-KR" dirty="0"/>
              <a:t>, </a:t>
            </a:r>
            <a:r>
              <a:rPr lang="ko-KR" altLang="en-US" dirty="0" err="1"/>
              <a:t>자차를</a:t>
            </a:r>
            <a:r>
              <a:rPr lang="ko-KR" altLang="en-US" dirty="0"/>
              <a:t> 가져서 출퇴근에 여유가 있는 것으로 판단됨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20~25</a:t>
            </a:r>
            <a:r>
              <a:rPr lang="ko-KR" altLang="en-US" dirty="0"/>
              <a:t>마일 일 때</a:t>
            </a:r>
            <a:r>
              <a:rPr lang="en-US" altLang="ko-KR" dirty="0"/>
              <a:t>, </a:t>
            </a:r>
            <a:r>
              <a:rPr lang="ko-KR" altLang="en-US" dirty="0" err="1"/>
              <a:t>자차를</a:t>
            </a:r>
            <a:r>
              <a:rPr lang="ko-KR" altLang="en-US" dirty="0"/>
              <a:t> 가지더라도 출퇴근이 힘들기 때문에 만족하지 못하여 퇴사하는 경우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25</a:t>
            </a:r>
            <a:r>
              <a:rPr lang="ko-KR" altLang="en-US" dirty="0"/>
              <a:t>이상 일 때</a:t>
            </a:r>
            <a:r>
              <a:rPr lang="en-US" altLang="ko-KR" dirty="0"/>
              <a:t>, </a:t>
            </a:r>
            <a:r>
              <a:rPr lang="ko-KR" altLang="en-US" dirty="0"/>
              <a:t>수입이 좀 더 높은 사람으로 예상됨</a:t>
            </a:r>
            <a:r>
              <a:rPr lang="en-US" altLang="ko-KR" dirty="0"/>
              <a:t>. </a:t>
            </a:r>
            <a:r>
              <a:rPr lang="ko-KR" altLang="en-US" dirty="0"/>
              <a:t>혹은 유류비 혹은 교통비 지원이 있을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각 구간별로 퇴사율이 급격히 낮아지는 부분은</a:t>
            </a:r>
            <a:r>
              <a:rPr lang="en-US" altLang="ko-KR" dirty="0"/>
              <a:t> </a:t>
            </a:r>
            <a:r>
              <a:rPr lang="ko-KR" altLang="en-US" dirty="0"/>
              <a:t>회사가 유류비 지원을 해주기 때문일 수 있다는 추측 가능</a:t>
            </a:r>
            <a:r>
              <a:rPr lang="en-US" altLang="ko-KR" dirty="0"/>
              <a:t>.</a:t>
            </a:r>
          </a:p>
        </p:txBody>
      </p:sp>
      <p:pic>
        <p:nvPicPr>
          <p:cNvPr id="5122" name="Picture 2" descr="이미지">
            <a:extLst>
              <a:ext uri="{FF2B5EF4-FFF2-40B4-BE49-F238E27FC236}">
                <a16:creationId xmlns:a16="http://schemas.microsoft.com/office/drawing/2014/main" id="{56060008-C37B-41D7-A87B-5780F479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308" y="895350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이미지">
            <a:extLst>
              <a:ext uri="{FF2B5EF4-FFF2-40B4-BE49-F238E27FC236}">
                <a16:creationId xmlns:a16="http://schemas.microsoft.com/office/drawing/2014/main" id="{114F1C59-4684-4BB6-B043-E906074A6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958" y="895350"/>
            <a:ext cx="3781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3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F4E57C-5518-45B0-B826-3A9F2C4407D9}"/>
              </a:ext>
            </a:extLst>
          </p:cNvPr>
          <p:cNvSpPr txBox="1"/>
          <p:nvPr/>
        </p:nvSpPr>
        <p:spPr>
          <a:xfrm>
            <a:off x="167779" y="117446"/>
            <a:ext cx="411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숫자형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 </a:t>
            </a:r>
            <a:r>
              <a:rPr lang="en-US" altLang="ko-KR" dirty="0" err="1"/>
              <a:t>MonthlyIncome</a:t>
            </a:r>
            <a:r>
              <a:rPr lang="en-US" altLang="ko-KR" dirty="0">
                <a:sym typeface="Wingdings" panose="05000000000000000000" pitchFamily="2" charset="2"/>
              </a:rPr>
              <a:t> Attrition</a:t>
            </a:r>
            <a:endParaRPr lang="en-US" altLang="ko-KR" dirty="0"/>
          </a:p>
        </p:txBody>
      </p:sp>
      <p:pic>
        <p:nvPicPr>
          <p:cNvPr id="6148" name="Picture 4" descr="이미지">
            <a:extLst>
              <a:ext uri="{FF2B5EF4-FFF2-40B4-BE49-F238E27FC236}">
                <a16:creationId xmlns:a16="http://schemas.microsoft.com/office/drawing/2014/main" id="{E3292579-C5DC-4BE3-97FF-05F7D6B48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623" y="914400"/>
            <a:ext cx="39814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09239-E76E-498B-8769-055783F480D2}"/>
              </a:ext>
            </a:extLst>
          </p:cNvPr>
          <p:cNvSpPr txBox="1"/>
          <p:nvPr/>
        </p:nvSpPr>
        <p:spPr>
          <a:xfrm>
            <a:off x="868084" y="3837572"/>
            <a:ext cx="11035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일반적으로 수입이 적을수록 퇴사율이 높아지는 것을 확인할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월급이 낮은 사람은 입사 초반일 가능성이 높아서</a:t>
            </a:r>
            <a:r>
              <a:rPr lang="en-US" altLang="ko-KR" dirty="0"/>
              <a:t>, </a:t>
            </a:r>
            <a:r>
              <a:rPr lang="ko-KR" altLang="en-US" dirty="0"/>
              <a:t>회사에 적응하지 못해 이직율이 높을 가능성이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월급이 </a:t>
            </a:r>
            <a:r>
              <a:rPr lang="en-US" altLang="ko-KR" dirty="0"/>
              <a:t>10000</a:t>
            </a:r>
            <a:r>
              <a:rPr lang="ko-KR" altLang="en-US" dirty="0"/>
              <a:t>달러 일 때</a:t>
            </a:r>
            <a:r>
              <a:rPr lang="en-US" altLang="ko-KR" dirty="0"/>
              <a:t>, </a:t>
            </a:r>
            <a:r>
              <a:rPr lang="ko-KR" altLang="en-US" dirty="0"/>
              <a:t>경력직으로 이직하는 경우가 있어 이직률이 높을 것으로 예상해볼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CB69E10C-AE78-49FF-BF4C-9AF230441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84" y="849035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2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03339E55045C644A9E8D208226CB5BF" ma:contentTypeVersion="7" ma:contentTypeDescription="새 문서를 만듭니다." ma:contentTypeScope="" ma:versionID="e4521324272e07cd97097a27a2659e80">
  <xsd:schema xmlns:xsd="http://www.w3.org/2001/XMLSchema" xmlns:xs="http://www.w3.org/2001/XMLSchema" xmlns:p="http://schemas.microsoft.com/office/2006/metadata/properties" xmlns:ns2="7ab4a84b-0281-4dd2-b4f7-026aa8c2d20f" xmlns:ns3="86758ed4-3626-442d-ad3e-61624b897298" targetNamespace="http://schemas.microsoft.com/office/2006/metadata/properties" ma:root="true" ma:fieldsID="fec1e12c8e386e238564641e55167bff" ns2:_="" ns3:_="">
    <xsd:import namespace="7ab4a84b-0281-4dd2-b4f7-026aa8c2d20f"/>
    <xsd:import namespace="86758ed4-3626-442d-ad3e-61624b8972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4a84b-0281-4dd2-b4f7-026aa8c2d2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58ed4-3626-442d-ad3e-61624b8972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5AE142-E6AE-4071-B386-2D3B526AC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b4a84b-0281-4dd2-b4f7-026aa8c2d20f"/>
    <ds:schemaRef ds:uri="86758ed4-3626-442d-ad3e-61624b8972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02E303-4770-4F44-BC8E-C09F655B032E}">
  <ds:schemaRefs>
    <ds:schemaRef ds:uri="http://schemas.microsoft.com/office/2006/documentManagement/types"/>
    <ds:schemaRef ds:uri="7ab4a84b-0281-4dd2-b4f7-026aa8c2d20f"/>
    <ds:schemaRef ds:uri="http://schemas.microsoft.com/office/2006/metadata/properties"/>
    <ds:schemaRef ds:uri="86758ed4-3626-442d-ad3e-61624b897298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B8E43F8-1B15-4A56-8B35-F748C9E2FD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590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강준모</dc:creator>
  <cp:lastModifiedBy>김효정</cp:lastModifiedBy>
  <cp:revision>10</cp:revision>
  <dcterms:created xsi:type="dcterms:W3CDTF">2022-02-17T02:15:02Z</dcterms:created>
  <dcterms:modified xsi:type="dcterms:W3CDTF">2022-03-06T09:19:26Z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0x010100003339E55045C644A9E8D208226CB5BF</vt:lpwstr>
  </property>
</Properties>
</file>