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1" r:id="rId6"/>
    <p:sldId id="265" r:id="rId7"/>
    <p:sldId id="264" r:id="rId8"/>
    <p:sldId id="275" r:id="rId9"/>
    <p:sldId id="266" r:id="rId10"/>
    <p:sldId id="276" r:id="rId11"/>
    <p:sldId id="267" r:id="rId12"/>
    <p:sldId id="278" r:id="rId13"/>
    <p:sldId id="272" r:id="rId14"/>
    <p:sldId id="273" r:id="rId15"/>
    <p:sldId id="277" r:id="rId16"/>
    <p:sldId id="274" r:id="rId17"/>
    <p:sldId id="263" r:id="rId18"/>
    <p:sldId id="270" r:id="rId19"/>
  </p:sldIdLst>
  <p:sldSz cx="12192000" cy="6858000"/>
  <p:notesSz cx="6858000" cy="9144000"/>
  <p:embeddedFontLst>
    <p:embeddedFont>
      <p:font typeface="나눔고딕" panose="020B0600000101010101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Yu Gothic UI" panose="020B0500000000000000" pitchFamily="34" charset="-128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EB85D-131D-4E65-9B0A-2E84D858CCE5}" v="799" dt="2022-02-23T07:43:11.376"/>
    <p1510:client id="{577E1C42-8287-435A-9F18-7958D04CB522}" v="1109" dt="2022-02-23T07:43:18.523"/>
    <p1510:client id="{63350B1D-8964-4E08-8CD7-9A34B073AC8D}" v="867" dt="2022-02-23T07:38:05.218"/>
    <p1510:client id="{72BAB24F-3978-49A7-ADF1-B9D3E6F32BCD}" v="583" dt="2022-02-23T07:41:02.756"/>
    <p1510:client id="{9609CD3A-2783-4D9F-B90F-179A2207C1A1}" v="11" dt="2022-02-23T07:20:4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8184" y="2606285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대구경북 </a:t>
            </a:r>
            <a:r>
              <a:rPr lang="en-US" altLang="ko-KR" sz="2400"/>
              <a:t>1</a:t>
            </a:r>
            <a:r>
              <a:rPr lang="ko-KR" altLang="en-US" sz="2400"/>
              <a:t>반 </a:t>
            </a:r>
            <a:r>
              <a:rPr lang="en-US" altLang="ko-KR" sz="2400"/>
              <a:t>2</a:t>
            </a:r>
            <a:r>
              <a:rPr lang="ko-KR" altLang="en-US" sz="2400"/>
              <a:t>조</a:t>
            </a:r>
            <a:endParaRPr lang="en-US" altLang="ko-KR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2811" y="3067950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Netflix </a:t>
            </a:r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분석</a:t>
            </a:r>
            <a:endParaRPr lang="en-US" altLang="ko-KR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9997" y="3869707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강민수</a:t>
            </a:r>
            <a:r>
              <a:rPr lang="en-US" altLang="ko-KR" sz="1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고세림</a:t>
            </a:r>
            <a:r>
              <a:rPr lang="en-US" altLang="ko-KR" sz="1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김효정</a:t>
            </a:r>
            <a:r>
              <a:rPr lang="en-US" altLang="ko-KR" sz="1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황찬웅</a:t>
            </a:r>
            <a:endParaRPr lang="en-US" altLang="ko-KR" sz="1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4156" y="979004"/>
            <a:ext cx="5791200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3267" y="1041856"/>
            <a:ext cx="410153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>
                <a:solidFill>
                  <a:srgbClr val="FFFFFF"/>
                </a:solidFill>
                <a:latin typeface="나눔고딕 ExtraBold"/>
                <a:ea typeface="나눔고딕 ExtraBold"/>
              </a:rPr>
              <a:t>구독자수 비율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228188" y="2708320"/>
            <a:ext cx="2724380" cy="1815882"/>
            <a:chOff x="1140852" y="2845968"/>
            <a:chExt cx="2724380" cy="1815882"/>
          </a:xfrm>
        </p:grpSpPr>
        <p:sp>
          <p:nvSpPr>
            <p:cNvPr id="11" name="TextBox 10"/>
            <p:cNvSpPr txBox="1"/>
            <p:nvPr/>
          </p:nvSpPr>
          <p:spPr>
            <a:xfrm>
              <a:off x="1140852" y="2845968"/>
              <a:ext cx="97036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0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순위</a:t>
              </a:r>
              <a:endParaRPr lang="ko-KR" altLang="en-US" sz="20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1580" y="3184522"/>
              <a:ext cx="2723652" cy="14773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1. 10,000+ : 17.5%</a:t>
              </a:r>
            </a:p>
            <a:p>
              <a:r>
                <a:rPr lang="ko-KR" altLang="en-US">
                  <a:latin typeface="나눔고딕"/>
                  <a:ea typeface="나눔고딕"/>
                </a:rPr>
                <a:t>2. 50,000+ : 13.3%</a:t>
              </a:r>
            </a:p>
            <a:p>
              <a:r>
                <a:rPr lang="ko-KR" altLang="en-US">
                  <a:latin typeface="나눔고딕"/>
                  <a:ea typeface="나눔고딕"/>
                </a:rPr>
                <a:t>3. 200,000+ : 10.0%</a:t>
              </a:r>
            </a:p>
            <a:p>
              <a:endParaRPr lang="ko-KR" altLang="en-US">
                <a:latin typeface="나눔고딕"/>
                <a:ea typeface="나눔고딕"/>
              </a:endParaRPr>
            </a:p>
            <a:p>
              <a:r>
                <a:rPr lang="ko-KR" altLang="en-US">
                  <a:latin typeface="나눔고딕"/>
                  <a:ea typeface="나눔고딕"/>
                </a:rPr>
                <a:t>Top3 총합 : 40.8%</a:t>
              </a:r>
            </a:p>
          </p:txBody>
        </p:sp>
      </p:grpSp>
      <p:pic>
        <p:nvPicPr>
          <p:cNvPr id="4" name="그림 7">
            <a:extLst>
              <a:ext uri="{FF2B5EF4-FFF2-40B4-BE49-F238E27FC236}">
                <a16:creationId xmlns:a16="http://schemas.microsoft.com/office/drawing/2014/main" id="{2156A2DB-1367-4E6F-ACF9-EBA4C137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8" y="1573213"/>
            <a:ext cx="5283200" cy="528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B19DE-8867-4221-8BF4-9CF3A24056B5}"/>
              </a:ext>
            </a:extLst>
          </p:cNvPr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05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95D26-7FE8-4F74-83F0-09FED4694AC5}"/>
              </a:ext>
            </a:extLst>
          </p:cNvPr>
          <p:cNvSpPr txBox="1"/>
          <p:nvPr/>
        </p:nvSpPr>
        <p:spPr>
          <a:xfrm>
            <a:off x="708101" y="194076"/>
            <a:ext cx="1097691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추가데이터 수집(2) - 각 나라의 </a:t>
            </a:r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넷플릭스</a:t>
            </a:r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구독자 수 데이터 수집 </a:t>
            </a:r>
          </a:p>
        </p:txBody>
      </p:sp>
    </p:spTree>
    <p:extLst>
      <p:ext uri="{BB962C8B-B14F-4D97-AF65-F5344CB8AC3E}">
        <p14:creationId xmlns:p14="http://schemas.microsoft.com/office/powerpoint/2010/main" val="155450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4156" y="979004"/>
            <a:ext cx="5791200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1617" y="1041856"/>
            <a:ext cx="45818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  <a:cs typeface="+mn-lt"/>
              </a:rPr>
              <a:t>구독자수 비율</a:t>
            </a:r>
            <a:r>
              <a:rPr lang="en-US" altLang="ko-KR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+mn-lt"/>
                <a:cs typeface="+mn-lt"/>
              </a:rPr>
              <a:t>-</a:t>
            </a:r>
            <a:r>
              <a:rPr lang="en-US" altLang="ko-KR" sz="22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+mn-lt"/>
                <a:cs typeface="+mn-lt"/>
              </a:rPr>
              <a:t>유럽</a:t>
            </a:r>
            <a:r>
              <a:rPr lang="ko-KR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  <a:cs typeface="+mn-lt"/>
              </a:rPr>
              <a:t> </a:t>
            </a:r>
            <a:endParaRPr lang="ko-KR" sz="2200" b="1">
              <a:latin typeface="나눔고딕 ExtraBold"/>
              <a:ea typeface="나눔고딕 ExtraBold"/>
              <a:cs typeface="+mn-lt"/>
            </a:endParaRPr>
          </a:p>
          <a:p>
            <a:endParaRPr lang="ko-KR" altLang="en-US" sz="2200" b="1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936076" y="1472743"/>
            <a:ext cx="2594355" cy="1195195"/>
            <a:chOff x="501606" y="2727991"/>
            <a:chExt cx="2594355" cy="1195195"/>
          </a:xfrm>
        </p:grpSpPr>
        <p:sp>
          <p:nvSpPr>
            <p:cNvPr id="11" name="TextBox 10"/>
            <p:cNvSpPr txBox="1"/>
            <p:nvPr/>
          </p:nvSpPr>
          <p:spPr>
            <a:xfrm>
              <a:off x="1140852" y="2845968"/>
              <a:ext cx="569387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순위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1580" y="3184522"/>
              <a:ext cx="1954381" cy="73866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1. 30,000+ : 20.8%</a:t>
              </a:r>
            </a:p>
            <a:p>
              <a:r>
                <a:rPr lang="ko-KR" altLang="en-US" sz="1400">
                  <a:latin typeface="나눔고딕"/>
                  <a:ea typeface="나눔고딕"/>
                </a:rPr>
                <a:t>2. 50,000+ : 15.8%</a:t>
              </a:r>
            </a:p>
            <a:p>
              <a:r>
                <a:rPr lang="ko-KR" altLang="en-US" sz="1400">
                  <a:latin typeface="나눔고딕"/>
                  <a:ea typeface="나눔고딕"/>
                </a:rPr>
                <a:t>3. 200,000+ : 11.9%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936076" y="3098855"/>
            <a:ext cx="3107339" cy="1410638"/>
            <a:chOff x="501606" y="2727991"/>
            <a:chExt cx="3107339" cy="1410638"/>
          </a:xfrm>
        </p:grpSpPr>
        <p:sp>
          <p:nvSpPr>
            <p:cNvPr id="15" name="TextBox 14"/>
            <p:cNvSpPr txBox="1"/>
            <p:nvPr/>
          </p:nvSpPr>
          <p:spPr>
            <a:xfrm>
              <a:off x="1140852" y="2845968"/>
              <a:ext cx="1970411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sz="1600" b="1">
                  <a:ea typeface="+mn-lt"/>
                  <a:cs typeface="+mn-lt"/>
                </a:rPr>
                <a:t>전세계지표와 비교 </a:t>
              </a:r>
              <a:endParaRPr lang="ko-KR" sz="1600">
                <a:ea typeface="+mn-lt"/>
                <a:cs typeface="+mn-lt"/>
              </a:endParaRPr>
            </a:p>
            <a:p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580" y="3184522"/>
              <a:ext cx="2467365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- 1위가 30,000+로 전세계지표와 다름</a:t>
              </a:r>
            </a:p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- top3 총합이 48.5%로 전세계 지표보다 높음</a:t>
              </a:r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936076" y="4724966"/>
            <a:ext cx="2660533" cy="1195195"/>
            <a:chOff x="501606" y="2727991"/>
            <a:chExt cx="2660533" cy="1195195"/>
          </a:xfrm>
        </p:grpSpPr>
        <p:sp>
          <p:nvSpPr>
            <p:cNvPr id="19" name="TextBox 18"/>
            <p:cNvSpPr txBox="1"/>
            <p:nvPr/>
          </p:nvSpPr>
          <p:spPr>
            <a:xfrm>
              <a:off x="1140852" y="2845968"/>
              <a:ext cx="183896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아시아 지표와 비교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1580" y="3184522"/>
              <a:ext cx="2020559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sz="1400">
                  <a:ea typeface="+mn-lt"/>
                  <a:cs typeface="+mn-lt"/>
                </a:rPr>
                <a:t>top3 총합이 48.5%로 </a:t>
              </a:r>
              <a:r>
                <a:rPr lang="ko-KR" altLang="en-US" sz="1400">
                  <a:ea typeface="+mn-lt"/>
                  <a:cs typeface="+mn-lt"/>
                </a:rPr>
                <a:t>아시아</a:t>
              </a:r>
              <a:r>
                <a:rPr lang="ko-KR" sz="1400">
                  <a:ea typeface="+mn-lt"/>
                  <a:cs typeface="+mn-lt"/>
                </a:rPr>
                <a:t> 지표보다 </a:t>
              </a:r>
              <a:r>
                <a:rPr lang="ko-KR" altLang="en-US" sz="1400">
                  <a:ea typeface="+mn-lt"/>
                  <a:cs typeface="+mn-lt"/>
                </a:rPr>
                <a:t>낮음</a:t>
              </a:r>
              <a:endParaRPr lang="ko-KR" sz="1400">
                <a:ea typeface="+mn-lt"/>
                <a:cs typeface="+mn-lt"/>
              </a:endParaRPr>
            </a:p>
            <a:p>
              <a:endParaRPr lang="ko-KR" sz="1400">
                <a:latin typeface="맑은 고딕"/>
                <a:ea typeface="맑은 고딕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7">
            <a:extLst>
              <a:ext uri="{FF2B5EF4-FFF2-40B4-BE49-F238E27FC236}">
                <a16:creationId xmlns:a16="http://schemas.microsoft.com/office/drawing/2014/main" id="{5CFA84C3-3CA7-4541-AA55-C314A361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1597025"/>
            <a:ext cx="5259386" cy="5259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681DA8-B615-4DC4-8DC3-0613368F87C1}"/>
              </a:ext>
            </a:extLst>
          </p:cNvPr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05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67A9B-D3FE-4E07-ADBF-AA19BB15CDCC}"/>
              </a:ext>
            </a:extLst>
          </p:cNvPr>
          <p:cNvSpPr txBox="1"/>
          <p:nvPr/>
        </p:nvSpPr>
        <p:spPr>
          <a:xfrm>
            <a:off x="708101" y="194076"/>
            <a:ext cx="1097691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추가데이터 수집(2) -  </a:t>
            </a:r>
          </a:p>
        </p:txBody>
      </p:sp>
    </p:spTree>
    <p:extLst>
      <p:ext uri="{BB962C8B-B14F-4D97-AF65-F5344CB8AC3E}">
        <p14:creationId xmlns:p14="http://schemas.microsoft.com/office/powerpoint/2010/main" val="53634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4156" y="979004"/>
            <a:ext cx="5791200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17" y="1041856"/>
            <a:ext cx="41500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  <a:cs typeface="+mn-lt"/>
              </a:rPr>
              <a:t>구독자수 비율</a:t>
            </a:r>
            <a:r>
              <a:rPr lang="en-US" altLang="ko-KR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+mn-lt"/>
                <a:cs typeface="+mn-lt"/>
              </a:rPr>
              <a:t>-</a:t>
            </a:r>
            <a:r>
              <a:rPr lang="en-US" altLang="ko-KR" sz="22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+mn-lt"/>
                <a:cs typeface="+mn-lt"/>
              </a:rPr>
              <a:t>아시아</a:t>
            </a:r>
            <a:r>
              <a:rPr lang="ko-KR" sz="22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  <a:cs typeface="+mn-lt"/>
              </a:rPr>
              <a:t> </a:t>
            </a:r>
            <a:endParaRPr lang="ko-KR" sz="2200">
              <a:latin typeface="나눔고딕 ExtraBold"/>
              <a:ea typeface="나눔고딕 ExtraBold"/>
              <a:cs typeface="+mn-lt"/>
            </a:endParaRPr>
          </a:p>
          <a:p>
            <a:endParaRPr lang="ko-KR" altLang="en-US" sz="220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936076" y="1472743"/>
            <a:ext cx="2594355" cy="1195195"/>
            <a:chOff x="501606" y="2727991"/>
            <a:chExt cx="2594355" cy="1195195"/>
          </a:xfrm>
        </p:grpSpPr>
        <p:sp>
          <p:nvSpPr>
            <p:cNvPr id="11" name="TextBox 10"/>
            <p:cNvSpPr txBox="1"/>
            <p:nvPr/>
          </p:nvSpPr>
          <p:spPr>
            <a:xfrm>
              <a:off x="1140852" y="2845968"/>
              <a:ext cx="569387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순위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1580" y="3184522"/>
              <a:ext cx="1954381" cy="73866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1. 10,000+ : 24.7%</a:t>
              </a:r>
            </a:p>
            <a:p>
              <a:r>
                <a:rPr lang="ko-KR" altLang="en-US" sz="1400">
                  <a:latin typeface="나눔고딕"/>
                  <a:ea typeface="나눔고딕"/>
                </a:rPr>
                <a:t>2. 50,000+ : 18.8%</a:t>
              </a:r>
            </a:p>
            <a:p>
              <a:r>
                <a:rPr lang="ko-KR" altLang="en-US" sz="1400">
                  <a:latin typeface="나눔고딕"/>
                  <a:ea typeface="나눔고딕"/>
                </a:rPr>
                <a:t>3. 200,000+ : 14.1%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936076" y="3098855"/>
            <a:ext cx="2938873" cy="1195195"/>
            <a:chOff x="501606" y="2727991"/>
            <a:chExt cx="2938873" cy="1195195"/>
          </a:xfrm>
        </p:grpSpPr>
        <p:sp>
          <p:nvSpPr>
            <p:cNvPr id="15" name="TextBox 14"/>
            <p:cNvSpPr txBox="1"/>
            <p:nvPr/>
          </p:nvSpPr>
          <p:spPr>
            <a:xfrm>
              <a:off x="1140852" y="2845968"/>
              <a:ext cx="182614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전세계지표와 비교 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580" y="3184522"/>
              <a:ext cx="2298899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- </a:t>
              </a:r>
              <a:r>
                <a:rPr lang="ko-KR" altLang="en-US" sz="140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전세계지표와같은</a:t>
              </a:r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 순위 </a:t>
              </a:r>
            </a:p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- top3가 57.6%로 전세계 보다 높은 비율</a:t>
              </a:r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936076" y="4724966"/>
            <a:ext cx="2647683" cy="1410638"/>
            <a:chOff x="501606" y="2727991"/>
            <a:chExt cx="2647683" cy="1410638"/>
          </a:xfrm>
        </p:grpSpPr>
        <p:sp>
          <p:nvSpPr>
            <p:cNvPr id="19" name="TextBox 18"/>
            <p:cNvSpPr txBox="1"/>
            <p:nvPr/>
          </p:nvSpPr>
          <p:spPr>
            <a:xfrm>
              <a:off x="1140852" y="2845968"/>
              <a:ext cx="164660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유럽 지표와 비교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1580" y="3184522"/>
              <a:ext cx="20077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sz="1400">
                  <a:latin typeface="Malgun Gothic"/>
                  <a:ea typeface="Malgun Gothic"/>
                </a:rPr>
                <a:t>top3 총합이 48.5%로 유럽 지표보다 높음</a:t>
              </a:r>
              <a:endParaRPr lang="ko-KR" sz="1400">
                <a:latin typeface="Malgun Gothic"/>
                <a:ea typeface="Malgun Gothic"/>
                <a:cs typeface="+mn-lt"/>
              </a:endParaRPr>
            </a:p>
            <a:p>
              <a:endParaRPr lang="ko-KR" sz="1400">
                <a:ea typeface="+mn-lt"/>
                <a:cs typeface="+mn-lt"/>
              </a:endParaRPr>
            </a:p>
            <a:p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" name="그림 7">
            <a:extLst>
              <a:ext uri="{FF2B5EF4-FFF2-40B4-BE49-F238E27FC236}">
                <a16:creationId xmlns:a16="http://schemas.microsoft.com/office/drawing/2014/main" id="{8AB9502C-CCD6-4666-BF70-3500C1A9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3525"/>
            <a:ext cx="5426075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4156" y="979004"/>
            <a:ext cx="5791200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217" y="1041856"/>
            <a:ext cx="551051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2021년 분기별 1위 장르의 </a:t>
            </a:r>
            <a:r>
              <a:rPr lang="ko-KR" altLang="en-US" sz="22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인기작</a:t>
            </a:r>
            <a:r>
              <a:rPr lang="ko-KR" altLang="en-US" sz="22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1위</a:t>
            </a:r>
            <a:endParaRPr lang="ko-KR" altLang="en-US" sz="2200" err="1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88454" y="977362"/>
            <a:ext cx="3724855" cy="2426517"/>
            <a:chOff x="501606" y="2727991"/>
            <a:chExt cx="3724855" cy="2426517"/>
          </a:xfrm>
        </p:grpSpPr>
        <p:sp>
          <p:nvSpPr>
            <p:cNvPr id="11" name="TextBox 10"/>
            <p:cNvSpPr txBox="1"/>
            <p:nvPr/>
          </p:nvSpPr>
          <p:spPr>
            <a:xfrm>
              <a:off x="1140852" y="2845968"/>
              <a:ext cx="18473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600" b="1">
                <a:latin typeface="나눔고딕"/>
                <a:ea typeface="나눔고딕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485" y="3400182"/>
              <a:ext cx="3659976" cy="175432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>
                <a:ea typeface="맑은 고딕"/>
              </a:endParaRPr>
            </a:p>
            <a:p>
              <a:r>
                <a:rPr lang="ko-KR">
                  <a:ea typeface="+mn-lt"/>
                  <a:cs typeface="+mn-lt"/>
                </a:rPr>
                <a:t>1분기: </a:t>
              </a:r>
              <a:r>
                <a:rPr lang="ko-KR" err="1">
                  <a:ea typeface="+mn-lt"/>
                  <a:cs typeface="+mn-lt"/>
                </a:rPr>
                <a:t>Drama</a:t>
              </a:r>
              <a:r>
                <a:rPr lang="ko-KR">
                  <a:ea typeface="+mn-lt"/>
                  <a:cs typeface="+mn-lt"/>
                </a:rPr>
                <a:t> : The </a:t>
              </a:r>
              <a:r>
                <a:rPr lang="ko-KR" err="1">
                  <a:ea typeface="+mn-lt"/>
                  <a:cs typeface="+mn-lt"/>
                </a:rPr>
                <a:t>white</a:t>
              </a:r>
              <a:r>
                <a:rPr lang="ko-KR">
                  <a:ea typeface="+mn-lt"/>
                  <a:cs typeface="+mn-lt"/>
                </a:rPr>
                <a:t> </a:t>
              </a:r>
              <a:r>
                <a:rPr lang="ko-KR" err="1">
                  <a:ea typeface="+mn-lt"/>
                  <a:cs typeface="+mn-lt"/>
                </a:rPr>
                <a:t>Tiger</a:t>
              </a:r>
              <a:r>
                <a:rPr lang="ko-KR" altLang="en-US">
                  <a:ea typeface="+mn-lt"/>
                  <a:cs typeface="+mn-lt"/>
                </a:rPr>
                <a:t> </a:t>
              </a:r>
              <a:endParaRPr lang="ko-KR"/>
            </a:p>
            <a:p>
              <a:r>
                <a:rPr lang="ko-KR">
                  <a:ea typeface="+mn-lt"/>
                  <a:cs typeface="+mn-lt"/>
                </a:rPr>
                <a:t>2분기: </a:t>
              </a:r>
              <a:r>
                <a:rPr lang="ko-KR" err="1">
                  <a:ea typeface="+mn-lt"/>
                  <a:cs typeface="+mn-lt"/>
                </a:rPr>
                <a:t>Crime</a:t>
              </a:r>
              <a:r>
                <a:rPr lang="ko-KR">
                  <a:ea typeface="+mn-lt"/>
                  <a:cs typeface="+mn-lt"/>
                </a:rPr>
                <a:t> :</a:t>
              </a:r>
              <a:r>
                <a:rPr lang="ko-KR" altLang="en-US">
                  <a:ea typeface="+mn-lt"/>
                  <a:cs typeface="+mn-lt"/>
                </a:rPr>
                <a:t> </a:t>
              </a:r>
              <a:endParaRPr lang="ko-KR"/>
            </a:p>
            <a:p>
              <a:r>
                <a:rPr lang="ko-KR">
                  <a:ea typeface="+mn-lt"/>
                  <a:cs typeface="+mn-lt"/>
                </a:rPr>
                <a:t>3분기: </a:t>
              </a:r>
              <a:r>
                <a:rPr lang="ko-KR" err="1">
                  <a:ea typeface="+mn-lt"/>
                  <a:cs typeface="+mn-lt"/>
                </a:rPr>
                <a:t>Drama</a:t>
              </a:r>
              <a:r>
                <a:rPr lang="ko-KR">
                  <a:ea typeface="+mn-lt"/>
                  <a:cs typeface="+mn-lt"/>
                </a:rPr>
                <a:t> : The </a:t>
              </a:r>
              <a:r>
                <a:rPr lang="ko-KR" err="1">
                  <a:ea typeface="+mn-lt"/>
                  <a:cs typeface="+mn-lt"/>
                </a:rPr>
                <a:t>Srarling</a:t>
              </a:r>
              <a:endParaRPr lang="ko-KR" err="1"/>
            </a:p>
            <a:p>
              <a:r>
                <a:rPr lang="ko-KR">
                  <a:ea typeface="+mn-lt"/>
                  <a:cs typeface="+mn-lt"/>
                </a:rPr>
                <a:t>4분기: </a:t>
              </a:r>
              <a:r>
                <a:rPr lang="ko-KR" err="1">
                  <a:ea typeface="+mn-lt"/>
                  <a:cs typeface="+mn-lt"/>
                </a:rPr>
                <a:t>Drama</a:t>
              </a:r>
              <a:r>
                <a:rPr lang="ko-KR">
                  <a:ea typeface="+mn-lt"/>
                  <a:cs typeface="+mn-lt"/>
                </a:rPr>
                <a:t> : The </a:t>
              </a:r>
              <a:r>
                <a:rPr lang="ko-KR" err="1">
                  <a:ea typeface="+mn-lt"/>
                  <a:cs typeface="+mn-lt"/>
                </a:rPr>
                <a:t>Midnight</a:t>
              </a:r>
              <a:r>
                <a:rPr lang="ko-KR">
                  <a:ea typeface="+mn-lt"/>
                  <a:cs typeface="+mn-lt"/>
                </a:rPr>
                <a:t> </a:t>
              </a:r>
              <a:r>
                <a:rPr lang="ko-KR" err="1">
                  <a:ea typeface="+mn-lt"/>
                  <a:cs typeface="+mn-lt"/>
                </a:rPr>
                <a:t>Sky</a:t>
              </a:r>
              <a:endParaRPr lang="ko-KR" err="1"/>
            </a:p>
            <a:p>
              <a:endPara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606" y="2727991"/>
              <a:ext cx="1656223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TOP1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224077" y="3426149"/>
            <a:ext cx="4223224" cy="2554545"/>
            <a:chOff x="501606" y="2591376"/>
            <a:chExt cx="4223224" cy="2554545"/>
          </a:xfrm>
        </p:grpSpPr>
        <p:sp>
          <p:nvSpPr>
            <p:cNvPr id="15" name="TextBox 14"/>
            <p:cNvSpPr txBox="1"/>
            <p:nvPr/>
          </p:nvSpPr>
          <p:spPr>
            <a:xfrm>
              <a:off x="1140852" y="2845968"/>
              <a:ext cx="18473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8818" y="2591376"/>
              <a:ext cx="4166012" cy="255454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endParaRPr>
            </a:p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sz="1600">
                  <a:ea typeface="+mn-lt"/>
                  <a:cs typeface="+mn-lt"/>
                </a:rPr>
                <a:t>1분기: </a:t>
              </a:r>
              <a:r>
                <a:rPr lang="ko-KR" sz="1600" err="1">
                  <a:ea typeface="+mn-lt"/>
                  <a:cs typeface="+mn-lt"/>
                </a:rPr>
                <a:t>Comedy</a:t>
              </a:r>
              <a:r>
                <a:rPr lang="ko-KR" sz="1600">
                  <a:ea typeface="+mn-lt"/>
                  <a:cs typeface="+mn-lt"/>
                </a:rPr>
                <a:t> : </a:t>
              </a:r>
              <a:r>
                <a:rPr lang="ko-KR" sz="1600" err="1">
                  <a:ea typeface="+mn-lt"/>
                  <a:cs typeface="+mn-lt"/>
                </a:rPr>
                <a:t>I</a:t>
              </a:r>
              <a:r>
                <a:rPr lang="ko-KR" sz="1600">
                  <a:ea typeface="+mn-lt"/>
                  <a:cs typeface="+mn-lt"/>
                </a:rPr>
                <a:t> Care </a:t>
              </a:r>
              <a:r>
                <a:rPr lang="ko-KR" sz="1600" err="1">
                  <a:ea typeface="+mn-lt"/>
                  <a:cs typeface="+mn-lt"/>
                </a:rPr>
                <a:t>a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Lot</a:t>
              </a:r>
              <a:endParaRPr lang="ko-KR" sz="1600">
                <a:ea typeface="맑은 고딕"/>
              </a:endParaRPr>
            </a:p>
            <a:p>
              <a:r>
                <a:rPr lang="ko-KR" sz="1600">
                  <a:ea typeface="+mn-lt"/>
                  <a:cs typeface="+mn-lt"/>
                </a:rPr>
                <a:t>2분기: </a:t>
              </a:r>
              <a:r>
                <a:rPr lang="ko-KR" sz="1600" err="1">
                  <a:ea typeface="+mn-lt"/>
                  <a:cs typeface="+mn-lt"/>
                </a:rPr>
                <a:t>Drama</a:t>
              </a:r>
              <a:r>
                <a:rPr lang="ko-KR" sz="1600">
                  <a:ea typeface="+mn-lt"/>
                  <a:cs typeface="+mn-lt"/>
                </a:rPr>
                <a:t> : The </a:t>
              </a:r>
              <a:r>
                <a:rPr lang="ko-KR" sz="1600" err="1">
                  <a:ea typeface="+mn-lt"/>
                  <a:cs typeface="+mn-lt"/>
                </a:rPr>
                <a:t>Woman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in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the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window</a:t>
              </a:r>
              <a:endParaRPr lang="ko-KR" sz="1600">
                <a:ea typeface="맑은 고딕"/>
              </a:endParaRPr>
            </a:p>
            <a:p>
              <a:r>
                <a:rPr lang="ko-KR" sz="1600">
                  <a:ea typeface="+mn-lt"/>
                  <a:cs typeface="+mn-lt"/>
                </a:rPr>
                <a:t>3분기: </a:t>
              </a:r>
              <a:r>
                <a:rPr lang="ko-KR" sz="1600" err="1">
                  <a:ea typeface="+mn-lt"/>
                  <a:cs typeface="+mn-lt"/>
                </a:rPr>
                <a:t>Comedy</a:t>
              </a:r>
              <a:r>
                <a:rPr lang="ko-KR" sz="1600">
                  <a:ea typeface="+mn-lt"/>
                  <a:cs typeface="+mn-lt"/>
                </a:rPr>
                <a:t> : The </a:t>
              </a:r>
              <a:r>
                <a:rPr lang="ko-KR" sz="1600" err="1">
                  <a:ea typeface="+mn-lt"/>
                  <a:cs typeface="+mn-lt"/>
                </a:rPr>
                <a:t>kissing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booth</a:t>
              </a:r>
              <a:r>
                <a:rPr lang="ko-KR" sz="1600">
                  <a:ea typeface="+mn-lt"/>
                  <a:cs typeface="+mn-lt"/>
                </a:rPr>
                <a:t> 3</a:t>
              </a:r>
              <a:endParaRPr lang="ko-KR" sz="1600">
                <a:ea typeface="맑은 고딕"/>
              </a:endParaRPr>
            </a:p>
            <a:p>
              <a:r>
                <a:rPr lang="ko-KR" sz="1600">
                  <a:ea typeface="+mn-lt"/>
                  <a:cs typeface="+mn-lt"/>
                </a:rPr>
                <a:t>4분기: </a:t>
              </a:r>
              <a:r>
                <a:rPr lang="ko-KR" sz="1600" err="1">
                  <a:ea typeface="+mn-lt"/>
                  <a:cs typeface="+mn-lt"/>
                </a:rPr>
                <a:t>Comedy</a:t>
              </a:r>
              <a:r>
                <a:rPr lang="ko-KR" sz="1600">
                  <a:ea typeface="+mn-lt"/>
                  <a:cs typeface="+mn-lt"/>
                </a:rPr>
                <a:t> : </a:t>
              </a:r>
              <a:r>
                <a:rPr lang="ko-KR" sz="1600" err="1">
                  <a:ea typeface="+mn-lt"/>
                  <a:cs typeface="+mn-lt"/>
                </a:rPr>
                <a:t>Death</a:t>
              </a:r>
              <a:r>
                <a:rPr lang="ko-KR" sz="1600">
                  <a:ea typeface="+mn-lt"/>
                  <a:cs typeface="+mn-lt"/>
                </a:rPr>
                <a:t> </a:t>
              </a:r>
              <a:r>
                <a:rPr lang="ko-KR" sz="1600" err="1">
                  <a:ea typeface="+mn-lt"/>
                  <a:cs typeface="+mn-lt"/>
                </a:rPr>
                <a:t>to</a:t>
              </a:r>
              <a:r>
                <a:rPr lang="ko-KR" sz="1600">
                  <a:ea typeface="+mn-lt"/>
                  <a:cs typeface="+mn-lt"/>
                </a:rPr>
                <a:t> 2020</a:t>
              </a:r>
              <a:endParaRPr lang="ko-KR" sz="1600">
                <a:ea typeface="맑은 고딕"/>
              </a:endParaRPr>
            </a:p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06" y="2727991"/>
              <a:ext cx="1656223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TOP2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828339E-0AF2-4379-8E1A-6C83D75B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21" y="1788738"/>
            <a:ext cx="5819954" cy="2835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0EBD5-CAB9-4874-AB6D-4B26D9257F3F}"/>
              </a:ext>
            </a:extLst>
          </p:cNvPr>
          <p:cNvSpPr txBox="1"/>
          <p:nvPr/>
        </p:nvSpPr>
        <p:spPr>
          <a:xfrm>
            <a:off x="990600" y="5130800"/>
            <a:ext cx="689186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>
                <a:ea typeface="맑은 고딕"/>
              </a:rPr>
              <a:t>1. 각 </a:t>
            </a:r>
            <a:r>
              <a:rPr lang="en-US" altLang="ko-KR" sz="1600" err="1">
                <a:ea typeface="맑은 고딕"/>
              </a:rPr>
              <a:t>분기별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데이터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크롤링</a:t>
            </a:r>
            <a:r>
              <a:rPr lang="en-US" altLang="ko-KR" sz="1600">
                <a:ea typeface="맑은 고딕"/>
              </a:rPr>
              <a:t> - </a:t>
            </a:r>
            <a:r>
              <a:rPr lang="en-US" altLang="ko-KR" sz="1600" err="1">
                <a:ea typeface="맑은 고딕"/>
              </a:rPr>
              <a:t>인기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장르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확인</a:t>
            </a:r>
            <a:endParaRPr lang="en-US" altLang="ko-KR" sz="1600">
              <a:ea typeface="맑은 고딕"/>
            </a:endParaRPr>
          </a:p>
          <a:p>
            <a:r>
              <a:rPr lang="en-US" altLang="ko-KR" sz="1600">
                <a:ea typeface="맑은 고딕"/>
              </a:rPr>
              <a:t>2. </a:t>
            </a:r>
            <a:r>
              <a:rPr lang="en-US" altLang="ko-KR" sz="1600" err="1">
                <a:ea typeface="맑은 고딕"/>
              </a:rPr>
              <a:t>csv파일의</a:t>
            </a:r>
            <a:r>
              <a:rPr lang="en-US" altLang="ko-KR" sz="1600">
                <a:ea typeface="맑은 고딕"/>
              </a:rPr>
              <a:t> '</a:t>
            </a:r>
            <a:r>
              <a:rPr lang="en-US" altLang="ko-KR" sz="1600" err="1">
                <a:ea typeface="맑은 고딕"/>
              </a:rPr>
              <a:t>listed_in</a:t>
            </a:r>
            <a:r>
              <a:rPr lang="en-US" altLang="ko-KR" sz="1600">
                <a:ea typeface="맑은 고딕"/>
              </a:rPr>
              <a:t>' </a:t>
            </a:r>
            <a:r>
              <a:rPr lang="en-US" altLang="ko-KR" sz="1600" err="1">
                <a:ea typeface="맑은 고딕"/>
              </a:rPr>
              <a:t>장르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전처리</a:t>
            </a:r>
            <a:r>
              <a:rPr lang="en-US" altLang="ko-KR" sz="1600">
                <a:ea typeface="맑은 고딕"/>
              </a:rPr>
              <a:t> 및 '</a:t>
            </a:r>
            <a:r>
              <a:rPr lang="en-US" altLang="ko-KR" sz="1600" err="1">
                <a:ea typeface="맑은 고딕"/>
              </a:rPr>
              <a:t>date_added</a:t>
            </a:r>
            <a:r>
              <a:rPr lang="en-US" altLang="ko-KR" sz="1600">
                <a:ea typeface="맑은 고딕"/>
              </a:rPr>
              <a:t>' </a:t>
            </a:r>
            <a:r>
              <a:rPr lang="en-US" altLang="ko-KR" sz="1600" err="1">
                <a:ea typeface="맑은 고딕"/>
              </a:rPr>
              <a:t>분기별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저장</a:t>
            </a:r>
            <a:endParaRPr lang="en-US" altLang="ko-KR" sz="1600">
              <a:ea typeface="맑은 고딕"/>
            </a:endParaRPr>
          </a:p>
          <a:p>
            <a:r>
              <a:rPr lang="en-US" altLang="ko-KR" sz="1600">
                <a:ea typeface="맑은 고딕"/>
              </a:rPr>
              <a:t>3. </a:t>
            </a:r>
            <a:r>
              <a:rPr lang="en-US" altLang="ko-KR" sz="1600" err="1">
                <a:ea typeface="맑은 고딕"/>
              </a:rPr>
              <a:t>넷플릭스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인기작과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분기별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작품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비교후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포인트로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결산</a:t>
            </a:r>
            <a:endParaRPr lang="en-US" altLang="ko-KR" sz="1600">
              <a:ea typeface="맑은 고딕"/>
            </a:endParaRPr>
          </a:p>
          <a:p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998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4156" y="979004"/>
            <a:ext cx="5791200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3141" y="1041788"/>
            <a:ext cx="293276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이외 </a:t>
            </a:r>
            <a:r>
              <a:rPr lang="ko-KR" altLang="en-US" sz="22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크롤링</a:t>
            </a:r>
            <a:r>
              <a:rPr lang="ko-KR" altLang="en-US" sz="22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 데이터</a:t>
            </a:r>
            <a:endParaRPr lang="ko-KR" altLang="en-US" sz="2200" b="1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38823" y="2097337"/>
            <a:ext cx="3009446" cy="1086041"/>
            <a:chOff x="501606" y="2526649"/>
            <a:chExt cx="2807321" cy="965650"/>
          </a:xfrm>
        </p:grpSpPr>
        <p:sp>
          <p:nvSpPr>
            <p:cNvPr id="8" name="TextBox 7"/>
            <p:cNvSpPr txBox="1"/>
            <p:nvPr/>
          </p:nvSpPr>
          <p:spPr>
            <a:xfrm>
              <a:off x="1132385" y="2667210"/>
              <a:ext cx="2176542" cy="3010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배급사별 비율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606" y="2526649"/>
              <a:ext cx="586319" cy="73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44223" y="2098423"/>
            <a:ext cx="1027905" cy="1127330"/>
            <a:chOff x="501606" y="2727991"/>
            <a:chExt cx="824705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1140852" y="2845968"/>
              <a:ext cx="18473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97A8F634-FC42-4909-B5D4-258DA799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2704871"/>
            <a:ext cx="3454399" cy="2032459"/>
          </a:xfrm>
          <a:prstGeom prst="rect">
            <a:avLst/>
          </a:prstGeom>
        </p:spPr>
      </p:pic>
      <p:pic>
        <p:nvPicPr>
          <p:cNvPr id="23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AAEE339F-62C0-4993-AFAF-855E00DD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33" y="2697045"/>
            <a:ext cx="3725333" cy="2005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2E52B7-019E-40CF-9E03-604E56325E0F}"/>
              </a:ext>
            </a:extLst>
          </p:cNvPr>
          <p:cNvSpPr txBox="1"/>
          <p:nvPr/>
        </p:nvSpPr>
        <p:spPr>
          <a:xfrm>
            <a:off x="6841067" y="2252133"/>
            <a:ext cx="34120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ea typeface="나눔고딕"/>
              </a:rPr>
              <a:t>대륙별</a:t>
            </a:r>
            <a:r>
              <a:rPr lang="ko-KR" altLang="en-US" b="1">
                <a:ea typeface="나눔고딕"/>
              </a:rPr>
              <a:t> 비율</a:t>
            </a:r>
            <a:r>
              <a:rPr lang="ko-KR">
                <a:latin typeface="나눔고딕"/>
                <a:ea typeface="나눔고딕"/>
              </a:rPr>
              <a:t>​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95AD0-99D6-411E-9CFD-DAE1CB19BB89}"/>
              </a:ext>
            </a:extLst>
          </p:cNvPr>
          <p:cNvSpPr txBox="1"/>
          <p:nvPr/>
        </p:nvSpPr>
        <p:spPr>
          <a:xfrm>
            <a:off x="1380067" y="4927600"/>
            <a:ext cx="457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넷플릭스</a:t>
            </a:r>
            <a:r>
              <a:rPr lang="ko-KR" altLang="en-US">
                <a:ea typeface="맑은 고딕"/>
              </a:rPr>
              <a:t> 배급 작품비율이 월등히 높다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E4C10-2869-4E70-AFB6-D6DCBD0FA27F}"/>
              </a:ext>
            </a:extLst>
          </p:cNvPr>
          <p:cNvSpPr txBox="1"/>
          <p:nvPr/>
        </p:nvSpPr>
        <p:spPr>
          <a:xfrm>
            <a:off x="7120467" y="4927600"/>
            <a:ext cx="457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North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America와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Europe이</a:t>
            </a:r>
            <a:endParaRPr lang="ko-KR" err="1"/>
          </a:p>
          <a:p>
            <a:r>
              <a:rPr lang="ko-KR" altLang="en-US">
                <a:ea typeface="맑은 고딕"/>
              </a:rPr>
              <a:t> 작품비율이 월등히 높다</a:t>
            </a:r>
          </a:p>
        </p:txBody>
      </p:sp>
    </p:spTree>
    <p:extLst>
      <p:ext uri="{BB962C8B-B14F-4D97-AF65-F5344CB8AC3E}">
        <p14:creationId xmlns:p14="http://schemas.microsoft.com/office/powerpoint/2010/main" val="196825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2315" y="3209223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646" y="2736539"/>
            <a:ext cx="6144504" cy="47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대구경북 1반 2조의 데이터 </a:t>
            </a:r>
            <a:r>
              <a:rPr lang="ko-KR" altLang="en-US" sz="2400" b="1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크롤링</a:t>
            </a:r>
            <a:r>
              <a:rPr lang="ko-KR" altLang="en-US" sz="24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발표 </a:t>
            </a:r>
            <a:endParaRPr lang="en-US" altLang="ko-KR" sz="24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400" spc="-1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1606" y="2873765"/>
            <a:ext cx="1800290" cy="830997"/>
            <a:chOff x="501606" y="2727991"/>
            <a:chExt cx="1800290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097720" y="2975364"/>
              <a:ext cx="1204176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단변량</a:t>
              </a:r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 분석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423710" y="2873764"/>
            <a:ext cx="2558361" cy="830997"/>
            <a:chOff x="501606" y="2727991"/>
            <a:chExt cx="2558361" cy="830997"/>
          </a:xfrm>
        </p:grpSpPr>
        <p:sp>
          <p:nvSpPr>
            <p:cNvPr id="36" name="TextBox 35"/>
            <p:cNvSpPr txBox="1"/>
            <p:nvPr/>
          </p:nvSpPr>
          <p:spPr>
            <a:xfrm>
              <a:off x="1140852" y="2845968"/>
              <a:ext cx="191911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600" b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추가데이터 수집(1)</a:t>
              </a:r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45814" y="2873764"/>
            <a:ext cx="823977" cy="830997"/>
            <a:chOff x="501606" y="2727991"/>
            <a:chExt cx="823977" cy="830997"/>
          </a:xfrm>
        </p:grpSpPr>
        <p:sp>
          <p:nvSpPr>
            <p:cNvPr id="40" name="TextBox 39"/>
            <p:cNvSpPr txBox="1"/>
            <p:nvPr/>
          </p:nvSpPr>
          <p:spPr>
            <a:xfrm>
              <a:off x="1140852" y="2845968"/>
              <a:ext cx="18473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055884" y="2873763"/>
            <a:ext cx="2310624" cy="830997"/>
            <a:chOff x="501606" y="2727991"/>
            <a:chExt cx="2310624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1140852" y="2845968"/>
              <a:ext cx="1282723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sz="1600" b="1">
                  <a:ea typeface="+mn-lt"/>
                  <a:cs typeface="+mn-lt"/>
                </a:rPr>
                <a:t>추가 </a:t>
              </a:r>
              <a:r>
                <a:rPr lang="ko-KR" sz="1600" b="1" err="1">
                  <a:ea typeface="+mn-lt"/>
                  <a:cs typeface="+mn-lt"/>
                </a:rPr>
                <a:t>크롤링</a:t>
              </a:r>
              <a:endParaRPr lang="ko-KR" sz="1600">
                <a:ea typeface="+mn-lt"/>
                <a:cs typeface="+mn-lt"/>
              </a:endParaRPr>
            </a:p>
            <a:p>
              <a:endPara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41580" y="3184522"/>
              <a:ext cx="1670650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/>
                  <a:ea typeface="나눔고딕"/>
                </a:rPr>
                <a:t>분기별 장르 인기작 </a:t>
              </a:r>
              <a:endParaRPr lang="ko-KR" altLang="en-US" sz="14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4800" b="1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F0EBF2-3558-408A-871F-DFD503CE21E4}"/>
              </a:ext>
            </a:extLst>
          </p:cNvPr>
          <p:cNvSpPr txBox="1"/>
          <p:nvPr/>
        </p:nvSpPr>
        <p:spPr>
          <a:xfrm>
            <a:off x="4104565" y="3396431"/>
            <a:ext cx="174919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400">
                <a:ea typeface="+mn-lt"/>
                <a:cs typeface="+mn-lt"/>
              </a:rPr>
              <a:t>영화 </a:t>
            </a:r>
            <a:r>
              <a:rPr lang="ko-KR" sz="1400" err="1">
                <a:ea typeface="+mn-lt"/>
                <a:cs typeface="+mn-lt"/>
              </a:rPr>
              <a:t>DB에서</a:t>
            </a:r>
            <a:r>
              <a:rPr lang="ko-KR" sz="1400">
                <a:ea typeface="+mn-lt"/>
                <a:cs typeface="+mn-lt"/>
              </a:rPr>
              <a:t> 올해 가장 인기있는 영화 TOP100 수집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B05E-1A7A-45B1-871B-0C433B6C553C}"/>
              </a:ext>
            </a:extLst>
          </p:cNvPr>
          <p:cNvSpPr txBox="1"/>
          <p:nvPr/>
        </p:nvSpPr>
        <p:spPr>
          <a:xfrm>
            <a:off x="6903922" y="2957235"/>
            <a:ext cx="186140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추가데이터 수집(2)</a:t>
            </a:r>
            <a:endParaRPr lang="ko-KR" altLang="en-US" sz="1600" b="1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F6771-3C0B-4560-8C25-99E71C07487C}"/>
              </a:ext>
            </a:extLst>
          </p:cNvPr>
          <p:cNvSpPr txBox="1"/>
          <p:nvPr/>
        </p:nvSpPr>
        <p:spPr>
          <a:xfrm>
            <a:off x="6908150" y="3295789"/>
            <a:ext cx="174919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ea typeface="+mn-lt"/>
                <a:cs typeface="+mn-lt"/>
              </a:rPr>
              <a:t>각 나라의 </a:t>
            </a:r>
            <a:r>
              <a:rPr lang="ko-KR" altLang="en-US" sz="1400" err="1">
                <a:ea typeface="+mn-lt"/>
                <a:cs typeface="+mn-lt"/>
              </a:rPr>
              <a:t>넷플릭스</a:t>
            </a:r>
            <a:r>
              <a:rPr lang="ko-KR" altLang="en-US" sz="1400">
                <a:ea typeface="+mn-lt"/>
                <a:cs typeface="+mn-lt"/>
              </a:rPr>
              <a:t> 구독자 수 데이터 수집</a:t>
            </a: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83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</a:t>
            </a:r>
            <a:endParaRPr lang="ko-KR" altLang="en-US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7564" y="1180307"/>
            <a:ext cx="67970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err="1">
                <a:solidFill>
                  <a:schemeClr val="bg1"/>
                </a:solidFill>
                <a:latin typeface="나눔고딕 ExtraBold"/>
                <a:ea typeface="나눔고딕 ExtraBold"/>
              </a:rPr>
              <a:t>넷플릭스에서</a:t>
            </a:r>
            <a:r>
              <a:rPr lang="ko-KR" altLang="en-US" b="1">
                <a:solidFill>
                  <a:schemeClr val="bg1"/>
                </a:solidFill>
                <a:latin typeface="나눔고딕 ExtraBold"/>
                <a:ea typeface="나눔고딕 ExtraBold"/>
              </a:rPr>
              <a:t> 제공하는 컨텐츠의 </a:t>
            </a:r>
            <a:r>
              <a:rPr lang="en-US" altLang="ko-KR" b="1">
                <a:solidFill>
                  <a:schemeClr val="bg1"/>
                </a:solidFill>
                <a:latin typeface="나눔고딕 ExtraBold"/>
                <a:ea typeface="맑은 고딕"/>
              </a:rPr>
              <a:t>70%</a:t>
            </a:r>
            <a:r>
              <a:rPr lang="ko-KR" altLang="en-US" b="1">
                <a:solidFill>
                  <a:schemeClr val="bg1"/>
                </a:solidFill>
                <a:latin typeface="나눔고딕 ExtraBold"/>
                <a:ea typeface="나눔고딕 ExtraBold"/>
              </a:rPr>
              <a:t>가 영화인 것으로 확인되었다</a:t>
            </a:r>
            <a:r>
              <a:rPr lang="en-US" altLang="ko-KR" b="1">
                <a:solidFill>
                  <a:schemeClr val="bg1"/>
                </a:solidFill>
                <a:latin typeface="나눔고딕 ExtraBold"/>
                <a:ea typeface="맑은 고딕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017" y="2316094"/>
            <a:ext cx="717638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Yu Gothic UI"/>
                <a:ea typeface="1훈나무그늘 M"/>
              </a:rPr>
              <a:t>콘텐츠 공급사는 </a:t>
            </a:r>
            <a:r>
              <a:rPr lang="en-US" altLang="ko-KR" sz="2400" err="1">
                <a:latin typeface="Yu Gothic UI"/>
                <a:ea typeface="맑은 고딕"/>
              </a:rPr>
              <a:t>tv_show</a:t>
            </a:r>
            <a:r>
              <a:rPr lang="ko-KR" altLang="en-US" sz="2400">
                <a:latin typeface="Yu Gothic UI"/>
                <a:ea typeface="1훈나무그늘 M"/>
              </a:rPr>
              <a:t>보다는 </a:t>
            </a:r>
            <a:r>
              <a:rPr lang="en-US" altLang="ko-KR" sz="2400">
                <a:latin typeface="Yu Gothic UI"/>
                <a:ea typeface="맑은 고딕"/>
              </a:rPr>
              <a:t>movie</a:t>
            </a:r>
            <a:r>
              <a:rPr lang="ko-KR" altLang="en-US" sz="2400">
                <a:latin typeface="Yu Gothic UI"/>
                <a:ea typeface="1훈나무그늘 M"/>
              </a:rPr>
              <a:t>쪽으로 제작을 많이 하는 것이 수익을 벌어들이기 좋을 것이다</a:t>
            </a:r>
            <a:r>
              <a:rPr lang="en-US" altLang="ko-KR" sz="2400">
                <a:latin typeface="Yu Gothic UI"/>
                <a:ea typeface="맑은 고딕"/>
              </a:rPr>
              <a:t>.</a:t>
            </a:r>
          </a:p>
          <a:p>
            <a:endParaRPr lang="en-US" altLang="ko-KR" sz="2400">
              <a:latin typeface="Yu Gothic UI"/>
              <a:ea typeface="맑은 고딕"/>
            </a:endParaRPr>
          </a:p>
          <a:p>
            <a:r>
              <a:rPr lang="ko-KR" altLang="en-US" sz="2400">
                <a:latin typeface="Yu Gothic UI"/>
                <a:ea typeface="1훈나무그늘 M"/>
              </a:rPr>
              <a:t>또한</a:t>
            </a:r>
            <a:r>
              <a:rPr lang="en-US" altLang="ko-KR" sz="2400">
                <a:latin typeface="Yu Gothic UI"/>
                <a:ea typeface="맑은 고딕"/>
              </a:rPr>
              <a:t>, </a:t>
            </a:r>
            <a:r>
              <a:rPr lang="en-US" altLang="ko-KR" sz="2400" err="1">
                <a:latin typeface="Yu Gothic UI"/>
                <a:ea typeface="맑은 고딕"/>
              </a:rPr>
              <a:t>tv_show</a:t>
            </a:r>
            <a:r>
              <a:rPr lang="ko-KR" altLang="en-US" sz="2400">
                <a:latin typeface="Yu Gothic UI"/>
                <a:ea typeface="1훈나무그늘 M"/>
              </a:rPr>
              <a:t>가 </a:t>
            </a:r>
            <a:r>
              <a:rPr lang="en-US" altLang="ko-KR" sz="2400">
                <a:latin typeface="Yu Gothic UI"/>
                <a:ea typeface="맑은 고딕"/>
              </a:rPr>
              <a:t>movie</a:t>
            </a:r>
            <a:r>
              <a:rPr lang="ko-KR" altLang="en-US" sz="2400">
                <a:latin typeface="Yu Gothic UI"/>
                <a:ea typeface="1훈나무그늘 M"/>
              </a:rPr>
              <a:t>보다 제공이 덜 되는 이유에 대해서 추가적으로 분석해보면 좋을 것이다</a:t>
            </a:r>
            <a:endParaRPr lang="en-US" altLang="ko-KR" sz="2400">
              <a:latin typeface="1훈나무그늘 M"/>
              <a:ea typeface="Yu Gothic UI"/>
            </a:endParaRPr>
          </a:p>
          <a:p>
            <a:endParaRPr lang="ko-KR" altLang="en-US" sz="2400">
              <a:latin typeface="Yu Gothic UI"/>
              <a:ea typeface="1훈나무그늘 M"/>
            </a:endParaRPr>
          </a:p>
          <a:p>
            <a:r>
              <a:rPr lang="en-US" altLang="ko-KR" sz="2400">
                <a:latin typeface="Yu Gothic UI"/>
                <a:ea typeface="맑은 고딕"/>
              </a:rPr>
              <a:t>movie</a:t>
            </a:r>
            <a:r>
              <a:rPr lang="ko-KR" altLang="en-US" sz="2400">
                <a:latin typeface="Yu Gothic UI"/>
                <a:ea typeface="1훈나무그늘 M"/>
              </a:rPr>
              <a:t>중 대략 인기있는 장르가 무엇인지 파악하기 </a:t>
            </a:r>
            <a:r>
              <a:rPr lang="en-US" altLang="ko-KR" sz="2400">
                <a:latin typeface="Yu Gothic UI"/>
                <a:ea typeface="맑은 고딕"/>
              </a:rPr>
              <a:t>-&gt; </a:t>
            </a:r>
            <a:r>
              <a:rPr lang="ko-KR" altLang="en-US" sz="2400">
                <a:latin typeface="Yu Gothic UI"/>
                <a:ea typeface="1훈나무그늘 M"/>
              </a:rPr>
              <a:t>앞으로 제공해야할 콘텐츠의 장르를 정할 수 있음</a:t>
            </a:r>
          </a:p>
          <a:p>
            <a:endParaRPr lang="en-US" altLang="ko-KR" sz="2400">
              <a:latin typeface="Yu Gothic UI"/>
              <a:ea typeface="맑은 고딕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53FD2F7-2AC2-45E4-AD2F-6FF42BD32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6" y="2697264"/>
            <a:ext cx="4321506" cy="27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077208-C364-4DDB-B845-974332BA6267}"/>
              </a:ext>
            </a:extLst>
          </p:cNvPr>
          <p:cNvSpPr txBox="1"/>
          <p:nvPr/>
        </p:nvSpPr>
        <p:spPr>
          <a:xfrm>
            <a:off x="304187" y="21583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&lt;시각화&gt;</a:t>
            </a:r>
          </a:p>
        </p:txBody>
      </p:sp>
    </p:spTree>
    <p:extLst>
      <p:ext uri="{BB962C8B-B14F-4D97-AF65-F5344CB8AC3E}">
        <p14:creationId xmlns:p14="http://schemas.microsoft.com/office/powerpoint/2010/main" val="24177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0230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rating</a:t>
            </a:r>
            <a:endParaRPr lang="ko-KR" altLang="en-US" sz="2400" err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7517" y="1163829"/>
            <a:ext cx="6494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solidFill>
                  <a:srgbClr val="FFFFFF"/>
                </a:solidFill>
                <a:latin typeface="나눔고딕 ExtraBold"/>
                <a:ea typeface="나눔고딕 ExtraBold"/>
              </a:rPr>
              <a:t>어른</a:t>
            </a:r>
            <a:r>
              <a:rPr lang="ko-KR" sz="2000" b="1">
                <a:solidFill>
                  <a:srgbClr val="FFFFFF"/>
                </a:solidFill>
                <a:latin typeface="나눔고딕 ExtraBold"/>
                <a:ea typeface="나눔고딕 ExtraBold"/>
              </a:rPr>
              <a:t> &gt; 십대 &gt; 학생 &gt; 아이 </a:t>
            </a:r>
            <a:r>
              <a:rPr lang="ko-KR" altLang="en-US" sz="2000" b="1">
                <a:solidFill>
                  <a:srgbClr val="FFFFFF"/>
                </a:solidFill>
                <a:latin typeface="나눔고딕 ExtraBold"/>
                <a:ea typeface="나눔고딕 ExtraBold"/>
              </a:rPr>
              <a:t>순으로 등급이 매겨져 있다</a:t>
            </a:r>
            <a:endParaRPr lang="ko-KR" sz="1600" b="1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445" y="2568780"/>
            <a:ext cx="734111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400">
                <a:ea typeface="+mn-lt"/>
                <a:cs typeface="+mn-lt"/>
              </a:rPr>
              <a:t>*</a:t>
            </a:r>
            <a:r>
              <a:rPr lang="ko-KR" altLang="en-US" sz="2400">
                <a:ea typeface="+mn-lt"/>
                <a:cs typeface="+mn-lt"/>
              </a:rPr>
              <a:t> 그래프에서, 수요에</a:t>
            </a:r>
            <a:r>
              <a:rPr lang="ko-KR" sz="2400">
                <a:ea typeface="+mn-lt"/>
                <a:cs typeface="+mn-lt"/>
              </a:rPr>
              <a:t> 따라 총 컨텐츠는 </a:t>
            </a:r>
            <a:endParaRPr lang="ko-KR" altLang="en-US">
              <a:ea typeface="+mn-lt"/>
              <a:cs typeface="+mn-lt"/>
            </a:endParaRPr>
          </a:p>
          <a:p>
            <a:r>
              <a:rPr lang="ko-KR" sz="2400">
                <a:ea typeface="+mn-lt"/>
                <a:cs typeface="+mn-lt"/>
              </a:rPr>
              <a:t>어른 &gt; 십대 &gt; 학생 &gt; </a:t>
            </a:r>
            <a:r>
              <a:rPr lang="ko-KR" altLang="en-US" sz="2400">
                <a:ea typeface="+mn-lt"/>
                <a:cs typeface="+mn-lt"/>
              </a:rPr>
              <a:t>아이 순으로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나타난 것</a:t>
            </a:r>
            <a:r>
              <a:rPr lang="ko-KR" sz="2400">
                <a:ea typeface="+mn-lt"/>
                <a:cs typeface="+mn-lt"/>
              </a:rPr>
              <a:t> 같고,</a:t>
            </a:r>
            <a:endParaRPr lang="ko-KR">
              <a:ea typeface="맑은 고딕"/>
            </a:endParaRPr>
          </a:p>
          <a:p>
            <a:r>
              <a:rPr lang="ko-KR" sz="2400">
                <a:ea typeface="+mn-lt"/>
                <a:cs typeface="+mn-lt"/>
              </a:rPr>
              <a:t>영화에서 어른, 십대를 위한 컨텐츠가 </a:t>
            </a:r>
            <a:r>
              <a:rPr lang="ko-KR" altLang="en-US" sz="2400">
                <a:ea typeface="+mn-lt"/>
                <a:cs typeface="+mn-lt"/>
              </a:rPr>
              <a:t>많은 것을</a:t>
            </a:r>
            <a:r>
              <a:rPr lang="ko-KR" sz="2400">
                <a:ea typeface="+mn-lt"/>
                <a:cs typeface="+mn-lt"/>
              </a:rPr>
              <a:t> 확인 할 수 있다</a:t>
            </a:r>
            <a:r>
              <a:rPr lang="en-US" altLang="ko-KR" sz="2400"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6F96EA1-3192-4055-83A9-2A295E1E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8" y="2368132"/>
            <a:ext cx="3732810" cy="4277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1F9F7-82C4-425B-AAFC-29C79D5BE2F7}"/>
              </a:ext>
            </a:extLst>
          </p:cNvPr>
          <p:cNvSpPr txBox="1"/>
          <p:nvPr/>
        </p:nvSpPr>
        <p:spPr>
          <a:xfrm>
            <a:off x="134854" y="1912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&lt;시각화&gt;</a:t>
            </a:r>
          </a:p>
        </p:txBody>
      </p:sp>
    </p:spTree>
    <p:extLst>
      <p:ext uri="{BB962C8B-B14F-4D97-AF65-F5344CB8AC3E}">
        <p14:creationId xmlns:p14="http://schemas.microsoft.com/office/powerpoint/2010/main" val="33898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0230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rating</a:t>
            </a:r>
            <a:endParaRPr lang="ko-KR" altLang="en-US" sz="2400" err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401" y="1134141"/>
            <a:ext cx="437491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각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연령별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영화,시리즈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시청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건수</a:t>
            </a:r>
            <a:endParaRPr lang="en-US" altLang="ko-KR" sz="2400" err="1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6361" y="2210958"/>
            <a:ext cx="719423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400" err="1">
                <a:ea typeface="+mn-lt"/>
                <a:cs typeface="+mn-lt"/>
              </a:rPr>
              <a:t>netflix</a:t>
            </a:r>
            <a:r>
              <a:rPr lang="ko-KR" altLang="en-US" sz="2400">
                <a:ea typeface="+mn-lt"/>
                <a:cs typeface="+mn-lt"/>
              </a:rPr>
              <a:t>는 유료 </a:t>
            </a:r>
            <a:r>
              <a:rPr lang="en-US" altLang="ko-KR" sz="2400" err="1">
                <a:ea typeface="+mn-lt"/>
                <a:cs typeface="+mn-lt"/>
              </a:rPr>
              <a:t>ott</a:t>
            </a:r>
            <a:r>
              <a:rPr lang="ko-KR" altLang="en-US" sz="2400" err="1">
                <a:ea typeface="+mn-lt"/>
                <a:cs typeface="+mn-lt"/>
              </a:rPr>
              <a:t>사이트이다보니까</a:t>
            </a:r>
            <a:r>
              <a:rPr lang="ko-KR" altLang="en-US" sz="2400">
                <a:ea typeface="+mn-lt"/>
                <a:cs typeface="+mn-lt"/>
              </a:rPr>
              <a:t> 경제적활동을 하는 성인들이 시청하는 건수가 더 많은 것이 영화에서도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tv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show</a:t>
            </a:r>
            <a:r>
              <a:rPr lang="ko-KR" altLang="en-US" sz="2400">
                <a:ea typeface="+mn-lt"/>
                <a:cs typeface="+mn-lt"/>
              </a:rPr>
              <a:t>에서도 나타났다</a:t>
            </a:r>
            <a:r>
              <a:rPr lang="en-US" altLang="ko-KR" sz="2400">
                <a:ea typeface="+mn-lt"/>
                <a:cs typeface="+mn-lt"/>
              </a:rPr>
              <a:t>.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 lang="en-US" altLang="ko-KR" sz="2400" err="1">
                <a:ea typeface="+mn-lt"/>
                <a:cs typeface="+mn-lt"/>
              </a:rPr>
              <a:t>netflix</a:t>
            </a:r>
            <a:r>
              <a:rPr lang="ko-KR" altLang="en-US" sz="2400">
                <a:ea typeface="+mn-lt"/>
                <a:cs typeface="+mn-lt"/>
              </a:rPr>
              <a:t>측은 성인들을 사로 </a:t>
            </a:r>
            <a:r>
              <a:rPr lang="ko-KR" altLang="en-US" sz="2400" err="1">
                <a:ea typeface="+mn-lt"/>
                <a:cs typeface="+mn-lt"/>
              </a:rPr>
              <a:t>잡을만한</a:t>
            </a:r>
            <a:r>
              <a:rPr lang="ko-KR" altLang="en-US" sz="2400">
                <a:ea typeface="+mn-lt"/>
                <a:cs typeface="+mn-lt"/>
              </a:rPr>
              <a:t> 장르가 무엇이 있는지 알아보고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 이를 위주로 제공하는 것이 좋을 것임</a:t>
            </a:r>
            <a:endParaRPr lang="ko-KR" altLang="en-US"/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+mn-lt"/>
                <a:cs typeface="+mn-lt"/>
              </a:rPr>
              <a:t>전체 연령대 중 시청건수가 부진한 </a:t>
            </a:r>
            <a:r>
              <a:rPr lang="en-US" altLang="ko-KR" sz="2400">
                <a:ea typeface="+mn-lt"/>
                <a:cs typeface="+mn-lt"/>
              </a:rPr>
              <a:t>Older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Kids,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Kids</a:t>
            </a:r>
            <a:r>
              <a:rPr lang="ko-KR" altLang="en-US" sz="2400">
                <a:ea typeface="+mn-lt"/>
                <a:cs typeface="+mn-lt"/>
              </a:rPr>
              <a:t>에게는 주로 </a:t>
            </a:r>
            <a:r>
              <a:rPr lang="ko-KR" altLang="en-US" sz="2400" err="1">
                <a:ea typeface="+mn-lt"/>
                <a:cs typeface="+mn-lt"/>
              </a:rPr>
              <a:t>아동들만을</a:t>
            </a:r>
            <a:r>
              <a:rPr lang="ko-KR" altLang="en-US" sz="2400">
                <a:ea typeface="+mn-lt"/>
                <a:cs typeface="+mn-lt"/>
              </a:rPr>
              <a:t> 위한 컨텐츠를 제공하고 전체 컨텐츠를 제공하는 것이 아니라 범위를 정하여 이들을 위한 프로모션상품을 제공하면 시청건수가 좀 더 올라가지 않을까 싶다</a:t>
            </a:r>
            <a:r>
              <a:rPr lang="en-US" altLang="ko-KR" sz="2400">
                <a:ea typeface="+mn-lt"/>
                <a:cs typeface="+mn-lt"/>
              </a:rPr>
              <a:t>.</a:t>
            </a:r>
            <a:endParaRPr lang="ko-KR" altLang="en-US"/>
          </a:p>
          <a:p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011E7E5-84E6-4911-9161-9D644C78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6" y="2016518"/>
            <a:ext cx="4494811" cy="2310368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5B3EADA4-049A-4DAF-8D9A-578259F7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6" y="4476828"/>
            <a:ext cx="4494810" cy="22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02170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Release_year</a:t>
            </a:r>
            <a:endParaRPr lang="ko-KR" err="1"/>
          </a:p>
        </p:txBody>
      </p:sp>
      <p:sp>
        <p:nvSpPr>
          <p:cNvPr id="10" name="TextBox 9"/>
          <p:cNvSpPr txBox="1"/>
          <p:nvPr/>
        </p:nvSpPr>
        <p:spPr>
          <a:xfrm>
            <a:off x="2263647" y="1134141"/>
            <a:ext cx="718658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최근일수록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 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개봉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작품들이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늘어난것을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확인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할 수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있다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5769" y="2410441"/>
            <a:ext cx="486655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400">
                <a:ea typeface="+mn-lt"/>
                <a:cs typeface="+mn-lt"/>
              </a:rPr>
              <a:t>2020년도에 개봉된 작품이 폭발적으로 높아졌다(특히 </a:t>
            </a:r>
            <a:r>
              <a:rPr lang="ko-KR" sz="2400" err="1">
                <a:ea typeface="+mn-lt"/>
                <a:cs typeface="+mn-lt"/>
              </a:rPr>
              <a:t>tv시리즈</a:t>
            </a:r>
            <a:r>
              <a:rPr lang="ko-KR" sz="2400">
                <a:ea typeface="+mn-lt"/>
                <a:cs typeface="+mn-lt"/>
              </a:rPr>
              <a:t>)</a:t>
            </a:r>
            <a:endParaRPr lang="ko-KR"/>
          </a:p>
          <a:p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endParaRPr lang="ko-KR" altLang="en-US" sz="240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51D11-52C0-43F0-87F0-281FA8B1400B}"/>
              </a:ext>
            </a:extLst>
          </p:cNvPr>
          <p:cNvSpPr txBox="1"/>
          <p:nvPr/>
        </p:nvSpPr>
        <p:spPr>
          <a:xfrm>
            <a:off x="134854" y="1912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&lt;시각화&gt;</a:t>
            </a: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4D0E2F53-D93E-4C58-971E-07BF1988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2407330"/>
            <a:ext cx="4860966" cy="38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04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39493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err="1">
                <a:solidFill>
                  <a:srgbClr val="404040"/>
                </a:solidFill>
                <a:latin typeface="나눔고딕 ExtraBold"/>
                <a:ea typeface="나눔고딕 ExtraBold"/>
              </a:rPr>
              <a:t>duration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0271" y="1134141"/>
            <a:ext cx="35537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영화의</a:t>
            </a:r>
            <a:r>
              <a:rPr lang="en-US" altLang="ko-KR" sz="24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 </a:t>
            </a:r>
            <a:r>
              <a:rPr lang="en-US" altLang="ko-KR" sz="24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상영시간</a:t>
            </a:r>
            <a:r>
              <a:rPr lang="en-US" altLang="ko-KR" sz="24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 </a:t>
            </a:r>
            <a:r>
              <a:rPr lang="en-US" altLang="ko-KR" sz="2400" b="1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그래프</a:t>
            </a:r>
            <a:r>
              <a:rPr lang="en-US" altLang="ko-KR" sz="2400" b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훈나무그늘 M"/>
                <a:ea typeface="나눔고딕 ExtraBold"/>
              </a:rPr>
              <a:t>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36" y="5478233"/>
            <a:ext cx="1116048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err="1">
                <a:ea typeface="+mn-lt"/>
                <a:cs typeface="+mn-lt"/>
              </a:rPr>
              <a:t>영화의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상영시간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분포는</a:t>
            </a:r>
            <a:r>
              <a:rPr lang="en-US" altLang="ko-KR" sz="2400">
                <a:ea typeface="+mn-lt"/>
                <a:cs typeface="+mn-lt"/>
              </a:rPr>
              <a:t> 85분에서 120분 </a:t>
            </a:r>
            <a:r>
              <a:rPr lang="en-US" altLang="ko-KR" sz="2400" err="1">
                <a:ea typeface="+mn-lt"/>
                <a:cs typeface="+mn-lt"/>
              </a:rPr>
              <a:t>사이에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몰려있는것을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확인할</a:t>
            </a:r>
            <a:r>
              <a:rPr lang="en-US" altLang="ko-KR" sz="2400">
                <a:ea typeface="+mn-lt"/>
                <a:cs typeface="+mn-lt"/>
              </a:rPr>
              <a:t> 수 </a:t>
            </a:r>
            <a:r>
              <a:rPr lang="en-US" altLang="ko-KR" sz="2400" err="1">
                <a:ea typeface="+mn-lt"/>
                <a:cs typeface="+mn-lt"/>
              </a:rPr>
              <a:t>있다</a:t>
            </a:r>
            <a:endParaRPr lang="en-US" altLang="ko-KR" sz="2400" err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51D11-52C0-43F0-87F0-281FA8B1400B}"/>
              </a:ext>
            </a:extLst>
          </p:cNvPr>
          <p:cNvSpPr txBox="1"/>
          <p:nvPr/>
        </p:nvSpPr>
        <p:spPr>
          <a:xfrm>
            <a:off x="3148987" y="20229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&lt;시각화&gt;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A2DC3E73-DD09-484B-B598-CAB670C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8" y="2285236"/>
            <a:ext cx="6286005" cy="30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05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097691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추가데이터 수집(1) - 영화 </a:t>
            </a:r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DB에서</a:t>
            </a:r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올해 가장 인기있는 영화 TOP100 수집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5586" y="1134141"/>
            <a:ext cx="81609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COUNTRY(나라)별, KIND(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장르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)별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데이터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시각화</a:t>
            </a:r>
            <a:r>
              <a:rPr lang="en-US" altLang="ko-KR" sz="240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, </a:t>
            </a:r>
            <a:r>
              <a:rPr lang="en-US" altLang="ko-KR" sz="240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수치화</a:t>
            </a:r>
            <a:endParaRPr lang="en-US" altLang="ko-KR" sz="2400" err="1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C211F39-1E8E-4167-AD18-A51E0D5E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2" y="2388724"/>
            <a:ext cx="2286000" cy="2552700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6DE2699-65BB-4C12-867F-EFC5458E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3" y="2307905"/>
            <a:ext cx="3437466" cy="1794575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86CE8B0-03F4-48B3-A324-7F34E963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890" y="2307696"/>
            <a:ext cx="1971675" cy="3343275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7AC4284F-DD47-424A-92E8-F76986E69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98" y="2308223"/>
            <a:ext cx="3048000" cy="17166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FBE043-6B8D-4802-85B6-8509036D94F4}"/>
              </a:ext>
            </a:extLst>
          </p:cNvPr>
          <p:cNvSpPr/>
          <p:nvPr/>
        </p:nvSpPr>
        <p:spPr>
          <a:xfrm>
            <a:off x="3530600" y="2311400"/>
            <a:ext cx="1803400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1453ED-67EC-439F-B7CE-3977A9F0F844}"/>
              </a:ext>
            </a:extLst>
          </p:cNvPr>
          <p:cNvSpPr/>
          <p:nvPr/>
        </p:nvSpPr>
        <p:spPr>
          <a:xfrm>
            <a:off x="9592733" y="2252133"/>
            <a:ext cx="1786467" cy="431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E78B5-A552-496C-970B-0DE75859E997}"/>
              </a:ext>
            </a:extLst>
          </p:cNvPr>
          <p:cNvSpPr txBox="1"/>
          <p:nvPr/>
        </p:nvSpPr>
        <p:spPr>
          <a:xfrm>
            <a:off x="49950" y="5641849"/>
            <a:ext cx="633304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* Top100 </a:t>
            </a:r>
            <a:r>
              <a:rPr lang="ko-KR" altLang="en-US" err="1">
                <a:ea typeface="맑은 고딕"/>
              </a:rPr>
              <a:t>Movie중</a:t>
            </a:r>
            <a:r>
              <a:rPr lang="ko-KR" altLang="en-US">
                <a:ea typeface="맑은 고딕"/>
              </a:rPr>
              <a:t> 74%가 미국영화이다.</a:t>
            </a:r>
          </a:p>
          <a:p>
            <a:r>
              <a:rPr lang="ko-KR">
                <a:latin typeface="Malgun Gothic"/>
                <a:ea typeface="Malgun Gothic"/>
              </a:rPr>
              <a:t>* 미국 영화가 다른 나라에 비해 인기가 많은 이유에</a:t>
            </a:r>
            <a:r>
              <a:rPr lang="ko-KR" altLang="en-US">
                <a:latin typeface="Malgun Gothic"/>
                <a:ea typeface="Malgun Gothic"/>
              </a:rPr>
              <a:t> </a:t>
            </a:r>
          </a:p>
          <a:p>
            <a:r>
              <a:rPr lang="ko-KR">
                <a:latin typeface="Malgun Gothic"/>
                <a:ea typeface="Malgun Gothic"/>
              </a:rPr>
              <a:t>대해서 자세히 검토할 필요가 </a:t>
            </a:r>
            <a:r>
              <a:rPr lang="ko-KR" altLang="en-US">
                <a:latin typeface="Malgun Gothic"/>
                <a:ea typeface="Malgun Gothic"/>
              </a:rPr>
              <a:t>있음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endParaRPr lang="ko-KR" altLang="en-US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786AE-2C40-4BAC-973A-88833909CCDC}"/>
              </a:ext>
            </a:extLst>
          </p:cNvPr>
          <p:cNvSpPr txBox="1"/>
          <p:nvPr/>
        </p:nvSpPr>
        <p:spPr>
          <a:xfrm>
            <a:off x="5958884" y="5814376"/>
            <a:ext cx="633304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* Top100 </a:t>
            </a:r>
            <a:r>
              <a:rPr lang="ko-KR" altLang="en-US" err="1">
                <a:ea typeface="맑은 고딕"/>
              </a:rPr>
              <a:t>Movie중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Drama와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Superhero</a:t>
            </a:r>
            <a:r>
              <a:rPr lang="ko-KR" altLang="en-US">
                <a:ea typeface="맑은 고딕"/>
              </a:rPr>
              <a:t> 장르가 각각 17%씩 차지하여 가장 인기가 많다.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6AD581-9884-408A-A1D7-042EF2B6EF08}"/>
              </a:ext>
            </a:extLst>
          </p:cNvPr>
          <p:cNvCxnSpPr/>
          <p:nvPr/>
        </p:nvCxnSpPr>
        <p:spPr>
          <a:xfrm>
            <a:off x="5858932" y="2133601"/>
            <a:ext cx="8468" cy="432646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BFF16E24-DFE0-4BDD-8BA4-F28B5D17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5" y="2163256"/>
            <a:ext cx="5518030" cy="40714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spc="-15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05</a:t>
            </a:r>
            <a:endParaRPr lang="ko-KR" altLang="en-US" sz="3600" spc="-15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097691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추가데이터 수집(1) - 영화 </a:t>
            </a:r>
            <a:r>
              <a:rPr lang="ko-KR" altLang="en-US" sz="240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DB에서</a:t>
            </a:r>
            <a:r>
              <a:rPr lang="ko-KR" altLang="en-US" sz="24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 올해 가장 인기있는 영화 TOP100 수집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5586" y="1134141"/>
            <a:ext cx="81609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1453ED-67EC-439F-B7CE-3977A9F0F844}"/>
              </a:ext>
            </a:extLst>
          </p:cNvPr>
          <p:cNvSpPr/>
          <p:nvPr/>
        </p:nvSpPr>
        <p:spPr>
          <a:xfrm>
            <a:off x="3877733" y="2650066"/>
            <a:ext cx="1363134" cy="3471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33097-0A79-479B-AC87-FC1A76C5B73B}"/>
              </a:ext>
            </a:extLst>
          </p:cNvPr>
          <p:cNvSpPr txBox="1"/>
          <p:nvPr/>
        </p:nvSpPr>
        <p:spPr>
          <a:xfrm>
            <a:off x="5866709" y="2478991"/>
            <a:ext cx="632458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>
                <a:ea typeface="+mn-lt"/>
                <a:cs typeface="+mn-lt"/>
              </a:rPr>
              <a:t>* </a:t>
            </a:r>
            <a:r>
              <a:rPr lang="ko-KR" err="1">
                <a:ea typeface="+mn-lt"/>
                <a:cs typeface="+mn-lt"/>
              </a:rPr>
              <a:t>Animated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장르가 </a:t>
            </a:r>
            <a:r>
              <a:rPr lang="ko-KR" err="1">
                <a:ea typeface="+mn-lt"/>
                <a:cs typeface="+mn-lt"/>
              </a:rPr>
              <a:t>content열을</a:t>
            </a:r>
            <a:r>
              <a:rPr lang="ko-KR">
                <a:ea typeface="+mn-lt"/>
                <a:cs typeface="+mn-lt"/>
              </a:rPr>
              <a:t> 살펴보니 내용자체가 </a:t>
            </a:r>
            <a:endParaRPr lang="ko-KR" altLang="en-US"/>
          </a:p>
          <a:p>
            <a:r>
              <a:rPr lang="en-US" altLang="ko-KR" err="1">
                <a:ea typeface="+mn-lt"/>
                <a:cs typeface="+mn-lt"/>
              </a:rPr>
              <a:t>kids들을</a:t>
            </a:r>
            <a:r>
              <a:rPr lang="ko-KR">
                <a:ea typeface="+mn-lt"/>
                <a:cs typeface="+mn-lt"/>
              </a:rPr>
              <a:t> 위한 장르임을 확인했다.</a:t>
            </a:r>
            <a:endParaRPr lang="ko-KR"/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* </a:t>
            </a:r>
            <a:r>
              <a:rPr lang="ko-KR" altLang="en-US">
                <a:ea typeface="+mn-lt"/>
                <a:cs typeface="+mn-lt"/>
              </a:rPr>
              <a:t>따라서 앞서 설명했듯이 전체 연령대 중 시청건수가 부진한 </a:t>
            </a:r>
            <a:r>
              <a:rPr lang="en-US" altLang="ko-KR">
                <a:ea typeface="+mn-lt"/>
                <a:cs typeface="+mn-lt"/>
              </a:rPr>
              <a:t>Older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Kids,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Kids</a:t>
            </a:r>
            <a:r>
              <a:rPr lang="ko-KR" altLang="en-US">
                <a:ea typeface="+mn-lt"/>
                <a:cs typeface="+mn-lt"/>
              </a:rPr>
              <a:t>에게는 주로 </a:t>
            </a:r>
            <a:r>
              <a:rPr lang="ko-KR" altLang="en-US" err="1">
                <a:ea typeface="+mn-lt"/>
                <a:cs typeface="+mn-lt"/>
              </a:rPr>
              <a:t>아동들만을</a:t>
            </a:r>
            <a:r>
              <a:rPr lang="ko-KR" altLang="en-US">
                <a:ea typeface="+mn-lt"/>
                <a:cs typeface="+mn-lt"/>
              </a:rPr>
              <a:t> 위한 컨텐츠인  </a:t>
            </a:r>
            <a:r>
              <a:rPr lang="en-US" altLang="ko-KR">
                <a:ea typeface="+mn-lt"/>
                <a:cs typeface="+mn-lt"/>
              </a:rPr>
              <a:t>Animated</a:t>
            </a:r>
            <a:r>
              <a:rPr lang="ko-KR" altLang="en-US">
                <a:ea typeface="+mn-lt"/>
                <a:cs typeface="+mn-lt"/>
              </a:rPr>
              <a:t>장르를 많이 제공하면 시청건수가 좀 더 올라갈 것이다.</a:t>
            </a:r>
          </a:p>
        </p:txBody>
      </p:sp>
    </p:spTree>
    <p:extLst>
      <p:ext uri="{BB962C8B-B14F-4D97-AF65-F5344CB8AC3E}">
        <p14:creationId xmlns:p14="http://schemas.microsoft.com/office/powerpoint/2010/main" val="349859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03339E55045C644A9E8D208226CB5BF" ma:contentTypeVersion="8" ma:contentTypeDescription="새 문서를 만듭니다." ma:contentTypeScope="" ma:versionID="f084bbb7829c0c4847e79bb8576c2512">
  <xsd:schema xmlns:xsd="http://www.w3.org/2001/XMLSchema" xmlns:xs="http://www.w3.org/2001/XMLSchema" xmlns:p="http://schemas.microsoft.com/office/2006/metadata/properties" xmlns:ns2="7ab4a84b-0281-4dd2-b4f7-026aa8c2d20f" targetNamespace="http://schemas.microsoft.com/office/2006/metadata/properties" ma:root="true" ma:fieldsID="b5ab953ee0f1791d6772faf4fe098ff5" ns2:_="">
    <xsd:import namespace="7ab4a84b-0281-4dd2-b4f7-026aa8c2d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a84b-0281-4dd2-b4f7-026aa8c2d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B79834-7911-46AD-8DCF-7250475837CF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ab4a84b-0281-4dd2-b4f7-026aa8c2d20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069F1D-36C2-4206-9D14-12120F43E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B685C-0AD7-4A1D-A6D5-D31441DF3C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4a84b-0281-4dd2-b4f7-026aa8c2d2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와이드스크린</PresentationFormat>
  <Paragraphs>126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1훈나무그늘 M</vt:lpstr>
      <vt:lpstr>나눔고딕 ExtraBold</vt:lpstr>
      <vt:lpstr>Yu Gothic UI</vt:lpstr>
      <vt:lpstr>나눔고딕</vt:lpstr>
      <vt:lpstr>맑은 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김효정</cp:lastModifiedBy>
  <cp:revision>1</cp:revision>
  <dcterms:created xsi:type="dcterms:W3CDTF">2016-12-29T12:06:27Z</dcterms:created>
  <dcterms:modified xsi:type="dcterms:W3CDTF">2022-03-06T09:28:38Z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0x010100003339E55045C644A9E8D208226CB5BF</vt:lpwstr>
  </property>
</Properties>
</file>