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7315200" cx="12801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04">
          <p15:clr>
            <a:srgbClr val="000000"/>
          </p15:clr>
        </p15:guide>
        <p15:guide id="2" pos="403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orient="horz"/>
        <p:guide pos="403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61dbcd25fa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161dbcd25fa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1dbcd25fa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161dbcd25fa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61dbcd25fa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200">
                <a:solidFill>
                  <a:srgbClr val="171717"/>
                </a:solidFill>
                <a:highlight>
                  <a:srgbClr val="FFFFFF"/>
                </a:highlight>
              </a:rPr>
              <a:t>SSO enables you to remember only one username and one password to access multiple applications. </a:t>
            </a:r>
            <a:endParaRPr/>
          </a:p>
        </p:txBody>
      </p:sp>
      <p:sp>
        <p:nvSpPr>
          <p:cNvPr id="175" name="Google Shape;175;g161dbcd25fa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61dbcd25fa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161dbcd25fa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61dbcd25fa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161dbcd25fa_0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61dbcd25fa_0_5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161dbcd25fa_0_5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61dbcd25fa_0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161dbcd25fa_0_2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61dbcd25fa_0_3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161dbcd25fa_0_3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61dbcd25fa_0_4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g161dbcd25fa_0_4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61dbcd25fa_0_5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161dbcd25fa_0_5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7cd7da54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ga7cd7da54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61dbcd25fa_0_6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g161dbcd25fa_0_6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61dbcd25fa_0_6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g161dbcd25fa_0_6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20cb485b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gb20cb485b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1dbcd25fa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g161dbcd25f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61dbcd25fa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g161dbcd25fa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1dbcd25fa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825500" rtl="0" algn="l">
              <a:lnSpc>
                <a:spcPct val="115000"/>
              </a:lnSpc>
              <a:spcBef>
                <a:spcPts val="2400"/>
              </a:spcBef>
              <a:spcAft>
                <a:spcPts val="0"/>
              </a:spcAft>
              <a:buClr>
                <a:srgbClr val="171717"/>
              </a:buClr>
              <a:buSzPts val="1200"/>
              <a:buChar char="●"/>
            </a:pPr>
            <a:r>
              <a:rPr lang="en-US" sz="1200">
                <a:solidFill>
                  <a:srgbClr val="171717"/>
                </a:solidFill>
                <a:highlight>
                  <a:srgbClr val="FFFFFF"/>
                </a:highlight>
              </a:rPr>
              <a:t>Storage account names must be between 3 and 24 characters in length and may contain numbers and lowercase letters only.</a:t>
            </a:r>
            <a:endParaRPr sz="1200">
              <a:solidFill>
                <a:srgbClr val="171717"/>
              </a:solidFill>
              <a:highlight>
                <a:srgbClr val="FFFFFF"/>
              </a:highlight>
            </a:endParaRPr>
          </a:p>
          <a:p>
            <a:pPr indent="-304800" lvl="0" marL="825500" rtl="0" algn="l">
              <a:lnSpc>
                <a:spcPct val="115000"/>
              </a:lnSpc>
              <a:spcBef>
                <a:spcPts val="0"/>
              </a:spcBef>
              <a:spcAft>
                <a:spcPts val="0"/>
              </a:spcAft>
              <a:buClr>
                <a:srgbClr val="171717"/>
              </a:buClr>
              <a:buSzPts val="1200"/>
              <a:buChar char="●"/>
            </a:pPr>
            <a:r>
              <a:rPr lang="en-US" sz="1200">
                <a:solidFill>
                  <a:srgbClr val="171717"/>
                </a:solidFill>
                <a:highlight>
                  <a:srgbClr val="FFFFFF"/>
                </a:highlight>
              </a:rPr>
              <a:t>Your storage account name must be unique within Azure. No two storage accounts can have the same name. This supports the ability to have a unique, accessible namespace in Azure.</a:t>
            </a:r>
            <a:endParaRPr sz="1200">
              <a:solidFill>
                <a:srgbClr val="171717"/>
              </a:solidFill>
              <a:highlight>
                <a:srgbClr val="FFFFFF"/>
              </a:highlight>
            </a:endParaRPr>
          </a:p>
          <a:p>
            <a:pPr indent="0" lvl="0" marL="0" rtl="0" algn="l">
              <a:lnSpc>
                <a:spcPct val="100000"/>
              </a:lnSpc>
              <a:spcBef>
                <a:spcPts val="2400"/>
              </a:spcBef>
              <a:spcAft>
                <a:spcPts val="0"/>
              </a:spcAft>
              <a:buSzPts val="1100"/>
              <a:buNone/>
            </a:pPr>
            <a:r>
              <a:t/>
            </a:r>
            <a:endParaRPr/>
          </a:p>
        </p:txBody>
      </p:sp>
      <p:sp>
        <p:nvSpPr>
          <p:cNvPr id="113" name="Google Shape;113;g161dbcd25fa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1dbcd25fa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825500" rtl="0" algn="l">
              <a:lnSpc>
                <a:spcPct val="115000"/>
              </a:lnSpc>
              <a:spcBef>
                <a:spcPts val="2400"/>
              </a:spcBef>
              <a:spcAft>
                <a:spcPts val="0"/>
              </a:spcAft>
              <a:buClr>
                <a:srgbClr val="171717"/>
              </a:buClr>
              <a:buSzPts val="1200"/>
              <a:buChar char="●"/>
            </a:pPr>
            <a:r>
              <a:rPr lang="en-US" sz="1200">
                <a:solidFill>
                  <a:srgbClr val="171717"/>
                </a:solidFill>
                <a:highlight>
                  <a:srgbClr val="FFFFFF"/>
                </a:highlight>
              </a:rPr>
              <a:t>How your data is replicated in the primary region.</a:t>
            </a:r>
            <a:endParaRPr sz="1200">
              <a:solidFill>
                <a:srgbClr val="171717"/>
              </a:solidFill>
              <a:highlight>
                <a:srgbClr val="FFFFFF"/>
              </a:highlight>
            </a:endParaRPr>
          </a:p>
          <a:p>
            <a:pPr indent="-304800" lvl="0" marL="825500" rtl="0" algn="l">
              <a:lnSpc>
                <a:spcPct val="115000"/>
              </a:lnSpc>
              <a:spcBef>
                <a:spcPts val="0"/>
              </a:spcBef>
              <a:spcAft>
                <a:spcPts val="0"/>
              </a:spcAft>
              <a:buClr>
                <a:srgbClr val="171717"/>
              </a:buClr>
              <a:buSzPts val="1200"/>
              <a:buChar char="●"/>
            </a:pPr>
            <a:r>
              <a:rPr lang="en-US" sz="1200">
                <a:solidFill>
                  <a:srgbClr val="171717"/>
                </a:solidFill>
                <a:highlight>
                  <a:srgbClr val="FFFFFF"/>
                </a:highlight>
              </a:rPr>
              <a:t>Whether your data is replicated to a second region that is geographically distant to the primary region, to protect against regional disasters.</a:t>
            </a:r>
            <a:endParaRPr sz="1200">
              <a:solidFill>
                <a:srgbClr val="171717"/>
              </a:solidFill>
              <a:highlight>
                <a:srgbClr val="FFFFFF"/>
              </a:highlight>
            </a:endParaRPr>
          </a:p>
          <a:p>
            <a:pPr indent="-304800" lvl="0" marL="825500" rtl="0" algn="l">
              <a:lnSpc>
                <a:spcPct val="115000"/>
              </a:lnSpc>
              <a:spcBef>
                <a:spcPts val="0"/>
              </a:spcBef>
              <a:spcAft>
                <a:spcPts val="0"/>
              </a:spcAft>
              <a:buClr>
                <a:srgbClr val="171717"/>
              </a:buClr>
              <a:buSzPts val="1200"/>
              <a:buChar char="●"/>
            </a:pPr>
            <a:r>
              <a:rPr lang="en-US" sz="1200">
                <a:solidFill>
                  <a:srgbClr val="171717"/>
                </a:solidFill>
                <a:highlight>
                  <a:srgbClr val="FFFFFF"/>
                </a:highlight>
              </a:rPr>
              <a:t>Whether your application requires read access to the replicated data in the secondary region if the primary region becomes unavailable.</a:t>
            </a:r>
            <a:endParaRPr sz="1200">
              <a:solidFill>
                <a:srgbClr val="171717"/>
              </a:solidFill>
              <a:highlight>
                <a:srgbClr val="FFFFFF"/>
              </a:highlight>
            </a:endParaRPr>
          </a:p>
          <a:p>
            <a:pPr indent="0" lvl="0" marL="0" rtl="0" algn="l">
              <a:lnSpc>
                <a:spcPct val="100000"/>
              </a:lnSpc>
              <a:spcBef>
                <a:spcPts val="2400"/>
              </a:spcBef>
              <a:spcAft>
                <a:spcPts val="0"/>
              </a:spcAft>
              <a:buSzPts val="1100"/>
              <a:buNone/>
            </a:pPr>
            <a:r>
              <a:t/>
            </a:r>
            <a:endParaRPr sz="1200">
              <a:solidFill>
                <a:srgbClr val="171717"/>
              </a:solidFill>
              <a:highlight>
                <a:srgbClr val="FFFFFF"/>
              </a:highlight>
            </a:endParaRPr>
          </a:p>
        </p:txBody>
      </p:sp>
      <p:sp>
        <p:nvSpPr>
          <p:cNvPr id="125" name="Google Shape;125;g161dbcd25fa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61dbcd25fa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rgbClr val="171717"/>
              </a:solidFill>
              <a:highlight>
                <a:srgbClr val="FFFFFF"/>
              </a:highlight>
            </a:endParaRPr>
          </a:p>
        </p:txBody>
      </p:sp>
      <p:sp>
        <p:nvSpPr>
          <p:cNvPr id="134" name="Google Shape;134;g161dbcd25fa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5252c181b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rgbClr val="171717"/>
              </a:solidFill>
              <a:highlight>
                <a:srgbClr val="FFFFFF"/>
              </a:highlight>
            </a:endParaRPr>
          </a:p>
        </p:txBody>
      </p:sp>
      <p:sp>
        <p:nvSpPr>
          <p:cNvPr id="143" name="Google Shape;143;g245252c181b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61dbcd25fa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rgbClr val="171717"/>
              </a:solidFill>
              <a:highlight>
                <a:srgbClr val="FFFFFF"/>
              </a:highlight>
            </a:endParaRPr>
          </a:p>
        </p:txBody>
      </p:sp>
      <p:sp>
        <p:nvSpPr>
          <p:cNvPr id="152" name="Google Shape;152;g161dbcd25fa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86953" y="-1639993"/>
            <a:ext cx="4827694" cy="1152144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1682519" y="1625706"/>
            <a:ext cx="6656493" cy="4031615"/>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3510386" y="-2301452"/>
            <a:ext cx="6656493" cy="1188593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960120" y="2272454"/>
            <a:ext cx="10881360" cy="156802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subTitle"/>
          </p:nvPr>
        </p:nvSpPr>
        <p:spPr>
          <a:xfrm>
            <a:off x="1920240" y="4145280"/>
            <a:ext cx="8961120" cy="1869440"/>
          </a:xfrm>
          <a:prstGeom prst="rect">
            <a:avLst/>
          </a:prstGeom>
          <a:noFill/>
          <a:ln>
            <a:noFill/>
          </a:ln>
        </p:spPr>
        <p:txBody>
          <a:bodyPr anchorCtr="0" anchor="t" bIns="57475" lIns="114925" spcFirstLastPara="1" rIns="114925" wrap="square" tIns="57475">
            <a:noAutofit/>
          </a:bodyPr>
          <a:lstStyle>
            <a:lvl1pPr lvl="0" algn="ctr">
              <a:lnSpc>
                <a:spcPct val="100000"/>
              </a:lnSpc>
              <a:spcBef>
                <a:spcPts val="800"/>
              </a:spcBef>
              <a:spcAft>
                <a:spcPts val="0"/>
              </a:spcAft>
              <a:buClr>
                <a:srgbClr val="888888"/>
              </a:buClr>
              <a:buSzPts val="4000"/>
              <a:buNone/>
              <a:defRPr>
                <a:solidFill>
                  <a:srgbClr val="888888"/>
                </a:solidFill>
              </a:defRPr>
            </a:lvl1pPr>
            <a:lvl2pPr lvl="1" algn="ctr">
              <a:lnSpc>
                <a:spcPct val="100000"/>
              </a:lnSpc>
              <a:spcBef>
                <a:spcPts val="700"/>
              </a:spcBef>
              <a:spcAft>
                <a:spcPts val="0"/>
              </a:spcAft>
              <a:buClr>
                <a:srgbClr val="888888"/>
              </a:buClr>
              <a:buSzPts val="3500"/>
              <a:buNone/>
              <a:defRPr>
                <a:solidFill>
                  <a:srgbClr val="888888"/>
                </a:solidFill>
              </a:defRPr>
            </a:lvl2pPr>
            <a:lvl3pPr lvl="2" algn="ctr">
              <a:lnSpc>
                <a:spcPct val="100000"/>
              </a:lnSpc>
              <a:spcBef>
                <a:spcPts val="600"/>
              </a:spcBef>
              <a:spcAft>
                <a:spcPts val="0"/>
              </a:spcAft>
              <a:buClr>
                <a:srgbClr val="888888"/>
              </a:buClr>
              <a:buSzPts val="3000"/>
              <a:buNone/>
              <a:defRPr>
                <a:solidFill>
                  <a:srgbClr val="888888"/>
                </a:solidFill>
              </a:defRPr>
            </a:lvl3pPr>
            <a:lvl4pPr lvl="3" algn="ctr">
              <a:lnSpc>
                <a:spcPct val="100000"/>
              </a:lnSpc>
              <a:spcBef>
                <a:spcPts val="500"/>
              </a:spcBef>
              <a:spcAft>
                <a:spcPts val="0"/>
              </a:spcAft>
              <a:buClr>
                <a:srgbClr val="888888"/>
              </a:buClr>
              <a:buSzPts val="2500"/>
              <a:buNone/>
              <a:defRPr>
                <a:solidFill>
                  <a:srgbClr val="888888"/>
                </a:solidFill>
              </a:defRPr>
            </a:lvl4pPr>
            <a:lvl5pPr lvl="4" algn="ctr">
              <a:lnSpc>
                <a:spcPct val="100000"/>
              </a:lnSpc>
              <a:spcBef>
                <a:spcPts val="500"/>
              </a:spcBef>
              <a:spcAft>
                <a:spcPts val="0"/>
              </a:spcAft>
              <a:buClr>
                <a:srgbClr val="888888"/>
              </a:buClr>
              <a:buSzPts val="2500"/>
              <a:buNone/>
              <a:defRPr>
                <a:solidFill>
                  <a:srgbClr val="888888"/>
                </a:solidFill>
              </a:defRPr>
            </a:lvl5pPr>
            <a:lvl6pPr lvl="5" algn="ctr">
              <a:lnSpc>
                <a:spcPct val="100000"/>
              </a:lnSpc>
              <a:spcBef>
                <a:spcPts val="500"/>
              </a:spcBef>
              <a:spcAft>
                <a:spcPts val="0"/>
              </a:spcAft>
              <a:buClr>
                <a:srgbClr val="888888"/>
              </a:buClr>
              <a:buSzPts val="2500"/>
              <a:buNone/>
              <a:defRPr>
                <a:solidFill>
                  <a:srgbClr val="888888"/>
                </a:solidFill>
              </a:defRPr>
            </a:lvl6pPr>
            <a:lvl7pPr lvl="6" algn="ctr">
              <a:lnSpc>
                <a:spcPct val="100000"/>
              </a:lnSpc>
              <a:spcBef>
                <a:spcPts val="500"/>
              </a:spcBef>
              <a:spcAft>
                <a:spcPts val="0"/>
              </a:spcAft>
              <a:buClr>
                <a:srgbClr val="888888"/>
              </a:buClr>
              <a:buSzPts val="2500"/>
              <a:buNone/>
              <a:defRPr>
                <a:solidFill>
                  <a:srgbClr val="888888"/>
                </a:solidFill>
              </a:defRPr>
            </a:lvl7pPr>
            <a:lvl8pPr lvl="7" algn="ctr">
              <a:lnSpc>
                <a:spcPct val="100000"/>
              </a:lnSpc>
              <a:spcBef>
                <a:spcPts val="500"/>
              </a:spcBef>
              <a:spcAft>
                <a:spcPts val="0"/>
              </a:spcAft>
              <a:buClr>
                <a:srgbClr val="888888"/>
              </a:buClr>
              <a:buSzPts val="2500"/>
              <a:buNone/>
              <a:defRPr>
                <a:solidFill>
                  <a:srgbClr val="888888"/>
                </a:solidFill>
              </a:defRPr>
            </a:lvl8pPr>
            <a:lvl9pPr lvl="8" algn="ctr">
              <a:lnSpc>
                <a:spcPct val="100000"/>
              </a:lnSpc>
              <a:spcBef>
                <a:spcPts val="500"/>
              </a:spcBef>
              <a:spcAft>
                <a:spcPts val="0"/>
              </a:spcAft>
              <a:buClr>
                <a:srgbClr val="888888"/>
              </a:buClr>
              <a:buSzPts val="2500"/>
              <a:buNone/>
              <a:defRPr>
                <a:solidFill>
                  <a:srgbClr val="888888"/>
                </a:solidFill>
              </a:defRPr>
            </a:lvl9pPr>
          </a:lstStyle>
          <a:p/>
        </p:txBody>
      </p:sp>
      <p:sp>
        <p:nvSpPr>
          <p:cNvPr id="20" name="Google Shape;20;p3"/>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1011238" y="4700694"/>
            <a:ext cx="10881360" cy="1452880"/>
          </a:xfrm>
          <a:prstGeom prst="rect">
            <a:avLst/>
          </a:prstGeom>
          <a:noFill/>
          <a:ln>
            <a:noFill/>
          </a:ln>
        </p:spPr>
        <p:txBody>
          <a:bodyPr anchorCtr="0" anchor="t" bIns="57475" lIns="114925" spcFirstLastPara="1" rIns="114925" wrap="square" tIns="57475">
            <a:noAutofit/>
          </a:bodyPr>
          <a:lstStyle>
            <a:lvl1pPr lvl="0" algn="l">
              <a:lnSpc>
                <a:spcPct val="100000"/>
              </a:lnSpc>
              <a:spcBef>
                <a:spcPts val="0"/>
              </a:spcBef>
              <a:spcAft>
                <a:spcPts val="0"/>
              </a:spcAft>
              <a:buClr>
                <a:schemeClr val="dk1"/>
              </a:buClr>
              <a:buSzPts val="5000"/>
              <a:buFont typeface="Calibri"/>
              <a:buNone/>
              <a:defRPr b="1" sz="5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1011238" y="3100495"/>
            <a:ext cx="10881360" cy="1600199"/>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500"/>
              </a:spcBef>
              <a:spcAft>
                <a:spcPts val="0"/>
              </a:spcAft>
              <a:buClr>
                <a:srgbClr val="888888"/>
              </a:buClr>
              <a:buSzPts val="2500"/>
              <a:buNone/>
              <a:defRPr sz="2500">
                <a:solidFill>
                  <a:srgbClr val="888888"/>
                </a:solidFill>
              </a:defRPr>
            </a:lvl1pPr>
            <a:lvl2pPr indent="-228600" lvl="1" marL="914400" algn="l">
              <a:lnSpc>
                <a:spcPct val="100000"/>
              </a:lnSpc>
              <a:spcBef>
                <a:spcPts val="460"/>
              </a:spcBef>
              <a:spcAft>
                <a:spcPts val="0"/>
              </a:spcAft>
              <a:buClr>
                <a:srgbClr val="888888"/>
              </a:buClr>
              <a:buSzPts val="2300"/>
              <a:buNone/>
              <a:defRPr sz="2300">
                <a:solidFill>
                  <a:srgbClr val="888888"/>
                </a:solidFill>
              </a:defRPr>
            </a:lvl2pPr>
            <a:lvl3pPr indent="-228600" lvl="2" marL="1371600" algn="l">
              <a:lnSpc>
                <a:spcPct val="100000"/>
              </a:lnSpc>
              <a:spcBef>
                <a:spcPts val="400"/>
              </a:spcBef>
              <a:spcAft>
                <a:spcPts val="0"/>
              </a:spcAft>
              <a:buClr>
                <a:srgbClr val="888888"/>
              </a:buClr>
              <a:buSzPts val="2000"/>
              <a:buNone/>
              <a:defRPr sz="2000">
                <a:solidFill>
                  <a:srgbClr val="888888"/>
                </a:solidFill>
              </a:defRPr>
            </a:lvl3pPr>
            <a:lvl4pPr indent="-228600" lvl="3" marL="1828800" algn="l">
              <a:lnSpc>
                <a:spcPct val="100000"/>
              </a:lnSpc>
              <a:spcBef>
                <a:spcPts val="360"/>
              </a:spcBef>
              <a:spcAft>
                <a:spcPts val="0"/>
              </a:spcAft>
              <a:buClr>
                <a:srgbClr val="888888"/>
              </a:buClr>
              <a:buSzPts val="1800"/>
              <a:buNone/>
              <a:defRPr sz="1800">
                <a:solidFill>
                  <a:srgbClr val="888888"/>
                </a:solidFill>
              </a:defRPr>
            </a:lvl4pPr>
            <a:lvl5pPr indent="-228600" lvl="4" marL="2286000" algn="l">
              <a:lnSpc>
                <a:spcPct val="100000"/>
              </a:lnSpc>
              <a:spcBef>
                <a:spcPts val="360"/>
              </a:spcBef>
              <a:spcAft>
                <a:spcPts val="0"/>
              </a:spcAft>
              <a:buClr>
                <a:srgbClr val="888888"/>
              </a:buClr>
              <a:buSzPts val="1800"/>
              <a:buNone/>
              <a:defRPr sz="1800">
                <a:solidFill>
                  <a:srgbClr val="888888"/>
                </a:solidFill>
              </a:defRPr>
            </a:lvl5pPr>
            <a:lvl6pPr indent="-228600" lvl="5" marL="2743200" algn="l">
              <a:lnSpc>
                <a:spcPct val="100000"/>
              </a:lnSpc>
              <a:spcBef>
                <a:spcPts val="360"/>
              </a:spcBef>
              <a:spcAft>
                <a:spcPts val="0"/>
              </a:spcAft>
              <a:buClr>
                <a:srgbClr val="888888"/>
              </a:buClr>
              <a:buSzPts val="1800"/>
              <a:buNone/>
              <a:defRPr sz="1800">
                <a:solidFill>
                  <a:srgbClr val="888888"/>
                </a:solidFill>
              </a:defRPr>
            </a:lvl6pPr>
            <a:lvl7pPr indent="-228600" lvl="6" marL="3200400" algn="l">
              <a:lnSpc>
                <a:spcPct val="100000"/>
              </a:lnSpc>
              <a:spcBef>
                <a:spcPts val="360"/>
              </a:spcBef>
              <a:spcAft>
                <a:spcPts val="0"/>
              </a:spcAft>
              <a:buClr>
                <a:srgbClr val="888888"/>
              </a:buClr>
              <a:buSzPts val="1800"/>
              <a:buNone/>
              <a:defRPr sz="1800">
                <a:solidFill>
                  <a:srgbClr val="888888"/>
                </a:solidFill>
              </a:defRPr>
            </a:lvl7pPr>
            <a:lvl8pPr indent="-228600" lvl="7" marL="3657600" algn="l">
              <a:lnSpc>
                <a:spcPct val="100000"/>
              </a:lnSpc>
              <a:spcBef>
                <a:spcPts val="360"/>
              </a:spcBef>
              <a:spcAft>
                <a:spcPts val="0"/>
              </a:spcAft>
              <a:buClr>
                <a:srgbClr val="888888"/>
              </a:buClr>
              <a:buSzPts val="1800"/>
              <a:buNone/>
              <a:defRPr sz="1800">
                <a:solidFill>
                  <a:srgbClr val="888888"/>
                </a:solidFill>
              </a:defRPr>
            </a:lvl8pPr>
            <a:lvl9pPr indent="-228600" lvl="8" marL="4114800" algn="l">
              <a:lnSpc>
                <a:spcPct val="100000"/>
              </a:lnSpc>
              <a:spcBef>
                <a:spcPts val="360"/>
              </a:spcBef>
              <a:spcAft>
                <a:spcPts val="0"/>
              </a:spcAft>
              <a:buClr>
                <a:srgbClr val="888888"/>
              </a:buClr>
              <a:buSzPts val="1800"/>
              <a:buNone/>
              <a:defRPr sz="1800">
                <a:solidFill>
                  <a:srgbClr val="888888"/>
                </a:solidFill>
              </a:defRPr>
            </a:lvl9pPr>
          </a:lstStyle>
          <a:p/>
        </p:txBody>
      </p:sp>
      <p:sp>
        <p:nvSpPr>
          <p:cNvPr id="26" name="Google Shape;26;p4"/>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95669" y="1820334"/>
            <a:ext cx="7958772"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2" name="Google Shape;32;p5"/>
          <p:cNvSpPr txBox="1"/>
          <p:nvPr>
            <p:ph idx="2" type="body"/>
          </p:nvPr>
        </p:nvSpPr>
        <p:spPr>
          <a:xfrm>
            <a:off x="9067800" y="1820334"/>
            <a:ext cx="7958773"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3" name="Google Shape;33;p5"/>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55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640080" y="1637454"/>
            <a:ext cx="5656263"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39" name="Google Shape;39;p6"/>
          <p:cNvSpPr txBox="1"/>
          <p:nvPr>
            <p:ph idx="2" type="body"/>
          </p:nvPr>
        </p:nvSpPr>
        <p:spPr>
          <a:xfrm>
            <a:off x="640080" y="2319867"/>
            <a:ext cx="5656263"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0" name="Google Shape;40;p6"/>
          <p:cNvSpPr txBox="1"/>
          <p:nvPr>
            <p:ph idx="3" type="body"/>
          </p:nvPr>
        </p:nvSpPr>
        <p:spPr>
          <a:xfrm>
            <a:off x="6503036" y="1637454"/>
            <a:ext cx="5658485"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41" name="Google Shape;41;p6"/>
          <p:cNvSpPr txBox="1"/>
          <p:nvPr>
            <p:ph idx="4" type="body"/>
          </p:nvPr>
        </p:nvSpPr>
        <p:spPr>
          <a:xfrm>
            <a:off x="6503036" y="2319867"/>
            <a:ext cx="5658485"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2" name="Google Shape;42;p6"/>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40081" y="291253"/>
            <a:ext cx="4211638" cy="1239520"/>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005070" y="291254"/>
            <a:ext cx="7156450" cy="6243321"/>
          </a:xfrm>
          <a:prstGeom prst="rect">
            <a:avLst/>
          </a:prstGeom>
          <a:noFill/>
          <a:ln>
            <a:noFill/>
          </a:ln>
        </p:spPr>
        <p:txBody>
          <a:bodyPr anchorCtr="0" anchor="t" bIns="57475" lIns="114925" spcFirstLastPara="1" rIns="114925" wrap="square" tIns="57475">
            <a:noAutofit/>
          </a:bodyPr>
          <a:lstStyle>
            <a:lvl1pPr indent="-482600" lvl="0" marL="457200" algn="l">
              <a:lnSpc>
                <a:spcPct val="100000"/>
              </a:lnSpc>
              <a:spcBef>
                <a:spcPts val="800"/>
              </a:spcBef>
              <a:spcAft>
                <a:spcPts val="0"/>
              </a:spcAft>
              <a:buClr>
                <a:schemeClr val="dk1"/>
              </a:buClr>
              <a:buSzPts val="4000"/>
              <a:buChar char="•"/>
              <a:defRPr sz="4000"/>
            </a:lvl1pPr>
            <a:lvl2pPr indent="-450850" lvl="1" marL="914400" algn="l">
              <a:lnSpc>
                <a:spcPct val="100000"/>
              </a:lnSpc>
              <a:spcBef>
                <a:spcPts val="700"/>
              </a:spcBef>
              <a:spcAft>
                <a:spcPts val="0"/>
              </a:spcAft>
              <a:buClr>
                <a:schemeClr val="dk1"/>
              </a:buClr>
              <a:buSzPts val="3500"/>
              <a:buChar char="–"/>
              <a:defRPr sz="3500"/>
            </a:lvl2pPr>
            <a:lvl3pPr indent="-419100" lvl="2" marL="1371600" algn="l">
              <a:lnSpc>
                <a:spcPct val="100000"/>
              </a:lnSpc>
              <a:spcBef>
                <a:spcPts val="600"/>
              </a:spcBef>
              <a:spcAft>
                <a:spcPts val="0"/>
              </a:spcAft>
              <a:buClr>
                <a:schemeClr val="dk1"/>
              </a:buClr>
              <a:buSzPts val="3000"/>
              <a:buChar char="•"/>
              <a:defRPr sz="3000"/>
            </a:lvl3pPr>
            <a:lvl4pPr indent="-387350" lvl="3" marL="1828800" algn="l">
              <a:lnSpc>
                <a:spcPct val="100000"/>
              </a:lnSpc>
              <a:spcBef>
                <a:spcPts val="500"/>
              </a:spcBef>
              <a:spcAft>
                <a:spcPts val="0"/>
              </a:spcAft>
              <a:buClr>
                <a:schemeClr val="dk1"/>
              </a:buClr>
              <a:buSzPts val="2500"/>
              <a:buChar char="–"/>
              <a:defRPr sz="2500"/>
            </a:lvl4pPr>
            <a:lvl5pPr indent="-387350" lvl="4" marL="2286000" algn="l">
              <a:lnSpc>
                <a:spcPct val="100000"/>
              </a:lnSpc>
              <a:spcBef>
                <a:spcPts val="500"/>
              </a:spcBef>
              <a:spcAft>
                <a:spcPts val="0"/>
              </a:spcAft>
              <a:buClr>
                <a:schemeClr val="dk1"/>
              </a:buClr>
              <a:buSzPts val="2500"/>
              <a:buChar char="»"/>
              <a:defRPr sz="2500"/>
            </a:lvl5pPr>
            <a:lvl6pPr indent="-387350" lvl="5" marL="2743200" algn="l">
              <a:lnSpc>
                <a:spcPct val="100000"/>
              </a:lnSpc>
              <a:spcBef>
                <a:spcPts val="500"/>
              </a:spcBef>
              <a:spcAft>
                <a:spcPts val="0"/>
              </a:spcAft>
              <a:buClr>
                <a:schemeClr val="dk1"/>
              </a:buClr>
              <a:buSzPts val="2500"/>
              <a:buChar char="•"/>
              <a:defRPr sz="2500"/>
            </a:lvl6pPr>
            <a:lvl7pPr indent="-387350" lvl="6" marL="3200400" algn="l">
              <a:lnSpc>
                <a:spcPct val="100000"/>
              </a:lnSpc>
              <a:spcBef>
                <a:spcPts val="500"/>
              </a:spcBef>
              <a:spcAft>
                <a:spcPts val="0"/>
              </a:spcAft>
              <a:buClr>
                <a:schemeClr val="dk1"/>
              </a:buClr>
              <a:buSzPts val="2500"/>
              <a:buChar char="•"/>
              <a:defRPr sz="2500"/>
            </a:lvl7pPr>
            <a:lvl8pPr indent="-387350" lvl="7" marL="3657600" algn="l">
              <a:lnSpc>
                <a:spcPct val="100000"/>
              </a:lnSpc>
              <a:spcBef>
                <a:spcPts val="500"/>
              </a:spcBef>
              <a:spcAft>
                <a:spcPts val="0"/>
              </a:spcAft>
              <a:buClr>
                <a:schemeClr val="dk1"/>
              </a:buClr>
              <a:buSzPts val="2500"/>
              <a:buChar char="•"/>
              <a:defRPr sz="2500"/>
            </a:lvl8pPr>
            <a:lvl9pPr indent="-387350" lvl="8" marL="4114800" algn="l">
              <a:lnSpc>
                <a:spcPct val="100000"/>
              </a:lnSpc>
              <a:spcBef>
                <a:spcPts val="500"/>
              </a:spcBef>
              <a:spcAft>
                <a:spcPts val="0"/>
              </a:spcAft>
              <a:buClr>
                <a:schemeClr val="dk1"/>
              </a:buClr>
              <a:buSzPts val="2500"/>
              <a:buChar char="•"/>
              <a:defRPr sz="2500"/>
            </a:lvl9pPr>
          </a:lstStyle>
          <a:p/>
        </p:txBody>
      </p:sp>
      <p:sp>
        <p:nvSpPr>
          <p:cNvPr id="57" name="Google Shape;57;p9"/>
          <p:cNvSpPr txBox="1"/>
          <p:nvPr>
            <p:ph idx="2" type="body"/>
          </p:nvPr>
        </p:nvSpPr>
        <p:spPr>
          <a:xfrm>
            <a:off x="640081" y="1530774"/>
            <a:ext cx="4211638" cy="5003801"/>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58" name="Google Shape;58;p9"/>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2509203" y="5120640"/>
            <a:ext cx="7680960" cy="604521"/>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2509203" y="653627"/>
            <a:ext cx="7680960" cy="4389120"/>
          </a:xfrm>
          <a:prstGeom prst="rect">
            <a:avLst/>
          </a:prstGeom>
          <a:noFill/>
          <a:ln>
            <a:noFill/>
          </a:ln>
        </p:spPr>
        <p:txBody>
          <a:bodyPr anchorCtr="0" anchor="t" bIns="57475" lIns="114925" spcFirstLastPara="1" rIns="114925" wrap="square" tIns="57475">
            <a:noAutofit/>
          </a:bodyPr>
          <a:lstStyle>
            <a:lvl1pPr lvl="0" marR="0" rtl="0" algn="l">
              <a:lnSpc>
                <a:spcPct val="100000"/>
              </a:lnSpc>
              <a:spcBef>
                <a:spcPts val="800"/>
              </a:spcBef>
              <a:spcAft>
                <a:spcPts val="0"/>
              </a:spcAft>
              <a:buClr>
                <a:schemeClr val="dk1"/>
              </a:buClr>
              <a:buSzPts val="4000"/>
              <a:buFont typeface="Arial"/>
              <a:buNone/>
              <a:defRPr b="0" i="0" sz="4000" u="none" cap="none" strike="noStrike">
                <a:solidFill>
                  <a:schemeClr val="dk1"/>
                </a:solidFill>
                <a:latin typeface="Calibri"/>
                <a:ea typeface="Calibri"/>
                <a:cs typeface="Calibri"/>
                <a:sym typeface="Calibri"/>
              </a:defRPr>
            </a:lvl1pPr>
            <a:lvl2pPr lvl="1" marR="0" rtl="0" algn="l">
              <a:lnSpc>
                <a:spcPct val="100000"/>
              </a:lnSpc>
              <a:spcBef>
                <a:spcPts val="700"/>
              </a:spcBef>
              <a:spcAft>
                <a:spcPts val="0"/>
              </a:spcAft>
              <a:buClr>
                <a:schemeClr val="dk1"/>
              </a:buClr>
              <a:buSzPts val="3500"/>
              <a:buFont typeface="Arial"/>
              <a:buNone/>
              <a:defRPr b="0" i="0" sz="3500" u="none" cap="none" strike="noStrike">
                <a:solidFill>
                  <a:schemeClr val="dk1"/>
                </a:solidFill>
                <a:latin typeface="Calibri"/>
                <a:ea typeface="Calibri"/>
                <a:cs typeface="Calibri"/>
                <a:sym typeface="Calibri"/>
              </a:defRPr>
            </a:lvl2pPr>
            <a:lvl3pPr lvl="2" marR="0" rtl="0" algn="l">
              <a:lnSpc>
                <a:spcPct val="100000"/>
              </a:lnSpc>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3pPr>
            <a:lvl4pPr lvl="3"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2509203" y="5725161"/>
            <a:ext cx="7680960" cy="858519"/>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65" name="Google Shape;65;p10"/>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chemeClr val="dk1"/>
              </a:buClr>
              <a:buSzPts val="5500"/>
              <a:buFont typeface="Calibri"/>
              <a:buNone/>
              <a:defRPr b="0" i="0" sz="55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482600" lvl="0" marL="4572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1pPr>
            <a:lvl2pPr indent="-450850" lvl="1" marL="914400" marR="0" rtl="0" algn="l">
              <a:lnSpc>
                <a:spcPct val="100000"/>
              </a:lnSpc>
              <a:spcBef>
                <a:spcPts val="700"/>
              </a:spcBef>
              <a:spcAft>
                <a:spcPts val="0"/>
              </a:spcAft>
              <a:buClr>
                <a:schemeClr val="dk1"/>
              </a:buClr>
              <a:buSzPts val="3500"/>
              <a:buFont typeface="Arial"/>
              <a:buChar char="–"/>
              <a:defRPr b="0" i="0" sz="3500" u="none" cap="none" strike="noStrike">
                <a:solidFill>
                  <a:schemeClr val="dk1"/>
                </a:solidFill>
                <a:latin typeface="Calibri"/>
                <a:ea typeface="Calibri"/>
                <a:cs typeface="Calibri"/>
                <a:sym typeface="Calibri"/>
              </a:defRPr>
            </a:lvl2pPr>
            <a:lvl3pPr indent="-419100" lvl="2" marL="13716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5pPr>
            <a:lvl6pPr indent="-387350" lvl="5" marL="27432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6pPr>
            <a:lvl7pPr indent="-387350" lvl="6" marL="3200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7pPr>
            <a:lvl8pPr indent="-387350" lvl="7" marL="3657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8pPr>
            <a:lvl9pPr indent="-387350" lvl="8" marL="4114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jp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jp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jpg"/><Relationship Id="rId4" Type="http://schemas.openxmlformats.org/officeDocument/2006/relationships/hyperlink" Target="https://docs.microsoft.com/en-us/learn/modules/azure-database-fundamentals/" TargetMode="External"/><Relationship Id="rId5" Type="http://schemas.openxmlformats.org/officeDocument/2006/relationships/hyperlink" Target="https://www.youtube.com/watch?v=gIhf-S7BCdo&amp;list=PLGjZwEtPN7j-Q59JYso3L4_yoCjj2syrM&amp;index=10" TargetMode="External"/><Relationship Id="rId6" Type="http://schemas.openxmlformats.org/officeDocument/2006/relationships/hyperlink" Target="https://www.linkedin.com/learning/paths/prepare-for-the-azure-fundamentals-certification-az-90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03_NPower_Presentation_Template_0819-6.jpg" id="84" name="Google Shape;84;p1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85" name="Google Shape;85;p13"/>
          <p:cNvSpPr txBox="1"/>
          <p:nvPr/>
        </p:nvSpPr>
        <p:spPr>
          <a:xfrm>
            <a:off x="1745075" y="2340225"/>
            <a:ext cx="8690100" cy="1904400"/>
          </a:xfrm>
          <a:prstGeom prst="rect">
            <a:avLst/>
          </a:prstGeom>
          <a:noFill/>
          <a:ln>
            <a:noFill/>
          </a:ln>
        </p:spPr>
        <p:txBody>
          <a:bodyPr anchorCtr="0" anchor="ctr" bIns="57475" lIns="114925" spcFirstLastPara="1" rIns="114925" wrap="square" tIns="57475">
            <a:noAutofit/>
          </a:bodyPr>
          <a:lstStyle/>
          <a:p>
            <a:pPr indent="0" lvl="0" marL="0" marR="0" rtl="0" algn="ctr">
              <a:lnSpc>
                <a:spcPct val="100000"/>
              </a:lnSpc>
              <a:spcBef>
                <a:spcPts val="0"/>
              </a:spcBef>
              <a:spcAft>
                <a:spcPts val="0"/>
              </a:spcAft>
              <a:buClr>
                <a:schemeClr val="lt1"/>
              </a:buClr>
              <a:buSzPts val="2000"/>
              <a:buFont typeface="Arial"/>
              <a:buNone/>
            </a:pPr>
            <a:r>
              <a:rPr b="1" lang="en-US" sz="6700">
                <a:solidFill>
                  <a:schemeClr val="lt1"/>
                </a:solidFill>
              </a:rPr>
              <a:t>Azure architecture and services</a:t>
            </a:r>
            <a:endParaRPr b="1" i="0" sz="6700" u="none" cap="none" strike="noStrike">
              <a:solidFill>
                <a:schemeClr val="lt1"/>
              </a:solidFill>
            </a:endParaRPr>
          </a:p>
        </p:txBody>
      </p:sp>
      <p:sp>
        <p:nvSpPr>
          <p:cNvPr id="86" name="Google Shape;86;p13"/>
          <p:cNvSpPr txBox="1"/>
          <p:nvPr/>
        </p:nvSpPr>
        <p:spPr>
          <a:xfrm>
            <a:off x="2168125" y="4244625"/>
            <a:ext cx="7526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400">
                <a:solidFill>
                  <a:schemeClr val="lt1"/>
                </a:solidFill>
                <a:latin typeface="Calibri"/>
                <a:ea typeface="Calibri"/>
                <a:cs typeface="Calibri"/>
                <a:sym typeface="Calibri"/>
              </a:rPr>
              <a:t>AZ-900: Microsoft Azure Fundamentals</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descr="03_NPower_Presentation_Template_0819-18.jpg" id="161" name="Google Shape;161;p22"/>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62" name="Google Shape;162;p22"/>
          <p:cNvSpPr txBox="1"/>
          <p:nvPr/>
        </p:nvSpPr>
        <p:spPr>
          <a:xfrm>
            <a:off x="652200" y="528800"/>
            <a:ext cx="10276500" cy="14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Exam objectives</a:t>
            </a:r>
            <a:endParaRPr b="1" sz="3500">
              <a:latin typeface="Calibri"/>
              <a:ea typeface="Calibri"/>
              <a:cs typeface="Calibri"/>
              <a:sym typeface="Calibri"/>
            </a:endParaRPr>
          </a:p>
        </p:txBody>
      </p:sp>
      <p:sp>
        <p:nvSpPr>
          <p:cNvPr id="163" name="Google Shape;163;p22"/>
          <p:cNvSpPr txBox="1"/>
          <p:nvPr/>
        </p:nvSpPr>
        <p:spPr>
          <a:xfrm>
            <a:off x="634575" y="1709825"/>
            <a:ext cx="9501000" cy="40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latin typeface="Calibri"/>
                <a:ea typeface="Calibri"/>
                <a:cs typeface="Calibri"/>
                <a:sym typeface="Calibri"/>
              </a:rPr>
              <a:t>Module 2.4 - </a:t>
            </a:r>
            <a:r>
              <a:rPr b="1" lang="en-US" sz="2700">
                <a:latin typeface="Calibri"/>
                <a:ea typeface="Calibri"/>
                <a:cs typeface="Calibri"/>
                <a:sym typeface="Calibri"/>
              </a:rPr>
              <a:t>Azure identity, access, and security</a:t>
            </a:r>
            <a:r>
              <a:rPr b="1" lang="en-US" sz="2700">
                <a:latin typeface="Calibri"/>
                <a:ea typeface="Calibri"/>
                <a:cs typeface="Calibri"/>
                <a:sym typeface="Calibri"/>
              </a:rPr>
              <a:t> </a:t>
            </a:r>
            <a:endParaRPr b="1"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directory services in Azure</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authentication methods in Azure</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external identities and guest access in Azure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Azure AD Conditional Access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Azure role-based access control (RBAC)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the concept of Zero Trust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the purpose of the defense in depth model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the purpose of Microsoft Defender for Cloud </a:t>
            </a:r>
            <a:endParaRPr sz="27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descr="03_NPower_Presentation_Template_0819-18.jpg" id="168" name="Google Shape;168;p2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69" name="Google Shape;169;p23"/>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200">
                <a:solidFill>
                  <a:srgbClr val="171717"/>
                </a:solidFill>
              </a:rPr>
              <a:t>Azure Active Directory</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170" name="Google Shape;170;p23"/>
          <p:cNvSpPr txBox="1"/>
          <p:nvPr/>
        </p:nvSpPr>
        <p:spPr>
          <a:xfrm>
            <a:off x="775575" y="1445425"/>
            <a:ext cx="11475300" cy="2309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171717"/>
              </a:buClr>
              <a:buSzPts val="2000"/>
              <a:buChar char="●"/>
            </a:pPr>
            <a:r>
              <a:rPr lang="en-US" sz="2000">
                <a:solidFill>
                  <a:srgbClr val="171717"/>
                </a:solidFill>
              </a:rPr>
              <a:t>Azure AD is Microsoft's cloud-based identity and access management service. With Azure AD, you control the identity accounts, but Microsoft ensures that the service is available globally.</a:t>
            </a:r>
            <a:endParaRPr sz="2000">
              <a:solidFill>
                <a:srgbClr val="171717"/>
              </a:solidFill>
            </a:endParaRPr>
          </a:p>
          <a:p>
            <a:pPr indent="0" lvl="0" marL="457200" rtl="0" algn="l">
              <a:spcBef>
                <a:spcPts val="0"/>
              </a:spcBef>
              <a:spcAft>
                <a:spcPts val="0"/>
              </a:spcAft>
              <a:buNone/>
            </a:pPr>
            <a:r>
              <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When you secure identities on-premises with Active Directory, Microsoft doesn't monitor sign-in attempts. When you connect Active Directory with Azure AD, Microsoft can help protect you by detecting suspicious sign-in attempts at no extra cost</a:t>
            </a:r>
            <a:endParaRPr sz="2000">
              <a:solidFill>
                <a:srgbClr val="171717"/>
              </a:solidFill>
            </a:endParaRPr>
          </a:p>
        </p:txBody>
      </p:sp>
      <p:sp>
        <p:nvSpPr>
          <p:cNvPr id="171" name="Google Shape;171;p23"/>
          <p:cNvSpPr txBox="1"/>
          <p:nvPr/>
        </p:nvSpPr>
        <p:spPr>
          <a:xfrm>
            <a:off x="511175" y="36234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200">
                <a:solidFill>
                  <a:srgbClr val="171717"/>
                </a:solidFill>
              </a:rPr>
              <a:t>Who uses Azure AD?</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172" name="Google Shape;172;p23"/>
          <p:cNvSpPr txBox="1"/>
          <p:nvPr/>
        </p:nvSpPr>
        <p:spPr>
          <a:xfrm>
            <a:off x="775575" y="4645825"/>
            <a:ext cx="11475300" cy="2309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171717"/>
              </a:buClr>
              <a:buSzPts val="2000"/>
              <a:buChar char="●"/>
            </a:pPr>
            <a:r>
              <a:rPr lang="en-US" sz="2000">
                <a:solidFill>
                  <a:srgbClr val="171717"/>
                </a:solidFill>
              </a:rPr>
              <a:t>IT administrators</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App developers</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Users</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Online service subscribers</a:t>
            </a:r>
            <a:endParaRPr sz="2000">
              <a:solidFill>
                <a:srgbClr val="171717"/>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descr="03_NPower_Presentation_Template_0819-18.jpg" id="177" name="Google Shape;177;p2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78" name="Google Shape;178;p24"/>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200">
                <a:solidFill>
                  <a:srgbClr val="171717"/>
                </a:solidFill>
              </a:rPr>
              <a:t>What services does Azure AD provide?</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179" name="Google Shape;179;p24"/>
          <p:cNvSpPr txBox="1"/>
          <p:nvPr/>
        </p:nvSpPr>
        <p:spPr>
          <a:xfrm>
            <a:off x="775575" y="1445425"/>
            <a:ext cx="11475300" cy="2309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171717"/>
              </a:buClr>
              <a:buSzPts val="2000"/>
              <a:buChar char="●"/>
            </a:pPr>
            <a:r>
              <a:rPr lang="en-US" sz="2000">
                <a:solidFill>
                  <a:srgbClr val="171717"/>
                </a:solidFill>
              </a:rPr>
              <a:t>Authentication</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Single sign-on</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Application management</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Device management</a:t>
            </a:r>
            <a:endParaRPr sz="2000">
              <a:solidFill>
                <a:srgbClr val="171717"/>
              </a:solidFill>
            </a:endParaRPr>
          </a:p>
        </p:txBody>
      </p:sp>
      <p:sp>
        <p:nvSpPr>
          <p:cNvPr id="180" name="Google Shape;180;p24"/>
          <p:cNvSpPr txBox="1"/>
          <p:nvPr/>
        </p:nvSpPr>
        <p:spPr>
          <a:xfrm>
            <a:off x="511175" y="30138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200">
                <a:solidFill>
                  <a:srgbClr val="171717"/>
                </a:solidFill>
              </a:rPr>
              <a:t>Connecting Active Directory with Azure AD</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181" name="Google Shape;181;p24"/>
          <p:cNvSpPr txBox="1"/>
          <p:nvPr/>
        </p:nvSpPr>
        <p:spPr>
          <a:xfrm>
            <a:off x="687425" y="4318250"/>
            <a:ext cx="6433800" cy="2309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171717"/>
              </a:buClr>
              <a:buSzPts val="2000"/>
              <a:buChar char="●"/>
            </a:pPr>
            <a:r>
              <a:rPr lang="en-US" sz="2000">
                <a:solidFill>
                  <a:srgbClr val="171717"/>
                </a:solidFill>
              </a:rPr>
              <a:t>Azure AD Connect synchronizes user identities between on-premises Active Directory and Azure AD</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Azure AD Connect synchronizes changes between both identity systems, so you can use features like SSO, multifactor authentication</a:t>
            </a:r>
            <a:endParaRPr sz="2000">
              <a:solidFill>
                <a:srgbClr val="171717"/>
              </a:solidFill>
            </a:endParaRPr>
          </a:p>
        </p:txBody>
      </p:sp>
      <p:pic>
        <p:nvPicPr>
          <p:cNvPr id="182" name="Google Shape;182;p24"/>
          <p:cNvPicPr preferRelativeResize="0"/>
          <p:nvPr/>
        </p:nvPicPr>
        <p:blipFill>
          <a:blip r:embed="rId4">
            <a:alphaModFix/>
          </a:blip>
          <a:stretch>
            <a:fillRect/>
          </a:stretch>
        </p:blipFill>
        <p:spPr>
          <a:xfrm>
            <a:off x="7872563" y="4117738"/>
            <a:ext cx="3895725" cy="2428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descr="03_NPower_Presentation_Template_0819-18.jpg" id="187" name="Google Shape;187;p2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88" name="Google Shape;188;p25"/>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b="1" lang="en-US" sz="3200">
                <a:solidFill>
                  <a:srgbClr val="171717"/>
                </a:solidFill>
              </a:rPr>
              <a:t>Authentication and Authorization</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189" name="Google Shape;189;p25"/>
          <p:cNvSpPr txBox="1"/>
          <p:nvPr/>
        </p:nvSpPr>
        <p:spPr>
          <a:xfrm>
            <a:off x="775575" y="1445425"/>
            <a:ext cx="11475300" cy="5058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Char char="●"/>
            </a:pPr>
            <a:r>
              <a:rPr b="1" lang="en-US" sz="2000">
                <a:solidFill>
                  <a:srgbClr val="171717"/>
                </a:solidFill>
              </a:rPr>
              <a:t>Authentication</a:t>
            </a:r>
            <a:r>
              <a:rPr lang="en-US" sz="2000">
                <a:solidFill>
                  <a:srgbClr val="171717"/>
                </a:solidFill>
              </a:rPr>
              <a:t> is the process of establishing the identity of a person or service that wants to access a resource. Proving you are who you claim to be.</a:t>
            </a:r>
            <a:endParaRPr sz="2000">
              <a:solidFill>
                <a:srgbClr val="171717"/>
              </a:solidFill>
            </a:endParaRPr>
          </a:p>
          <a:p>
            <a:pPr indent="0" lvl="0" marL="457200" rtl="0" algn="l">
              <a:spcBef>
                <a:spcPts val="0"/>
              </a:spcBef>
              <a:spcAft>
                <a:spcPts val="0"/>
              </a:spcAft>
              <a:buNone/>
            </a:pPr>
            <a:r>
              <a:t/>
            </a:r>
            <a:endParaRPr sz="2000">
              <a:solidFill>
                <a:srgbClr val="171717"/>
              </a:solidFill>
            </a:endParaRPr>
          </a:p>
          <a:p>
            <a:pPr indent="-355600" lvl="0" marL="457200" rtl="0" algn="l">
              <a:spcBef>
                <a:spcPts val="0"/>
              </a:spcBef>
              <a:spcAft>
                <a:spcPts val="0"/>
              </a:spcAft>
              <a:buClr>
                <a:srgbClr val="171717"/>
              </a:buClr>
              <a:buSzPts val="2000"/>
              <a:buChar char="●"/>
            </a:pPr>
            <a:r>
              <a:rPr b="1" lang="en-US" sz="2000">
                <a:solidFill>
                  <a:srgbClr val="171717"/>
                </a:solidFill>
              </a:rPr>
              <a:t>Authorization</a:t>
            </a:r>
            <a:r>
              <a:rPr lang="en-US" sz="2000">
                <a:solidFill>
                  <a:srgbClr val="171717"/>
                </a:solidFill>
              </a:rPr>
              <a:t> is the process of establishing what level of access an authenticated person or service has. It specifies what data they're allowed to access and what they can do with it.</a:t>
            </a:r>
            <a:endParaRPr sz="2000">
              <a:solidFill>
                <a:srgbClr val="171717"/>
              </a:solidFill>
            </a:endParaRPr>
          </a:p>
        </p:txBody>
      </p:sp>
      <p:pic>
        <p:nvPicPr>
          <p:cNvPr id="190" name="Google Shape;190;p25"/>
          <p:cNvPicPr preferRelativeResize="0"/>
          <p:nvPr/>
        </p:nvPicPr>
        <p:blipFill>
          <a:blip r:embed="rId4">
            <a:alphaModFix/>
          </a:blip>
          <a:stretch>
            <a:fillRect/>
          </a:stretch>
        </p:blipFill>
        <p:spPr>
          <a:xfrm>
            <a:off x="2473803" y="3315925"/>
            <a:ext cx="7195550" cy="261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03_NPower_Presentation_Template_0819-18.jpg" id="195" name="Google Shape;195;p26"/>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96" name="Google Shape;196;p26"/>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200">
                <a:solidFill>
                  <a:srgbClr val="171717"/>
                </a:solidFill>
              </a:rPr>
              <a:t>Multifactor Authentication</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197" name="Google Shape;197;p26"/>
          <p:cNvSpPr txBox="1"/>
          <p:nvPr/>
        </p:nvSpPr>
        <p:spPr>
          <a:xfrm>
            <a:off x="775575" y="1445425"/>
            <a:ext cx="11475300" cy="5023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171717"/>
              </a:buClr>
              <a:buSzPts val="2000"/>
              <a:buChar char="●"/>
            </a:pPr>
            <a:r>
              <a:rPr b="1" lang="en-US" sz="2000">
                <a:solidFill>
                  <a:srgbClr val="171717"/>
                </a:solidFill>
              </a:rPr>
              <a:t>Multifactor authentication </a:t>
            </a:r>
            <a:r>
              <a:rPr lang="en-US" sz="2000">
                <a:solidFill>
                  <a:srgbClr val="171717"/>
                </a:solidFill>
              </a:rPr>
              <a:t>is a process where a user is prompted during the sign-in process for an additional form of identification.</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When  you sign in to websites, email. In addition to your username and password, you would be asked  to enter a code that was sent to your phone</a:t>
            </a:r>
            <a:endParaRPr sz="2000">
              <a:solidFill>
                <a:srgbClr val="171717"/>
              </a:solidFill>
            </a:endParaRPr>
          </a:p>
          <a:p>
            <a:pPr indent="0" lvl="0" marL="457200" rtl="0" algn="l">
              <a:spcBef>
                <a:spcPts val="0"/>
              </a:spcBef>
              <a:spcAft>
                <a:spcPts val="0"/>
              </a:spcAft>
              <a:buNone/>
            </a:pPr>
            <a:r>
              <a:t/>
            </a:r>
            <a:endParaRPr sz="2000">
              <a:solidFill>
                <a:srgbClr val="171717"/>
              </a:solidFill>
            </a:endParaRPr>
          </a:p>
          <a:p>
            <a:pPr indent="0" lvl="0" marL="0" rtl="0" algn="l">
              <a:spcBef>
                <a:spcPts val="0"/>
              </a:spcBef>
              <a:spcAft>
                <a:spcPts val="0"/>
              </a:spcAft>
              <a:buNone/>
            </a:pPr>
            <a:r>
              <a:rPr lang="en-US" sz="2000">
                <a:solidFill>
                  <a:srgbClr val="171717"/>
                </a:solidFill>
              </a:rPr>
              <a:t>These additional elements fall into three categories:</a:t>
            </a:r>
            <a:endParaRPr sz="2000">
              <a:solidFill>
                <a:srgbClr val="171717"/>
              </a:solidFill>
            </a:endParaRPr>
          </a:p>
          <a:p>
            <a:pPr indent="0" lvl="0" marL="0" rtl="0" algn="l">
              <a:spcBef>
                <a:spcPts val="0"/>
              </a:spcBef>
              <a:spcAft>
                <a:spcPts val="0"/>
              </a:spcAft>
              <a:buNone/>
            </a:pPr>
            <a:r>
              <a:t/>
            </a:r>
            <a:endParaRPr sz="2000">
              <a:solidFill>
                <a:srgbClr val="171717"/>
              </a:solidFill>
            </a:endParaRPr>
          </a:p>
          <a:p>
            <a:pPr indent="-355600" lvl="0" marL="457200" rtl="0" algn="l">
              <a:spcBef>
                <a:spcPts val="0"/>
              </a:spcBef>
              <a:spcAft>
                <a:spcPts val="0"/>
              </a:spcAft>
              <a:buClr>
                <a:srgbClr val="171717"/>
              </a:buClr>
              <a:buSzPts val="2000"/>
              <a:buChar char="●"/>
            </a:pPr>
            <a:r>
              <a:rPr b="1" lang="en-US" sz="2000">
                <a:solidFill>
                  <a:srgbClr val="171717"/>
                </a:solidFill>
              </a:rPr>
              <a:t>Something the user knows</a:t>
            </a:r>
            <a:r>
              <a:rPr lang="en-US" sz="2000">
                <a:solidFill>
                  <a:srgbClr val="171717"/>
                </a:solidFill>
              </a:rPr>
              <a:t> : an email address and password</a:t>
            </a:r>
            <a:endParaRPr sz="2000">
              <a:solidFill>
                <a:srgbClr val="171717"/>
              </a:solidFill>
            </a:endParaRPr>
          </a:p>
          <a:p>
            <a:pPr indent="-355600" lvl="0" marL="457200" rtl="0" algn="l">
              <a:spcBef>
                <a:spcPts val="0"/>
              </a:spcBef>
              <a:spcAft>
                <a:spcPts val="0"/>
              </a:spcAft>
              <a:buClr>
                <a:srgbClr val="171717"/>
              </a:buClr>
              <a:buSzPts val="2000"/>
              <a:buChar char="●"/>
            </a:pPr>
            <a:r>
              <a:rPr b="1" lang="en-US" sz="2000">
                <a:solidFill>
                  <a:srgbClr val="171717"/>
                </a:solidFill>
              </a:rPr>
              <a:t>Something the user has</a:t>
            </a:r>
            <a:r>
              <a:rPr lang="en-US" sz="2000">
                <a:solidFill>
                  <a:srgbClr val="171717"/>
                </a:solidFill>
              </a:rPr>
              <a:t>: a code that's sent to the user's mobile phone</a:t>
            </a:r>
            <a:endParaRPr sz="2000">
              <a:solidFill>
                <a:srgbClr val="171717"/>
              </a:solidFill>
            </a:endParaRPr>
          </a:p>
          <a:p>
            <a:pPr indent="-355600" lvl="0" marL="457200" rtl="0" algn="l">
              <a:spcBef>
                <a:spcPts val="0"/>
              </a:spcBef>
              <a:spcAft>
                <a:spcPts val="0"/>
              </a:spcAft>
              <a:buClr>
                <a:srgbClr val="171717"/>
              </a:buClr>
              <a:buSzPts val="2000"/>
              <a:buChar char="●"/>
            </a:pPr>
            <a:r>
              <a:rPr b="1" lang="en-US" sz="2000">
                <a:solidFill>
                  <a:srgbClr val="171717"/>
                </a:solidFill>
              </a:rPr>
              <a:t>Something the user is </a:t>
            </a:r>
            <a:r>
              <a:rPr lang="en-US" sz="2000">
                <a:solidFill>
                  <a:srgbClr val="171717"/>
                </a:solidFill>
              </a:rPr>
              <a:t>: biometric property, such as a fingerprint or face scan</a:t>
            </a:r>
            <a:endParaRPr sz="2000">
              <a:solidFill>
                <a:srgbClr val="171717"/>
              </a:solidFill>
            </a:endParaRPr>
          </a:p>
        </p:txBody>
      </p:sp>
      <p:pic>
        <p:nvPicPr>
          <p:cNvPr id="198" name="Google Shape;198;p26"/>
          <p:cNvPicPr preferRelativeResize="0"/>
          <p:nvPr/>
        </p:nvPicPr>
        <p:blipFill>
          <a:blip r:embed="rId4">
            <a:alphaModFix/>
          </a:blip>
          <a:stretch>
            <a:fillRect/>
          </a:stretch>
        </p:blipFill>
        <p:spPr>
          <a:xfrm>
            <a:off x="2935450" y="4740238"/>
            <a:ext cx="5943600" cy="1419225"/>
          </a:xfrm>
          <a:prstGeom prst="rect">
            <a:avLst/>
          </a:prstGeom>
          <a:noFill/>
          <a:ln>
            <a:noFill/>
          </a:ln>
        </p:spPr>
      </p:pic>
      <p:sp>
        <p:nvSpPr>
          <p:cNvPr id="199" name="Google Shape;199;p26"/>
          <p:cNvSpPr txBox="1"/>
          <p:nvPr/>
        </p:nvSpPr>
        <p:spPr>
          <a:xfrm>
            <a:off x="211525" y="6058550"/>
            <a:ext cx="115632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171717"/>
                </a:solidFill>
              </a:rPr>
              <a:t>With multifactor authentication enabled, an attacker who has a user's password would also need to have possession of their phone or their fingerprint to fully authenticate</a:t>
            </a:r>
            <a:endParaRPr sz="2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03_NPower_Presentation_Template_0819-18.jpg" id="204" name="Google Shape;204;p27"/>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05" name="Google Shape;205;p27"/>
          <p:cNvSpPr txBox="1"/>
          <p:nvPr/>
        </p:nvSpPr>
        <p:spPr>
          <a:xfrm>
            <a:off x="511175" y="144075"/>
            <a:ext cx="11351700" cy="7857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900"/>
              </a:spcAft>
              <a:buNone/>
            </a:pPr>
            <a:r>
              <a:rPr b="1" lang="en-US" sz="3200">
                <a:solidFill>
                  <a:schemeClr val="dk1"/>
                </a:solidFill>
              </a:rPr>
              <a:t>Passwordless authentication </a:t>
            </a:r>
            <a:endParaRPr b="1" sz="3200">
              <a:solidFill>
                <a:schemeClr val="dk1"/>
              </a:solidFill>
            </a:endParaRPr>
          </a:p>
        </p:txBody>
      </p:sp>
      <p:sp>
        <p:nvSpPr>
          <p:cNvPr id="206" name="Google Shape;206;p27"/>
          <p:cNvSpPr txBox="1"/>
          <p:nvPr/>
        </p:nvSpPr>
        <p:spPr>
          <a:xfrm>
            <a:off x="775575" y="1445425"/>
            <a:ext cx="11475300" cy="50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Passwordless authentication methods are more convenient because the password is removed and replaced with something </a:t>
            </a:r>
            <a:r>
              <a:rPr b="1" lang="en-US" sz="1800">
                <a:solidFill>
                  <a:schemeClr val="dk1"/>
                </a:solidFill>
              </a:rPr>
              <a:t>you have</a:t>
            </a:r>
            <a:r>
              <a:rPr lang="en-US" sz="1800">
                <a:solidFill>
                  <a:schemeClr val="dk1"/>
                </a:solidFill>
              </a:rPr>
              <a:t>, plus something </a:t>
            </a:r>
            <a:r>
              <a:rPr b="1" lang="en-US" sz="1800">
                <a:solidFill>
                  <a:schemeClr val="dk1"/>
                </a:solidFill>
              </a:rPr>
              <a:t>you are</a:t>
            </a:r>
            <a:r>
              <a:rPr lang="en-US" sz="1800">
                <a:solidFill>
                  <a:schemeClr val="dk1"/>
                </a:solidFill>
              </a:rPr>
              <a:t>, or something </a:t>
            </a:r>
            <a:r>
              <a:rPr b="1" lang="en-US" sz="1800">
                <a:solidFill>
                  <a:schemeClr val="dk1"/>
                </a:solidFill>
              </a:rPr>
              <a:t>you know</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None/>
            </a:pPr>
            <a:r>
              <a:rPr lang="en-US" sz="1800">
                <a:solidFill>
                  <a:schemeClr val="dk1"/>
                </a:solidFill>
              </a:rPr>
              <a:t>Microsoft global Azure and Azure Government offer the following three passwordless authentication options that integrate with Azure Active Directory (Azure AD)</a:t>
            </a:r>
            <a:endParaRPr sz="1800">
              <a:solidFill>
                <a:schemeClr val="dk1"/>
              </a:solidFill>
            </a:endParaRPr>
          </a:p>
          <a:p>
            <a:pPr indent="-361950" lvl="0" marL="457200" rtl="0" algn="l">
              <a:lnSpc>
                <a:spcPct val="115000"/>
              </a:lnSpc>
              <a:spcBef>
                <a:spcPts val="2400"/>
              </a:spcBef>
              <a:spcAft>
                <a:spcPts val="0"/>
              </a:spcAft>
              <a:buClr>
                <a:srgbClr val="171717"/>
              </a:buClr>
              <a:buSzPts val="2100"/>
              <a:buChar char="●"/>
            </a:pPr>
            <a:r>
              <a:rPr lang="en-US" sz="2100">
                <a:solidFill>
                  <a:srgbClr val="171717"/>
                </a:solidFill>
              </a:rPr>
              <a:t>Windows Hello for Business</a:t>
            </a:r>
            <a:endParaRPr sz="2100">
              <a:solidFill>
                <a:srgbClr val="171717"/>
              </a:solidFill>
            </a:endParaRPr>
          </a:p>
          <a:p>
            <a:pPr indent="-361950" lvl="0" marL="457200" rtl="0" algn="l">
              <a:lnSpc>
                <a:spcPct val="115000"/>
              </a:lnSpc>
              <a:spcBef>
                <a:spcPts val="0"/>
              </a:spcBef>
              <a:spcAft>
                <a:spcPts val="0"/>
              </a:spcAft>
              <a:buClr>
                <a:srgbClr val="171717"/>
              </a:buClr>
              <a:buSzPts val="2100"/>
              <a:buChar char="●"/>
            </a:pPr>
            <a:r>
              <a:rPr lang="en-US" sz="2100">
                <a:solidFill>
                  <a:srgbClr val="171717"/>
                </a:solidFill>
              </a:rPr>
              <a:t>Microsoft Authenticator app</a:t>
            </a:r>
            <a:endParaRPr sz="2100">
              <a:solidFill>
                <a:srgbClr val="171717"/>
              </a:solidFill>
            </a:endParaRPr>
          </a:p>
          <a:p>
            <a:pPr indent="-361950" lvl="0" marL="457200" rtl="0" algn="l">
              <a:lnSpc>
                <a:spcPct val="115000"/>
              </a:lnSpc>
              <a:spcBef>
                <a:spcPts val="0"/>
              </a:spcBef>
              <a:spcAft>
                <a:spcPts val="0"/>
              </a:spcAft>
              <a:buClr>
                <a:srgbClr val="171717"/>
              </a:buClr>
              <a:buSzPts val="2100"/>
              <a:buChar char="●"/>
            </a:pPr>
            <a:r>
              <a:rPr lang="en-US" sz="2100">
                <a:solidFill>
                  <a:srgbClr val="171717"/>
                </a:solidFill>
              </a:rPr>
              <a:t>FIDO2 security keys</a:t>
            </a:r>
            <a:endParaRPr sz="2100">
              <a:solidFill>
                <a:srgbClr val="171717"/>
              </a:solidFill>
            </a:endParaRPr>
          </a:p>
          <a:p>
            <a:pPr indent="0" lvl="0" marL="0" rtl="0" algn="l">
              <a:spcBef>
                <a:spcPts val="2400"/>
              </a:spcBef>
              <a:spcAft>
                <a:spcPts val="0"/>
              </a:spcAft>
              <a:buNone/>
            </a:pPr>
            <a:r>
              <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descr="03_NPower_Presentation_Template_0819-18.jpg" id="211" name="Google Shape;211;p28"/>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12" name="Google Shape;212;p28"/>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200">
                <a:solidFill>
                  <a:srgbClr val="171717"/>
                </a:solidFill>
              </a:rPr>
              <a:t>What's Conditional Access?</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213" name="Google Shape;213;p28"/>
          <p:cNvSpPr txBox="1"/>
          <p:nvPr/>
        </p:nvSpPr>
        <p:spPr>
          <a:xfrm>
            <a:off x="775575" y="1445425"/>
            <a:ext cx="11475300" cy="50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171717"/>
                </a:solidFill>
              </a:rPr>
              <a:t>Conditional Access is a tool that Azure Active Directory uses to allow (or deny) access to resources based on identity signals. These signals include:</a:t>
            </a:r>
            <a:endParaRPr sz="2000">
              <a:solidFill>
                <a:srgbClr val="171717"/>
              </a:solidFill>
            </a:endParaRPr>
          </a:p>
          <a:p>
            <a:pPr indent="0" lvl="0" marL="0" rtl="0" algn="l">
              <a:spcBef>
                <a:spcPts val="0"/>
              </a:spcBef>
              <a:spcAft>
                <a:spcPts val="0"/>
              </a:spcAft>
              <a:buNone/>
            </a:pPr>
            <a:r>
              <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who the user is</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where the user is</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and what device the user is requesting access from</a:t>
            </a:r>
            <a:endParaRPr sz="2000">
              <a:solidFill>
                <a:srgbClr val="171717"/>
              </a:solidFill>
            </a:endParaRPr>
          </a:p>
          <a:p>
            <a:pPr indent="0" lvl="0" marL="0" rtl="0" algn="l">
              <a:spcBef>
                <a:spcPts val="0"/>
              </a:spcBef>
              <a:spcAft>
                <a:spcPts val="0"/>
              </a:spcAft>
              <a:buNone/>
            </a:pPr>
            <a:r>
              <a:t/>
            </a:r>
            <a:endParaRPr sz="2000">
              <a:solidFill>
                <a:srgbClr val="171717"/>
              </a:solidFill>
            </a:endParaRPr>
          </a:p>
          <a:p>
            <a:pPr indent="0" lvl="0" marL="0" rtl="0" algn="l">
              <a:spcBef>
                <a:spcPts val="0"/>
              </a:spcBef>
              <a:spcAft>
                <a:spcPts val="0"/>
              </a:spcAft>
              <a:buNone/>
            </a:pPr>
            <a:r>
              <a:rPr lang="en-US" sz="2000">
                <a:solidFill>
                  <a:srgbClr val="171717"/>
                </a:solidFill>
              </a:rPr>
              <a:t>During sign-in, Conditional Access collects signals from the user, makes decisions based on those signals, and then enforces that decision by allowing or denying the access request or challenging for a multifactor authentication response</a:t>
            </a:r>
            <a:endParaRPr sz="2000">
              <a:solidFill>
                <a:srgbClr val="171717"/>
              </a:solidFill>
            </a:endParaRPr>
          </a:p>
        </p:txBody>
      </p:sp>
      <p:pic>
        <p:nvPicPr>
          <p:cNvPr id="214" name="Google Shape;214;p28"/>
          <p:cNvPicPr preferRelativeResize="0"/>
          <p:nvPr/>
        </p:nvPicPr>
        <p:blipFill>
          <a:blip r:embed="rId4">
            <a:alphaModFix/>
          </a:blip>
          <a:stretch>
            <a:fillRect/>
          </a:stretch>
        </p:blipFill>
        <p:spPr>
          <a:xfrm>
            <a:off x="1503325" y="4679375"/>
            <a:ext cx="7873125" cy="2139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descr="03_NPower_Presentation_Template_0819-18.jpg" id="219" name="Google Shape;219;p29"/>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20" name="Google Shape;220;p29"/>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200">
                <a:solidFill>
                  <a:srgbClr val="171717"/>
                </a:solidFill>
              </a:rPr>
              <a:t>Using Azure role-based access control (RBAC)</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221" name="Google Shape;221;p29"/>
          <p:cNvSpPr txBox="1"/>
          <p:nvPr/>
        </p:nvSpPr>
        <p:spPr>
          <a:xfrm>
            <a:off x="775575" y="1216825"/>
            <a:ext cx="11475300" cy="5023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171717"/>
              </a:buClr>
              <a:buSzPts val="2000"/>
              <a:buChar char="●"/>
            </a:pPr>
            <a:r>
              <a:rPr lang="en-US" sz="2000">
                <a:solidFill>
                  <a:srgbClr val="171717"/>
                </a:solidFill>
              </a:rPr>
              <a:t>Azure provides built-in roles that describe common access rules for cloud resources.</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You can also define </a:t>
            </a:r>
            <a:r>
              <a:rPr b="1" lang="en-US" sz="2000">
                <a:solidFill>
                  <a:srgbClr val="171717"/>
                </a:solidFill>
              </a:rPr>
              <a:t>your own roles</a:t>
            </a:r>
            <a:r>
              <a:rPr lang="en-US" sz="2000">
                <a:solidFill>
                  <a:srgbClr val="171717"/>
                </a:solidFill>
              </a:rPr>
              <a:t>. Each role has an associated set of </a:t>
            </a:r>
            <a:r>
              <a:rPr b="1" lang="en-US" sz="2000">
                <a:solidFill>
                  <a:srgbClr val="171717"/>
                </a:solidFill>
              </a:rPr>
              <a:t>access permissions</a:t>
            </a:r>
            <a:r>
              <a:rPr lang="en-US" sz="2000">
                <a:solidFill>
                  <a:srgbClr val="171717"/>
                </a:solidFill>
              </a:rPr>
              <a:t> that relate to that role.</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When you assign individuals or groups to one or more roles, they receive all of the associated access permissions.</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When you assign the </a:t>
            </a:r>
            <a:r>
              <a:rPr b="1" lang="en-US" sz="2000">
                <a:solidFill>
                  <a:srgbClr val="171717"/>
                </a:solidFill>
              </a:rPr>
              <a:t>Owner role</a:t>
            </a:r>
            <a:r>
              <a:rPr lang="en-US" sz="2000">
                <a:solidFill>
                  <a:srgbClr val="171717"/>
                </a:solidFill>
              </a:rPr>
              <a:t>  to a user at the management group scope, that user can manage everything in all subscriptions within the management group</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When you assign the </a:t>
            </a:r>
            <a:r>
              <a:rPr b="1" lang="en-US" sz="2000">
                <a:solidFill>
                  <a:srgbClr val="171717"/>
                </a:solidFill>
              </a:rPr>
              <a:t>Reader role</a:t>
            </a:r>
            <a:r>
              <a:rPr lang="en-US" sz="2000">
                <a:solidFill>
                  <a:srgbClr val="171717"/>
                </a:solidFill>
              </a:rPr>
              <a:t> to a group at the subscription scope, the members of that group can view every resource group and resource within the subscription.</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When you assign the </a:t>
            </a:r>
            <a:r>
              <a:rPr b="1" lang="en-US" sz="2000">
                <a:solidFill>
                  <a:srgbClr val="171717"/>
                </a:solidFill>
              </a:rPr>
              <a:t>Contributor role</a:t>
            </a:r>
            <a:r>
              <a:rPr lang="en-US" sz="2000">
                <a:solidFill>
                  <a:srgbClr val="171717"/>
                </a:solidFill>
              </a:rPr>
              <a:t> to an application at the resource group scope, the application can manage resources of all types within that resource group, but not other resource groups within the subscription</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Azure RBAC is enforced on any action that's initiated against an Azure resource that passes through Azure Resource Manager.</a:t>
            </a:r>
            <a:endParaRPr sz="2000">
              <a:solidFill>
                <a:srgbClr val="171717"/>
              </a:solidFill>
            </a:endParaRPr>
          </a:p>
          <a:p>
            <a:pPr indent="0" lvl="0" marL="457200" rtl="0" algn="l">
              <a:spcBef>
                <a:spcPts val="900"/>
              </a:spcBef>
              <a:spcAft>
                <a:spcPts val="0"/>
              </a:spcAft>
              <a:buNone/>
            </a:pPr>
            <a:r>
              <a:t/>
            </a:r>
            <a:endParaRPr sz="2000">
              <a:solidFill>
                <a:srgbClr val="171717"/>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descr="03_NPower_Presentation_Template_0819-18.jpg" id="226" name="Google Shape;226;p30"/>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27" name="Google Shape;227;p30"/>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200">
                <a:solidFill>
                  <a:srgbClr val="171717"/>
                </a:solidFill>
              </a:rPr>
              <a:t>Managing Azure RBAC permissions?</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228" name="Google Shape;228;p30"/>
          <p:cNvSpPr txBox="1"/>
          <p:nvPr/>
        </p:nvSpPr>
        <p:spPr>
          <a:xfrm>
            <a:off x="775575" y="1293025"/>
            <a:ext cx="11475300" cy="5023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400"/>
              </a:spcBef>
              <a:spcAft>
                <a:spcPts val="0"/>
              </a:spcAft>
              <a:buClr>
                <a:srgbClr val="171717"/>
              </a:buClr>
              <a:buSzPts val="2000"/>
              <a:buChar char="●"/>
            </a:pPr>
            <a:r>
              <a:rPr lang="en-US" sz="2000">
                <a:solidFill>
                  <a:srgbClr val="171717"/>
                </a:solidFill>
              </a:rPr>
              <a:t>You manage access permissions on the Access control (IAM) pane in the Azure portal</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In this example, Alain Charon has been assigned the Backup Operator role for this resource group.</a:t>
            </a:r>
            <a:endParaRPr sz="2000">
              <a:solidFill>
                <a:srgbClr val="171717"/>
              </a:solidFill>
            </a:endParaRPr>
          </a:p>
          <a:p>
            <a:pPr indent="0" lvl="0" marL="457200" rtl="0" algn="l">
              <a:spcBef>
                <a:spcPts val="900"/>
              </a:spcBef>
              <a:spcAft>
                <a:spcPts val="0"/>
              </a:spcAft>
              <a:buNone/>
            </a:pPr>
            <a:r>
              <a:t/>
            </a:r>
            <a:endParaRPr sz="2000">
              <a:solidFill>
                <a:srgbClr val="171717"/>
              </a:solidFill>
            </a:endParaRPr>
          </a:p>
        </p:txBody>
      </p:sp>
      <p:pic>
        <p:nvPicPr>
          <p:cNvPr id="229" name="Google Shape;229;p30"/>
          <p:cNvPicPr preferRelativeResize="0"/>
          <p:nvPr/>
        </p:nvPicPr>
        <p:blipFill>
          <a:blip r:embed="rId4">
            <a:alphaModFix/>
          </a:blip>
          <a:stretch>
            <a:fillRect/>
          </a:stretch>
        </p:blipFill>
        <p:spPr>
          <a:xfrm>
            <a:off x="1195150" y="2882925"/>
            <a:ext cx="7386649" cy="375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3" name="Shape 233"/>
        <p:cNvGrpSpPr/>
        <p:nvPr/>
      </p:nvGrpSpPr>
      <p:grpSpPr>
        <a:xfrm>
          <a:off x="0" y="0"/>
          <a:ext cx="0" cy="0"/>
          <a:chOff x="0" y="0"/>
          <a:chExt cx="0" cy="0"/>
        </a:xfrm>
      </p:grpSpPr>
      <p:pic>
        <p:nvPicPr>
          <p:cNvPr descr="03_NPower_Presentation_Template_0819-18.jpg" id="234" name="Google Shape;234;p31"/>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35" name="Google Shape;235;p31"/>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200">
                <a:solidFill>
                  <a:srgbClr val="171717"/>
                </a:solidFill>
              </a:rPr>
              <a:t>Managing Azure RBAC permissions?</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236" name="Google Shape;236;p31"/>
          <p:cNvSpPr txBox="1"/>
          <p:nvPr/>
        </p:nvSpPr>
        <p:spPr>
          <a:xfrm>
            <a:off x="775575" y="1293025"/>
            <a:ext cx="11475300" cy="5023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400"/>
              </a:spcBef>
              <a:spcAft>
                <a:spcPts val="0"/>
              </a:spcAft>
              <a:buClr>
                <a:srgbClr val="171717"/>
              </a:buClr>
              <a:buSzPts val="2000"/>
              <a:buChar char="●"/>
            </a:pPr>
            <a:r>
              <a:rPr lang="en-US" sz="2000">
                <a:solidFill>
                  <a:srgbClr val="171717"/>
                </a:solidFill>
              </a:rPr>
              <a:t>You manage access permissions on the Access control (IAM) pane in the Azure portal</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In this example, Alain Charon has been assigned the Backup Operator role for this resource group.</a:t>
            </a:r>
            <a:endParaRPr sz="2000">
              <a:solidFill>
                <a:srgbClr val="171717"/>
              </a:solidFill>
            </a:endParaRPr>
          </a:p>
          <a:p>
            <a:pPr indent="0" lvl="0" marL="457200" rtl="0" algn="l">
              <a:spcBef>
                <a:spcPts val="900"/>
              </a:spcBef>
              <a:spcAft>
                <a:spcPts val="0"/>
              </a:spcAft>
              <a:buNone/>
            </a:pPr>
            <a:r>
              <a:t/>
            </a:r>
            <a:endParaRPr sz="2000">
              <a:solidFill>
                <a:srgbClr val="171717"/>
              </a:solidFill>
            </a:endParaRPr>
          </a:p>
        </p:txBody>
      </p:sp>
      <p:pic>
        <p:nvPicPr>
          <p:cNvPr id="237" name="Google Shape;237;p31"/>
          <p:cNvPicPr preferRelativeResize="0"/>
          <p:nvPr/>
        </p:nvPicPr>
        <p:blipFill>
          <a:blip r:embed="rId4">
            <a:alphaModFix/>
          </a:blip>
          <a:stretch>
            <a:fillRect/>
          </a:stretch>
        </p:blipFill>
        <p:spPr>
          <a:xfrm>
            <a:off x="1195150" y="2882925"/>
            <a:ext cx="7386649" cy="375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03_NPower_Presentation_Template_0819-18.jpg" id="91" name="Google Shape;91;p1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92" name="Google Shape;92;p14"/>
          <p:cNvSpPr txBox="1"/>
          <p:nvPr/>
        </p:nvSpPr>
        <p:spPr>
          <a:xfrm>
            <a:off x="652200" y="528800"/>
            <a:ext cx="10276500" cy="14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Exam objectives</a:t>
            </a:r>
            <a:endParaRPr b="1" sz="3500">
              <a:latin typeface="Calibri"/>
              <a:ea typeface="Calibri"/>
              <a:cs typeface="Calibri"/>
              <a:sym typeface="Calibri"/>
            </a:endParaRPr>
          </a:p>
        </p:txBody>
      </p:sp>
      <p:sp>
        <p:nvSpPr>
          <p:cNvPr id="93" name="Google Shape;93;p14"/>
          <p:cNvSpPr txBox="1"/>
          <p:nvPr/>
        </p:nvSpPr>
        <p:spPr>
          <a:xfrm>
            <a:off x="634575" y="1709825"/>
            <a:ext cx="9501000" cy="40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latin typeface="Calibri"/>
                <a:ea typeface="Calibri"/>
                <a:cs typeface="Calibri"/>
                <a:sym typeface="Calibri"/>
              </a:rPr>
              <a:t>Module 2.3 - Describe Azure storage services </a:t>
            </a:r>
            <a:endParaRPr b="1"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Compare Azure storage services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storage tiers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redundancy options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storage account options and storage types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Identify options for moving files, including AzCopy, Azure Storage Explorer, and Azure File Sync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migration options, including Azure Migrate and Azure Data Box</a:t>
            </a:r>
            <a:endParaRPr sz="27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descr="03_NPower_Presentation_Template_0819-18.jpg" id="242" name="Google Shape;242;p32"/>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43" name="Google Shape;243;p32"/>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200">
                <a:solidFill>
                  <a:srgbClr val="171717"/>
                </a:solidFill>
              </a:rPr>
              <a:t>Z</a:t>
            </a:r>
            <a:r>
              <a:rPr b="1" lang="en-US" sz="3200">
                <a:solidFill>
                  <a:srgbClr val="171717"/>
                </a:solidFill>
              </a:rPr>
              <a:t>ero trust model</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244" name="Google Shape;244;p32"/>
          <p:cNvSpPr txBox="1"/>
          <p:nvPr/>
        </p:nvSpPr>
        <p:spPr>
          <a:xfrm>
            <a:off x="775575" y="1293025"/>
            <a:ext cx="11475300" cy="5023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lang="en-US" sz="2000">
                <a:solidFill>
                  <a:srgbClr val="171717"/>
                </a:solidFill>
              </a:rPr>
              <a:t>Zero Trust is a security model that assumes the worst case scenario and protects resources with that expectation. Zero Trust assumes breach at the outset, and then verifies each request as though it originated from an uncontrolled network</a:t>
            </a:r>
            <a:r>
              <a:rPr lang="en-US" sz="1200">
                <a:solidFill>
                  <a:srgbClr val="171717"/>
                </a:solidFill>
              </a:rPr>
              <a:t>.</a:t>
            </a:r>
            <a:endParaRPr sz="1200">
              <a:solidFill>
                <a:srgbClr val="171717"/>
              </a:solidFill>
            </a:endParaRPr>
          </a:p>
          <a:p>
            <a:pPr indent="-304800" lvl="0" marL="825500" rtl="0" algn="l">
              <a:lnSpc>
                <a:spcPct val="115000"/>
              </a:lnSpc>
              <a:spcBef>
                <a:spcPts val="2400"/>
              </a:spcBef>
              <a:spcAft>
                <a:spcPts val="0"/>
              </a:spcAft>
              <a:buClr>
                <a:srgbClr val="171717"/>
              </a:buClr>
              <a:buSzPts val="1200"/>
              <a:buChar char="●"/>
            </a:pPr>
            <a:r>
              <a:rPr b="1" lang="en-US" sz="2000">
                <a:solidFill>
                  <a:srgbClr val="171717"/>
                </a:solidFill>
              </a:rPr>
              <a:t>Verify explicitly</a:t>
            </a:r>
            <a:r>
              <a:rPr lang="en-US" sz="2000">
                <a:solidFill>
                  <a:srgbClr val="171717"/>
                </a:solidFill>
              </a:rPr>
              <a:t> - Always authenticate and authorize based on all available data points.</a:t>
            </a:r>
            <a:endParaRPr sz="2000">
              <a:solidFill>
                <a:srgbClr val="171717"/>
              </a:solidFill>
            </a:endParaRPr>
          </a:p>
          <a:p>
            <a:pPr indent="-304800" lvl="0" marL="825500" rtl="0" algn="l">
              <a:lnSpc>
                <a:spcPct val="115000"/>
              </a:lnSpc>
              <a:spcBef>
                <a:spcPts val="0"/>
              </a:spcBef>
              <a:spcAft>
                <a:spcPts val="0"/>
              </a:spcAft>
              <a:buClr>
                <a:srgbClr val="171717"/>
              </a:buClr>
              <a:buSzPts val="1200"/>
              <a:buChar char="●"/>
            </a:pPr>
            <a:r>
              <a:rPr b="1" lang="en-US" sz="2000">
                <a:solidFill>
                  <a:srgbClr val="171717"/>
                </a:solidFill>
              </a:rPr>
              <a:t>Use least privilege access</a:t>
            </a:r>
            <a:r>
              <a:rPr lang="en-US" sz="2000">
                <a:solidFill>
                  <a:srgbClr val="171717"/>
                </a:solidFill>
              </a:rPr>
              <a:t> - Limit user access with Just-In-Time and Just-Enough-Access (JIT/JEA), risk-based adaptive policies, and data protection.</a:t>
            </a:r>
            <a:endParaRPr sz="2000">
              <a:solidFill>
                <a:srgbClr val="171717"/>
              </a:solidFill>
            </a:endParaRPr>
          </a:p>
          <a:p>
            <a:pPr indent="-304800" lvl="0" marL="825500" rtl="0" algn="l">
              <a:lnSpc>
                <a:spcPct val="115000"/>
              </a:lnSpc>
              <a:spcBef>
                <a:spcPts val="0"/>
              </a:spcBef>
              <a:spcAft>
                <a:spcPts val="0"/>
              </a:spcAft>
              <a:buClr>
                <a:srgbClr val="171717"/>
              </a:buClr>
              <a:buSzPts val="1200"/>
              <a:buChar char="●"/>
            </a:pPr>
            <a:r>
              <a:rPr lang="en-US" sz="2000">
                <a:solidFill>
                  <a:srgbClr val="171717"/>
                </a:solidFill>
              </a:rPr>
              <a:t>Assume breach - Minimize blast radius and segment access. Verify end-to-end encryption. Use analytics to get visibility, drive threat detection, and improve defenses</a:t>
            </a:r>
            <a:r>
              <a:rPr lang="en-US" sz="1200">
                <a:solidFill>
                  <a:srgbClr val="171717"/>
                </a:solidFill>
              </a:rPr>
              <a:t>.</a:t>
            </a:r>
            <a:endParaRPr sz="1200">
              <a:solidFill>
                <a:srgbClr val="171717"/>
              </a:solidFill>
            </a:endParaRPr>
          </a:p>
          <a:p>
            <a:pPr indent="0" lvl="0" marL="457200" rtl="0" algn="l">
              <a:lnSpc>
                <a:spcPct val="130000"/>
              </a:lnSpc>
              <a:spcBef>
                <a:spcPts val="2400"/>
              </a:spcBef>
              <a:spcAft>
                <a:spcPts val="0"/>
              </a:spcAft>
              <a:buNone/>
            </a:pPr>
            <a:r>
              <a:t/>
            </a:r>
            <a:endParaRPr sz="2000">
              <a:solidFill>
                <a:srgbClr val="171717"/>
              </a:solidFill>
            </a:endParaRPr>
          </a:p>
          <a:p>
            <a:pPr indent="0" lvl="0" marL="457200" rtl="0" algn="l">
              <a:spcBef>
                <a:spcPts val="900"/>
              </a:spcBef>
              <a:spcAft>
                <a:spcPts val="0"/>
              </a:spcAft>
              <a:buNone/>
            </a:pPr>
            <a:r>
              <a:t/>
            </a:r>
            <a:endParaRPr sz="2000">
              <a:solidFill>
                <a:srgbClr val="171717"/>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descr="03_NPower_Presentation_Template_0819-18.jpg" id="249" name="Google Shape;249;p3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50" name="Google Shape;250;p33"/>
          <p:cNvSpPr txBox="1"/>
          <p:nvPr/>
        </p:nvSpPr>
        <p:spPr>
          <a:xfrm>
            <a:off x="722700" y="147250"/>
            <a:ext cx="11475300" cy="17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latin typeface="Calibri"/>
                <a:ea typeface="Calibri"/>
                <a:cs typeface="Calibri"/>
                <a:sym typeface="Calibri"/>
              </a:rPr>
              <a:t>Defense in depth</a:t>
            </a:r>
            <a:endParaRPr b="1" sz="3600">
              <a:latin typeface="Calibri"/>
              <a:ea typeface="Calibri"/>
              <a:cs typeface="Calibri"/>
              <a:sym typeface="Calibri"/>
            </a:endParaRPr>
          </a:p>
        </p:txBody>
      </p:sp>
      <p:sp>
        <p:nvSpPr>
          <p:cNvPr id="251" name="Google Shape;251;p33"/>
          <p:cNvSpPr txBox="1"/>
          <p:nvPr/>
        </p:nvSpPr>
        <p:spPr>
          <a:xfrm>
            <a:off x="352550" y="2172150"/>
            <a:ext cx="8460900" cy="4536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2000">
                <a:solidFill>
                  <a:srgbClr val="171717"/>
                </a:solidFill>
              </a:rPr>
              <a:t>- The </a:t>
            </a:r>
            <a:r>
              <a:rPr b="1" i="1" lang="en-US" sz="2000">
                <a:solidFill>
                  <a:srgbClr val="171717"/>
                </a:solidFill>
              </a:rPr>
              <a:t>physical security</a:t>
            </a:r>
            <a:r>
              <a:rPr b="1" lang="en-US" sz="2000">
                <a:solidFill>
                  <a:srgbClr val="171717"/>
                </a:solidFill>
              </a:rPr>
              <a:t> layer </a:t>
            </a:r>
            <a:r>
              <a:rPr lang="en-US" sz="2000">
                <a:solidFill>
                  <a:srgbClr val="171717"/>
                </a:solidFill>
              </a:rPr>
              <a:t>is the first line of defense to protect computing hardware in the datacenter.</a:t>
            </a:r>
            <a:endParaRPr sz="2000">
              <a:solidFill>
                <a:srgbClr val="171717"/>
              </a:solidFill>
            </a:endParaRPr>
          </a:p>
          <a:p>
            <a:pPr indent="0" lvl="0" marL="457200" rtl="0" algn="l">
              <a:spcBef>
                <a:spcPts val="0"/>
              </a:spcBef>
              <a:spcAft>
                <a:spcPts val="0"/>
              </a:spcAft>
              <a:buNone/>
            </a:pPr>
            <a:r>
              <a:rPr lang="en-US" sz="2000">
                <a:solidFill>
                  <a:srgbClr val="171717"/>
                </a:solidFill>
              </a:rPr>
              <a:t>- </a:t>
            </a:r>
            <a:r>
              <a:rPr b="1" lang="en-US" sz="2000">
                <a:solidFill>
                  <a:srgbClr val="171717"/>
                </a:solidFill>
              </a:rPr>
              <a:t>The </a:t>
            </a:r>
            <a:r>
              <a:rPr b="1" i="1" lang="en-US" sz="2000">
                <a:solidFill>
                  <a:srgbClr val="171717"/>
                </a:solidFill>
              </a:rPr>
              <a:t>identity and access</a:t>
            </a:r>
            <a:r>
              <a:rPr b="1" lang="en-US" sz="2000">
                <a:solidFill>
                  <a:srgbClr val="171717"/>
                </a:solidFill>
              </a:rPr>
              <a:t> layer </a:t>
            </a:r>
            <a:r>
              <a:rPr lang="en-US" sz="2000">
                <a:solidFill>
                  <a:srgbClr val="171717"/>
                </a:solidFill>
              </a:rPr>
              <a:t>controls access to infrastructure and change control.</a:t>
            </a:r>
            <a:endParaRPr sz="2000">
              <a:solidFill>
                <a:srgbClr val="171717"/>
              </a:solidFill>
            </a:endParaRPr>
          </a:p>
          <a:p>
            <a:pPr indent="0" lvl="0" marL="457200" rtl="0" algn="l">
              <a:spcBef>
                <a:spcPts val="0"/>
              </a:spcBef>
              <a:spcAft>
                <a:spcPts val="0"/>
              </a:spcAft>
              <a:buNone/>
            </a:pPr>
            <a:r>
              <a:rPr lang="en-US" sz="2000">
                <a:solidFill>
                  <a:srgbClr val="171717"/>
                </a:solidFill>
              </a:rPr>
              <a:t>- </a:t>
            </a:r>
            <a:r>
              <a:rPr b="1" lang="en-US" sz="2000">
                <a:solidFill>
                  <a:srgbClr val="171717"/>
                </a:solidFill>
              </a:rPr>
              <a:t>The </a:t>
            </a:r>
            <a:r>
              <a:rPr b="1" i="1" lang="en-US" sz="2000">
                <a:solidFill>
                  <a:srgbClr val="171717"/>
                </a:solidFill>
              </a:rPr>
              <a:t>perimeter</a:t>
            </a:r>
            <a:r>
              <a:rPr b="1" lang="en-US" sz="2000">
                <a:solidFill>
                  <a:srgbClr val="171717"/>
                </a:solidFill>
              </a:rPr>
              <a:t> layer </a:t>
            </a:r>
            <a:r>
              <a:rPr lang="en-US" sz="2000">
                <a:solidFill>
                  <a:srgbClr val="171717"/>
                </a:solidFill>
              </a:rPr>
              <a:t>uses distributed denial of service (DDoS) protection to filter large-scale attacks before they can cause a denial of service for users.</a:t>
            </a:r>
            <a:endParaRPr sz="2000">
              <a:solidFill>
                <a:srgbClr val="171717"/>
              </a:solidFill>
            </a:endParaRPr>
          </a:p>
          <a:p>
            <a:pPr indent="0" lvl="0" marL="457200" rtl="0" algn="l">
              <a:spcBef>
                <a:spcPts val="0"/>
              </a:spcBef>
              <a:spcAft>
                <a:spcPts val="0"/>
              </a:spcAft>
              <a:buNone/>
            </a:pPr>
            <a:r>
              <a:rPr b="1" lang="en-US" sz="2000">
                <a:solidFill>
                  <a:srgbClr val="171717"/>
                </a:solidFill>
              </a:rPr>
              <a:t>- The </a:t>
            </a:r>
            <a:r>
              <a:rPr b="1" i="1" lang="en-US" sz="2000">
                <a:solidFill>
                  <a:srgbClr val="171717"/>
                </a:solidFill>
              </a:rPr>
              <a:t>network</a:t>
            </a:r>
            <a:r>
              <a:rPr b="1" lang="en-US" sz="2000">
                <a:solidFill>
                  <a:srgbClr val="171717"/>
                </a:solidFill>
              </a:rPr>
              <a:t> layer</a:t>
            </a:r>
            <a:r>
              <a:rPr lang="en-US" sz="2000">
                <a:solidFill>
                  <a:srgbClr val="171717"/>
                </a:solidFill>
              </a:rPr>
              <a:t> limits communication between resources through segmentation and access controls.</a:t>
            </a:r>
            <a:endParaRPr sz="2000">
              <a:solidFill>
                <a:srgbClr val="171717"/>
              </a:solidFill>
            </a:endParaRPr>
          </a:p>
          <a:p>
            <a:pPr indent="0" lvl="0" marL="457200" rtl="0" algn="l">
              <a:spcBef>
                <a:spcPts val="0"/>
              </a:spcBef>
              <a:spcAft>
                <a:spcPts val="0"/>
              </a:spcAft>
              <a:buNone/>
            </a:pPr>
            <a:r>
              <a:rPr lang="en-US" sz="2000">
                <a:solidFill>
                  <a:srgbClr val="171717"/>
                </a:solidFill>
              </a:rPr>
              <a:t>- </a:t>
            </a:r>
            <a:r>
              <a:rPr b="1" lang="en-US" sz="2000">
                <a:solidFill>
                  <a:srgbClr val="171717"/>
                </a:solidFill>
              </a:rPr>
              <a:t>The </a:t>
            </a:r>
            <a:r>
              <a:rPr b="1" i="1" lang="en-US" sz="2000">
                <a:solidFill>
                  <a:srgbClr val="171717"/>
                </a:solidFill>
              </a:rPr>
              <a:t>compute</a:t>
            </a:r>
            <a:r>
              <a:rPr b="1" lang="en-US" sz="2000">
                <a:solidFill>
                  <a:srgbClr val="171717"/>
                </a:solidFill>
              </a:rPr>
              <a:t> layer</a:t>
            </a:r>
            <a:r>
              <a:rPr lang="en-US" sz="2000">
                <a:solidFill>
                  <a:srgbClr val="171717"/>
                </a:solidFill>
              </a:rPr>
              <a:t> secures access to virtual machines.</a:t>
            </a:r>
            <a:endParaRPr sz="2000">
              <a:solidFill>
                <a:srgbClr val="171717"/>
              </a:solidFill>
            </a:endParaRPr>
          </a:p>
          <a:p>
            <a:pPr indent="0" lvl="0" marL="457200" rtl="0" algn="l">
              <a:spcBef>
                <a:spcPts val="0"/>
              </a:spcBef>
              <a:spcAft>
                <a:spcPts val="0"/>
              </a:spcAft>
              <a:buNone/>
            </a:pPr>
            <a:r>
              <a:rPr lang="en-US" sz="2000">
                <a:solidFill>
                  <a:srgbClr val="171717"/>
                </a:solidFill>
              </a:rPr>
              <a:t>- </a:t>
            </a:r>
            <a:r>
              <a:rPr b="1" lang="en-US" sz="2000">
                <a:solidFill>
                  <a:srgbClr val="171717"/>
                </a:solidFill>
              </a:rPr>
              <a:t>The </a:t>
            </a:r>
            <a:r>
              <a:rPr b="1" i="1" lang="en-US" sz="2000">
                <a:solidFill>
                  <a:srgbClr val="171717"/>
                </a:solidFill>
              </a:rPr>
              <a:t>application</a:t>
            </a:r>
            <a:r>
              <a:rPr b="1" lang="en-US" sz="2000">
                <a:solidFill>
                  <a:srgbClr val="171717"/>
                </a:solidFill>
              </a:rPr>
              <a:t> layer</a:t>
            </a:r>
            <a:r>
              <a:rPr lang="en-US" sz="2000">
                <a:solidFill>
                  <a:srgbClr val="171717"/>
                </a:solidFill>
              </a:rPr>
              <a:t> helps ensure that applications are secure and free of security vulnerabilities.</a:t>
            </a:r>
            <a:endParaRPr sz="2000">
              <a:solidFill>
                <a:srgbClr val="171717"/>
              </a:solidFill>
            </a:endParaRPr>
          </a:p>
          <a:p>
            <a:pPr indent="0" lvl="0" marL="457200" rtl="0" algn="l">
              <a:spcBef>
                <a:spcPts val="0"/>
              </a:spcBef>
              <a:spcAft>
                <a:spcPts val="0"/>
              </a:spcAft>
              <a:buNone/>
            </a:pPr>
            <a:r>
              <a:rPr lang="en-US" sz="2000">
                <a:solidFill>
                  <a:srgbClr val="171717"/>
                </a:solidFill>
              </a:rPr>
              <a:t>- </a:t>
            </a:r>
            <a:r>
              <a:rPr b="1" lang="en-US" sz="2000">
                <a:solidFill>
                  <a:srgbClr val="171717"/>
                </a:solidFill>
              </a:rPr>
              <a:t>The </a:t>
            </a:r>
            <a:r>
              <a:rPr b="1" i="1" lang="en-US" sz="2000">
                <a:solidFill>
                  <a:srgbClr val="171717"/>
                </a:solidFill>
              </a:rPr>
              <a:t>data</a:t>
            </a:r>
            <a:r>
              <a:rPr b="1" lang="en-US" sz="2000">
                <a:solidFill>
                  <a:srgbClr val="171717"/>
                </a:solidFill>
              </a:rPr>
              <a:t> layer</a:t>
            </a:r>
            <a:r>
              <a:rPr lang="en-US" sz="2000">
                <a:solidFill>
                  <a:srgbClr val="171717"/>
                </a:solidFill>
              </a:rPr>
              <a:t> controls access to business and customer data that you need to protect.</a:t>
            </a:r>
            <a:endParaRPr sz="2000">
              <a:solidFill>
                <a:srgbClr val="171717"/>
              </a:solidFill>
            </a:endParaRPr>
          </a:p>
          <a:p>
            <a:pPr indent="0" lvl="0" marL="0" rtl="0" algn="l">
              <a:spcBef>
                <a:spcPts val="0"/>
              </a:spcBef>
              <a:spcAft>
                <a:spcPts val="0"/>
              </a:spcAft>
              <a:buNone/>
            </a:pPr>
            <a:r>
              <a:t/>
            </a:r>
            <a:endParaRPr sz="2000">
              <a:solidFill>
                <a:srgbClr val="171717"/>
              </a:solidFill>
            </a:endParaRPr>
          </a:p>
        </p:txBody>
      </p:sp>
      <p:pic>
        <p:nvPicPr>
          <p:cNvPr id="252" name="Google Shape;252;p33"/>
          <p:cNvPicPr preferRelativeResize="0"/>
          <p:nvPr/>
        </p:nvPicPr>
        <p:blipFill>
          <a:blip r:embed="rId4">
            <a:alphaModFix/>
          </a:blip>
          <a:stretch>
            <a:fillRect/>
          </a:stretch>
        </p:blipFill>
        <p:spPr>
          <a:xfrm>
            <a:off x="8984004" y="2485400"/>
            <a:ext cx="3817600" cy="4063500"/>
          </a:xfrm>
          <a:prstGeom prst="rect">
            <a:avLst/>
          </a:prstGeom>
          <a:noFill/>
          <a:ln>
            <a:noFill/>
          </a:ln>
        </p:spPr>
      </p:pic>
      <p:sp>
        <p:nvSpPr>
          <p:cNvPr id="253" name="Google Shape;253;p33"/>
          <p:cNvSpPr txBox="1"/>
          <p:nvPr/>
        </p:nvSpPr>
        <p:spPr>
          <a:xfrm>
            <a:off x="352550" y="1121875"/>
            <a:ext cx="11986200" cy="1662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171717"/>
              </a:buClr>
              <a:buSzPts val="2000"/>
              <a:buChar char="●"/>
            </a:pPr>
            <a:r>
              <a:rPr lang="en-US" sz="2000">
                <a:solidFill>
                  <a:srgbClr val="171717"/>
                </a:solidFill>
              </a:rPr>
              <a:t>The objective of </a:t>
            </a:r>
            <a:r>
              <a:rPr i="1" lang="en-US" sz="2000">
                <a:solidFill>
                  <a:srgbClr val="171717"/>
                </a:solidFill>
              </a:rPr>
              <a:t>defense in depth</a:t>
            </a:r>
            <a:r>
              <a:rPr lang="en-US" sz="2000">
                <a:solidFill>
                  <a:srgbClr val="171717"/>
                </a:solidFill>
              </a:rPr>
              <a:t> is to protect information and prevent it from being stolen by those who aren't authorized to access it.</a:t>
            </a:r>
            <a:endParaRPr sz="2000">
              <a:solidFill>
                <a:srgbClr val="171717"/>
              </a:solidFill>
            </a:endParaRPr>
          </a:p>
          <a:p>
            <a:pPr indent="0" lvl="0" marL="457200" rtl="0" algn="l">
              <a:spcBef>
                <a:spcPts val="0"/>
              </a:spcBef>
              <a:spcAft>
                <a:spcPts val="0"/>
              </a:spcAft>
              <a:buNone/>
            </a:pPr>
            <a:r>
              <a:t/>
            </a:r>
            <a:endParaRPr sz="2000">
              <a:solidFill>
                <a:srgbClr val="171717"/>
              </a:solidFill>
            </a:endParaRPr>
          </a:p>
          <a:p>
            <a:pPr indent="0" lvl="0" marL="0" rtl="0" algn="l">
              <a:spcBef>
                <a:spcPts val="0"/>
              </a:spcBef>
              <a:spcAft>
                <a:spcPts val="0"/>
              </a:spcAft>
              <a:buNone/>
            </a:pPr>
            <a:r>
              <a:t/>
            </a:r>
            <a:endParaRPr>
              <a:latin typeface="Calibri"/>
              <a:ea typeface="Calibri"/>
              <a:cs typeface="Calibri"/>
              <a:sym typeface="Calibri"/>
            </a:endParaRPr>
          </a:p>
        </p:txBody>
      </p:sp>
      <p:sp>
        <p:nvSpPr>
          <p:cNvPr id="254" name="Google Shape;254;p33"/>
          <p:cNvSpPr txBox="1"/>
          <p:nvPr/>
        </p:nvSpPr>
        <p:spPr>
          <a:xfrm>
            <a:off x="9194450" y="1604050"/>
            <a:ext cx="3578100" cy="98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solidFill>
                  <a:srgbClr val="FF0000"/>
                </a:solidFill>
              </a:rPr>
              <a:t>The strategy uses a series of mechanisms to slow the advance of an attack</a:t>
            </a:r>
            <a:endParaRPr b="1" sz="1800">
              <a:solidFill>
                <a:srgbClr val="FF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descr="03_NPower_Presentation_Template_0819-27.jpg" id="259" name="Google Shape;259;p3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60" name="Google Shape;260;p34"/>
          <p:cNvSpPr txBox="1"/>
          <p:nvPr/>
        </p:nvSpPr>
        <p:spPr>
          <a:xfrm>
            <a:off x="246775" y="1092875"/>
            <a:ext cx="8883900" cy="37722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US" sz="3100">
                <a:solidFill>
                  <a:schemeClr val="dk1"/>
                </a:solidFill>
                <a:latin typeface="Calibri"/>
                <a:ea typeface="Calibri"/>
                <a:cs typeface="Calibri"/>
                <a:sym typeface="Calibri"/>
              </a:rPr>
              <a:t>References:</a:t>
            </a:r>
            <a:endParaRPr b="1" sz="3100">
              <a:solidFill>
                <a:schemeClr val="dk1"/>
              </a:solidFill>
              <a:latin typeface="Calibri"/>
              <a:ea typeface="Calibri"/>
              <a:cs typeface="Calibri"/>
              <a:sym typeface="Calibri"/>
            </a:endParaRPr>
          </a:p>
          <a:p>
            <a:pPr indent="0" lvl="0" marL="457200" rtl="0" algn="ctr">
              <a:spcBef>
                <a:spcPts val="0"/>
              </a:spcBef>
              <a:spcAft>
                <a:spcPts val="0"/>
              </a:spcAft>
              <a:buNone/>
            </a:pPr>
            <a:r>
              <a:t/>
            </a:r>
            <a:endParaRPr sz="31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4"/>
              </a:rPr>
              <a:t>https://docs.microsoft.com/en-us/learn/modules/azure-database-fundamentals/</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5"/>
              </a:rPr>
              <a:t>https://www.youtube.com/watch?v=gIhf-S7BCdo&amp;list=PLGjZwEtPN7j-Q59JYso3L4_yoCjj2syrM&amp;index=10</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6"/>
              </a:rPr>
              <a:t>https://www.linkedin.com/learning/paths/prepare-for-the-azure-fundamentals-certification-az-900</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0" lvl="0" marL="91440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03_NPower_Presentation_Template_0819-18.jpg" id="98" name="Google Shape;98;p1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99" name="Google Shape;99;p15"/>
          <p:cNvSpPr txBox="1"/>
          <p:nvPr/>
        </p:nvSpPr>
        <p:spPr>
          <a:xfrm>
            <a:off x="547500" y="180475"/>
            <a:ext cx="10276500" cy="646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b="1" lang="en-US" sz="3200">
                <a:solidFill>
                  <a:srgbClr val="171717"/>
                </a:solidFill>
              </a:rPr>
              <a:t>Azure Storage Accounts</a:t>
            </a:r>
            <a:endParaRPr b="1" sz="3200">
              <a:solidFill>
                <a:srgbClr val="171717"/>
              </a:solidFill>
            </a:endParaRPr>
          </a:p>
          <a:p>
            <a:pPr indent="0" lvl="0" marL="0" rtl="0" algn="l">
              <a:spcBef>
                <a:spcPts val="0"/>
              </a:spcBef>
              <a:spcAft>
                <a:spcPts val="0"/>
              </a:spcAft>
              <a:buNone/>
            </a:pPr>
            <a:r>
              <a:t/>
            </a:r>
            <a:endParaRPr b="1" sz="4400">
              <a:latin typeface="Calibri"/>
              <a:ea typeface="Calibri"/>
              <a:cs typeface="Calibri"/>
              <a:sym typeface="Calibri"/>
            </a:endParaRPr>
          </a:p>
        </p:txBody>
      </p:sp>
      <p:sp>
        <p:nvSpPr>
          <p:cNvPr id="100" name="Google Shape;100;p15"/>
          <p:cNvSpPr txBox="1"/>
          <p:nvPr/>
        </p:nvSpPr>
        <p:spPr>
          <a:xfrm>
            <a:off x="547500" y="943375"/>
            <a:ext cx="2892300" cy="523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600">
                <a:solidFill>
                  <a:schemeClr val="dk1"/>
                </a:solidFill>
              </a:rPr>
              <a:t>A storage account provides a unique namespace for your Azure Storage data that's accessible from anywhere in the world over HTTP or HTTPS. Data in this account is </a:t>
            </a:r>
            <a:r>
              <a:rPr b="1" lang="en-US" sz="1600">
                <a:solidFill>
                  <a:schemeClr val="dk1"/>
                </a:solidFill>
              </a:rPr>
              <a:t>secure</a:t>
            </a:r>
            <a:r>
              <a:rPr lang="en-US" sz="1600">
                <a:solidFill>
                  <a:schemeClr val="dk1"/>
                </a:solidFill>
              </a:rPr>
              <a:t>, </a:t>
            </a:r>
            <a:r>
              <a:rPr b="1" lang="en-US" sz="1600">
                <a:solidFill>
                  <a:schemeClr val="dk1"/>
                </a:solidFill>
              </a:rPr>
              <a:t>highly available</a:t>
            </a:r>
            <a:r>
              <a:rPr lang="en-US" sz="1600">
                <a:solidFill>
                  <a:schemeClr val="dk1"/>
                </a:solidFill>
              </a:rPr>
              <a:t>, </a:t>
            </a:r>
            <a:r>
              <a:rPr b="1" lang="en-US" sz="1600">
                <a:solidFill>
                  <a:schemeClr val="dk1"/>
                </a:solidFill>
              </a:rPr>
              <a:t>durable</a:t>
            </a:r>
            <a:r>
              <a:rPr lang="en-US" sz="1600">
                <a:solidFill>
                  <a:schemeClr val="dk1"/>
                </a:solidFill>
              </a:rPr>
              <a:t>, and </a:t>
            </a:r>
            <a:r>
              <a:rPr b="1" lang="en-US" sz="1600">
                <a:solidFill>
                  <a:schemeClr val="dk1"/>
                </a:solidFill>
              </a:rPr>
              <a:t>massively scalable.</a:t>
            </a:r>
            <a:endParaRPr b="1" sz="1600">
              <a:solidFill>
                <a:schemeClr val="dk1"/>
              </a:solidFill>
            </a:endParaRPr>
          </a:p>
          <a:p>
            <a:pPr indent="0" lvl="0" marL="0" rtl="0" algn="l">
              <a:lnSpc>
                <a:spcPct val="150000"/>
              </a:lnSpc>
              <a:spcBef>
                <a:spcPts val="0"/>
              </a:spcBef>
              <a:spcAft>
                <a:spcPts val="0"/>
              </a:spcAft>
              <a:buNone/>
            </a:pPr>
            <a:r>
              <a:rPr lang="en-US" sz="1600">
                <a:solidFill>
                  <a:schemeClr val="dk1"/>
                </a:solidFill>
              </a:rPr>
              <a:t>The storage account represents a shared pool of storage that can be used to deploy storage resources.</a:t>
            </a:r>
            <a:endParaRPr sz="1600">
              <a:solidFill>
                <a:schemeClr val="dk1"/>
              </a:solidFill>
            </a:endParaRPr>
          </a:p>
        </p:txBody>
      </p:sp>
      <p:pic>
        <p:nvPicPr>
          <p:cNvPr id="101" name="Google Shape;101;p15"/>
          <p:cNvPicPr preferRelativeResize="0"/>
          <p:nvPr/>
        </p:nvPicPr>
        <p:blipFill>
          <a:blip r:embed="rId4">
            <a:alphaModFix/>
          </a:blip>
          <a:stretch>
            <a:fillRect/>
          </a:stretch>
        </p:blipFill>
        <p:spPr>
          <a:xfrm>
            <a:off x="3729987" y="943374"/>
            <a:ext cx="8881626" cy="5602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descr="03_NPower_Presentation_Template_0819-18.jpg" id="106" name="Google Shape;106;p16"/>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07" name="Google Shape;107;p16"/>
          <p:cNvSpPr txBox="1"/>
          <p:nvPr/>
        </p:nvSpPr>
        <p:spPr>
          <a:xfrm>
            <a:off x="357725" y="125850"/>
            <a:ext cx="10276500" cy="959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900"/>
              </a:spcAft>
              <a:buNone/>
            </a:pPr>
            <a:r>
              <a:rPr b="1" lang="en-US" sz="3000">
                <a:solidFill>
                  <a:srgbClr val="171717"/>
                </a:solidFill>
              </a:rPr>
              <a:t>Benefits of Azure Storage</a:t>
            </a:r>
            <a:endParaRPr b="1" sz="4800">
              <a:latin typeface="Calibri"/>
              <a:ea typeface="Calibri"/>
              <a:cs typeface="Calibri"/>
              <a:sym typeface="Calibri"/>
            </a:endParaRPr>
          </a:p>
        </p:txBody>
      </p:sp>
      <p:sp>
        <p:nvSpPr>
          <p:cNvPr id="108" name="Google Shape;108;p16"/>
          <p:cNvSpPr txBox="1"/>
          <p:nvPr/>
        </p:nvSpPr>
        <p:spPr>
          <a:xfrm>
            <a:off x="579975" y="1245800"/>
            <a:ext cx="7161900" cy="40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latin typeface="Calibri"/>
                <a:ea typeface="Calibri"/>
                <a:cs typeface="Calibri"/>
                <a:sym typeface="Calibri"/>
              </a:rPr>
              <a:t>Why should you move to Azure Storage? </a:t>
            </a:r>
            <a:endParaRPr b="1" sz="2700">
              <a:latin typeface="Calibri"/>
              <a:ea typeface="Calibri"/>
              <a:cs typeface="Calibri"/>
              <a:sym typeface="Calibri"/>
            </a:endParaRPr>
          </a:p>
          <a:p>
            <a:pPr indent="-336550" lvl="0" marL="457200" rtl="0" algn="l">
              <a:lnSpc>
                <a:spcPct val="150000"/>
              </a:lnSpc>
              <a:spcBef>
                <a:spcPts val="2400"/>
              </a:spcBef>
              <a:spcAft>
                <a:spcPts val="0"/>
              </a:spcAft>
              <a:buClr>
                <a:srgbClr val="171717"/>
              </a:buClr>
              <a:buSzPts val="1700"/>
              <a:buChar char="●"/>
            </a:pPr>
            <a:r>
              <a:rPr b="1" lang="en-US" sz="1700">
                <a:solidFill>
                  <a:srgbClr val="171717"/>
                </a:solidFill>
              </a:rPr>
              <a:t>Durable and highly available</a:t>
            </a:r>
            <a:r>
              <a:rPr lang="en-US" sz="1700">
                <a:solidFill>
                  <a:srgbClr val="171717"/>
                </a:solidFill>
              </a:rPr>
              <a:t>: Redundancy ensures that your data is safe if transient hardware failures occur. </a:t>
            </a:r>
            <a:endParaRPr sz="1700">
              <a:solidFill>
                <a:srgbClr val="171717"/>
              </a:solidFill>
            </a:endParaRPr>
          </a:p>
          <a:p>
            <a:pPr indent="-336550" lvl="0" marL="457200" rtl="0" algn="l">
              <a:lnSpc>
                <a:spcPct val="150000"/>
              </a:lnSpc>
              <a:spcBef>
                <a:spcPts val="0"/>
              </a:spcBef>
              <a:spcAft>
                <a:spcPts val="0"/>
              </a:spcAft>
              <a:buClr>
                <a:srgbClr val="171717"/>
              </a:buClr>
              <a:buSzPts val="1700"/>
              <a:buChar char="●"/>
            </a:pPr>
            <a:r>
              <a:rPr b="1" lang="en-US" sz="1700">
                <a:solidFill>
                  <a:srgbClr val="171717"/>
                </a:solidFill>
              </a:rPr>
              <a:t>Secure</a:t>
            </a:r>
            <a:r>
              <a:rPr lang="en-US" sz="1700">
                <a:solidFill>
                  <a:srgbClr val="171717"/>
                </a:solidFill>
              </a:rPr>
              <a:t>: All data written to an Azure storage account is encrypted by the service. </a:t>
            </a:r>
            <a:endParaRPr sz="1700">
              <a:solidFill>
                <a:srgbClr val="171717"/>
              </a:solidFill>
            </a:endParaRPr>
          </a:p>
          <a:p>
            <a:pPr indent="-336550" lvl="0" marL="457200" rtl="0" algn="l">
              <a:lnSpc>
                <a:spcPct val="150000"/>
              </a:lnSpc>
              <a:spcBef>
                <a:spcPts val="0"/>
              </a:spcBef>
              <a:spcAft>
                <a:spcPts val="0"/>
              </a:spcAft>
              <a:buClr>
                <a:srgbClr val="171717"/>
              </a:buClr>
              <a:buSzPts val="1700"/>
              <a:buChar char="●"/>
            </a:pPr>
            <a:r>
              <a:rPr b="1" lang="en-US" sz="1700">
                <a:solidFill>
                  <a:srgbClr val="171717"/>
                </a:solidFill>
              </a:rPr>
              <a:t>Scalable:</a:t>
            </a:r>
            <a:r>
              <a:rPr lang="en-US" sz="1700">
                <a:solidFill>
                  <a:srgbClr val="171717"/>
                </a:solidFill>
              </a:rPr>
              <a:t> Azure Storage is scalable to meet the data storage and performance needs of today's applications.</a:t>
            </a:r>
            <a:endParaRPr sz="1700">
              <a:solidFill>
                <a:srgbClr val="171717"/>
              </a:solidFill>
            </a:endParaRPr>
          </a:p>
          <a:p>
            <a:pPr indent="-336550" lvl="0" marL="457200" rtl="0" algn="l">
              <a:lnSpc>
                <a:spcPct val="150000"/>
              </a:lnSpc>
              <a:spcBef>
                <a:spcPts val="0"/>
              </a:spcBef>
              <a:spcAft>
                <a:spcPts val="0"/>
              </a:spcAft>
              <a:buClr>
                <a:srgbClr val="171717"/>
              </a:buClr>
              <a:buSzPts val="1700"/>
              <a:buChar char="●"/>
            </a:pPr>
            <a:r>
              <a:rPr b="1" lang="en-US" sz="1700">
                <a:solidFill>
                  <a:srgbClr val="171717"/>
                </a:solidFill>
              </a:rPr>
              <a:t>Managed</a:t>
            </a:r>
            <a:r>
              <a:rPr lang="en-US" sz="1700">
                <a:solidFill>
                  <a:srgbClr val="171717"/>
                </a:solidFill>
              </a:rPr>
              <a:t>: Azure handles hardware maintenance, updates, and critical issues for you.</a:t>
            </a:r>
            <a:endParaRPr sz="1700">
              <a:solidFill>
                <a:srgbClr val="171717"/>
              </a:solidFill>
            </a:endParaRPr>
          </a:p>
          <a:p>
            <a:pPr indent="-336550" lvl="0" marL="457200" rtl="0" algn="l">
              <a:lnSpc>
                <a:spcPct val="150000"/>
              </a:lnSpc>
              <a:spcBef>
                <a:spcPts val="0"/>
              </a:spcBef>
              <a:spcAft>
                <a:spcPts val="0"/>
              </a:spcAft>
              <a:buClr>
                <a:srgbClr val="171717"/>
              </a:buClr>
              <a:buSzPts val="1700"/>
              <a:buChar char="●"/>
            </a:pPr>
            <a:r>
              <a:rPr b="1" lang="en-US" sz="1700">
                <a:solidFill>
                  <a:srgbClr val="171717"/>
                </a:solidFill>
              </a:rPr>
              <a:t>Accessible</a:t>
            </a:r>
            <a:r>
              <a:rPr lang="en-US" sz="1700">
                <a:solidFill>
                  <a:srgbClr val="171717"/>
                </a:solidFill>
              </a:rPr>
              <a:t>: Data in Azure Storage is accessible from anywhere in the world over HTTP or HTTPS. </a:t>
            </a:r>
            <a:endParaRPr sz="3000">
              <a:latin typeface="Calibri"/>
              <a:ea typeface="Calibri"/>
              <a:cs typeface="Calibri"/>
              <a:sym typeface="Calibri"/>
            </a:endParaRPr>
          </a:p>
        </p:txBody>
      </p:sp>
      <p:pic>
        <p:nvPicPr>
          <p:cNvPr id="109" name="Google Shape;109;p16"/>
          <p:cNvPicPr preferRelativeResize="0"/>
          <p:nvPr/>
        </p:nvPicPr>
        <p:blipFill>
          <a:blip r:embed="rId4">
            <a:alphaModFix/>
          </a:blip>
          <a:stretch>
            <a:fillRect/>
          </a:stretch>
        </p:blipFill>
        <p:spPr>
          <a:xfrm>
            <a:off x="7796475" y="2078300"/>
            <a:ext cx="4740225" cy="3158599"/>
          </a:xfrm>
          <a:prstGeom prst="rect">
            <a:avLst/>
          </a:prstGeom>
          <a:noFill/>
          <a:ln>
            <a:noFill/>
          </a:ln>
        </p:spPr>
      </p:pic>
      <p:sp>
        <p:nvSpPr>
          <p:cNvPr id="110" name="Google Shape;110;p16"/>
          <p:cNvSpPr txBox="1"/>
          <p:nvPr/>
        </p:nvSpPr>
        <p:spPr>
          <a:xfrm>
            <a:off x="7796438" y="5236900"/>
            <a:ext cx="4740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Image source: https://www.c-sharpcorner.com/article/azure-blob-storage-get-started-with-examples/</a:t>
            </a:r>
            <a:endParaRPr sz="1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03_NPower_Presentation_Template_0819-18.jpg" id="115" name="Google Shape;115;p17"/>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16" name="Google Shape;116;p17"/>
          <p:cNvSpPr txBox="1"/>
          <p:nvPr/>
        </p:nvSpPr>
        <p:spPr>
          <a:xfrm>
            <a:off x="547500" y="180475"/>
            <a:ext cx="10276500" cy="646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200">
                <a:solidFill>
                  <a:srgbClr val="171717"/>
                </a:solidFill>
              </a:rPr>
              <a:t>Azure Storage - </a:t>
            </a:r>
            <a:r>
              <a:rPr b="1" lang="en-US" sz="3200">
                <a:solidFill>
                  <a:srgbClr val="171717"/>
                </a:solidFill>
              </a:rPr>
              <a:t>discussion</a:t>
            </a:r>
            <a:r>
              <a:rPr b="1" lang="en-US" sz="3200">
                <a:solidFill>
                  <a:srgbClr val="171717"/>
                </a:solidFill>
              </a:rPr>
              <a:t> </a:t>
            </a:r>
            <a:endParaRPr b="1" sz="3200">
              <a:solidFill>
                <a:srgbClr val="171717"/>
              </a:solidFill>
            </a:endParaRPr>
          </a:p>
          <a:p>
            <a:pPr indent="0" lvl="0" marL="0" rtl="0" algn="l">
              <a:spcBef>
                <a:spcPts val="0"/>
              </a:spcBef>
              <a:spcAft>
                <a:spcPts val="0"/>
              </a:spcAft>
              <a:buNone/>
            </a:pPr>
            <a:r>
              <a:t/>
            </a:r>
            <a:endParaRPr b="1" sz="4400">
              <a:latin typeface="Calibri"/>
              <a:ea typeface="Calibri"/>
              <a:cs typeface="Calibri"/>
              <a:sym typeface="Calibri"/>
            </a:endParaRPr>
          </a:p>
        </p:txBody>
      </p:sp>
      <p:sp>
        <p:nvSpPr>
          <p:cNvPr id="117" name="Google Shape;117;p17"/>
          <p:cNvSpPr txBox="1"/>
          <p:nvPr/>
        </p:nvSpPr>
        <p:spPr>
          <a:xfrm>
            <a:off x="547500" y="790975"/>
            <a:ext cx="11064000" cy="6468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chemeClr val="dk1"/>
              </a:buClr>
              <a:buSzPts val="2500"/>
              <a:buChar char="●"/>
            </a:pPr>
            <a:r>
              <a:rPr lang="en-US" sz="2500">
                <a:solidFill>
                  <a:schemeClr val="dk1"/>
                </a:solidFill>
              </a:rPr>
              <a:t>What should you consider when creating Azure storage account name?</a:t>
            </a:r>
            <a:endParaRPr sz="2500">
              <a:solidFill>
                <a:schemeClr val="dk1"/>
              </a:solidFill>
            </a:endParaRPr>
          </a:p>
        </p:txBody>
      </p:sp>
      <p:sp>
        <p:nvSpPr>
          <p:cNvPr id="118" name="Google Shape;118;p17"/>
          <p:cNvSpPr txBox="1"/>
          <p:nvPr/>
        </p:nvSpPr>
        <p:spPr>
          <a:xfrm>
            <a:off x="708975" y="1234200"/>
            <a:ext cx="11900700" cy="1736100"/>
          </a:xfrm>
          <a:prstGeom prst="rect">
            <a:avLst/>
          </a:prstGeom>
          <a:noFill/>
          <a:ln>
            <a:noFill/>
          </a:ln>
        </p:spPr>
        <p:txBody>
          <a:bodyPr anchorCtr="0" anchor="t" bIns="91425" lIns="91425" spcFirstLastPara="1" rIns="91425" wrap="square" tIns="91425">
            <a:noAutofit/>
          </a:bodyPr>
          <a:lstStyle/>
          <a:p>
            <a:pPr indent="-355600" lvl="1" marL="914400" rtl="0" algn="l">
              <a:spcBef>
                <a:spcPts val="0"/>
              </a:spcBef>
              <a:spcAft>
                <a:spcPts val="0"/>
              </a:spcAft>
              <a:buClr>
                <a:schemeClr val="dk1"/>
              </a:buClr>
              <a:buSzPts val="2000"/>
              <a:buChar char="○"/>
            </a:pPr>
            <a:r>
              <a:rPr lang="en-US" sz="2000">
                <a:solidFill>
                  <a:schemeClr val="dk1"/>
                </a:solidFill>
              </a:rPr>
              <a:t>Choose a unique name for your storage account.Storage account name must be globally unique across Azure.</a:t>
            </a:r>
            <a:endParaRPr sz="2000">
              <a:solidFill>
                <a:schemeClr val="dk1"/>
              </a:solidFill>
            </a:endParaRPr>
          </a:p>
          <a:p>
            <a:pPr indent="-355600" lvl="1" marL="914400" rtl="0" algn="l">
              <a:spcBef>
                <a:spcPts val="0"/>
              </a:spcBef>
              <a:spcAft>
                <a:spcPts val="0"/>
              </a:spcAft>
              <a:buClr>
                <a:schemeClr val="dk1"/>
              </a:buClr>
              <a:buSzPts val="2000"/>
              <a:buChar char="○"/>
            </a:pPr>
            <a:r>
              <a:rPr lang="en-US" sz="2000">
                <a:solidFill>
                  <a:schemeClr val="dk1"/>
                </a:solidFill>
              </a:rPr>
              <a:t>Storage account names must be between 3 and 24 characters in length and may contain numbers and lowercase letters only.</a:t>
            </a:r>
            <a:endParaRPr sz="2000">
              <a:solidFill>
                <a:schemeClr val="dk1"/>
              </a:solidFill>
            </a:endParaRPr>
          </a:p>
          <a:p>
            <a:pPr indent="-355600" lvl="1" marL="914400" rtl="0" algn="l">
              <a:spcBef>
                <a:spcPts val="0"/>
              </a:spcBef>
              <a:spcAft>
                <a:spcPts val="0"/>
              </a:spcAft>
              <a:buClr>
                <a:schemeClr val="dk1"/>
              </a:buClr>
              <a:buSzPts val="2000"/>
              <a:buChar char="○"/>
            </a:pPr>
            <a:r>
              <a:rPr lang="en-US" sz="2000">
                <a:solidFill>
                  <a:schemeClr val="dk1"/>
                </a:solidFill>
              </a:rPr>
              <a:t>Select the appropriate region for your storage account.</a:t>
            </a:r>
            <a:endParaRPr sz="2000">
              <a:solidFill>
                <a:schemeClr val="dk1"/>
              </a:solidFill>
            </a:endParaRPr>
          </a:p>
          <a:p>
            <a:pPr indent="0" lvl="0" marL="457200" rtl="0" algn="l">
              <a:spcBef>
                <a:spcPts val="0"/>
              </a:spcBef>
              <a:spcAft>
                <a:spcPts val="0"/>
              </a:spcAft>
              <a:buNone/>
            </a:pPr>
            <a:r>
              <a:t/>
            </a:r>
            <a:endParaRPr sz="2500">
              <a:solidFill>
                <a:schemeClr val="dk1"/>
              </a:solidFill>
            </a:endParaRPr>
          </a:p>
        </p:txBody>
      </p:sp>
      <p:sp>
        <p:nvSpPr>
          <p:cNvPr id="119" name="Google Shape;119;p17"/>
          <p:cNvSpPr txBox="1"/>
          <p:nvPr/>
        </p:nvSpPr>
        <p:spPr>
          <a:xfrm>
            <a:off x="547500" y="2921775"/>
            <a:ext cx="11064000" cy="7074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chemeClr val="dk1"/>
              </a:buClr>
              <a:buSzPts val="2500"/>
              <a:buChar char="●"/>
            </a:pPr>
            <a:r>
              <a:rPr lang="en-US" sz="2500">
                <a:solidFill>
                  <a:schemeClr val="dk1"/>
                </a:solidFill>
              </a:rPr>
              <a:t>Can you change Azure storage account name?</a:t>
            </a:r>
            <a:endParaRPr sz="2500">
              <a:solidFill>
                <a:schemeClr val="dk1"/>
              </a:solidFill>
            </a:endParaRPr>
          </a:p>
          <a:p>
            <a:pPr indent="0" lvl="0" marL="457200" rtl="0" algn="l">
              <a:spcBef>
                <a:spcPts val="0"/>
              </a:spcBef>
              <a:spcAft>
                <a:spcPts val="0"/>
              </a:spcAft>
              <a:buNone/>
            </a:pPr>
            <a:r>
              <a:t/>
            </a:r>
            <a:endParaRPr sz="2500">
              <a:solidFill>
                <a:schemeClr val="dk1"/>
              </a:solidFill>
            </a:endParaRPr>
          </a:p>
        </p:txBody>
      </p:sp>
      <p:sp>
        <p:nvSpPr>
          <p:cNvPr id="120" name="Google Shape;120;p17"/>
          <p:cNvSpPr txBox="1"/>
          <p:nvPr/>
        </p:nvSpPr>
        <p:spPr>
          <a:xfrm>
            <a:off x="868800" y="3382900"/>
            <a:ext cx="11686200" cy="850200"/>
          </a:xfrm>
          <a:prstGeom prst="rect">
            <a:avLst/>
          </a:prstGeom>
          <a:noFill/>
          <a:ln>
            <a:noFill/>
          </a:ln>
        </p:spPr>
        <p:txBody>
          <a:bodyPr anchorCtr="0" anchor="t" bIns="91425" lIns="91425" spcFirstLastPara="1" rIns="91425" wrap="square" tIns="91425">
            <a:noAutofit/>
          </a:bodyPr>
          <a:lstStyle/>
          <a:p>
            <a:pPr indent="-387350" lvl="1" marL="914400" rtl="0" algn="l">
              <a:spcBef>
                <a:spcPts val="0"/>
              </a:spcBef>
              <a:spcAft>
                <a:spcPts val="0"/>
              </a:spcAft>
              <a:buClr>
                <a:schemeClr val="dk1"/>
              </a:buClr>
              <a:buSzPts val="2500"/>
              <a:buChar char="○"/>
            </a:pPr>
            <a:r>
              <a:rPr lang="en-US" sz="2000">
                <a:solidFill>
                  <a:schemeClr val="dk1"/>
                </a:solidFill>
              </a:rPr>
              <a:t>No, you cannot change the storage account name, Azure region, or the performance type of the storage.</a:t>
            </a:r>
            <a:endParaRPr sz="2500">
              <a:solidFill>
                <a:schemeClr val="dk1"/>
              </a:solidFill>
            </a:endParaRPr>
          </a:p>
          <a:p>
            <a:pPr indent="0" lvl="0" marL="457200" rtl="0" algn="l">
              <a:spcBef>
                <a:spcPts val="0"/>
              </a:spcBef>
              <a:spcAft>
                <a:spcPts val="0"/>
              </a:spcAft>
              <a:buNone/>
            </a:pPr>
            <a:r>
              <a:t/>
            </a:r>
            <a:endParaRPr sz="2500">
              <a:solidFill>
                <a:schemeClr val="dk1"/>
              </a:solidFill>
            </a:endParaRPr>
          </a:p>
        </p:txBody>
      </p:sp>
      <p:sp>
        <p:nvSpPr>
          <p:cNvPr id="121" name="Google Shape;121;p17"/>
          <p:cNvSpPr txBox="1"/>
          <p:nvPr/>
        </p:nvSpPr>
        <p:spPr>
          <a:xfrm>
            <a:off x="708975" y="4166525"/>
            <a:ext cx="11064000" cy="6468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chemeClr val="dk1"/>
              </a:buClr>
              <a:buSzPts val="2500"/>
              <a:buChar char="●"/>
            </a:pPr>
            <a:r>
              <a:rPr lang="en-US" sz="2500">
                <a:solidFill>
                  <a:schemeClr val="dk1"/>
                </a:solidFill>
              </a:rPr>
              <a:t>Mention some Azure storage services.</a:t>
            </a:r>
            <a:endParaRPr sz="2500">
              <a:solidFill>
                <a:schemeClr val="dk1"/>
              </a:solidFill>
            </a:endParaRPr>
          </a:p>
          <a:p>
            <a:pPr indent="0" lvl="0" marL="457200" rtl="0" algn="l">
              <a:spcBef>
                <a:spcPts val="0"/>
              </a:spcBef>
              <a:spcAft>
                <a:spcPts val="0"/>
              </a:spcAft>
              <a:buNone/>
            </a:pPr>
            <a:r>
              <a:t/>
            </a:r>
            <a:endParaRPr sz="2500">
              <a:solidFill>
                <a:schemeClr val="dk1"/>
              </a:solidFill>
            </a:endParaRPr>
          </a:p>
        </p:txBody>
      </p:sp>
      <p:sp>
        <p:nvSpPr>
          <p:cNvPr id="122" name="Google Shape;122;p17"/>
          <p:cNvSpPr txBox="1"/>
          <p:nvPr/>
        </p:nvSpPr>
        <p:spPr>
          <a:xfrm>
            <a:off x="868800" y="4666050"/>
            <a:ext cx="11064000" cy="1971300"/>
          </a:xfrm>
          <a:prstGeom prst="rect">
            <a:avLst/>
          </a:prstGeom>
          <a:noFill/>
          <a:ln>
            <a:noFill/>
          </a:ln>
        </p:spPr>
        <p:txBody>
          <a:bodyPr anchorCtr="0" anchor="t" bIns="91425" lIns="91425" spcFirstLastPara="1" rIns="91425" wrap="square" tIns="91425">
            <a:noAutofit/>
          </a:bodyPr>
          <a:lstStyle/>
          <a:p>
            <a:pPr indent="-387350" lvl="1" marL="914400" marR="0" rtl="0" algn="l">
              <a:lnSpc>
                <a:spcPct val="100000"/>
              </a:lnSpc>
              <a:spcBef>
                <a:spcPts val="0"/>
              </a:spcBef>
              <a:spcAft>
                <a:spcPts val="0"/>
              </a:spcAft>
              <a:buClr>
                <a:schemeClr val="dk1"/>
              </a:buClr>
              <a:buSzPts val="2500"/>
              <a:buChar char="○"/>
            </a:pPr>
            <a:r>
              <a:rPr lang="en-US" sz="2000">
                <a:solidFill>
                  <a:schemeClr val="dk1"/>
                </a:solidFill>
              </a:rPr>
              <a:t>Blob storage</a:t>
            </a:r>
            <a:endParaRPr sz="2000">
              <a:solidFill>
                <a:schemeClr val="dk1"/>
              </a:solidFill>
            </a:endParaRPr>
          </a:p>
          <a:p>
            <a:pPr indent="-387350" lvl="1" marL="914400" marR="0" rtl="0" algn="l">
              <a:lnSpc>
                <a:spcPct val="100000"/>
              </a:lnSpc>
              <a:spcBef>
                <a:spcPts val="0"/>
              </a:spcBef>
              <a:spcAft>
                <a:spcPts val="0"/>
              </a:spcAft>
              <a:buClr>
                <a:schemeClr val="dk1"/>
              </a:buClr>
              <a:buSzPts val="2500"/>
              <a:buChar char="○"/>
            </a:pPr>
            <a:r>
              <a:rPr lang="en-US" sz="2000">
                <a:solidFill>
                  <a:schemeClr val="dk1"/>
                </a:solidFill>
              </a:rPr>
              <a:t>Data Lake Storage Gen 2</a:t>
            </a:r>
            <a:endParaRPr sz="2000">
              <a:solidFill>
                <a:schemeClr val="dk1"/>
              </a:solidFill>
            </a:endParaRPr>
          </a:p>
          <a:p>
            <a:pPr indent="-387350" lvl="1" marL="914400" marR="0" rtl="0" algn="l">
              <a:lnSpc>
                <a:spcPct val="100000"/>
              </a:lnSpc>
              <a:spcBef>
                <a:spcPts val="0"/>
              </a:spcBef>
              <a:spcAft>
                <a:spcPts val="0"/>
              </a:spcAft>
              <a:buClr>
                <a:schemeClr val="dk1"/>
              </a:buClr>
              <a:buSzPts val="2500"/>
              <a:buChar char="○"/>
            </a:pPr>
            <a:r>
              <a:rPr lang="en-US" sz="2000">
                <a:solidFill>
                  <a:schemeClr val="dk1"/>
                </a:solidFill>
              </a:rPr>
              <a:t>Azure Files</a:t>
            </a:r>
            <a:endParaRPr sz="2000">
              <a:solidFill>
                <a:schemeClr val="dk1"/>
              </a:solidFill>
            </a:endParaRPr>
          </a:p>
          <a:p>
            <a:pPr indent="-387350" lvl="1" marL="914400" marR="0" rtl="0" algn="l">
              <a:lnSpc>
                <a:spcPct val="100000"/>
              </a:lnSpc>
              <a:spcBef>
                <a:spcPts val="0"/>
              </a:spcBef>
              <a:spcAft>
                <a:spcPts val="0"/>
              </a:spcAft>
              <a:buClr>
                <a:schemeClr val="dk1"/>
              </a:buClr>
              <a:buSzPts val="2500"/>
              <a:buChar char="○"/>
            </a:pPr>
            <a:r>
              <a:rPr lang="en-US" sz="2000">
                <a:solidFill>
                  <a:schemeClr val="dk1"/>
                </a:solidFill>
              </a:rPr>
              <a:t>Queue storage</a:t>
            </a:r>
            <a:endParaRPr sz="2000">
              <a:solidFill>
                <a:schemeClr val="dk1"/>
              </a:solidFill>
            </a:endParaRPr>
          </a:p>
          <a:p>
            <a:pPr indent="-387350" lvl="1" marL="914400" marR="0" rtl="0" algn="l">
              <a:lnSpc>
                <a:spcPct val="100000"/>
              </a:lnSpc>
              <a:spcBef>
                <a:spcPts val="0"/>
              </a:spcBef>
              <a:spcAft>
                <a:spcPts val="0"/>
              </a:spcAft>
              <a:buClr>
                <a:schemeClr val="dk1"/>
              </a:buClr>
              <a:buSzPts val="2500"/>
              <a:buChar char="○"/>
            </a:pPr>
            <a:r>
              <a:rPr lang="en-US" sz="2000">
                <a:solidFill>
                  <a:schemeClr val="dk1"/>
                </a:solidFill>
              </a:rPr>
              <a:t>Table storage </a:t>
            </a:r>
            <a:endParaRPr sz="2500">
              <a:solidFill>
                <a:schemeClr val="dk1"/>
              </a:solidFill>
            </a:endParaRPr>
          </a:p>
          <a:p>
            <a:pPr indent="0" lvl="0" marL="457200" rtl="0" algn="l">
              <a:spcBef>
                <a:spcPts val="0"/>
              </a:spcBef>
              <a:spcAft>
                <a:spcPts val="0"/>
              </a:spcAft>
              <a:buNone/>
            </a:pPr>
            <a:r>
              <a:t/>
            </a:r>
            <a:endParaRPr sz="2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03_NPower_Presentation_Template_0819-18.jpg" id="127" name="Google Shape;127;p18"/>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28" name="Google Shape;128;p18"/>
          <p:cNvSpPr txBox="1"/>
          <p:nvPr/>
        </p:nvSpPr>
        <p:spPr>
          <a:xfrm>
            <a:off x="547500" y="180475"/>
            <a:ext cx="10276500" cy="646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2700">
                <a:solidFill>
                  <a:srgbClr val="171717"/>
                </a:solidFill>
              </a:rPr>
              <a:t>Azure storage redundancy</a:t>
            </a:r>
            <a:endParaRPr b="1" sz="3600">
              <a:solidFill>
                <a:srgbClr val="171717"/>
              </a:solidFill>
            </a:endParaRPr>
          </a:p>
          <a:p>
            <a:pPr indent="0" lvl="0" marL="0" rtl="0" algn="l">
              <a:spcBef>
                <a:spcPts val="0"/>
              </a:spcBef>
              <a:spcAft>
                <a:spcPts val="0"/>
              </a:spcAft>
              <a:buNone/>
            </a:pPr>
            <a:r>
              <a:t/>
            </a:r>
            <a:endParaRPr b="1" sz="4800">
              <a:latin typeface="Calibri"/>
              <a:ea typeface="Calibri"/>
              <a:cs typeface="Calibri"/>
              <a:sym typeface="Calibri"/>
            </a:endParaRPr>
          </a:p>
        </p:txBody>
      </p:sp>
      <p:sp>
        <p:nvSpPr>
          <p:cNvPr id="129" name="Google Shape;129;p18"/>
          <p:cNvSpPr txBox="1"/>
          <p:nvPr/>
        </p:nvSpPr>
        <p:spPr>
          <a:xfrm>
            <a:off x="547500" y="943375"/>
            <a:ext cx="7476300" cy="4093500"/>
          </a:xfrm>
          <a:prstGeom prst="rect">
            <a:avLst/>
          </a:prstGeom>
          <a:noFill/>
          <a:ln>
            <a:noFill/>
          </a:ln>
        </p:spPr>
        <p:txBody>
          <a:bodyPr anchorCtr="0" anchor="t" bIns="91425" lIns="91425" spcFirstLastPara="1" rIns="91425" wrap="square" tIns="91425">
            <a:noAutofit/>
          </a:bodyPr>
          <a:lstStyle/>
          <a:p>
            <a:pPr indent="-374650" lvl="0" marL="457200" rtl="0" algn="l">
              <a:lnSpc>
                <a:spcPct val="150000"/>
              </a:lnSpc>
              <a:spcBef>
                <a:spcPts val="0"/>
              </a:spcBef>
              <a:spcAft>
                <a:spcPts val="0"/>
              </a:spcAft>
              <a:buClr>
                <a:srgbClr val="171717"/>
              </a:buClr>
              <a:buSzPts val="2300"/>
              <a:buChar char="●"/>
            </a:pPr>
            <a:r>
              <a:rPr lang="en-US" sz="2300">
                <a:solidFill>
                  <a:srgbClr val="171717"/>
                </a:solidFill>
              </a:rPr>
              <a:t>Azure Storage always stores multiple copies of your data so that it is protected from planned and unplanned events such as:</a:t>
            </a:r>
            <a:endParaRPr sz="2300">
              <a:solidFill>
                <a:srgbClr val="171717"/>
              </a:solidFill>
            </a:endParaRPr>
          </a:p>
          <a:p>
            <a:pPr indent="-374650" lvl="0" marL="1543050" rtl="0" algn="l">
              <a:lnSpc>
                <a:spcPct val="150000"/>
              </a:lnSpc>
              <a:spcBef>
                <a:spcPts val="0"/>
              </a:spcBef>
              <a:spcAft>
                <a:spcPts val="0"/>
              </a:spcAft>
              <a:buClr>
                <a:srgbClr val="171717"/>
              </a:buClr>
              <a:buSzPts val="2300"/>
              <a:buChar char="●"/>
            </a:pPr>
            <a:r>
              <a:rPr lang="en-US" sz="2300">
                <a:solidFill>
                  <a:srgbClr val="171717"/>
                </a:solidFill>
              </a:rPr>
              <a:t>transient hardware failures</a:t>
            </a:r>
            <a:endParaRPr sz="2300">
              <a:solidFill>
                <a:srgbClr val="171717"/>
              </a:solidFill>
            </a:endParaRPr>
          </a:p>
          <a:p>
            <a:pPr indent="-374650" lvl="0" marL="1543050" rtl="0" algn="l">
              <a:lnSpc>
                <a:spcPct val="150000"/>
              </a:lnSpc>
              <a:spcBef>
                <a:spcPts val="0"/>
              </a:spcBef>
              <a:spcAft>
                <a:spcPts val="0"/>
              </a:spcAft>
              <a:buClr>
                <a:srgbClr val="171717"/>
              </a:buClr>
              <a:buSzPts val="2300"/>
              <a:buChar char="●"/>
            </a:pPr>
            <a:r>
              <a:rPr lang="en-US" sz="2300">
                <a:solidFill>
                  <a:srgbClr val="171717"/>
                </a:solidFill>
              </a:rPr>
              <a:t>network or power outages</a:t>
            </a:r>
            <a:endParaRPr sz="2300">
              <a:solidFill>
                <a:srgbClr val="171717"/>
              </a:solidFill>
            </a:endParaRPr>
          </a:p>
          <a:p>
            <a:pPr indent="-374650" lvl="0" marL="1543050" rtl="0" algn="l">
              <a:lnSpc>
                <a:spcPct val="150000"/>
              </a:lnSpc>
              <a:spcBef>
                <a:spcPts val="0"/>
              </a:spcBef>
              <a:spcAft>
                <a:spcPts val="0"/>
              </a:spcAft>
              <a:buClr>
                <a:srgbClr val="171717"/>
              </a:buClr>
              <a:buSzPts val="2300"/>
              <a:buChar char="●"/>
            </a:pPr>
            <a:r>
              <a:rPr lang="en-US" sz="2300">
                <a:solidFill>
                  <a:srgbClr val="171717"/>
                </a:solidFill>
              </a:rPr>
              <a:t>natural disasters</a:t>
            </a:r>
            <a:endParaRPr sz="2300">
              <a:solidFill>
                <a:srgbClr val="171717"/>
              </a:solidFill>
            </a:endParaRPr>
          </a:p>
          <a:p>
            <a:pPr indent="-374650" lvl="0" marL="457200" rtl="0" algn="l">
              <a:lnSpc>
                <a:spcPct val="150000"/>
              </a:lnSpc>
              <a:spcBef>
                <a:spcPts val="0"/>
              </a:spcBef>
              <a:spcAft>
                <a:spcPts val="0"/>
              </a:spcAft>
              <a:buClr>
                <a:srgbClr val="171717"/>
              </a:buClr>
              <a:buSzPts val="2300"/>
              <a:buChar char="●"/>
            </a:pPr>
            <a:r>
              <a:rPr lang="en-US" sz="2300">
                <a:solidFill>
                  <a:srgbClr val="171717"/>
                </a:solidFill>
              </a:rPr>
              <a:t>Redundancy ensures that your storage account meets its availability and durability targets even in the face of failures.</a:t>
            </a:r>
            <a:endParaRPr sz="3600">
              <a:solidFill>
                <a:srgbClr val="171717"/>
              </a:solidFill>
            </a:endParaRPr>
          </a:p>
        </p:txBody>
      </p:sp>
      <p:pic>
        <p:nvPicPr>
          <p:cNvPr id="130" name="Google Shape;130;p18"/>
          <p:cNvPicPr preferRelativeResize="0"/>
          <p:nvPr/>
        </p:nvPicPr>
        <p:blipFill>
          <a:blip r:embed="rId4">
            <a:alphaModFix/>
          </a:blip>
          <a:stretch>
            <a:fillRect/>
          </a:stretch>
        </p:blipFill>
        <p:spPr>
          <a:xfrm>
            <a:off x="8283325" y="1236525"/>
            <a:ext cx="4000500" cy="4000500"/>
          </a:xfrm>
          <a:prstGeom prst="rect">
            <a:avLst/>
          </a:prstGeom>
          <a:noFill/>
          <a:ln>
            <a:noFill/>
          </a:ln>
        </p:spPr>
      </p:pic>
      <p:sp>
        <p:nvSpPr>
          <p:cNvPr id="131" name="Google Shape;131;p18"/>
          <p:cNvSpPr txBox="1"/>
          <p:nvPr/>
        </p:nvSpPr>
        <p:spPr>
          <a:xfrm>
            <a:off x="8283325" y="5237025"/>
            <a:ext cx="4000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Image source: https://medium.com/@cloud.devops.enthusiast/azure-storage-bc76a7057417</a:t>
            </a:r>
            <a:endParaRPr sz="1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descr="03_NPower_Presentation_Template_0819-18.jpg" id="136" name="Google Shape;136;p19"/>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37" name="Google Shape;137;p19"/>
          <p:cNvSpPr txBox="1"/>
          <p:nvPr/>
        </p:nvSpPr>
        <p:spPr>
          <a:xfrm>
            <a:off x="547500" y="180475"/>
            <a:ext cx="10827900" cy="646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2700">
                <a:solidFill>
                  <a:srgbClr val="171717"/>
                </a:solidFill>
              </a:rPr>
              <a:t>Azure storage redundancy - Breakout Room Activity (20 mins) </a:t>
            </a:r>
            <a:endParaRPr b="1" sz="3600">
              <a:solidFill>
                <a:srgbClr val="171717"/>
              </a:solidFill>
            </a:endParaRPr>
          </a:p>
          <a:p>
            <a:pPr indent="0" lvl="0" marL="0" rtl="0" algn="l">
              <a:spcBef>
                <a:spcPts val="0"/>
              </a:spcBef>
              <a:spcAft>
                <a:spcPts val="0"/>
              </a:spcAft>
              <a:buNone/>
            </a:pPr>
            <a:r>
              <a:t/>
            </a:r>
            <a:endParaRPr b="1" sz="4800">
              <a:latin typeface="Calibri"/>
              <a:ea typeface="Calibri"/>
              <a:cs typeface="Calibri"/>
              <a:sym typeface="Calibri"/>
            </a:endParaRPr>
          </a:p>
        </p:txBody>
      </p:sp>
      <p:sp>
        <p:nvSpPr>
          <p:cNvPr id="138" name="Google Shape;138;p19"/>
          <p:cNvSpPr txBox="1"/>
          <p:nvPr/>
        </p:nvSpPr>
        <p:spPr>
          <a:xfrm>
            <a:off x="547500" y="943375"/>
            <a:ext cx="11064000" cy="3265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2100">
                <a:solidFill>
                  <a:srgbClr val="171717"/>
                </a:solidFill>
              </a:rPr>
              <a:t>Work with your team on preparing a five minutes presentations on the </a:t>
            </a:r>
            <a:r>
              <a:rPr lang="en-US" sz="2100">
                <a:solidFill>
                  <a:srgbClr val="171717"/>
                </a:solidFill>
              </a:rPr>
              <a:t>following</a:t>
            </a:r>
            <a:r>
              <a:rPr lang="en-US" sz="2100">
                <a:solidFill>
                  <a:srgbClr val="171717"/>
                </a:solidFill>
              </a:rPr>
              <a:t> topics:</a:t>
            </a:r>
            <a:endParaRPr sz="2100">
              <a:solidFill>
                <a:srgbClr val="171717"/>
              </a:solidFill>
            </a:endParaRPr>
          </a:p>
          <a:p>
            <a:pPr indent="-361950" lvl="0" marL="457200" rtl="0" algn="l">
              <a:lnSpc>
                <a:spcPct val="130000"/>
              </a:lnSpc>
              <a:spcBef>
                <a:spcPts val="2400"/>
              </a:spcBef>
              <a:spcAft>
                <a:spcPts val="0"/>
              </a:spcAft>
              <a:buClr>
                <a:schemeClr val="dk1"/>
              </a:buClr>
              <a:buSzPts val="2100"/>
              <a:buChar char="●"/>
            </a:pPr>
            <a:r>
              <a:rPr b="1" lang="en-US" sz="2100">
                <a:solidFill>
                  <a:schemeClr val="dk1"/>
                </a:solidFill>
              </a:rPr>
              <a:t>Group 1: Redundancy in the primary region</a:t>
            </a:r>
            <a:endParaRPr b="1" sz="2100">
              <a:solidFill>
                <a:schemeClr val="dk1"/>
              </a:solidFill>
            </a:endParaRPr>
          </a:p>
          <a:p>
            <a:pPr indent="-361950" lvl="0" marL="457200" rtl="0" algn="l">
              <a:lnSpc>
                <a:spcPct val="130000"/>
              </a:lnSpc>
              <a:spcBef>
                <a:spcPts val="0"/>
              </a:spcBef>
              <a:spcAft>
                <a:spcPts val="0"/>
              </a:spcAft>
              <a:buClr>
                <a:schemeClr val="dk1"/>
              </a:buClr>
              <a:buSzPts val="2100"/>
              <a:buChar char="●"/>
            </a:pPr>
            <a:r>
              <a:rPr b="1" lang="en-US" sz="2100">
                <a:solidFill>
                  <a:schemeClr val="dk1"/>
                </a:solidFill>
              </a:rPr>
              <a:t>Group 2: Redundancy in a secondary region</a:t>
            </a:r>
            <a:endParaRPr b="1" sz="2100">
              <a:solidFill>
                <a:schemeClr val="dk1"/>
              </a:solidFill>
            </a:endParaRPr>
          </a:p>
          <a:p>
            <a:pPr indent="-361950" lvl="0" marL="457200" rtl="0" algn="l">
              <a:lnSpc>
                <a:spcPct val="130000"/>
              </a:lnSpc>
              <a:spcBef>
                <a:spcPts val="0"/>
              </a:spcBef>
              <a:spcAft>
                <a:spcPts val="0"/>
              </a:spcAft>
              <a:buClr>
                <a:schemeClr val="dk1"/>
              </a:buClr>
              <a:buSzPts val="2100"/>
              <a:buChar char="●"/>
            </a:pPr>
            <a:r>
              <a:rPr b="1" lang="en-US" sz="2100">
                <a:solidFill>
                  <a:schemeClr val="dk1"/>
                </a:solidFill>
              </a:rPr>
              <a:t>Group 3: Geo-redundant storage</a:t>
            </a:r>
            <a:endParaRPr b="1" sz="2100">
              <a:solidFill>
                <a:schemeClr val="dk1"/>
              </a:solidFill>
            </a:endParaRPr>
          </a:p>
          <a:p>
            <a:pPr indent="-361950" lvl="0" marL="457200" rtl="0" algn="l">
              <a:lnSpc>
                <a:spcPct val="130000"/>
              </a:lnSpc>
              <a:spcBef>
                <a:spcPts val="0"/>
              </a:spcBef>
              <a:spcAft>
                <a:spcPts val="0"/>
              </a:spcAft>
              <a:buClr>
                <a:schemeClr val="dk1"/>
              </a:buClr>
              <a:buSzPts val="2100"/>
              <a:buChar char="●"/>
            </a:pPr>
            <a:r>
              <a:rPr b="1" lang="en-US" sz="2100">
                <a:solidFill>
                  <a:schemeClr val="dk1"/>
                </a:solidFill>
              </a:rPr>
              <a:t>Group 4: Geo-zone-redundant storage</a:t>
            </a:r>
            <a:endParaRPr b="1" sz="2100">
              <a:solidFill>
                <a:schemeClr val="dk1"/>
              </a:solidFill>
            </a:endParaRPr>
          </a:p>
          <a:p>
            <a:pPr indent="-361950" lvl="0" marL="457200" rtl="0" algn="l">
              <a:lnSpc>
                <a:spcPct val="130000"/>
              </a:lnSpc>
              <a:spcBef>
                <a:spcPts val="0"/>
              </a:spcBef>
              <a:spcAft>
                <a:spcPts val="0"/>
              </a:spcAft>
              <a:buClr>
                <a:schemeClr val="dk1"/>
              </a:buClr>
              <a:buSzPts val="2100"/>
              <a:buChar char="●"/>
            </a:pPr>
            <a:r>
              <a:rPr b="1" lang="en-US" sz="2100">
                <a:solidFill>
                  <a:schemeClr val="dk1"/>
                </a:solidFill>
              </a:rPr>
              <a:t>Group 5: Read access to data in the secondary region</a:t>
            </a:r>
            <a:endParaRPr b="1" sz="2400">
              <a:solidFill>
                <a:srgbClr val="171717"/>
              </a:solidFill>
            </a:endParaRPr>
          </a:p>
          <a:p>
            <a:pPr indent="0" lvl="0" marL="0" rtl="0" algn="l">
              <a:lnSpc>
                <a:spcPct val="150000"/>
              </a:lnSpc>
              <a:spcBef>
                <a:spcPts val="900"/>
              </a:spcBef>
              <a:spcAft>
                <a:spcPts val="0"/>
              </a:spcAft>
              <a:buNone/>
            </a:pPr>
            <a:r>
              <a:t/>
            </a:r>
            <a:endParaRPr sz="3600">
              <a:solidFill>
                <a:srgbClr val="171717"/>
              </a:solidFill>
            </a:endParaRPr>
          </a:p>
        </p:txBody>
      </p:sp>
      <p:sp>
        <p:nvSpPr>
          <p:cNvPr id="139" name="Google Shape;139;p19"/>
          <p:cNvSpPr txBox="1"/>
          <p:nvPr/>
        </p:nvSpPr>
        <p:spPr>
          <a:xfrm>
            <a:off x="581325" y="4591125"/>
            <a:ext cx="11030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rgbClr val="171717"/>
                </a:solidFill>
              </a:rPr>
              <a:t>Q: Which type of storage is recommended by Microsoft in the primary region for Azure Data Lake Storage Gen2, Azure Files workloads?</a:t>
            </a:r>
            <a:endParaRPr sz="2100">
              <a:latin typeface="Calibri"/>
              <a:ea typeface="Calibri"/>
              <a:cs typeface="Calibri"/>
              <a:sym typeface="Calibri"/>
            </a:endParaRPr>
          </a:p>
        </p:txBody>
      </p:sp>
      <p:sp>
        <p:nvSpPr>
          <p:cNvPr id="140" name="Google Shape;140;p19"/>
          <p:cNvSpPr txBox="1"/>
          <p:nvPr/>
        </p:nvSpPr>
        <p:spPr>
          <a:xfrm>
            <a:off x="688250" y="5422425"/>
            <a:ext cx="11030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rgbClr val="171717"/>
                </a:solidFill>
              </a:rPr>
              <a:t>A: Zone-redundant storage</a:t>
            </a:r>
            <a:endParaRPr sz="21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descr="03_NPower_Presentation_Template_0819-18.jpg" id="145" name="Google Shape;145;p20"/>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46" name="Google Shape;146;p20"/>
          <p:cNvSpPr txBox="1"/>
          <p:nvPr/>
        </p:nvSpPr>
        <p:spPr>
          <a:xfrm>
            <a:off x="547500" y="180475"/>
            <a:ext cx="10827900" cy="646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2700">
                <a:solidFill>
                  <a:srgbClr val="171717"/>
                </a:solidFill>
              </a:rPr>
              <a:t>Azure storage redundancy </a:t>
            </a:r>
            <a:endParaRPr b="1" sz="3600">
              <a:solidFill>
                <a:srgbClr val="171717"/>
              </a:solidFill>
            </a:endParaRPr>
          </a:p>
          <a:p>
            <a:pPr indent="0" lvl="0" marL="0" rtl="0" algn="l">
              <a:spcBef>
                <a:spcPts val="0"/>
              </a:spcBef>
              <a:spcAft>
                <a:spcPts val="0"/>
              </a:spcAft>
              <a:buNone/>
            </a:pPr>
            <a:r>
              <a:t/>
            </a:r>
            <a:endParaRPr b="1" sz="4800">
              <a:latin typeface="Calibri"/>
              <a:ea typeface="Calibri"/>
              <a:cs typeface="Calibri"/>
              <a:sym typeface="Calibri"/>
            </a:endParaRPr>
          </a:p>
        </p:txBody>
      </p:sp>
      <p:sp>
        <p:nvSpPr>
          <p:cNvPr id="147" name="Google Shape;147;p20"/>
          <p:cNvSpPr txBox="1"/>
          <p:nvPr/>
        </p:nvSpPr>
        <p:spPr>
          <a:xfrm>
            <a:off x="547500" y="943375"/>
            <a:ext cx="6148200" cy="3265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US" sz="2100">
                <a:solidFill>
                  <a:srgbClr val="171717"/>
                </a:solidFill>
              </a:rPr>
              <a:t>Recovery Point Objective (RPO)</a:t>
            </a:r>
            <a:endParaRPr b="1" sz="2100">
              <a:solidFill>
                <a:srgbClr val="171717"/>
              </a:solidFill>
            </a:endParaRPr>
          </a:p>
          <a:p>
            <a:pPr indent="-361950" lvl="0" marL="457200" rtl="0" algn="l">
              <a:lnSpc>
                <a:spcPct val="130000"/>
              </a:lnSpc>
              <a:spcBef>
                <a:spcPts val="2400"/>
              </a:spcBef>
              <a:spcAft>
                <a:spcPts val="0"/>
              </a:spcAft>
              <a:buClr>
                <a:schemeClr val="dk1"/>
              </a:buClr>
              <a:buSzPts val="2100"/>
              <a:buChar char="●"/>
            </a:pPr>
            <a:r>
              <a:rPr lang="en-US" sz="2100">
                <a:solidFill>
                  <a:schemeClr val="dk1"/>
                </a:solidFill>
              </a:rPr>
              <a:t>The interval between the most recent writes to the primary region and the last write to the secondary region is known as the recovery point objective.</a:t>
            </a:r>
            <a:endParaRPr sz="2100">
              <a:solidFill>
                <a:schemeClr val="dk1"/>
              </a:solidFill>
            </a:endParaRPr>
          </a:p>
          <a:p>
            <a:pPr indent="-361950" lvl="0" marL="457200" rtl="0" algn="l">
              <a:lnSpc>
                <a:spcPct val="130000"/>
              </a:lnSpc>
              <a:spcBef>
                <a:spcPts val="0"/>
              </a:spcBef>
              <a:spcAft>
                <a:spcPts val="0"/>
              </a:spcAft>
              <a:buClr>
                <a:schemeClr val="dk1"/>
              </a:buClr>
              <a:buSzPts val="2100"/>
              <a:buChar char="●"/>
            </a:pPr>
            <a:r>
              <a:rPr lang="en-US" sz="2100">
                <a:solidFill>
                  <a:schemeClr val="dk1"/>
                </a:solidFill>
              </a:rPr>
              <a:t>RPO indicates the point in time to which data can be recovered.</a:t>
            </a:r>
            <a:endParaRPr sz="2100">
              <a:solidFill>
                <a:schemeClr val="dk1"/>
              </a:solidFill>
            </a:endParaRPr>
          </a:p>
          <a:p>
            <a:pPr indent="-361950" lvl="0" marL="457200" rtl="0" algn="l">
              <a:lnSpc>
                <a:spcPct val="130000"/>
              </a:lnSpc>
              <a:spcBef>
                <a:spcPts val="0"/>
              </a:spcBef>
              <a:spcAft>
                <a:spcPts val="0"/>
              </a:spcAft>
              <a:buClr>
                <a:schemeClr val="dk1"/>
              </a:buClr>
              <a:buSzPts val="2100"/>
              <a:buChar char="●"/>
            </a:pPr>
            <a:r>
              <a:rPr lang="en-US" sz="2100">
                <a:solidFill>
                  <a:schemeClr val="dk1"/>
                </a:solidFill>
              </a:rPr>
              <a:t>The Azure storage platform typically has an RPO of less than 15 minutes, although there’s currently no SLA on how long it takes to replicate data to the secondary storage.</a:t>
            </a:r>
            <a:endParaRPr sz="2100">
              <a:solidFill>
                <a:schemeClr val="dk1"/>
              </a:solidFill>
            </a:endParaRPr>
          </a:p>
          <a:p>
            <a:pPr indent="0" lvl="0" marL="0" rtl="0" algn="l">
              <a:lnSpc>
                <a:spcPct val="150000"/>
              </a:lnSpc>
              <a:spcBef>
                <a:spcPts val="900"/>
              </a:spcBef>
              <a:spcAft>
                <a:spcPts val="0"/>
              </a:spcAft>
              <a:buNone/>
            </a:pPr>
            <a:r>
              <a:t/>
            </a:r>
            <a:endParaRPr sz="3600">
              <a:solidFill>
                <a:srgbClr val="171717"/>
              </a:solidFill>
            </a:endParaRPr>
          </a:p>
        </p:txBody>
      </p:sp>
      <p:pic>
        <p:nvPicPr>
          <p:cNvPr id="148" name="Google Shape;148;p20"/>
          <p:cNvPicPr preferRelativeResize="0"/>
          <p:nvPr/>
        </p:nvPicPr>
        <p:blipFill>
          <a:blip r:embed="rId4">
            <a:alphaModFix/>
          </a:blip>
          <a:stretch>
            <a:fillRect/>
          </a:stretch>
        </p:blipFill>
        <p:spPr>
          <a:xfrm>
            <a:off x="6777350" y="1806975"/>
            <a:ext cx="5925700" cy="2311025"/>
          </a:xfrm>
          <a:prstGeom prst="rect">
            <a:avLst/>
          </a:prstGeom>
          <a:noFill/>
          <a:ln>
            <a:noFill/>
          </a:ln>
        </p:spPr>
      </p:pic>
      <p:sp>
        <p:nvSpPr>
          <p:cNvPr id="149" name="Google Shape;149;p20"/>
          <p:cNvSpPr txBox="1"/>
          <p:nvPr/>
        </p:nvSpPr>
        <p:spPr>
          <a:xfrm>
            <a:off x="6777400" y="4118000"/>
            <a:ext cx="592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https://www.imperva.com/learn/availability/recovery-point-objective-rpo/</a:t>
            </a:r>
            <a:endParaRPr sz="1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03_NPower_Presentation_Template_0819-18.jpg" id="154" name="Google Shape;154;p21"/>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55" name="Google Shape;155;p21"/>
          <p:cNvSpPr txBox="1"/>
          <p:nvPr/>
        </p:nvSpPr>
        <p:spPr>
          <a:xfrm>
            <a:off x="547500" y="180475"/>
            <a:ext cx="10827900" cy="646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100">
                <a:solidFill>
                  <a:srgbClr val="171717"/>
                </a:solidFill>
              </a:rPr>
              <a:t>Azure data migration options</a:t>
            </a:r>
            <a:endParaRPr b="1" sz="3100">
              <a:solidFill>
                <a:srgbClr val="171717"/>
              </a:solidFill>
            </a:endParaRPr>
          </a:p>
          <a:p>
            <a:pPr indent="0" lvl="0" marL="0" rtl="0" algn="l">
              <a:lnSpc>
                <a:spcPct val="130000"/>
              </a:lnSpc>
              <a:spcBef>
                <a:spcPts val="0"/>
              </a:spcBef>
              <a:spcAft>
                <a:spcPts val="0"/>
              </a:spcAft>
              <a:buNone/>
            </a:pPr>
            <a:r>
              <a:t/>
            </a:r>
            <a:endParaRPr b="1" sz="2700">
              <a:solidFill>
                <a:srgbClr val="171717"/>
              </a:solidFill>
            </a:endParaRPr>
          </a:p>
        </p:txBody>
      </p:sp>
      <p:sp>
        <p:nvSpPr>
          <p:cNvPr id="156" name="Google Shape;156;p21"/>
          <p:cNvSpPr txBox="1"/>
          <p:nvPr/>
        </p:nvSpPr>
        <p:spPr>
          <a:xfrm>
            <a:off x="547500" y="943375"/>
            <a:ext cx="11064000" cy="5239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2000">
                <a:solidFill>
                  <a:schemeClr val="dk1"/>
                </a:solidFill>
              </a:rPr>
              <a:t>Azure Migrate</a:t>
            </a:r>
            <a:r>
              <a:rPr lang="en-US" sz="2000">
                <a:solidFill>
                  <a:schemeClr val="dk1"/>
                </a:solidFill>
              </a:rPr>
              <a:t> is a service that helps you migrate from an on-premises environment to the cloud.</a:t>
            </a:r>
            <a:endParaRPr b="1" sz="3200">
              <a:solidFill>
                <a:schemeClr val="dk1"/>
              </a:solidFill>
            </a:endParaRPr>
          </a:p>
          <a:p>
            <a:pPr indent="0" lvl="0" marL="0" rtl="0" algn="l">
              <a:lnSpc>
                <a:spcPct val="150000"/>
              </a:lnSpc>
              <a:spcBef>
                <a:spcPts val="900"/>
              </a:spcBef>
              <a:spcAft>
                <a:spcPts val="0"/>
              </a:spcAft>
              <a:buNone/>
            </a:pPr>
            <a:r>
              <a:rPr lang="en-US" sz="1800">
                <a:solidFill>
                  <a:schemeClr val="dk1"/>
                </a:solidFill>
              </a:rPr>
              <a:t>Azure Migrate hub includes the following tools to help with migration:</a:t>
            </a:r>
            <a:endParaRPr sz="1800">
              <a:solidFill>
                <a:schemeClr val="dk1"/>
              </a:solidFill>
            </a:endParaRPr>
          </a:p>
          <a:p>
            <a:pPr indent="-330200" lvl="0" marL="457200" rtl="0" algn="l">
              <a:lnSpc>
                <a:spcPct val="150000"/>
              </a:lnSpc>
              <a:spcBef>
                <a:spcPts val="0"/>
              </a:spcBef>
              <a:spcAft>
                <a:spcPts val="0"/>
              </a:spcAft>
              <a:buClr>
                <a:srgbClr val="171717"/>
              </a:buClr>
              <a:buSzPts val="1600"/>
              <a:buChar char="●"/>
            </a:pPr>
            <a:r>
              <a:rPr b="1" lang="en-US" sz="1600">
                <a:solidFill>
                  <a:srgbClr val="171717"/>
                </a:solidFill>
              </a:rPr>
              <a:t>Discovery and assessment:</a:t>
            </a:r>
            <a:r>
              <a:rPr lang="en-US" sz="1600">
                <a:solidFill>
                  <a:srgbClr val="171717"/>
                </a:solidFill>
              </a:rPr>
              <a:t> </a:t>
            </a:r>
            <a:r>
              <a:rPr lang="en-US" sz="1600" u="sng">
                <a:solidFill>
                  <a:srgbClr val="171717"/>
                </a:solidFill>
              </a:rPr>
              <a:t>Discover and assess</a:t>
            </a:r>
            <a:r>
              <a:rPr lang="en-US" sz="1600">
                <a:solidFill>
                  <a:srgbClr val="171717"/>
                </a:solidFill>
              </a:rPr>
              <a:t> </a:t>
            </a:r>
            <a:r>
              <a:rPr b="1" lang="en-US" sz="1600">
                <a:solidFill>
                  <a:srgbClr val="171717"/>
                </a:solidFill>
              </a:rPr>
              <a:t>on-premises </a:t>
            </a:r>
            <a:r>
              <a:rPr lang="en-US" sz="1600">
                <a:solidFill>
                  <a:srgbClr val="171717"/>
                </a:solidFill>
              </a:rPr>
              <a:t>servers running on </a:t>
            </a:r>
            <a:r>
              <a:rPr b="1" lang="en-US" sz="1600">
                <a:solidFill>
                  <a:srgbClr val="171717"/>
                </a:solidFill>
              </a:rPr>
              <a:t>VMware</a:t>
            </a:r>
            <a:r>
              <a:rPr lang="en-US" sz="1600">
                <a:solidFill>
                  <a:srgbClr val="171717"/>
                </a:solidFill>
              </a:rPr>
              <a:t>, </a:t>
            </a:r>
            <a:r>
              <a:rPr b="1" lang="en-US" sz="1600">
                <a:solidFill>
                  <a:srgbClr val="171717"/>
                </a:solidFill>
              </a:rPr>
              <a:t>Hyper-V,</a:t>
            </a:r>
            <a:r>
              <a:rPr lang="en-US" sz="1600">
                <a:solidFill>
                  <a:srgbClr val="171717"/>
                </a:solidFill>
              </a:rPr>
              <a:t> and </a:t>
            </a:r>
            <a:r>
              <a:rPr b="1" lang="en-US" sz="1600">
                <a:solidFill>
                  <a:srgbClr val="171717"/>
                </a:solidFill>
              </a:rPr>
              <a:t>physical servers</a:t>
            </a:r>
            <a:r>
              <a:rPr lang="en-US" sz="1600">
                <a:solidFill>
                  <a:srgbClr val="171717"/>
                </a:solidFill>
              </a:rPr>
              <a:t> in preparation for migration to Azure.</a:t>
            </a:r>
            <a:endParaRPr sz="1600">
              <a:solidFill>
                <a:srgbClr val="171717"/>
              </a:solidFill>
            </a:endParaRPr>
          </a:p>
          <a:p>
            <a:pPr indent="-330200" lvl="0" marL="457200" rtl="0" algn="l">
              <a:lnSpc>
                <a:spcPct val="150000"/>
              </a:lnSpc>
              <a:spcBef>
                <a:spcPts val="0"/>
              </a:spcBef>
              <a:spcAft>
                <a:spcPts val="0"/>
              </a:spcAft>
              <a:buClr>
                <a:srgbClr val="171717"/>
              </a:buClr>
              <a:buSzPts val="1600"/>
              <a:buChar char="●"/>
            </a:pPr>
            <a:r>
              <a:rPr b="1" lang="en-US" sz="1600">
                <a:solidFill>
                  <a:srgbClr val="171717"/>
                </a:solidFill>
              </a:rPr>
              <a:t>Server Migration</a:t>
            </a:r>
            <a:r>
              <a:rPr lang="en-US" sz="1600">
                <a:solidFill>
                  <a:srgbClr val="171717"/>
                </a:solidFill>
              </a:rPr>
              <a:t>: </a:t>
            </a:r>
            <a:r>
              <a:rPr lang="en-US" sz="1600" u="sng">
                <a:solidFill>
                  <a:srgbClr val="171717"/>
                </a:solidFill>
              </a:rPr>
              <a:t>Migrate</a:t>
            </a:r>
            <a:r>
              <a:rPr lang="en-US" sz="1600">
                <a:solidFill>
                  <a:srgbClr val="171717"/>
                </a:solidFill>
              </a:rPr>
              <a:t> VMware VMs, Hyper-V VMs, physical servers, other virtualized servers, and </a:t>
            </a:r>
            <a:r>
              <a:rPr b="1" lang="en-US" sz="1600">
                <a:solidFill>
                  <a:srgbClr val="171717"/>
                </a:solidFill>
              </a:rPr>
              <a:t>public cloud</a:t>
            </a:r>
            <a:r>
              <a:rPr lang="en-US" sz="1600">
                <a:solidFill>
                  <a:srgbClr val="171717"/>
                </a:solidFill>
              </a:rPr>
              <a:t> VMs to Azure.</a:t>
            </a:r>
            <a:endParaRPr sz="1600">
              <a:solidFill>
                <a:srgbClr val="171717"/>
              </a:solidFill>
            </a:endParaRPr>
          </a:p>
          <a:p>
            <a:pPr indent="-330200" lvl="0" marL="457200" rtl="0" algn="l">
              <a:lnSpc>
                <a:spcPct val="150000"/>
              </a:lnSpc>
              <a:spcBef>
                <a:spcPts val="0"/>
              </a:spcBef>
              <a:spcAft>
                <a:spcPts val="0"/>
              </a:spcAft>
              <a:buClr>
                <a:srgbClr val="171717"/>
              </a:buClr>
              <a:buSzPts val="1600"/>
              <a:buChar char="●"/>
            </a:pPr>
            <a:r>
              <a:rPr b="1" lang="en-US" sz="1600">
                <a:solidFill>
                  <a:srgbClr val="171717"/>
                </a:solidFill>
              </a:rPr>
              <a:t>Data Migration Assistant</a:t>
            </a:r>
            <a:r>
              <a:rPr lang="en-US" sz="1600">
                <a:solidFill>
                  <a:srgbClr val="171717"/>
                </a:solidFill>
              </a:rPr>
              <a:t>: is a stand-alone tool to assess </a:t>
            </a:r>
            <a:r>
              <a:rPr b="1" lang="en-US" sz="1600">
                <a:solidFill>
                  <a:srgbClr val="171717"/>
                </a:solidFill>
              </a:rPr>
              <a:t>SQL Servers</a:t>
            </a:r>
            <a:r>
              <a:rPr lang="en-US" sz="1600">
                <a:solidFill>
                  <a:srgbClr val="171717"/>
                </a:solidFill>
              </a:rPr>
              <a:t>. It helps pinpoint potential problems blocking migration. </a:t>
            </a:r>
            <a:endParaRPr sz="1600">
              <a:solidFill>
                <a:srgbClr val="171717"/>
              </a:solidFill>
            </a:endParaRPr>
          </a:p>
          <a:p>
            <a:pPr indent="-330200" lvl="0" marL="457200" rtl="0" algn="l">
              <a:lnSpc>
                <a:spcPct val="150000"/>
              </a:lnSpc>
              <a:spcBef>
                <a:spcPts val="0"/>
              </a:spcBef>
              <a:spcAft>
                <a:spcPts val="0"/>
              </a:spcAft>
              <a:buClr>
                <a:srgbClr val="171717"/>
              </a:buClr>
              <a:buSzPts val="1600"/>
              <a:buChar char="●"/>
            </a:pPr>
            <a:r>
              <a:rPr b="1" lang="en-US" sz="1600">
                <a:solidFill>
                  <a:srgbClr val="171717"/>
                </a:solidFill>
              </a:rPr>
              <a:t>Azure Database Migration Service</a:t>
            </a:r>
            <a:r>
              <a:rPr lang="en-US" sz="1600">
                <a:solidFill>
                  <a:srgbClr val="171717"/>
                </a:solidFill>
              </a:rPr>
              <a:t>: Migrate </a:t>
            </a:r>
            <a:r>
              <a:rPr b="1" lang="en-US" sz="1600">
                <a:solidFill>
                  <a:srgbClr val="171717"/>
                </a:solidFill>
              </a:rPr>
              <a:t>on-premises databases</a:t>
            </a:r>
            <a:r>
              <a:rPr lang="en-US" sz="1600">
                <a:solidFill>
                  <a:srgbClr val="171717"/>
                </a:solidFill>
              </a:rPr>
              <a:t> to Azure VMs running SQL Server, Azure SQL Database, or SQL Managed Instances.</a:t>
            </a:r>
            <a:endParaRPr sz="1600">
              <a:solidFill>
                <a:srgbClr val="171717"/>
              </a:solidFill>
            </a:endParaRPr>
          </a:p>
          <a:p>
            <a:pPr indent="-330200" lvl="0" marL="457200" rtl="0" algn="l">
              <a:lnSpc>
                <a:spcPct val="150000"/>
              </a:lnSpc>
              <a:spcBef>
                <a:spcPts val="0"/>
              </a:spcBef>
              <a:spcAft>
                <a:spcPts val="0"/>
              </a:spcAft>
              <a:buClr>
                <a:srgbClr val="171717"/>
              </a:buClr>
              <a:buSzPts val="1600"/>
              <a:buChar char="●"/>
            </a:pPr>
            <a:r>
              <a:rPr b="1" lang="en-US" sz="1600">
                <a:solidFill>
                  <a:srgbClr val="171717"/>
                </a:solidFill>
              </a:rPr>
              <a:t>Web app migration assistant</a:t>
            </a:r>
            <a:r>
              <a:rPr lang="en-US" sz="1600">
                <a:solidFill>
                  <a:srgbClr val="171717"/>
                </a:solidFill>
              </a:rPr>
              <a:t>: is a standalone tool to </a:t>
            </a:r>
            <a:r>
              <a:rPr lang="en-US" sz="1600" u="sng">
                <a:solidFill>
                  <a:srgbClr val="171717"/>
                </a:solidFill>
              </a:rPr>
              <a:t>assess </a:t>
            </a:r>
            <a:r>
              <a:rPr b="1" lang="en-US" sz="1600">
                <a:solidFill>
                  <a:srgbClr val="171717"/>
                </a:solidFill>
              </a:rPr>
              <a:t>on-premises websites</a:t>
            </a:r>
            <a:r>
              <a:rPr lang="en-US" sz="1600">
                <a:solidFill>
                  <a:srgbClr val="171717"/>
                </a:solidFill>
              </a:rPr>
              <a:t> for migration to Azure App Service. </a:t>
            </a:r>
            <a:endParaRPr sz="1600">
              <a:solidFill>
                <a:srgbClr val="171717"/>
              </a:solidFill>
            </a:endParaRPr>
          </a:p>
          <a:p>
            <a:pPr indent="-330200" lvl="0" marL="457200" rtl="0" algn="l">
              <a:lnSpc>
                <a:spcPct val="150000"/>
              </a:lnSpc>
              <a:spcBef>
                <a:spcPts val="0"/>
              </a:spcBef>
              <a:spcAft>
                <a:spcPts val="0"/>
              </a:spcAft>
              <a:buClr>
                <a:srgbClr val="171717"/>
              </a:buClr>
              <a:buSzPts val="1600"/>
              <a:buChar char="●"/>
            </a:pPr>
            <a:r>
              <a:rPr lang="en-US" sz="1600">
                <a:solidFill>
                  <a:srgbClr val="171717"/>
                </a:solidFill>
              </a:rPr>
              <a:t>Azure Data Box “Open discussion”  </a:t>
            </a:r>
            <a:endParaRPr sz="1600">
              <a:solidFill>
                <a:srgbClr val="171717"/>
              </a:solidFill>
            </a:endParaRPr>
          </a:p>
          <a:p>
            <a:pPr indent="0" lvl="0" marL="0" rtl="0" algn="l">
              <a:lnSpc>
                <a:spcPct val="150000"/>
              </a:lnSpc>
              <a:spcBef>
                <a:spcPts val="2400"/>
              </a:spcBef>
              <a:spcAft>
                <a:spcPts val="0"/>
              </a:spcAft>
              <a:buNone/>
            </a:pPr>
            <a:r>
              <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