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315200" cx="128016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38a7125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b38a7125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5514de06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b5514de06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38a712506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b38a712506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611495a1e_13_0:notes"/>
          <p:cNvSpPr/>
          <p:nvPr>
            <p:ph idx="2" type="sldImg"/>
          </p:nvPr>
        </p:nvSpPr>
        <p:spPr>
          <a:xfrm>
            <a:off x="428815" y="685800"/>
            <a:ext cx="60009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611495a1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4:30-4:35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38a71250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b38a712506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38a712506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b38a712506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8c370147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78c370147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8c370147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78c370147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c370147b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78c370147b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8c370147b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78c370147b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5514de06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b5514de06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Break / Right">
  <p:cSld name="CUSTOM_5">
    <p:spTree>
      <p:nvGrpSpPr>
        <p:cNvPr id="80" name="Shape 80"/>
        <p:cNvGrpSpPr/>
        <p:nvPr/>
      </p:nvGrpSpPr>
      <p:grpSpPr>
        <a:xfrm>
          <a:off x="0" y="0"/>
          <a:ext cx="0" cy="0"/>
          <a:chOff x="0" y="0"/>
          <a:chExt cx="0" cy="0"/>
        </a:xfrm>
      </p:grpSpPr>
      <p:grpSp>
        <p:nvGrpSpPr>
          <p:cNvPr id="81" name="Google Shape;81;p13"/>
          <p:cNvGrpSpPr/>
          <p:nvPr/>
        </p:nvGrpSpPr>
        <p:grpSpPr>
          <a:xfrm>
            <a:off x="8041216" y="6305689"/>
            <a:ext cx="3000760" cy="799960"/>
            <a:chOff x="831227" y="1197994"/>
            <a:chExt cx="2449800" cy="642900"/>
          </a:xfrm>
        </p:grpSpPr>
        <p:grpSp>
          <p:nvGrpSpPr>
            <p:cNvPr id="82" name="Google Shape;82;p13"/>
            <p:cNvGrpSpPr/>
            <p:nvPr/>
          </p:nvGrpSpPr>
          <p:grpSpPr>
            <a:xfrm>
              <a:off x="1045677" y="1364131"/>
              <a:ext cx="2028965" cy="317954"/>
              <a:chOff x="1045677" y="1364131"/>
              <a:chExt cx="2028965" cy="317954"/>
            </a:xfrm>
          </p:grpSpPr>
          <p:grpSp>
            <p:nvGrpSpPr>
              <p:cNvPr id="83" name="Google Shape;83;p13"/>
              <p:cNvGrpSpPr/>
              <p:nvPr/>
            </p:nvGrpSpPr>
            <p:grpSpPr>
              <a:xfrm>
                <a:off x="1045677" y="1364131"/>
                <a:ext cx="376033" cy="302438"/>
                <a:chOff x="1045677" y="1364131"/>
                <a:chExt cx="376033" cy="302438"/>
              </a:xfrm>
            </p:grpSpPr>
            <p:sp>
              <p:nvSpPr>
                <p:cNvPr id="84" name="Google Shape;84;p13"/>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85" name="Google Shape;85;p13"/>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86" name="Google Shape;86;p13"/>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87" name="Google Shape;87;p13"/>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grpSp>
          <p:grpSp>
            <p:nvGrpSpPr>
              <p:cNvPr id="88" name="Google Shape;88;p13"/>
              <p:cNvGrpSpPr/>
              <p:nvPr/>
            </p:nvGrpSpPr>
            <p:grpSpPr>
              <a:xfrm>
                <a:off x="1532346" y="1409239"/>
                <a:ext cx="1542296" cy="272846"/>
                <a:chOff x="1532346" y="1409239"/>
                <a:chExt cx="1542296" cy="272846"/>
              </a:xfrm>
            </p:grpSpPr>
            <p:sp>
              <p:nvSpPr>
                <p:cNvPr id="89" name="Google Shape;89;p13"/>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sz="2000"/>
                </a:p>
              </p:txBody>
            </p:sp>
            <p:grpSp>
              <p:nvGrpSpPr>
                <p:cNvPr id="90" name="Google Shape;90;p13"/>
                <p:cNvGrpSpPr/>
                <p:nvPr/>
              </p:nvGrpSpPr>
              <p:grpSpPr>
                <a:xfrm>
                  <a:off x="2430564" y="1427610"/>
                  <a:ext cx="644078" cy="193336"/>
                  <a:chOff x="2430564" y="1427610"/>
                  <a:chExt cx="644078" cy="193336"/>
                </a:xfrm>
              </p:grpSpPr>
              <p:sp>
                <p:nvSpPr>
                  <p:cNvPr id="91" name="Google Shape;91;p13"/>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2" name="Google Shape;92;p13"/>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3" name="Google Shape;93;p13"/>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4" name="Google Shape;94;p13"/>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5" name="Google Shape;95;p13"/>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grpSp>
          </p:grpSp>
        </p:grpSp>
        <p:sp>
          <p:nvSpPr>
            <p:cNvPr id="96" name="Google Shape;96;p13"/>
            <p:cNvSpPr/>
            <p:nvPr/>
          </p:nvSpPr>
          <p:spPr>
            <a:xfrm flipH="1" rot="10800000">
              <a:off x="831227" y="1197994"/>
              <a:ext cx="2449800" cy="642900"/>
            </a:xfrm>
            <a:prstGeom prst="rect">
              <a:avLst/>
            </a:prstGeom>
            <a:no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grpSp>
      <p:sp>
        <p:nvSpPr>
          <p:cNvPr id="97" name="Google Shape;97;p13"/>
          <p:cNvSpPr txBox="1"/>
          <p:nvPr>
            <p:ph type="title"/>
          </p:nvPr>
        </p:nvSpPr>
        <p:spPr>
          <a:xfrm>
            <a:off x="1066800" y="2153564"/>
            <a:ext cx="7574400" cy="2438700"/>
          </a:xfrm>
          <a:prstGeom prst="rect">
            <a:avLst/>
          </a:prstGeom>
        </p:spPr>
        <p:txBody>
          <a:bodyPr anchorCtr="0" anchor="t" bIns="57475" lIns="114925" spcFirstLastPara="1" rIns="114925" wrap="square" tIns="57475">
            <a:noAutofit/>
          </a:bodyPr>
          <a:lstStyle>
            <a:lvl1pPr lvl="0" rtl="0" algn="r">
              <a:spcBef>
                <a:spcPts val="0"/>
              </a:spcBef>
              <a:spcAft>
                <a:spcPts val="0"/>
              </a:spcAft>
              <a:buNone/>
              <a:defRPr sz="6800"/>
            </a:lvl1pPr>
            <a:lvl2pPr lvl="1" rtl="0" algn="r">
              <a:spcBef>
                <a:spcPts val="0"/>
              </a:spcBef>
              <a:spcAft>
                <a:spcPts val="0"/>
              </a:spcAft>
              <a:buNone/>
              <a:defRPr sz="6800"/>
            </a:lvl2pPr>
            <a:lvl3pPr lvl="2" rtl="0" algn="r">
              <a:spcBef>
                <a:spcPts val="0"/>
              </a:spcBef>
              <a:spcAft>
                <a:spcPts val="0"/>
              </a:spcAft>
              <a:buNone/>
              <a:defRPr sz="6800"/>
            </a:lvl3pPr>
            <a:lvl4pPr lvl="3" rtl="0" algn="r">
              <a:spcBef>
                <a:spcPts val="0"/>
              </a:spcBef>
              <a:spcAft>
                <a:spcPts val="0"/>
              </a:spcAft>
              <a:buNone/>
              <a:defRPr sz="6800"/>
            </a:lvl4pPr>
            <a:lvl5pPr lvl="4" rtl="0" algn="r">
              <a:spcBef>
                <a:spcPts val="0"/>
              </a:spcBef>
              <a:spcAft>
                <a:spcPts val="0"/>
              </a:spcAft>
              <a:buNone/>
              <a:defRPr sz="6800"/>
            </a:lvl5pPr>
            <a:lvl6pPr lvl="5" rtl="0" algn="r">
              <a:spcBef>
                <a:spcPts val="0"/>
              </a:spcBef>
              <a:spcAft>
                <a:spcPts val="0"/>
              </a:spcAft>
              <a:buNone/>
              <a:defRPr sz="6800"/>
            </a:lvl6pPr>
            <a:lvl7pPr lvl="6" rtl="0" algn="r">
              <a:spcBef>
                <a:spcPts val="0"/>
              </a:spcBef>
              <a:spcAft>
                <a:spcPts val="0"/>
              </a:spcAft>
              <a:buNone/>
              <a:defRPr sz="6800"/>
            </a:lvl7pPr>
            <a:lvl8pPr lvl="7" rtl="0" algn="r">
              <a:spcBef>
                <a:spcPts val="0"/>
              </a:spcBef>
              <a:spcAft>
                <a:spcPts val="0"/>
              </a:spcAft>
              <a:buNone/>
              <a:defRPr sz="6800"/>
            </a:lvl8pPr>
            <a:lvl9pPr lvl="8" rtl="0" algn="r">
              <a:spcBef>
                <a:spcPts val="0"/>
              </a:spcBef>
              <a:spcAft>
                <a:spcPts val="0"/>
              </a:spcAft>
              <a:buNone/>
              <a:defRPr sz="6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hyperlink" Target="https://docs.microsoft.com/en-us/learn/modules/ai-machine-learning-fundamentals/1-introduction" TargetMode="External"/><Relationship Id="rId5" Type="http://schemas.openxmlformats.org/officeDocument/2006/relationships/hyperlink" Target="https://www.linkedin.com/learning/paths/prepare-for-the-azure-fundamentals-certification-az-900" TargetMode="External"/><Relationship Id="rId6" Type="http://schemas.openxmlformats.org/officeDocument/2006/relationships/hyperlink" Target="https://docs.microsoft.com/en-us/azure/logic-apps/logic-apps-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hyperlink" Target="https://docs.google.com/forms/d/e/1FAIpQLSeiSMAULkpuotlJW9IKW1ziLO75YzXL2vl38fuMISm1dykd2g/viewform?usp=sf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03_NPower_Presentation_Template_0819-6.jpg" id="102" name="Google Shape;102;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3" name="Google Shape;103;p14"/>
          <p:cNvSpPr txBox="1"/>
          <p:nvPr/>
        </p:nvSpPr>
        <p:spPr>
          <a:xfrm>
            <a:off x="551700" y="1632275"/>
            <a:ext cx="116268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management and governance</a:t>
            </a:r>
            <a:r>
              <a:rPr b="1" lang="en-US" sz="6700">
                <a:solidFill>
                  <a:schemeClr val="lt1"/>
                </a:solidFill>
              </a:rPr>
              <a:t> </a:t>
            </a:r>
            <a:endParaRPr b="1" i="0" sz="6700" u="none" cap="none" strike="noStrike">
              <a:solidFill>
                <a:schemeClr val="lt1"/>
              </a:solidFill>
            </a:endParaRPr>
          </a:p>
        </p:txBody>
      </p:sp>
      <p:sp>
        <p:nvSpPr>
          <p:cNvPr id="104" name="Google Shape;104;p14"/>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03_NPower_Presentation_Template_0819-18.jpg" id="173" name="Google Shape;173;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4" name="Google Shape;174;p23"/>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000">
                <a:solidFill>
                  <a:srgbClr val="171717"/>
                </a:solidFill>
              </a:rPr>
              <a:t>Azure Monitor</a:t>
            </a:r>
            <a:endParaRPr b="1" sz="1300">
              <a:solidFill>
                <a:srgbClr val="171717"/>
              </a:solidFill>
              <a:highlight>
                <a:srgbClr val="FFFFFF"/>
              </a:highlight>
            </a:endParaRPr>
          </a:p>
          <a:p>
            <a:pPr indent="0" lvl="0" marL="0" rtl="0" algn="l">
              <a:lnSpc>
                <a:spcPct val="130000"/>
              </a:lnSpc>
              <a:spcBef>
                <a:spcPts val="2300"/>
              </a:spcBef>
              <a:spcAft>
                <a:spcPts val="0"/>
              </a:spcAft>
              <a:buNone/>
            </a:pPr>
            <a:r>
              <a:t/>
            </a:r>
            <a:endParaRPr b="1" sz="30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4300">
              <a:latin typeface="Calibri"/>
              <a:ea typeface="Calibri"/>
              <a:cs typeface="Calibri"/>
              <a:sym typeface="Calibri"/>
            </a:endParaRPr>
          </a:p>
        </p:txBody>
      </p:sp>
      <p:sp>
        <p:nvSpPr>
          <p:cNvPr id="175" name="Google Shape;175;p23"/>
          <p:cNvSpPr txBox="1"/>
          <p:nvPr/>
        </p:nvSpPr>
        <p:spPr>
          <a:xfrm>
            <a:off x="326925" y="1316675"/>
            <a:ext cx="11688000" cy="528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Monitor is a platform for collecting, analyzing, visualizing, and potentially taking action based on the metric and logging data from your entire Azure and on-premises environment</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pic>
        <p:nvPicPr>
          <p:cNvPr id="176" name="Google Shape;176;p23"/>
          <p:cNvPicPr preferRelativeResize="0"/>
          <p:nvPr/>
        </p:nvPicPr>
        <p:blipFill>
          <a:blip r:embed="rId4">
            <a:alphaModFix/>
          </a:blip>
          <a:stretch>
            <a:fillRect/>
          </a:stretch>
        </p:blipFill>
        <p:spPr>
          <a:xfrm>
            <a:off x="2847575" y="2566150"/>
            <a:ext cx="6585401" cy="4423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03_NPower_Presentation_Template_0819-27.jpg" id="181" name="Google Shape;181;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2" name="Google Shape;182;p2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https://docs.microsoft.com/en-us/learn/modules/ai-machine-learning-fundamentals/1-introduction</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https://docs.microsoft.com/en-us/azure/logic-apps/logic-apps-overview</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03_NPower_Presentation_Template_0819-18.jpg" id="109" name="Google Shape;109;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0" name="Google Shape;110;p15"/>
          <p:cNvSpPr txBox="1"/>
          <p:nvPr>
            <p:ph type="title"/>
          </p:nvPr>
        </p:nvSpPr>
        <p:spPr>
          <a:xfrm>
            <a:off x="5832120" y="493973"/>
            <a:ext cx="6628500" cy="2438700"/>
          </a:xfrm>
          <a:prstGeom prst="rect">
            <a:avLst/>
          </a:prstGeom>
        </p:spPr>
        <p:txBody>
          <a:bodyPr anchorCtr="0" anchor="t" bIns="57475" lIns="114925" spcFirstLastPara="1" rIns="114925" wrap="square" tIns="57475">
            <a:noAutofit/>
          </a:bodyPr>
          <a:lstStyle/>
          <a:p>
            <a:pPr indent="-476250" lvl="0" marL="558800" rtl="0" algn="l">
              <a:lnSpc>
                <a:spcPct val="150000"/>
              </a:lnSpc>
              <a:spcBef>
                <a:spcPts val="0"/>
              </a:spcBef>
              <a:spcAft>
                <a:spcPts val="0"/>
              </a:spcAft>
              <a:buClr>
                <a:srgbClr val="202124"/>
              </a:buClr>
              <a:buSzPts val="2500"/>
              <a:buFont typeface="Roboto"/>
              <a:buAutoNum type="arabicPeriod"/>
            </a:pPr>
            <a:r>
              <a:rPr b="0" lang="en-US" sz="2500">
                <a:solidFill>
                  <a:srgbClr val="202124"/>
                </a:solidFill>
                <a:latin typeface="Roboto"/>
                <a:ea typeface="Roboto"/>
                <a:cs typeface="Roboto"/>
                <a:sym typeface="Roboto"/>
              </a:rPr>
              <a:t>We have a Q&amp;A Session towards the end but urgent questions are welcome </a:t>
            </a:r>
            <a:r>
              <a:rPr b="0" lang="en-US" sz="2500">
                <a:solidFill>
                  <a:schemeClr val="accent4"/>
                </a:solidFill>
                <a:latin typeface="Roboto"/>
                <a:ea typeface="Roboto"/>
                <a:cs typeface="Roboto"/>
                <a:sym typeface="Roboto"/>
              </a:rPr>
              <a:t>(please raise your hand/use the chat)</a:t>
            </a:r>
            <a:endParaRPr b="0" sz="2500">
              <a:solidFill>
                <a:schemeClr val="accent4"/>
              </a:solidFill>
              <a:latin typeface="Roboto"/>
              <a:ea typeface="Roboto"/>
              <a:cs typeface="Roboto"/>
              <a:sym typeface="Roboto"/>
            </a:endParaRPr>
          </a:p>
          <a:p>
            <a:pPr indent="-476250" lvl="0" marL="558800" rtl="0" algn="l">
              <a:lnSpc>
                <a:spcPct val="150000"/>
              </a:lnSpc>
              <a:spcBef>
                <a:spcPts val="0"/>
              </a:spcBef>
              <a:spcAft>
                <a:spcPts val="0"/>
              </a:spcAft>
              <a:buClr>
                <a:srgbClr val="202124"/>
              </a:buClr>
              <a:buSzPts val="2500"/>
              <a:buFont typeface="Roboto"/>
              <a:buAutoNum type="arabicPeriod"/>
            </a:pPr>
            <a:r>
              <a:rPr b="0" lang="en-US" sz="2500">
                <a:solidFill>
                  <a:srgbClr val="202124"/>
                </a:solidFill>
                <a:latin typeface="Roboto"/>
                <a:ea typeface="Roboto"/>
                <a:cs typeface="Roboto"/>
                <a:sym typeface="Roboto"/>
              </a:rPr>
              <a:t>For questions that do not require immediate response please add them to the parking lot </a:t>
            </a:r>
            <a:r>
              <a:rPr b="0" lang="en-US" sz="2500">
                <a:solidFill>
                  <a:schemeClr val="accent4"/>
                </a:solidFill>
                <a:latin typeface="Roboto"/>
                <a:ea typeface="Roboto"/>
                <a:cs typeface="Roboto"/>
                <a:sym typeface="Roboto"/>
              </a:rPr>
              <a:t>(check chat history for link)</a:t>
            </a:r>
            <a:endParaRPr b="0" sz="2500">
              <a:solidFill>
                <a:srgbClr val="202124"/>
              </a:solidFill>
              <a:latin typeface="Roboto"/>
              <a:ea typeface="Roboto"/>
              <a:cs typeface="Roboto"/>
              <a:sym typeface="Roboto"/>
            </a:endParaRPr>
          </a:p>
          <a:p>
            <a:pPr indent="-476250" lvl="0" marL="558800" rtl="0" algn="l">
              <a:lnSpc>
                <a:spcPct val="150000"/>
              </a:lnSpc>
              <a:spcBef>
                <a:spcPts val="0"/>
              </a:spcBef>
              <a:spcAft>
                <a:spcPts val="0"/>
              </a:spcAft>
              <a:buClr>
                <a:srgbClr val="202124"/>
              </a:buClr>
              <a:buSzPts val="2500"/>
              <a:buFont typeface="Roboto"/>
              <a:buAutoNum type="arabicPeriod"/>
            </a:pPr>
            <a:r>
              <a:rPr b="0" lang="en-US" sz="2500">
                <a:solidFill>
                  <a:srgbClr val="202124"/>
                </a:solidFill>
                <a:latin typeface="Roboto"/>
                <a:ea typeface="Roboto"/>
                <a:cs typeface="Roboto"/>
                <a:sym typeface="Roboto"/>
              </a:rPr>
              <a:t>The questions will be answered at the end of the session or responded to in </a:t>
            </a:r>
            <a:r>
              <a:rPr lang="en-US" sz="2500">
                <a:solidFill>
                  <a:srgbClr val="202124"/>
                </a:solidFill>
                <a:latin typeface="Roboto"/>
                <a:ea typeface="Roboto"/>
                <a:cs typeface="Roboto"/>
                <a:sym typeface="Roboto"/>
              </a:rPr>
              <a:t>email</a:t>
            </a:r>
            <a:r>
              <a:rPr b="0" lang="en-US" sz="2500">
                <a:solidFill>
                  <a:srgbClr val="202124"/>
                </a:solidFill>
                <a:latin typeface="Roboto"/>
                <a:ea typeface="Roboto"/>
                <a:cs typeface="Roboto"/>
                <a:sym typeface="Roboto"/>
              </a:rPr>
              <a:t>.</a:t>
            </a:r>
            <a:endParaRPr b="0" sz="2500">
              <a:solidFill>
                <a:srgbClr val="202124"/>
              </a:solidFill>
              <a:latin typeface="Roboto"/>
              <a:ea typeface="Roboto"/>
              <a:cs typeface="Roboto"/>
              <a:sym typeface="Roboto"/>
            </a:endParaRPr>
          </a:p>
          <a:p>
            <a:pPr indent="0" lvl="0" marL="0" rtl="0" algn="ctr">
              <a:spcBef>
                <a:spcPts val="0"/>
              </a:spcBef>
              <a:spcAft>
                <a:spcPts val="0"/>
              </a:spcAft>
              <a:buNone/>
            </a:pPr>
            <a:r>
              <a:t/>
            </a:r>
            <a:endParaRPr sz="2500">
              <a:latin typeface="Roboto"/>
              <a:ea typeface="Roboto"/>
              <a:cs typeface="Roboto"/>
              <a:sym typeface="Roboto"/>
            </a:endParaRPr>
          </a:p>
        </p:txBody>
      </p:sp>
      <p:pic>
        <p:nvPicPr>
          <p:cNvPr id="111" name="Google Shape;111;p15"/>
          <p:cNvPicPr preferRelativeResize="0"/>
          <p:nvPr/>
        </p:nvPicPr>
        <p:blipFill>
          <a:blip r:embed="rId4">
            <a:alphaModFix/>
          </a:blip>
          <a:stretch>
            <a:fillRect/>
          </a:stretch>
        </p:blipFill>
        <p:spPr>
          <a:xfrm>
            <a:off x="581560" y="1002276"/>
            <a:ext cx="5031600" cy="3773700"/>
          </a:xfrm>
          <a:prstGeom prst="rect">
            <a:avLst/>
          </a:prstGeom>
          <a:noFill/>
          <a:ln>
            <a:noFill/>
          </a:ln>
        </p:spPr>
      </p:pic>
      <p:sp>
        <p:nvSpPr>
          <p:cNvPr id="112" name="Google Shape;112;p15"/>
          <p:cNvSpPr txBox="1"/>
          <p:nvPr/>
        </p:nvSpPr>
        <p:spPr>
          <a:xfrm>
            <a:off x="581560" y="5239253"/>
            <a:ext cx="5250300" cy="1322100"/>
          </a:xfrm>
          <a:prstGeom prst="rect">
            <a:avLst/>
          </a:prstGeom>
          <a:noFill/>
          <a:ln>
            <a:noFill/>
          </a:ln>
        </p:spPr>
        <p:txBody>
          <a:bodyPr anchorCtr="0" anchor="t" bIns="128675" lIns="128675" spcFirstLastPara="1" rIns="128675" wrap="square" tIns="128675">
            <a:spAutoFit/>
          </a:bodyPr>
          <a:lstStyle/>
          <a:p>
            <a:pPr indent="0" lvl="0" marL="0" rtl="0" algn="l">
              <a:spcBef>
                <a:spcPts val="0"/>
              </a:spcBef>
              <a:spcAft>
                <a:spcPts val="0"/>
              </a:spcAft>
              <a:buNone/>
            </a:pPr>
            <a:r>
              <a:rPr b="1" i="1" lang="en-US" sz="2300">
                <a:solidFill>
                  <a:srgbClr val="202124"/>
                </a:solidFill>
                <a:latin typeface="Roboto"/>
                <a:ea typeface="Roboto"/>
                <a:cs typeface="Roboto"/>
                <a:sym typeface="Roboto"/>
              </a:rPr>
              <a:t>Tip: </a:t>
            </a:r>
            <a:r>
              <a:rPr i="1" lang="en-US" sz="2300">
                <a:solidFill>
                  <a:srgbClr val="202124"/>
                </a:solidFill>
                <a:latin typeface="Roboto"/>
                <a:ea typeface="Roboto"/>
                <a:cs typeface="Roboto"/>
                <a:sym typeface="Roboto"/>
              </a:rPr>
              <a:t>If comfortable leave your name in the form so we know who to follow up with.  Link to </a:t>
            </a:r>
            <a:r>
              <a:rPr i="1" lang="en-US" sz="2300" u="sng">
                <a:solidFill>
                  <a:schemeClr val="hlink"/>
                </a:solidFill>
                <a:latin typeface="Roboto"/>
                <a:ea typeface="Roboto"/>
                <a:cs typeface="Roboto"/>
                <a:sym typeface="Roboto"/>
                <a:hlinkClick r:id="rId5"/>
              </a:rPr>
              <a:t>parking lot</a:t>
            </a:r>
            <a:endParaRPr sz="2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03_NPower_Presentation_Template_0819-18.jpg" id="117" name="Google Shape;117;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8" name="Google Shape;118;p16"/>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119" name="Google Shape;119;p16"/>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TOPICS:</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features and tools for managing and deploying Azure resources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monitoring tools in Azure</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03_NPower_Presentation_Template_0819-27.jpg" id="124" name="Google Shape;124;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5" name="Google Shape;125;p17"/>
          <p:cNvSpPr txBox="1"/>
          <p:nvPr/>
        </p:nvSpPr>
        <p:spPr>
          <a:xfrm>
            <a:off x="246775" y="1092875"/>
            <a:ext cx="8372700" cy="51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features and tools for managing and deploying Azure resources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Char char="●"/>
            </a:pPr>
            <a:r>
              <a:rPr lang="en-US" sz="2300">
                <a:solidFill>
                  <a:schemeClr val="dk1"/>
                </a:solidFill>
              </a:rPr>
              <a:t>Describe the Azure portal </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Azure Cloud Shell, including Azure CLI and Azure PowerShell</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the purpose of Azure Arc </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Azure Resource Manager and Azure Resource Manager templates (ARM templates)</a:t>
            </a:r>
            <a:endParaRPr sz="2300">
              <a:solidFill>
                <a:schemeClr val="dk1"/>
              </a:solidFill>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03_NPower_Presentation_Template_0819-18.jpg" id="130" name="Google Shape;130;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1" name="Google Shape;131;p18"/>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000">
                <a:solidFill>
                  <a:srgbClr val="171717"/>
                </a:solidFill>
              </a:rPr>
              <a:t>Azure Portal</a:t>
            </a:r>
            <a:endParaRPr b="1" sz="1300">
              <a:solidFill>
                <a:srgbClr val="171717"/>
              </a:solidFill>
              <a:highlight>
                <a:srgbClr val="FFFFFF"/>
              </a:highlight>
            </a:endParaRPr>
          </a:p>
          <a:p>
            <a:pPr indent="0" lvl="0" marL="0" rtl="0" algn="l">
              <a:lnSpc>
                <a:spcPct val="130000"/>
              </a:lnSpc>
              <a:spcBef>
                <a:spcPts val="2300"/>
              </a:spcBef>
              <a:spcAft>
                <a:spcPts val="0"/>
              </a:spcAft>
              <a:buNone/>
            </a:pPr>
            <a:r>
              <a:t/>
            </a:r>
            <a:endParaRPr b="1" sz="30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4300">
              <a:latin typeface="Calibri"/>
              <a:ea typeface="Calibri"/>
              <a:cs typeface="Calibri"/>
              <a:sym typeface="Calibri"/>
            </a:endParaRPr>
          </a:p>
        </p:txBody>
      </p:sp>
      <p:sp>
        <p:nvSpPr>
          <p:cNvPr id="132" name="Google Shape;132;p18"/>
          <p:cNvSpPr txBox="1"/>
          <p:nvPr/>
        </p:nvSpPr>
        <p:spPr>
          <a:xfrm>
            <a:off x="326925" y="1316675"/>
            <a:ext cx="11688000" cy="528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SzPts val="2000"/>
              <a:buChar char="●"/>
            </a:pPr>
            <a:r>
              <a:rPr lang="en-US" sz="2000">
                <a:solidFill>
                  <a:srgbClr val="171717"/>
                </a:solidFill>
              </a:rPr>
              <a:t>The Azure portal is a web-based, unified console that provides an alternative to command-line tools</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manage your Azure subscription with the Azure portal</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build, manage, and monitor everything from simple web apps to complex cloud deployments</a:t>
            </a:r>
            <a:endParaRPr sz="2000">
              <a:solidFill>
                <a:srgbClr val="171717"/>
              </a:solidFill>
            </a:endParaRPr>
          </a:p>
          <a:p>
            <a:pPr indent="0" lvl="0" marL="914400" rtl="0" algn="just">
              <a:spcBef>
                <a:spcPts val="900"/>
              </a:spcBef>
              <a:spcAft>
                <a:spcPts val="0"/>
              </a:spcAft>
              <a:buNone/>
            </a:pPr>
            <a:r>
              <a:t/>
            </a:r>
            <a:endParaRPr sz="2900">
              <a:solidFill>
                <a:srgbClr val="171717"/>
              </a:solidFill>
            </a:endParaRPr>
          </a:p>
          <a:p>
            <a:pPr indent="0" lvl="0" marL="457200" rtl="0" algn="just">
              <a:spcBef>
                <a:spcPts val="0"/>
              </a:spcBef>
              <a:spcAft>
                <a:spcPts val="0"/>
              </a:spcAft>
              <a:buNone/>
            </a:pPr>
            <a:r>
              <a:t/>
            </a:r>
            <a:endParaRPr sz="2900">
              <a:solidFill>
                <a:srgbClr val="171717"/>
              </a:solidFill>
            </a:endParaRPr>
          </a:p>
        </p:txBody>
      </p:sp>
      <p:pic>
        <p:nvPicPr>
          <p:cNvPr id="133" name="Google Shape;133;p18"/>
          <p:cNvPicPr preferRelativeResize="0"/>
          <p:nvPr/>
        </p:nvPicPr>
        <p:blipFill>
          <a:blip r:embed="rId4">
            <a:alphaModFix/>
          </a:blip>
          <a:stretch>
            <a:fillRect/>
          </a:stretch>
        </p:blipFill>
        <p:spPr>
          <a:xfrm>
            <a:off x="2993450" y="3657588"/>
            <a:ext cx="2266950" cy="239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03_NPower_Presentation_Template_0819-18.jpg" id="138" name="Google Shape;138;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9" name="Google Shape;139;p19"/>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The Azure mobile app</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
        <p:nvSpPr>
          <p:cNvPr id="140" name="Google Shape;140;p19"/>
          <p:cNvSpPr txBox="1"/>
          <p:nvPr/>
        </p:nvSpPr>
        <p:spPr>
          <a:xfrm>
            <a:off x="326925" y="13166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it provides iOS and Android access to your Azure resources when you're away from your computer</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Monitor the health and status of your Azure resources, Check for alerts, quickly diagnose and fix issues, and restart a web app or virtual machine (VM), Run the Azure CLI or Azure PowerShell commands to manage your Azure resources</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41" name="Google Shape;141;p19"/>
          <p:cNvSpPr txBox="1"/>
          <p:nvPr/>
        </p:nvSpPr>
        <p:spPr>
          <a:xfrm>
            <a:off x="479325" y="4440875"/>
            <a:ext cx="11688000" cy="2596500"/>
          </a:xfrm>
          <a:prstGeom prst="rect">
            <a:avLst/>
          </a:prstGeom>
          <a:noFill/>
          <a:ln>
            <a:noFill/>
          </a:ln>
        </p:spPr>
        <p:txBody>
          <a:bodyPr anchorCtr="0" anchor="t" bIns="91425" lIns="91425" spcFirstLastPara="1" rIns="91425" wrap="square" tIns="91425">
            <a:noAutofit/>
          </a:bodyPr>
          <a:lstStyle/>
          <a:p>
            <a:pPr indent="-349250" lvl="0" marL="914400" rtl="0" algn="just">
              <a:lnSpc>
                <a:spcPct val="130000"/>
              </a:lnSpc>
              <a:spcBef>
                <a:spcPts val="2400"/>
              </a:spcBef>
              <a:spcAft>
                <a:spcPts val="0"/>
              </a:spcAft>
              <a:buClr>
                <a:srgbClr val="171717"/>
              </a:buClr>
              <a:buSzPts val="1900"/>
              <a:buChar char="●"/>
            </a:pPr>
            <a:r>
              <a:rPr lang="en-US" sz="1900">
                <a:solidFill>
                  <a:srgbClr val="171717"/>
                </a:solidFill>
              </a:rPr>
              <a:t>Azure PowerShell is a shell with which developers and DevOps and IT professionals can execute commands called cmdlets</a:t>
            </a:r>
            <a:endParaRPr sz="1900">
              <a:solidFill>
                <a:srgbClr val="171717"/>
              </a:solidFill>
            </a:endParaRPr>
          </a:p>
          <a:p>
            <a:pPr indent="-349250" lvl="0" marL="914400" rtl="0" algn="just">
              <a:lnSpc>
                <a:spcPct val="130000"/>
              </a:lnSpc>
              <a:spcBef>
                <a:spcPts val="0"/>
              </a:spcBef>
              <a:spcAft>
                <a:spcPts val="0"/>
              </a:spcAft>
              <a:buClr>
                <a:srgbClr val="171717"/>
              </a:buClr>
              <a:buSzPts val="1900"/>
              <a:buChar char="●"/>
            </a:pPr>
            <a:r>
              <a:rPr lang="en-US" sz="1900">
                <a:solidFill>
                  <a:srgbClr val="171717"/>
                </a:solidFill>
              </a:rPr>
              <a:t>These commands call the Azure Rest API to perform every possible management task in Azure</a:t>
            </a:r>
            <a:endParaRPr sz="1900">
              <a:solidFill>
                <a:srgbClr val="171717"/>
              </a:solidFill>
            </a:endParaRPr>
          </a:p>
          <a:p>
            <a:pPr indent="-349250" lvl="0" marL="914400" rtl="0" algn="just">
              <a:lnSpc>
                <a:spcPct val="130000"/>
              </a:lnSpc>
              <a:spcBef>
                <a:spcPts val="0"/>
              </a:spcBef>
              <a:spcAft>
                <a:spcPts val="0"/>
              </a:spcAft>
              <a:buClr>
                <a:srgbClr val="171717"/>
              </a:buClr>
              <a:buSzPts val="1900"/>
              <a:buChar char="●"/>
            </a:pPr>
            <a:r>
              <a:rPr lang="en-US" sz="1900">
                <a:solidFill>
                  <a:srgbClr val="171717"/>
                </a:solidFill>
              </a:rPr>
              <a:t>Azure PowerShell is available for Windows, Linux, and Mac, and you can access it in a web browser via Azure Cloud Shell.</a:t>
            </a:r>
            <a:endParaRPr sz="1900">
              <a:solidFill>
                <a:srgbClr val="171717"/>
              </a:solidFill>
            </a:endParaRPr>
          </a:p>
          <a:p>
            <a:pPr indent="0" lvl="0" marL="914400" rtl="0" algn="just">
              <a:spcBef>
                <a:spcPts val="900"/>
              </a:spcBef>
              <a:spcAft>
                <a:spcPts val="0"/>
              </a:spcAft>
              <a:buNone/>
            </a:pPr>
            <a:r>
              <a:t/>
            </a:r>
            <a:endParaRPr sz="1900">
              <a:solidFill>
                <a:srgbClr val="171717"/>
              </a:solidFill>
            </a:endParaRPr>
          </a:p>
          <a:p>
            <a:pPr indent="0" lvl="0" marL="457200" rtl="0" algn="just">
              <a:spcBef>
                <a:spcPts val="0"/>
              </a:spcBef>
              <a:spcAft>
                <a:spcPts val="0"/>
              </a:spcAft>
              <a:buNone/>
            </a:pPr>
            <a:r>
              <a:t/>
            </a:r>
            <a:endParaRPr sz="1900">
              <a:solidFill>
                <a:srgbClr val="171717"/>
              </a:solidFill>
            </a:endParaRPr>
          </a:p>
        </p:txBody>
      </p:sp>
      <p:sp>
        <p:nvSpPr>
          <p:cNvPr id="142" name="Google Shape;142;p19"/>
          <p:cNvSpPr txBox="1"/>
          <p:nvPr/>
        </p:nvSpPr>
        <p:spPr>
          <a:xfrm>
            <a:off x="433625" y="3657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PowerShell</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03_NPower_Presentation_Template_0819-18.jpg" id="147" name="Google Shape;147;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8" name="Google Shape;148;p20"/>
          <p:cNvSpPr txBox="1"/>
          <p:nvPr/>
        </p:nvSpPr>
        <p:spPr>
          <a:xfrm>
            <a:off x="479325" y="44408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The Azure CLI command-line interface is an executable program with which a developer, DevOps professional, or IT professional can execute commands in Bash</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it can run on Windows, Linux, and Mac, and can be accessed in a web browser via Cloud Shell.</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49" name="Google Shape;149;p20"/>
          <p:cNvSpPr txBox="1"/>
          <p:nvPr/>
        </p:nvSpPr>
        <p:spPr>
          <a:xfrm>
            <a:off x="239725" y="255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PowerShell</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pic>
        <p:nvPicPr>
          <p:cNvPr id="150" name="Google Shape;150;p20"/>
          <p:cNvPicPr preferRelativeResize="0"/>
          <p:nvPr/>
        </p:nvPicPr>
        <p:blipFill>
          <a:blip r:embed="rId4">
            <a:alphaModFix/>
          </a:blip>
          <a:stretch>
            <a:fillRect/>
          </a:stretch>
        </p:blipFill>
        <p:spPr>
          <a:xfrm>
            <a:off x="479325" y="1506538"/>
            <a:ext cx="6076950" cy="2257425"/>
          </a:xfrm>
          <a:prstGeom prst="rect">
            <a:avLst/>
          </a:prstGeom>
          <a:noFill/>
          <a:ln>
            <a:noFill/>
          </a:ln>
        </p:spPr>
      </p:pic>
      <p:sp>
        <p:nvSpPr>
          <p:cNvPr id="151" name="Google Shape;151;p20"/>
          <p:cNvSpPr txBox="1"/>
          <p:nvPr/>
        </p:nvSpPr>
        <p:spPr>
          <a:xfrm>
            <a:off x="267250" y="36773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1400"/>
              </a:spcAft>
              <a:buNone/>
            </a:pPr>
            <a:r>
              <a:rPr b="1" lang="en-US" sz="3200">
                <a:solidFill>
                  <a:srgbClr val="171717"/>
                </a:solidFill>
              </a:rPr>
              <a:t>Azure CLI</a:t>
            </a:r>
            <a:endParaRPr b="1" sz="3200">
              <a:latin typeface="Calibri"/>
              <a:ea typeface="Calibri"/>
              <a:cs typeface="Calibri"/>
              <a:sym typeface="Calibri"/>
            </a:endParaRPr>
          </a:p>
        </p:txBody>
      </p:sp>
      <p:pic>
        <p:nvPicPr>
          <p:cNvPr id="152" name="Google Shape;152;p20"/>
          <p:cNvPicPr preferRelativeResize="0"/>
          <p:nvPr/>
        </p:nvPicPr>
        <p:blipFill>
          <a:blip r:embed="rId5">
            <a:alphaModFix/>
          </a:blip>
          <a:stretch>
            <a:fillRect/>
          </a:stretch>
        </p:blipFill>
        <p:spPr>
          <a:xfrm>
            <a:off x="8986113" y="1701813"/>
            <a:ext cx="2162175" cy="186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03_NPower_Presentation_Template_0819-18.jpg" id="157" name="Google Shape;157;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8" name="Google Shape;158;p21"/>
          <p:cNvSpPr txBox="1"/>
          <p:nvPr/>
        </p:nvSpPr>
        <p:spPr>
          <a:xfrm>
            <a:off x="479325" y="1445425"/>
            <a:ext cx="11688000" cy="34374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Although it's possible to write imperative code in Azure PowerShell or the Azure CLI to set up and tear down one Azure resource, By using Azure Resource Manager templates (ARM templates), you can describe the resources you want to use in a declarative JSON format</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The benefit is that the entire ARM template is verified before any code is executed to ensure that the resources will be created and connected correctly. The template then orchestrates the creation of those resources in parallel.  if you need 50 instances of the same resource, all 50 instances are created at the same time</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59" name="Google Shape;159;p21"/>
          <p:cNvSpPr txBox="1"/>
          <p:nvPr/>
        </p:nvSpPr>
        <p:spPr>
          <a:xfrm>
            <a:off x="239725" y="255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ARM templates</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03_NPower_Presentation_Template_0819-18.jpg" id="164" name="Google Shape;164;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5" name="Google Shape;165;p22"/>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Clr>
                <a:schemeClr val="dk1"/>
              </a:buClr>
              <a:buSzPts val="1100"/>
              <a:buFont typeface="Arial"/>
              <a:buNone/>
            </a:pPr>
            <a:r>
              <a:rPr b="1" lang="en-US" sz="3200">
                <a:solidFill>
                  <a:srgbClr val="171717"/>
                </a:solidFill>
              </a:rPr>
              <a:t>Azure Advisor</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
        <p:nvSpPr>
          <p:cNvPr id="166" name="Google Shape;166;p22"/>
          <p:cNvSpPr txBox="1"/>
          <p:nvPr/>
        </p:nvSpPr>
        <p:spPr>
          <a:xfrm>
            <a:off x="326925" y="13166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Advisor  evaluates your Azure resources and makes recommendations to help improve reliability, security, and performance, achieve operational excellence, and reduce costs</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When you're in the Azure portal, the Advisor dashboard displays personalized recommendations for all your subscriptions, and you can use filters to select recommendations for specific subscriptions, resource groups, or services</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67" name="Google Shape;167;p22"/>
          <p:cNvSpPr txBox="1"/>
          <p:nvPr/>
        </p:nvSpPr>
        <p:spPr>
          <a:xfrm>
            <a:off x="479325" y="45170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service health provides a personalized view of the health of the Azure services, regions, and resources you rely on.</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set up alerts that help you triage outages and planned maintenance.</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68" name="Google Shape;168;p22"/>
          <p:cNvSpPr txBox="1"/>
          <p:nvPr/>
        </p:nvSpPr>
        <p:spPr>
          <a:xfrm>
            <a:off x="433625" y="3657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Service Health</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