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Lst>
  <p:sldSz cy="5143500" cx="9144000"/>
  <p:notesSz cx="6858000" cy="9144000"/>
  <p:embeddedFontLst>
    <p:embeddedFont>
      <p:font typeface="Roboto"/>
      <p:regular r:id="rId202"/>
      <p:bold r:id="rId203"/>
      <p:italic r:id="rId204"/>
      <p:boldItalic r:id="rId205"/>
    </p:embeddedFont>
    <p:embeddedFont>
      <p:font typeface="PT Sans Narrow"/>
      <p:regular r:id="rId206"/>
      <p:bold r:id="rId207"/>
    </p:embeddedFont>
    <p:embeddedFont>
      <p:font typeface="Open Sans"/>
      <p:regular r:id="rId208"/>
      <p:bold r:id="rId209"/>
      <p:italic r:id="rId210"/>
      <p:boldItalic r:id="rId2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593039-F43F-4FEA-8FCE-B5E8F4821B58}">
  <a:tblStyle styleId="{D9593039-F43F-4FEA-8FCE-B5E8F4821B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211" Type="http://schemas.openxmlformats.org/officeDocument/2006/relationships/font" Target="fonts/OpenSans-boldItalic.fntdata"/><Relationship Id="rId210" Type="http://schemas.openxmlformats.org/officeDocument/2006/relationships/font" Target="fonts/OpenSans-italic.fntdata"/><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6" Type="http://schemas.openxmlformats.org/officeDocument/2006/relationships/font" Target="fonts/PTSansNarrow-regular.fntdata"/><Relationship Id="rId205" Type="http://schemas.openxmlformats.org/officeDocument/2006/relationships/font" Target="fonts/Roboto-boldItalic.fntdata"/><Relationship Id="rId204" Type="http://schemas.openxmlformats.org/officeDocument/2006/relationships/font" Target="fonts/Roboto-italic.fntdata"/><Relationship Id="rId203" Type="http://schemas.openxmlformats.org/officeDocument/2006/relationships/font" Target="fonts/Roboto-bold.fntdata"/><Relationship Id="rId209" Type="http://schemas.openxmlformats.org/officeDocument/2006/relationships/font" Target="fonts/OpenSans-bold.fntdata"/><Relationship Id="rId208" Type="http://schemas.openxmlformats.org/officeDocument/2006/relationships/font" Target="fonts/OpenSans-regular.fntdata"/><Relationship Id="rId207" Type="http://schemas.openxmlformats.org/officeDocument/2006/relationships/font" Target="fonts/PTSansNarrow-bold.fntdata"/><Relationship Id="rId202" Type="http://schemas.openxmlformats.org/officeDocument/2006/relationships/font" Target="fonts/Roboto-regular.fntdata"/><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Compliance Manager</a:t>
            </a:r>
            <a:endParaRPr/>
          </a:p>
          <a:p>
            <a:pPr indent="0" lvl="0" marL="0" rtl="0" algn="l">
              <a:spcBef>
                <a:spcPts val="0"/>
              </a:spcBef>
              <a:spcAft>
                <a:spcPts val="0"/>
              </a:spcAft>
              <a:buNone/>
            </a:pPr>
            <a:r>
              <a:rPr lang="en"/>
              <a:t>AVAILABILITY vs.Elasticity vs. scalability </a:t>
            </a:r>
            <a:endParaRPr/>
          </a:p>
          <a:p>
            <a:pPr indent="0" lvl="0" marL="0" rtl="0" algn="l">
              <a:spcBef>
                <a:spcPts val="0"/>
              </a:spcBef>
              <a:spcAft>
                <a:spcPts val="0"/>
              </a:spcAft>
              <a:buNone/>
            </a:pPr>
            <a:r>
              <a:rPr lang="en"/>
              <a:t>Azure vNet:  Local Network Gateway vs. Virtual Network Gateway</a:t>
            </a:r>
            <a:endParaRPr/>
          </a:p>
          <a:p>
            <a:pPr indent="0" lvl="0" marL="0" rtl="0" algn="l">
              <a:spcBef>
                <a:spcPts val="0"/>
              </a:spcBef>
              <a:spcAft>
                <a:spcPts val="0"/>
              </a:spcAft>
              <a:buNone/>
            </a:pPr>
            <a:r>
              <a:rPr lang="en"/>
              <a:t>Azure Monitor</a:t>
            </a:r>
            <a:endParaRPr/>
          </a:p>
          <a:p>
            <a:pPr indent="0" lvl="0" marL="0" rtl="0" algn="l">
              <a:spcBef>
                <a:spcPts val="0"/>
              </a:spcBef>
              <a:spcAft>
                <a:spcPts val="0"/>
              </a:spcAft>
              <a:buNone/>
            </a:pPr>
            <a:r>
              <a:rPr lang="en"/>
              <a:t>Azure Container instances do NOT require you to manage VMs</a:t>
            </a:r>
            <a:endParaRPr/>
          </a:p>
          <a:p>
            <a:pPr indent="0" lvl="0" marL="0" rtl="0" algn="l">
              <a:spcBef>
                <a:spcPts val="0"/>
              </a:spcBef>
              <a:spcAft>
                <a:spcPts val="0"/>
              </a:spcAft>
              <a:buNone/>
            </a:pPr>
            <a:r>
              <a:rPr lang="en"/>
              <a:t>Encrypted data makes use of a private key</a:t>
            </a:r>
            <a:endParaRPr/>
          </a:p>
          <a:p>
            <a:pPr indent="0" lvl="0" marL="0" rtl="0" algn="l">
              <a:spcBef>
                <a:spcPts val="0"/>
              </a:spcBef>
              <a:spcAft>
                <a:spcPts val="0"/>
              </a:spcAft>
              <a:buNone/>
            </a:pPr>
            <a:r>
              <a:rPr lang="en" sz="1200">
                <a:solidFill>
                  <a:srgbClr val="161616"/>
                </a:solidFill>
                <a:highlight>
                  <a:srgbClr val="FFFFFF"/>
                </a:highlight>
              </a:rPr>
              <a:t>Route-based gateways are best practice vs. Policy-based VPN gateways </a:t>
            </a:r>
            <a:endParaRPr sz="1200">
              <a:solidFill>
                <a:srgbClr val="161616"/>
              </a:solidFill>
              <a:highlight>
                <a:srgbClr val="FFFFFF"/>
              </a:highlight>
            </a:endParaRPr>
          </a:p>
          <a:p>
            <a:pPr indent="0" lvl="0" marL="0" rtl="0" algn="l">
              <a:spcBef>
                <a:spcPts val="0"/>
              </a:spcBef>
              <a:spcAft>
                <a:spcPts val="0"/>
              </a:spcAft>
              <a:buNone/>
            </a:pPr>
            <a:r>
              <a:rPr lang="en" sz="1200">
                <a:solidFill>
                  <a:srgbClr val="161616"/>
                </a:solidFill>
                <a:highlight>
                  <a:srgbClr val="FFFFFF"/>
                </a:highlight>
              </a:rPr>
              <a:t>Azure ExpressRoute = private dedicate channel that does NOT use the PUBLIC INTERNET, more expensive than VPN</a:t>
            </a:r>
            <a:endParaRPr sz="1200">
              <a:solidFill>
                <a:srgbClr val="161616"/>
              </a:solidFill>
              <a:highlight>
                <a:srgbClr val="FFFFFF"/>
              </a:highlight>
            </a:endParaRPr>
          </a:p>
          <a:p>
            <a:pPr indent="0" lvl="0" marL="0" rtl="0" algn="l">
              <a:spcBef>
                <a:spcPts val="0"/>
              </a:spcBef>
              <a:spcAft>
                <a:spcPts val="0"/>
              </a:spcAft>
              <a:buNone/>
            </a:pPr>
            <a:r>
              <a:rPr lang="en" sz="1200">
                <a:solidFill>
                  <a:srgbClr val="161616"/>
                </a:solidFill>
                <a:highlight>
                  <a:srgbClr val="FFFFFF"/>
                </a:highlight>
              </a:rPr>
              <a:t>DNS = translates IP address into something is readable  ← required when you want a user to use your app</a:t>
            </a:r>
            <a:endParaRPr sz="1200">
              <a:solidFill>
                <a:srgbClr val="161616"/>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If question mentions “Datacenter”  ← think about “Availability Zones”</a:t>
            </a:r>
            <a:endParaRPr/>
          </a:p>
          <a:p>
            <a:pPr indent="0" lvl="0" marL="0" rtl="0" algn="l">
              <a:spcBef>
                <a:spcPts val="0"/>
              </a:spcBef>
              <a:spcAft>
                <a:spcPts val="0"/>
              </a:spcAft>
              <a:buNone/>
            </a:pPr>
            <a:r>
              <a:rPr lang="en"/>
              <a:t>Group of Availability Zones have multiple datacenters</a:t>
            </a:r>
            <a:endParaRPr/>
          </a:p>
          <a:p>
            <a:pPr indent="0" lvl="0" marL="0" rtl="0" algn="l">
              <a:spcBef>
                <a:spcPts val="0"/>
              </a:spcBef>
              <a:spcAft>
                <a:spcPts val="0"/>
              </a:spcAft>
              <a:buNone/>
            </a:pPr>
            <a:r>
              <a:rPr lang="en"/>
              <a:t>Each REGION has </a:t>
            </a:r>
            <a:r>
              <a:rPr lang="en"/>
              <a:t>its</a:t>
            </a:r>
            <a:r>
              <a:rPr lang="en"/>
              <a:t> own AVAILABILITY ZONES</a:t>
            </a:r>
            <a:endParaRPr/>
          </a:p>
          <a:p>
            <a:pPr indent="0" lvl="0" marL="0" rtl="0" algn="l">
              <a:spcBef>
                <a:spcPts val="0"/>
              </a:spcBef>
              <a:spcAft>
                <a:spcPts val="0"/>
              </a:spcAft>
              <a:buNone/>
            </a:pPr>
            <a:r>
              <a:rPr lang="en"/>
              <a:t>If a DATACENTER fails, then the AVAILABILITY ZONES will offer back up in the same REGION; or will have a backup from a REGION PAIR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Resource Groups are anything provided by Azure in the Portal (Computer services, containers,etc)</a:t>
            </a:r>
            <a:endParaRPr/>
          </a:p>
          <a:p>
            <a:pPr indent="0" lvl="0" marL="0" rtl="0" algn="l">
              <a:spcBef>
                <a:spcPts val="0"/>
              </a:spcBef>
              <a:spcAft>
                <a:spcPts val="0"/>
              </a:spcAft>
              <a:buNone/>
            </a:pPr>
            <a:r>
              <a:rPr lang="en"/>
              <a:t>Subscription needed before you can create a resource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411b21021_1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411b21021_1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4411b21021_1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24411b21021_1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4411b21021_1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4411b21021_1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4411b21021_1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24411b21021_1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4411b21021_1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24411b21021_1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4411b21021_1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4411b21021_1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4411b21021_1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4411b21021_1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4411b21021_1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24411b21021_1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4411b21021_1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4411b21021_1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4411b21021_1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4411b21021_1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4411b21021_1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4411b21021_1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411b21021_1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411b21021_1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4411b21021_1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4411b21021_1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4411b21021_1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4411b21021_1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4411b21021_1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4411b21021_1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24411b21021_1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24411b21021_1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161616"/>
                </a:solidFill>
                <a:highlight>
                  <a:srgbClr val="FFFFFF"/>
                </a:highlight>
              </a:rPr>
              <a:t>Azure also offers the ability to commit to using a set amount of cloud resources in advance and receiving discounts on those “reserved” resources. </a:t>
            </a:r>
            <a:endParaRPr b="1">
              <a:solidFill>
                <a:srgbClr val="161616"/>
              </a:solidFill>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4411b21021_1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24411b21021_1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4411b21021_1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24411b21021_1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4411b21021_1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4411b21021_1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4411b21021_1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4411b21021_1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161616"/>
                </a:solidFill>
              </a:rPr>
              <a:t>Credit alerts are generated automatically at 90% and at 100% of your Azure credit balance.</a:t>
            </a:r>
            <a:endParaRPr>
              <a:solidFill>
                <a:srgbClr val="161616"/>
              </a:solidFill>
            </a:endParaRPr>
          </a:p>
          <a:p>
            <a:pPr indent="0" lvl="0" marL="0" rtl="0" algn="l">
              <a:lnSpc>
                <a:spcPct val="100000"/>
              </a:lnSpc>
              <a:spcBef>
                <a:spcPts val="0"/>
              </a:spcBef>
              <a:spcAft>
                <a:spcPts val="0"/>
              </a:spcAft>
              <a:buNone/>
            </a:pPr>
            <a:r>
              <a:rPr lang="en">
                <a:solidFill>
                  <a:srgbClr val="161616"/>
                </a:solidFill>
              </a:rPr>
              <a:t>Monetary commitments are for organizations with Enterprise Agreements (EAs).</a:t>
            </a:r>
            <a:endParaRPr>
              <a:solidFill>
                <a:srgbClr val="161616"/>
              </a:solidFill>
            </a:endParaRPr>
          </a:p>
          <a:p>
            <a:pPr indent="0" lvl="0" marL="0" rtl="0" algn="l">
              <a:lnSpc>
                <a:spcPct val="100000"/>
              </a:lnSpc>
              <a:spcBef>
                <a:spcPts val="0"/>
              </a:spcBef>
              <a:spcAft>
                <a:spcPts val="0"/>
              </a:spcAft>
              <a:buNone/>
            </a:pPr>
            <a:r>
              <a:rPr lang="en">
                <a:solidFill>
                  <a:srgbClr val="161616"/>
                </a:solidFill>
              </a:rPr>
              <a:t>Department spending quota alerts notify you when department spending reaches a fixed threshold of the quota. Spending quotas are configured in the EA portal. </a:t>
            </a:r>
            <a:endParaRPr>
              <a:solidFill>
                <a:srgbClr val="161616"/>
              </a:solidFill>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4411b21021_1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4411b21021_1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4411b21021_1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4411b21021_1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161616"/>
                </a:solidFill>
                <a:highlight>
                  <a:srgbClr val="FFFFFF"/>
                </a:highlight>
              </a:rPr>
              <a:t>Tags provide extra information, or metadata, about your resources. </a:t>
            </a:r>
            <a:endParaRPr sz="1200">
              <a:solidFill>
                <a:srgbClr val="161616"/>
              </a:solidFill>
              <a:highlight>
                <a:srgbClr val="FFFFFF"/>
              </a:highlight>
            </a:endParaRPr>
          </a:p>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411b21021_1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411b21021_1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4411b21021_1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4411b21021_1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4411b21021_1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4411b21021_1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161616"/>
                </a:solidFill>
                <a:highlight>
                  <a:srgbClr val="FFFFFF"/>
                </a:highlight>
              </a:rPr>
              <a:t>Tags provide extra information, or metadata, about your resources. </a:t>
            </a:r>
            <a:endParaRPr sz="1200">
              <a:solidFill>
                <a:srgbClr val="161616"/>
              </a:solidFill>
              <a:highlight>
                <a:srgbClr val="FFFFFF"/>
              </a:highlight>
            </a:endParaRPr>
          </a:p>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4411b21021_1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4411b21021_1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4411b21021_1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24411b21021_1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24531c618f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24531c618f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24531c618f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24531c618f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24531c618f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24531c618f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24531c618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24531c618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24531c618f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24531c618f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161616"/>
                </a:solidFill>
                <a:highlight>
                  <a:srgbClr val="FFFFFF"/>
                </a:highlight>
              </a:rPr>
              <a:t>Azure Policies can be set at each level, enabling you to set policies on a specific resource, resource group, subscription, and so on.</a:t>
            </a:r>
            <a:endParaRPr sz="1200">
              <a:solidFill>
                <a:srgbClr val="161616"/>
              </a:solidFill>
              <a:highlight>
                <a:srgbClr val="FFFFFF"/>
              </a:highlight>
            </a:endParaRPr>
          </a:p>
          <a:p>
            <a:pPr indent="0" lvl="0" marL="0" rtl="0" algn="l">
              <a:lnSpc>
                <a:spcPct val="115000"/>
              </a:lnSpc>
              <a:spcBef>
                <a:spcPts val="1200"/>
              </a:spcBef>
              <a:spcAft>
                <a:spcPts val="0"/>
              </a:spcAft>
              <a:buNone/>
            </a:pPr>
            <a:r>
              <a:rPr lang="en" sz="1200">
                <a:solidFill>
                  <a:srgbClr val="161616"/>
                </a:solidFill>
                <a:highlight>
                  <a:srgbClr val="FFFFFF"/>
                </a:highlight>
              </a:rPr>
              <a:t>Azure Policies are inherited, so if you set a policy at a high level, it will automatically be applied to all of the groupings that fall within the parent. </a:t>
            </a:r>
            <a:endParaRPr sz="1200">
              <a:solidFill>
                <a:srgbClr val="161616"/>
              </a:solidFill>
              <a:highlight>
                <a:srgbClr val="FFFFFF"/>
              </a:highlight>
            </a:endParaRPr>
          </a:p>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24531c618f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24531c618f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411b21021_1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411b21021_1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24531c618f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24531c618f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161616"/>
                </a:solidFill>
                <a:highlight>
                  <a:srgbClr val="FFFFFF"/>
                </a:highlight>
              </a:rPr>
              <a:t>Azure Policies can be set at each level, enabling you to set policies on a specific resource, resource group, subscription, and so on.</a:t>
            </a:r>
            <a:endParaRPr sz="1200">
              <a:solidFill>
                <a:srgbClr val="161616"/>
              </a:solidFill>
              <a:highlight>
                <a:srgbClr val="FFFFFF"/>
              </a:highlight>
            </a:endParaRPr>
          </a:p>
          <a:p>
            <a:pPr indent="0" lvl="0" marL="0" rtl="0" algn="l">
              <a:lnSpc>
                <a:spcPct val="115000"/>
              </a:lnSpc>
              <a:spcBef>
                <a:spcPts val="1200"/>
              </a:spcBef>
              <a:spcAft>
                <a:spcPts val="0"/>
              </a:spcAft>
              <a:buNone/>
            </a:pPr>
            <a:r>
              <a:rPr lang="en" sz="1200">
                <a:solidFill>
                  <a:srgbClr val="161616"/>
                </a:solidFill>
                <a:highlight>
                  <a:srgbClr val="FFFFFF"/>
                </a:highlight>
              </a:rPr>
              <a:t>Azure Policies are inherited, so if you set a policy at a high level, it will automatically be applied to all of the groupings that fall within the parent. </a:t>
            </a:r>
            <a:endParaRPr sz="1200">
              <a:solidFill>
                <a:srgbClr val="161616"/>
              </a:solidFill>
              <a:highlight>
                <a:srgbClr val="FFFFFF"/>
              </a:highlight>
            </a:endParaRPr>
          </a:p>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24531c618f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24531c618f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4531c618f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24531c618f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161616"/>
                </a:solidFill>
                <a:highlight>
                  <a:srgbClr val="FFFFFF"/>
                </a:highlight>
              </a:rPr>
              <a:t>Azure Policy comes with built-in policy and initiative definitions for Storage, Networking, Compute, Security Center, and Monitoring.</a:t>
            </a:r>
            <a:endParaRPr sz="1200">
              <a:solidFill>
                <a:srgbClr val="161616"/>
              </a:solidFill>
              <a:highlight>
                <a:srgbClr val="FFFFFF"/>
              </a:highlight>
            </a:endParaRPr>
          </a:p>
          <a:p>
            <a:pPr indent="0" lvl="0" marL="0" rtl="0" algn="l">
              <a:lnSpc>
                <a:spcPct val="115000"/>
              </a:lnSpc>
              <a:spcBef>
                <a:spcPts val="1200"/>
              </a:spcBef>
              <a:spcAft>
                <a:spcPts val="0"/>
              </a:spcAft>
              <a:buNone/>
            </a:pPr>
            <a:r>
              <a:rPr lang="en" sz="1200">
                <a:solidFill>
                  <a:srgbClr val="161616"/>
                </a:solidFill>
                <a:highlight>
                  <a:srgbClr val="FFFFFF"/>
                </a:highlight>
              </a:rPr>
              <a:t>In some cases, Azure Policy can automatically remediate noncompliant resources and configurations to ensure the integrity of the state of the resources.  </a:t>
            </a:r>
            <a:endParaRPr sz="1200">
              <a:solidFill>
                <a:srgbClr val="161616"/>
              </a:solidFill>
              <a:highlight>
                <a:srgbClr val="FFFFFF"/>
              </a:highlight>
            </a:endParaRPr>
          </a:p>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24531c618f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24531c618f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24531c618f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24531c618f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4531c618f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4531c618f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24531c618f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24531c618f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4531c618f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24531c618f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4411b21021_1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24411b21021_1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161616"/>
                </a:solidFill>
                <a:highlight>
                  <a:srgbClr val="FFFFFF"/>
                </a:highlight>
              </a:rPr>
              <a:t>Tags provide extra information, or metadata, about your resources. </a:t>
            </a:r>
            <a:endParaRPr sz="1200">
              <a:solidFill>
                <a:srgbClr val="161616"/>
              </a:solidFill>
              <a:highlight>
                <a:srgbClr val="FFFFFF"/>
              </a:highlight>
            </a:endParaRPr>
          </a:p>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4411b21021_1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24411b21021_1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411b21021_1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411b21021_1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24411b21021_1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24411b21021_1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24531c618f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24531c618f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161616"/>
                </a:solidFill>
                <a:highlight>
                  <a:srgbClr val="FFFFFF"/>
                </a:highlight>
              </a:rPr>
              <a:t>The Azure portal is designed for resiliency and continuous availability</a:t>
            </a:r>
            <a:endParaRPr sz="1200">
              <a:solidFill>
                <a:srgbClr val="161616"/>
              </a:solidFill>
              <a:highlight>
                <a:srgbClr val="FFFFFF"/>
              </a:highlight>
            </a:endParaRPr>
          </a:p>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24531c618f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24531c618f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24531c618f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24531c618f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161616"/>
                </a:solidFill>
                <a:highlight>
                  <a:srgbClr val="FFFFFF"/>
                </a:highlight>
              </a:rPr>
              <a:t>These commands call the Azure REST API to perform management tasks in Azure. </a:t>
            </a:r>
            <a:endParaRPr sz="1200">
              <a:solidFill>
                <a:srgbClr val="161616"/>
              </a:solidFill>
              <a:highlight>
                <a:srgbClr val="FFFFFF"/>
              </a:highlight>
            </a:endParaRPr>
          </a:p>
          <a:p>
            <a:pPr indent="0" lvl="0" marL="0" rtl="0" algn="l">
              <a:lnSpc>
                <a:spcPct val="115000"/>
              </a:lnSpc>
              <a:spcBef>
                <a:spcPts val="1200"/>
              </a:spcBef>
              <a:spcAft>
                <a:spcPts val="0"/>
              </a:spcAft>
              <a:buNone/>
            </a:pPr>
            <a:r>
              <a:rPr lang="en" sz="1200">
                <a:solidFill>
                  <a:srgbClr val="161616"/>
                </a:solidFill>
                <a:highlight>
                  <a:srgbClr val="FFFFFF"/>
                </a:highlight>
              </a:rPr>
              <a:t>Cmdlets can be run independently to handle one-off changes, or they may be combined to help orchestrate complex actions </a:t>
            </a:r>
            <a:endParaRPr sz="1200">
              <a:solidFill>
                <a:srgbClr val="161616"/>
              </a:solidFill>
              <a:highlight>
                <a:srgbClr val="FFFFFF"/>
              </a:highlight>
            </a:endParaRPr>
          </a:p>
          <a:p>
            <a:pPr indent="0" lvl="0" marL="0" rtl="0" algn="l">
              <a:lnSpc>
                <a:spcPct val="115000"/>
              </a:lnSpc>
              <a:spcBef>
                <a:spcPts val="1200"/>
              </a:spcBef>
              <a:spcAft>
                <a:spcPts val="0"/>
              </a:spcAft>
              <a:buNone/>
            </a:pPr>
            <a:r>
              <a:rPr lang="en" sz="1200">
                <a:solidFill>
                  <a:srgbClr val="161616"/>
                </a:solidFill>
                <a:highlight>
                  <a:srgbClr val="FFFFFF"/>
                </a:highlight>
              </a:rPr>
              <a:t>Capturing the commands in a script makes the process repeatable and automatable.</a:t>
            </a:r>
            <a:endParaRPr b="1" sz="1200">
              <a:solidFill>
                <a:srgbClr val="161616"/>
              </a:solidFill>
              <a:highlight>
                <a:srgbClr val="FFFFFF"/>
              </a:highlight>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24531c618f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24531c618f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24531c618f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24531c618f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200">
              <a:solidFill>
                <a:srgbClr val="161616"/>
              </a:solidFill>
              <a:highlight>
                <a:srgbClr val="FFFFFF"/>
              </a:highlight>
            </a:endParaRPr>
          </a:p>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24531c618f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24531c618f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4531c618f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4531c618f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200">
              <a:solidFill>
                <a:srgbClr val="161616"/>
              </a:solidFill>
              <a:highlight>
                <a:srgbClr val="FFFFFF"/>
              </a:highlight>
            </a:endParaRPr>
          </a:p>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4531c618f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24531c618f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4411b21021_1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24411b21021_1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200">
              <a:solidFill>
                <a:srgbClr val="161616"/>
              </a:solidFill>
              <a:highlight>
                <a:srgbClr val="FFFFFF"/>
              </a:highlight>
            </a:endParaRPr>
          </a:p>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411b21021_1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411b21021_1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24531c618f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24531c618f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24531c618f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24531c618f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rgbClr val="1F1F1F"/>
              </a:buClr>
              <a:buSzPts val="1500"/>
              <a:buAutoNum type="arabicPeriod"/>
            </a:pPr>
            <a:r>
              <a:rPr lang="en" sz="1500">
                <a:solidFill>
                  <a:srgbClr val="1F1F1F"/>
                </a:solidFill>
              </a:rPr>
              <a:t>A Resource Manager template is a JSON file that defines what you want to deploy to Azure.</a:t>
            </a:r>
            <a:endParaRPr sz="1500">
              <a:solidFill>
                <a:srgbClr val="1F1F1F"/>
              </a:solidFill>
            </a:endParaRPr>
          </a:p>
          <a:p>
            <a:pPr indent="0" lvl="0" marL="0" rtl="0" algn="l">
              <a:lnSpc>
                <a:spcPct val="115000"/>
              </a:lnSpc>
              <a:spcBef>
                <a:spcPts val="1200"/>
              </a:spcBef>
              <a:spcAft>
                <a:spcPts val="0"/>
              </a:spcAft>
              <a:buNone/>
            </a:pPr>
            <a:r>
              <a:t/>
            </a:r>
            <a:endParaRPr sz="1200">
              <a:solidFill>
                <a:srgbClr val="161616"/>
              </a:solidFill>
              <a:highlight>
                <a:srgbClr val="FFFFFF"/>
              </a:highlight>
            </a:endParaRPr>
          </a:p>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24531c618f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24531c618f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24531c618f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24531c618f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200">
              <a:solidFill>
                <a:srgbClr val="161616"/>
              </a:solidFill>
              <a:highlight>
                <a:srgbClr val="FFFFFF"/>
              </a:highlight>
            </a:endParaRPr>
          </a:p>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4531c618f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24531c618f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24531c618f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24531c618f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sz="1500">
              <a:solidFill>
                <a:srgbClr val="1F1F1F"/>
              </a:solidFill>
            </a:endParaRPr>
          </a:p>
          <a:p>
            <a:pPr indent="0" lvl="0" marL="0" rtl="0" algn="l">
              <a:lnSpc>
                <a:spcPct val="115000"/>
              </a:lnSpc>
              <a:spcBef>
                <a:spcPts val="1200"/>
              </a:spcBef>
              <a:spcAft>
                <a:spcPts val="0"/>
              </a:spcAft>
              <a:buNone/>
            </a:pPr>
            <a:r>
              <a:t/>
            </a:r>
            <a:endParaRPr sz="1200">
              <a:solidFill>
                <a:srgbClr val="161616"/>
              </a:solidFill>
              <a:highlight>
                <a:srgbClr val="FFFFFF"/>
              </a:highlight>
            </a:endParaRPr>
          </a:p>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24411b21021_1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24411b21021_1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24411b21021_1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24411b21021_1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24531c618f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24531c618f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24531c618f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24531c618f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411b21021_1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411b21021_1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24531c618f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24531c618f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161616"/>
                </a:solidFill>
                <a:highlight>
                  <a:srgbClr val="FFFFFF"/>
                </a:highlight>
              </a:rPr>
              <a:t>Azure Service Health provides links to support.</a:t>
            </a:r>
            <a:endParaRPr sz="1200">
              <a:solidFill>
                <a:srgbClr val="161616"/>
              </a:solidFill>
              <a:highlight>
                <a:srgbClr val="FFFFFF"/>
              </a:highlight>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24531c618f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24531c618f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4411b21021_1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24411b21021_1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161616"/>
                </a:solidFill>
                <a:highlight>
                  <a:srgbClr val="FFFFFF"/>
                </a:highlight>
              </a:rPr>
              <a:t>You can view high-level reports on the Azure Monitor Dashboard or create custom views by using Power BI and Kusto queries.</a:t>
            </a:r>
            <a:endParaRPr sz="1200">
              <a:solidFill>
                <a:srgbClr val="161616"/>
              </a:solidFill>
              <a:highlight>
                <a:srgbClr val="FFFFFF"/>
              </a:highlight>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24531c618f1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24531c618f1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24531c618f1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24531c618f1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161616"/>
                </a:solidFill>
                <a:highlight>
                  <a:srgbClr val="FFFFFF"/>
                </a:highlight>
              </a:rPr>
              <a:t>Not only does Application Insights help you monitor the performance of your application, but you can also configure it to periodically send synthetic requests to your application, allowing you to check the status and monitor your application even during periods of low activity.</a:t>
            </a:r>
            <a:endParaRPr sz="1200">
              <a:solidFill>
                <a:srgbClr val="161616"/>
              </a:solidFill>
              <a:highlight>
                <a:srgbClr val="FFFFFF"/>
              </a:highlight>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24531c618f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24531c618f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24531c618f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24531c618f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161616"/>
                </a:solidFill>
                <a:highlight>
                  <a:srgbClr val="FFFFFF"/>
                </a:highlight>
              </a:rPr>
              <a:t>Not only does Application Insights help you monitor the performance of your application, but you can also configure it to periodically send synthetic requests to your application, allowing you to check the status and monitor your application even during periods of low activity.</a:t>
            </a:r>
            <a:endParaRPr sz="1200">
              <a:solidFill>
                <a:srgbClr val="161616"/>
              </a:solidFill>
              <a:highlight>
                <a:srgbClr val="FFFFFF"/>
              </a:highlight>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24531c618f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24531c618f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g24531c618f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2" name="Google Shape;1212;g24531c618f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24531c618f1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24531c618f1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411b21021_1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411b21021_1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2422b7a587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2422b7a587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2422b7a587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2422b7a587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2422b7a587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2422b7a587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2422b7a587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2422b7a587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1F1F1F"/>
                </a:solidFill>
              </a:rPr>
              <a:t>Azure Virtual Machines: Windows or Linux virtual machines (VMs) hosted in Azure</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Virtual Machine Scale Sets: Scaling for Windows or Linux VMs hosted in Azure</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Kubernetes Service:  Cluster management for VMs that run containerized services</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Service Fabric: Distributed systems platform that runs in Azure or on-premises</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Batch:  Managed service for parallel and high-performance computing applications</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Container Instances: Containerized apps run on Azure without provisioning servers or VMs</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Functions: An event-driven, serverless compute service</a:t>
            </a:r>
            <a:endParaRPr sz="1050">
              <a:solidFill>
                <a:srgbClr val="1F1F1F"/>
              </a:solidFill>
            </a:endParaRPr>
          </a:p>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2422b7a587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2422b7a587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2422b7a587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2422b7a587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solidFill>
                  <a:srgbClr val="1F1F1F"/>
                </a:solidFill>
              </a:rPr>
              <a:t>Service name: Service function</a:t>
            </a:r>
            <a:endParaRPr b="1"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Virtual Network:   Connects VMs to incoming virtual private network (VPN) connections</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Load Balancer: Balances inbound and outbound connections to applications or service endpoints</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Application Gateway: Optimizes app server farm delivery while increasing application security</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VPN Gateway: Accesses Azure Virtual Networks through high-performance VPN gateways</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DNS: Provides ultra-fast DNS responses and ultra-high domain availability</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Content Delivery Network: Delivers high-bandwidth content to customers globally</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DDoS Protection: Protects Azure-hosted applications from distributed denial of service (DDOS) attacks</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Traffic Manager: Distributes network traffic across Azure regions worldwide</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ExpressRoute: Connects to Azure over high-bandwidth dedicated secure connections</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Network Watcher: Monitors and diagnoses network issues by using scenario-based analysis</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Firewall: Implements high-security, high-availability firewall with unlimited scalability</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Virtual WAN: Creates a unified wide area network (WAN) that connects local and remote sites</a:t>
            </a:r>
            <a:endParaRPr sz="1050">
              <a:solidFill>
                <a:srgbClr val="1F1F1F"/>
              </a:solidFill>
            </a:endParaRPr>
          </a:p>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2422b7a587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2422b7a587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2422b7a587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2422b7a587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solidFill>
                  <a:srgbClr val="1F1F1F"/>
                </a:solidFill>
              </a:rPr>
              <a:t>Service name: Service function</a:t>
            </a:r>
            <a:endParaRPr b="1"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Blob storage:  Storage service for very large objects, such as video files or bitmaps</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File storage: File shares that can be accessed and managed like a file server</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Queue storage: A data store for queuing and reliably delivering messages between applications</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Table storage:  A NoSQL store that hosts unstructured data independent of any schema</a:t>
            </a:r>
            <a:endParaRPr sz="1050">
              <a:solidFill>
                <a:srgbClr val="1F1F1F"/>
              </a:solidFill>
            </a:endParaRPr>
          </a:p>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2422b7a587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2422b7a587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2422b7a587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2422b7a587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411b21021_1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411b21021_1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2422b7a587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2422b7a587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2422b7a587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2422b7a587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2422b7a587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2422b7a587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2422b7a587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2422b7a587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solidFill>
                  <a:srgbClr val="1F1F1F"/>
                </a:solidFill>
              </a:rPr>
              <a:t>Service name: Service function</a:t>
            </a:r>
            <a:endParaRPr b="1"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Cosmos DB:  Globally distributed database that supports NoSQL options</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SQL Database:  Fully managed relational database with auto-scale, integral intelligence, and robust security</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Database for MySQL:  Fully managed and scalable MySQL relational database with high availability and security</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Database for PostgreSQL: Fully managed and scalable PostgreSQL relational database with high availability and security</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SQL Server on Azure Virtual Machines: Service that hosts enterprise SQL Server apps in the cloud</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Synapse Analytics: Fully managed data warehouse with integral security at every level of scale at no extra cost</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Database Migration Service: Service that migrates databases to the cloud with no application code changes</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Cache for Redis: Fully managed service caches frequently used and static data to reduce data and application latency</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Database for MariaDB: Fully managed and scalable MariaDB relational database with high availability and security</a:t>
            </a:r>
            <a:endParaRPr sz="1050">
              <a:solidFill>
                <a:srgbClr val="1F1F1F"/>
              </a:solidFill>
            </a:endParaRPr>
          </a:p>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2422b7a587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2422b7a587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2422b7a587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2422b7a587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2422b7a587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2422b7a587b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2422b7a587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2422b7a587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solidFill>
                  <a:srgbClr val="1F1F1F"/>
                </a:solidFill>
              </a:rPr>
              <a:t>Service name: Description</a:t>
            </a:r>
            <a:endParaRPr b="1" sz="1050">
              <a:solidFill>
                <a:srgbClr val="1F1F1F"/>
              </a:solidFill>
            </a:endParaRPr>
          </a:p>
          <a:p>
            <a:pPr indent="0" lvl="0" marL="0" rtl="0" algn="l">
              <a:lnSpc>
                <a:spcPct val="115000"/>
              </a:lnSpc>
              <a:spcBef>
                <a:spcPts val="0"/>
              </a:spcBef>
              <a:spcAft>
                <a:spcPts val="0"/>
              </a:spcAft>
              <a:buNone/>
            </a:pPr>
            <a:r>
              <a:rPr lang="en" sz="1050">
                <a:solidFill>
                  <a:srgbClr val="1F1F1F"/>
                </a:solidFill>
              </a:rPr>
              <a:t>IoT Central: Fully managed global IoT software as a service (SaaS) solution that makes it easy to connect, monitor, and manage IoT assets at scale</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IoT Hub: Messaging hub that provides secure communications between and monitoring of millions of IoT devices</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IoT Edge: Fully managed service that allows data analysis models to be pushed directly onto IoT devices, which allows them to react quickly to state changes without needing to consult cloud-based AI models</a:t>
            </a:r>
            <a:endParaRPr sz="1050">
              <a:solidFill>
                <a:srgbClr val="1F1F1F"/>
              </a:solidFill>
            </a:endParaRPr>
          </a:p>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2422b7a587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2422b7a587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2422b7a587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2422b7a587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solidFill>
                  <a:srgbClr val="1F1F1F"/>
                </a:solidFill>
              </a:rPr>
              <a:t>Service name: Description</a:t>
            </a:r>
            <a:endParaRPr b="1"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Synapse Analytics: Run analytics at a massive scale by using a cloud-based enterprise data warehouse that takes advantage of massively parallel processing to run complex queries quickly across petabytes of data.</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HDInsight: Process massive amounts of data with managed clusters of Hadoop clusters in the cloud.</a:t>
            </a:r>
            <a:endParaRPr sz="1050">
              <a:solidFill>
                <a:srgbClr val="1F1F1F"/>
              </a:solidFill>
            </a:endParaRPr>
          </a:p>
          <a:p>
            <a:pPr indent="0" lvl="0" marL="0" rtl="0" algn="l">
              <a:lnSpc>
                <a:spcPct val="115000"/>
              </a:lnSpc>
              <a:spcBef>
                <a:spcPts val="0"/>
              </a:spcBef>
              <a:spcAft>
                <a:spcPts val="0"/>
              </a:spcAft>
              <a:buNone/>
            </a:pPr>
            <a:r>
              <a:rPr lang="en" sz="1050">
                <a:solidFill>
                  <a:srgbClr val="1F1F1F"/>
                </a:solidFill>
              </a:rPr>
              <a:t>Azure Databricks: Integrate this collaborative Apache Spark-based analytics service with other big data services in Azure.</a:t>
            </a:r>
            <a:endParaRPr sz="1050">
              <a:solidFill>
                <a:srgbClr val="1F1F1F"/>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411b21021_1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411b21021_1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2422b7a587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2422b7a587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2422b7a587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2422b7a587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2422b7a587b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2422b7a587b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g2422b7a587b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5" name="Google Shape;1385;g2422b7a587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2422b7a587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2422b7a587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2422b7a587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2422b7a587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411b21021_1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411b21021_1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411b21021_1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411b21021_1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411b21021_1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411b21021_1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825500" rtl="0" algn="l">
              <a:lnSpc>
                <a:spcPct val="115000"/>
              </a:lnSpc>
              <a:spcBef>
                <a:spcPts val="1200"/>
              </a:spcBef>
              <a:spcAft>
                <a:spcPts val="0"/>
              </a:spcAft>
              <a:buClr>
                <a:srgbClr val="161616"/>
              </a:buClr>
              <a:buSzPts val="1200"/>
              <a:buChar char="●"/>
            </a:pPr>
            <a:r>
              <a:rPr lang="en" sz="1200">
                <a:solidFill>
                  <a:srgbClr val="161616"/>
                </a:solidFill>
                <a:highlight>
                  <a:srgbClr val="FFFFFF"/>
                </a:highlight>
              </a:rPr>
              <a:t>Lift-and-shift migration: You’re standing up cloud resources similar to your on-prem datacenter, and then simply moving the things running on-prem to running on the IaaS infrastructure.</a:t>
            </a:r>
            <a:endParaRPr sz="1200">
              <a:solidFill>
                <a:srgbClr val="161616"/>
              </a:solidFill>
              <a:highlight>
                <a:srgbClr val="FFFFFF"/>
              </a:highlight>
            </a:endParaRPr>
          </a:p>
          <a:p>
            <a:pPr indent="-304800" lvl="0" marL="825500" rtl="0" algn="l">
              <a:lnSpc>
                <a:spcPct val="115000"/>
              </a:lnSpc>
              <a:spcBef>
                <a:spcPts val="0"/>
              </a:spcBef>
              <a:spcAft>
                <a:spcPts val="0"/>
              </a:spcAft>
              <a:buClr>
                <a:srgbClr val="161616"/>
              </a:buClr>
              <a:buSzPts val="1200"/>
              <a:buChar char="●"/>
            </a:pPr>
            <a:r>
              <a:rPr lang="en" sz="1200">
                <a:solidFill>
                  <a:srgbClr val="161616"/>
                </a:solidFill>
                <a:highlight>
                  <a:srgbClr val="FFFFFF"/>
                </a:highlight>
              </a:rPr>
              <a:t>Testing and development: You have established configurations for development and test environments that you need to rapidly replicate. You can stand up or shut down the different environments rapidly with an IaaS structure, while maintaining complete control.</a:t>
            </a:r>
            <a:endParaRPr sz="1200">
              <a:solidFill>
                <a:srgbClr val="161616"/>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411b21021_1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411b21021_1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531c618f1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4531c618f1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411b21021_1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4411b21021_1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531c618f1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531c618f1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61616"/>
                </a:solidFill>
                <a:highlight>
                  <a:srgbClr val="FFFFFF"/>
                </a:highlight>
              </a:rPr>
              <a:t>With SaaS, you’re essentially renting or using a fully developed application.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7f7a09281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7f7a09281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f7a09281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7f7a09281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61616"/>
                </a:solidFill>
                <a:highlight>
                  <a:srgbClr val="FFFFFF"/>
                </a:highlight>
              </a:rPr>
              <a:t>With SaaS, you’re essentially renting or using a fully developed application.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411b21021_1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4411b21021_1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411b21021_1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411b21021_1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411b21021_1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411b21021_1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4411b210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4411b210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4411b2102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4411b2102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7d9da9f5b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7d9da9f5b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7d9da9f5b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7d9da9f5b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161616"/>
                </a:solidFill>
                <a:highlight>
                  <a:srgbClr val="FFFFFF"/>
                </a:highlight>
              </a:rPr>
              <a:t>Azure sovereign regions include:</a:t>
            </a:r>
            <a:endParaRPr sz="1200">
              <a:solidFill>
                <a:srgbClr val="161616"/>
              </a:solidFill>
              <a:highlight>
                <a:srgbClr val="FFFFFF"/>
              </a:highlight>
            </a:endParaRPr>
          </a:p>
          <a:p>
            <a:pPr indent="-304800" lvl="0" marL="825500" rtl="0" algn="l">
              <a:lnSpc>
                <a:spcPct val="115000"/>
              </a:lnSpc>
              <a:spcBef>
                <a:spcPts val="1200"/>
              </a:spcBef>
              <a:spcAft>
                <a:spcPts val="0"/>
              </a:spcAft>
              <a:buClr>
                <a:srgbClr val="161616"/>
              </a:buClr>
              <a:buSzPts val="1200"/>
              <a:buChar char="●"/>
            </a:pPr>
            <a:r>
              <a:rPr lang="en" sz="1200">
                <a:solidFill>
                  <a:srgbClr val="161616"/>
                </a:solidFill>
                <a:highlight>
                  <a:srgbClr val="FFFFFF"/>
                </a:highlight>
              </a:rPr>
              <a:t>US DoD Central, US Gov Virginia, US Gov Iowa and more: These regions are physical and logical network-isolated instances of Azure for U.S. government agencies and partners. These datacenters are operated by screened U.S. personnel and include additional compliance certifications.</a:t>
            </a:r>
            <a:endParaRPr sz="1200">
              <a:solidFill>
                <a:srgbClr val="161616"/>
              </a:solidFill>
              <a:highlight>
                <a:srgbClr val="FFFFFF"/>
              </a:highlight>
            </a:endParaRPr>
          </a:p>
          <a:p>
            <a:pPr indent="-304800" lvl="0" marL="825500" rtl="0" algn="l">
              <a:lnSpc>
                <a:spcPct val="115000"/>
              </a:lnSpc>
              <a:spcBef>
                <a:spcPts val="0"/>
              </a:spcBef>
              <a:spcAft>
                <a:spcPts val="0"/>
              </a:spcAft>
              <a:buClr>
                <a:srgbClr val="161616"/>
              </a:buClr>
              <a:buSzPts val="1200"/>
              <a:buChar char="●"/>
            </a:pPr>
            <a:r>
              <a:rPr lang="en" sz="1200">
                <a:solidFill>
                  <a:srgbClr val="161616"/>
                </a:solidFill>
                <a:highlight>
                  <a:srgbClr val="FFFFFF"/>
                </a:highlight>
              </a:rPr>
              <a:t>China East, China North, and more: These regions are available through a unique partnership between Microsoft and 21Vianet, whereby Microsoft doesn't directly maintain the datacenters.</a:t>
            </a:r>
            <a:endParaRPr sz="1200">
              <a:solidFill>
                <a:srgbClr val="161616"/>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411b2102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4411b2102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411b2102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4411b2102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411b2102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411b2102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4411b2102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4411b2102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4411b2102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4411b2102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4411b2102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4411b2102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411b21021_1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411b21021_1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4411b21021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4411b21021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4411b21021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4411b21021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sz="1200">
              <a:solidFill>
                <a:srgbClr val="161616"/>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4411b21021_1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4411b21021_1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4411b21021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4411b21021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4411b21021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4411b21021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4411b21021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4411b21021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4411b21021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4411b21021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4411b21021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4411b21021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4411b21021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4411b21021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4411b21021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4411b21021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411b21021_1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411b21021_1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4411b21021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4411b21021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61616"/>
                </a:solidFill>
                <a:highlight>
                  <a:srgbClr val="FFFFFF"/>
                </a:highlight>
              </a:rPr>
              <a:t>When they're stateless (the default), they behave as if they're restarted every time they respond to an event. When they're stateful (called Durable Functions), a context is passed through the function to track prior activity.</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4411b21021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4411b21021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4411b21021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4411b21021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4411b21021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4411b21021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4411b21021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4411b21021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368300" rtl="0" algn="l">
              <a:lnSpc>
                <a:spcPct val="115000"/>
              </a:lnSpc>
              <a:spcBef>
                <a:spcPts val="1200"/>
              </a:spcBef>
              <a:spcAft>
                <a:spcPts val="0"/>
              </a:spcAft>
              <a:buClr>
                <a:srgbClr val="161616"/>
              </a:buClr>
              <a:buSzPts val="1000"/>
              <a:buChar char="●"/>
            </a:pPr>
            <a:r>
              <a:rPr lang="en" sz="1000">
                <a:solidFill>
                  <a:srgbClr val="161616"/>
                </a:solidFill>
                <a:highlight>
                  <a:srgbClr val="FFFFFF"/>
                </a:highlight>
              </a:rPr>
              <a:t>Public endpoints have a public IP address and can be accessed from anywhere in the world.</a:t>
            </a:r>
            <a:endParaRPr sz="1000">
              <a:solidFill>
                <a:srgbClr val="161616"/>
              </a:solidFill>
              <a:highlight>
                <a:srgbClr val="FFFFFF"/>
              </a:highlight>
            </a:endParaRPr>
          </a:p>
          <a:p>
            <a:pPr indent="-292100" lvl="0" marL="368300" rtl="0" algn="l">
              <a:lnSpc>
                <a:spcPct val="115000"/>
              </a:lnSpc>
              <a:spcBef>
                <a:spcPts val="0"/>
              </a:spcBef>
              <a:spcAft>
                <a:spcPts val="0"/>
              </a:spcAft>
              <a:buClr>
                <a:srgbClr val="161616"/>
              </a:buClr>
              <a:buSzPts val="1000"/>
              <a:buChar char="●"/>
            </a:pPr>
            <a:r>
              <a:rPr lang="en" sz="1000">
                <a:solidFill>
                  <a:srgbClr val="161616"/>
                </a:solidFill>
                <a:highlight>
                  <a:srgbClr val="FFFFFF"/>
                </a:highlight>
              </a:rPr>
              <a:t>Private endpoints exist within a virtual network and have a private IP address from within the address space of that virtual network.</a:t>
            </a:r>
            <a:endParaRPr sz="1000">
              <a:solidFill>
                <a:srgbClr val="161616"/>
              </a:solidFill>
              <a:highlight>
                <a:srgbClr val="FFFFFF"/>
              </a:highlight>
            </a:endParaRPr>
          </a:p>
          <a:p>
            <a:pPr indent="0" lvl="0" marL="0" rtl="0" algn="l">
              <a:spcBef>
                <a:spcPts val="1200"/>
              </a:spcBef>
              <a:spcAft>
                <a:spcPts val="0"/>
              </a:spcAft>
              <a:buNone/>
            </a:pPr>
            <a:r>
              <a:t/>
            </a:r>
            <a:endParaRPr sz="10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4411b21021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4411b21021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4411b21021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4411b21021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4411b21021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4411b21021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4411b21021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4411b21021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BGP, filter between subnets, UDR</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Border Gateway Protocol (BGP) works with Azure VPN gateways, Azure Route Server, or Azure ExpressRoute to propagate on-premises BGP routes to Azure virtual networks.</a:t>
            </a:r>
            <a:endParaRPr sz="100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4411b21021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4411b21021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411b21021_1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411b21021_1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4411b21021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4411b21021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t/>
            </a:r>
            <a:endParaRPr sz="100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4411b21021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4411b21021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4411b21021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4411b21021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t/>
            </a:r>
            <a:endParaRPr sz="1000"/>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4411b21021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4411b21021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4411b21021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4411b21021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BGP, filter between subnets, UDR</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Border Gateway Protocol (BGP) works with Azure VPN gateways, Azure Route Server, or Azure ExpressRoute to propagate on-premises BGP routes to Azure virtual networks.</a:t>
            </a:r>
            <a:endParaRPr sz="1000">
              <a:solidFill>
                <a:schemeClr val="dk1"/>
              </a:solidFill>
            </a:endParaRPr>
          </a:p>
          <a:p>
            <a:pPr indent="0" lvl="0" marL="457200" rtl="0" algn="l">
              <a:spcBef>
                <a:spcPts val="0"/>
              </a:spcBef>
              <a:spcAft>
                <a:spcPts val="0"/>
              </a:spcAft>
              <a:buNone/>
            </a:pPr>
            <a:r>
              <a:t/>
            </a:r>
            <a:endParaRPr sz="1000"/>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4411b21021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4411b21021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4411b21021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4411b21021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t/>
            </a:r>
            <a:endParaRPr sz="1000"/>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4411b21021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4411b21021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4411b21021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4411b21021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t/>
            </a:r>
            <a:endParaRPr sz="1000"/>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4411b21021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4411b21021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411b21021_1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411b21021_1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61616"/>
                </a:solidFill>
                <a:highlight>
                  <a:srgbClr val="FFFFFF"/>
                </a:highlight>
              </a:rPr>
              <a:t>Azure Arc is a set of technologies that helps manage your cloud environment.</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4411b21021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4411b21021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t/>
            </a:r>
            <a:endParaRPr sz="1000"/>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4411b21021_1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4411b21021_1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4411b21021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4411b21021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4411b21021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4411b21021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t/>
            </a:r>
            <a:endParaRPr sz="1000"/>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4411b21021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4411b21021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4411b21021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4411b21021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t/>
            </a:r>
            <a:endParaRPr sz="1000"/>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4411b21021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4411b21021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4411b21021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4411b21021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4531c618f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4531c618f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4531c618f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4531c618f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161616"/>
              </a:buClr>
              <a:buSzPts val="1200"/>
              <a:buChar char="●"/>
            </a:pPr>
            <a:r>
              <a:t/>
            </a:r>
            <a:endParaRPr sz="1200">
              <a:solidFill>
                <a:srgbClr val="161616"/>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411b21021_1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411b21021_1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4411b21021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4411b21021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4411b21021_1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4411b21021_1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4411b21021_1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4411b21021_1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4411b21021_1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4411b21021_1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161616"/>
              </a:buClr>
              <a:buSzPts val="1200"/>
              <a:buChar char="●"/>
            </a:pPr>
            <a:r>
              <a:t/>
            </a:r>
            <a:endParaRPr sz="1200">
              <a:solidFill>
                <a:srgbClr val="161616"/>
              </a:solidFill>
              <a:highlight>
                <a:srgbClr val="FFFFFF"/>
              </a:highlight>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4411b21021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4411b21021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4411b21021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4411b21021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4411b21021_1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4411b21021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4411b21021_1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4411b21021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161616"/>
              </a:solidFill>
              <a:highlight>
                <a:srgbClr val="FFFFFF"/>
              </a:highlight>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4411b21021_1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4411b21021_1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4411b21021_1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4411b21021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1F1F1F"/>
                </a:solidFill>
              </a:rPr>
              <a:t>Azure Migrate tools include:</a:t>
            </a:r>
            <a:endParaRPr sz="1200">
              <a:solidFill>
                <a:srgbClr val="1F1F1F"/>
              </a:solidFill>
            </a:endParaRPr>
          </a:p>
          <a:p>
            <a:pPr indent="-304800" lvl="0" marL="457200" rtl="0" algn="l">
              <a:lnSpc>
                <a:spcPct val="115000"/>
              </a:lnSpc>
              <a:spcBef>
                <a:spcPts val="1200"/>
              </a:spcBef>
              <a:spcAft>
                <a:spcPts val="0"/>
              </a:spcAft>
              <a:buClr>
                <a:srgbClr val="1F1F1F"/>
              </a:buClr>
              <a:buSzPts val="1200"/>
              <a:buChar char="●"/>
            </a:pPr>
            <a:r>
              <a:rPr lang="en" sz="1200">
                <a:solidFill>
                  <a:srgbClr val="1F1F1F"/>
                </a:solidFill>
              </a:rPr>
              <a:t>Azure Migrate: Discovery and assessment</a:t>
            </a:r>
            <a:endParaRPr sz="1200">
              <a:solidFill>
                <a:srgbClr val="1F1F1F"/>
              </a:solidFill>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rPr>
              <a:t>Azure Migrate: Server Migration</a:t>
            </a:r>
            <a:endParaRPr sz="1200">
              <a:solidFill>
                <a:srgbClr val="1F1F1F"/>
              </a:solidFill>
            </a:endParaRPr>
          </a:p>
          <a:p>
            <a:pPr indent="-304800" lvl="0" marL="457200" rtl="0" algn="l">
              <a:lnSpc>
                <a:spcPct val="115000"/>
              </a:lnSpc>
              <a:spcBef>
                <a:spcPts val="0"/>
              </a:spcBef>
              <a:spcAft>
                <a:spcPts val="0"/>
              </a:spcAft>
              <a:buClr>
                <a:srgbClr val="161616"/>
              </a:buClr>
              <a:buSzPts val="1200"/>
              <a:buChar char="●"/>
            </a:pPr>
            <a:r>
              <a:rPr lang="en" sz="1200">
                <a:solidFill>
                  <a:srgbClr val="161616"/>
                </a:solidFill>
                <a:highlight>
                  <a:srgbClr val="FFFFFF"/>
                </a:highlight>
              </a:rPr>
              <a:t>Data Migration Assistant</a:t>
            </a:r>
            <a:endParaRPr sz="1200">
              <a:solidFill>
                <a:srgbClr val="161616"/>
              </a:solidFill>
              <a:highlight>
                <a:srgbClr val="FFFFFF"/>
              </a:highlight>
            </a:endParaRPr>
          </a:p>
          <a:p>
            <a:pPr indent="-304800" lvl="0" marL="457200" rtl="0" algn="l">
              <a:lnSpc>
                <a:spcPct val="115000"/>
              </a:lnSpc>
              <a:spcBef>
                <a:spcPts val="0"/>
              </a:spcBef>
              <a:spcAft>
                <a:spcPts val="0"/>
              </a:spcAft>
              <a:buClr>
                <a:srgbClr val="161616"/>
              </a:buClr>
              <a:buSzPts val="1200"/>
              <a:buChar char="●"/>
            </a:pPr>
            <a:r>
              <a:rPr lang="en" sz="1200">
                <a:solidFill>
                  <a:srgbClr val="161616"/>
                </a:solidFill>
                <a:highlight>
                  <a:srgbClr val="FFFFFF"/>
                </a:highlight>
              </a:rPr>
              <a:t>Azure Database Migration Service</a:t>
            </a:r>
            <a:endParaRPr sz="1200">
              <a:solidFill>
                <a:srgbClr val="161616"/>
              </a:solidFill>
              <a:highlight>
                <a:srgbClr val="FFFFFF"/>
              </a:highlight>
            </a:endParaRPr>
          </a:p>
          <a:p>
            <a:pPr indent="-304800" lvl="0" marL="457200" rtl="0" algn="l">
              <a:lnSpc>
                <a:spcPct val="115000"/>
              </a:lnSpc>
              <a:spcBef>
                <a:spcPts val="0"/>
              </a:spcBef>
              <a:spcAft>
                <a:spcPts val="0"/>
              </a:spcAft>
              <a:buClr>
                <a:srgbClr val="161616"/>
              </a:buClr>
              <a:buSzPts val="1200"/>
              <a:buChar char="●"/>
            </a:pPr>
            <a:r>
              <a:rPr lang="en" sz="1200">
                <a:solidFill>
                  <a:srgbClr val="161616"/>
                </a:solidFill>
                <a:highlight>
                  <a:srgbClr val="FFFFFF"/>
                </a:highlight>
              </a:rPr>
              <a:t>Azure App Service migration assistant</a:t>
            </a:r>
            <a:endParaRPr sz="1200">
              <a:solidFill>
                <a:srgbClr val="161616"/>
              </a:solidFill>
              <a:highlight>
                <a:srgbClr val="FFFFFF"/>
              </a:highlight>
            </a:endParaRPr>
          </a:p>
          <a:p>
            <a:pPr indent="-304800" lvl="0" marL="457200" rtl="0" algn="l">
              <a:lnSpc>
                <a:spcPct val="115000"/>
              </a:lnSpc>
              <a:spcBef>
                <a:spcPts val="0"/>
              </a:spcBef>
              <a:spcAft>
                <a:spcPts val="0"/>
              </a:spcAft>
              <a:buClr>
                <a:srgbClr val="161616"/>
              </a:buClr>
              <a:buSzPts val="1200"/>
              <a:buChar char="●"/>
            </a:pPr>
            <a:r>
              <a:rPr lang="en" sz="1200">
                <a:solidFill>
                  <a:srgbClr val="161616"/>
                </a:solidFill>
                <a:highlight>
                  <a:srgbClr val="FFFFFF"/>
                </a:highlight>
              </a:rPr>
              <a:t>Azure Data Box.</a:t>
            </a:r>
            <a:endParaRPr sz="1200">
              <a:solidFill>
                <a:srgbClr val="161616"/>
              </a:solidFill>
              <a:highlight>
                <a:srgbClr val="FFFFFF"/>
              </a:highlight>
            </a:endParaRPr>
          </a:p>
          <a:p>
            <a:pPr indent="0" lvl="0" marL="0" rtl="0" algn="l">
              <a:lnSpc>
                <a:spcPct val="115000"/>
              </a:lnSpc>
              <a:spcBef>
                <a:spcPts val="1200"/>
              </a:spcBef>
              <a:spcAft>
                <a:spcPts val="0"/>
              </a:spcAft>
              <a:buNone/>
            </a:pPr>
            <a:r>
              <a:t/>
            </a:r>
            <a:endParaRPr b="1" sz="1200">
              <a:solidFill>
                <a:srgbClr val="161616"/>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411b21021_1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411b21021_1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4411b21021_1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4411b21021_1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4411b21021_1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4411b21021_1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sz="1200">
              <a:solidFill>
                <a:srgbClr val="161616"/>
              </a:solidFill>
              <a:highlight>
                <a:srgbClr val="FFFFFF"/>
              </a:highlight>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4411b21021_1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4411b21021_1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4411b21021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24411b21021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sz="1200">
              <a:solidFill>
                <a:srgbClr val="161616"/>
              </a:solidFill>
              <a:highlight>
                <a:srgbClr val="FFFFFF"/>
              </a:highlight>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4411b21021_1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4411b21021_1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4411b21021_1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4411b21021_1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sz="1200">
              <a:solidFill>
                <a:srgbClr val="161616"/>
              </a:solidFill>
              <a:highlight>
                <a:srgbClr val="FFFFFF"/>
              </a:highlight>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4411b21021_1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4411b21021_1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4411b21021_1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4411b21021_1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4411b21021_1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24411b21021_1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rgbClr val="161616"/>
                </a:solidFill>
              </a:rPr>
              <a:t>Multifactor authentication provides additional security for your identities by requiring two or more elements to fully authenticate. These elements fall into three categories:</a:t>
            </a:r>
            <a:endParaRPr>
              <a:solidFill>
                <a:srgbClr val="161616"/>
              </a:solidFill>
            </a:endParaRPr>
          </a:p>
          <a:p>
            <a:pPr indent="-298450" lvl="0" marL="825500" rtl="0" algn="l">
              <a:lnSpc>
                <a:spcPct val="115000"/>
              </a:lnSpc>
              <a:spcBef>
                <a:spcPts val="1200"/>
              </a:spcBef>
              <a:spcAft>
                <a:spcPts val="0"/>
              </a:spcAft>
              <a:buClr>
                <a:srgbClr val="161616"/>
              </a:buClr>
              <a:buSzPts val="1100"/>
              <a:buChar char="●"/>
            </a:pPr>
            <a:r>
              <a:rPr lang="en">
                <a:solidFill>
                  <a:srgbClr val="161616"/>
                </a:solidFill>
              </a:rPr>
              <a:t>Something the user knows – this might be a challenge question.</a:t>
            </a:r>
            <a:endParaRPr>
              <a:solidFill>
                <a:srgbClr val="161616"/>
              </a:solidFill>
            </a:endParaRPr>
          </a:p>
          <a:p>
            <a:pPr indent="-298450" lvl="0" marL="825500" rtl="0" algn="l">
              <a:lnSpc>
                <a:spcPct val="115000"/>
              </a:lnSpc>
              <a:spcBef>
                <a:spcPts val="0"/>
              </a:spcBef>
              <a:spcAft>
                <a:spcPts val="0"/>
              </a:spcAft>
              <a:buClr>
                <a:srgbClr val="161616"/>
              </a:buClr>
              <a:buSzPts val="1100"/>
              <a:buChar char="●"/>
            </a:pPr>
            <a:r>
              <a:rPr lang="en">
                <a:solidFill>
                  <a:srgbClr val="161616"/>
                </a:solidFill>
              </a:rPr>
              <a:t>Something the user has – this might be a code that's sent to the user's mobile phone.</a:t>
            </a:r>
            <a:endParaRPr>
              <a:solidFill>
                <a:srgbClr val="161616"/>
              </a:solidFill>
            </a:endParaRPr>
          </a:p>
          <a:p>
            <a:pPr indent="-298450" lvl="0" marL="825500" rtl="0" algn="l">
              <a:lnSpc>
                <a:spcPct val="115000"/>
              </a:lnSpc>
              <a:spcBef>
                <a:spcPts val="0"/>
              </a:spcBef>
              <a:spcAft>
                <a:spcPts val="0"/>
              </a:spcAft>
              <a:buClr>
                <a:srgbClr val="161616"/>
              </a:buClr>
              <a:buSzPts val="1100"/>
              <a:buChar char="●"/>
            </a:pPr>
            <a:r>
              <a:rPr lang="en">
                <a:solidFill>
                  <a:srgbClr val="161616"/>
                </a:solidFill>
              </a:rPr>
              <a:t>Something the user is – this is typically some sort of biometric property, such as a fingerprint or face scan.</a:t>
            </a:r>
            <a:endParaRPr>
              <a:solidFill>
                <a:srgbClr val="161616"/>
              </a:solidFill>
            </a:endParaRPr>
          </a:p>
          <a:p>
            <a:pPr indent="0" lvl="0" marL="0" rtl="0" algn="l">
              <a:lnSpc>
                <a:spcPct val="115000"/>
              </a:lnSpc>
              <a:spcBef>
                <a:spcPts val="1200"/>
              </a:spcBef>
              <a:spcAft>
                <a:spcPts val="0"/>
              </a:spcAft>
              <a:buNone/>
            </a:pPr>
            <a:r>
              <a:t/>
            </a:r>
            <a:endParaRPr b="1">
              <a:solidFill>
                <a:srgbClr val="161616"/>
              </a:solidFill>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4411b21021_1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4411b21021_1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linkedin.com/in/orgeffectivenessacohen" TargetMode="External"/><Relationship Id="rId4" Type="http://schemas.openxmlformats.org/officeDocument/2006/relationships/hyperlink" Target="https://github.com/acohenaac/AAC-Publi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0.xml"/><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1.xml"/><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2.xml"/><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3.xml"/><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4.xml"/><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5.xml"/><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6.xml"/><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7.xml"/><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8.xml"/><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9.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0.xml"/><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2.xml"/><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3.xml"/><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4.xml"/><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5.xml"/><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6.xml"/><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7.xml"/><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8.xml"/><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9.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0.xml"/><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1.xml"/><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3.xml"/><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4.xml"/><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5.xml"/><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6.xml"/><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7.xml"/><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8.xml"/><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9.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0.xml"/><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1.xml"/><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2.xml"/><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3.xml"/><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4.xml"/><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5.xml"/><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6.xml"/><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7.xml"/><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8.xml"/><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0.xml"/><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1.xml"/><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2.xml"/><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3.xml"/><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4.xml"/><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5.xml"/><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6.xml"/><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7.xml"/><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8.xml"/><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9.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0.xml"/><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1.xml"/><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2.xml"/><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3.xml"/><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4.xml"/><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5.xml"/><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7.xml"/><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8.xml"/><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9.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0.xml"/><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1.xml"/><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2.xml"/><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3.xml"/><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4.xml"/><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5.xml"/><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6.xml"/><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7.xml"/><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8.xml"/><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0.xml"/><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1.xml"/><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2.xml"/><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3.xml"/><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4.xml"/><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5.xml"/><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6.xml"/><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7.xml"/><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8.xml"/><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9.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0.xml"/><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1.xml"/><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2.xml"/><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3.xml"/><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4.xml"/><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5.xml"/><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6.xml"/><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7.xml"/><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8.xml"/><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9.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0.xml"/><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1.xml"/><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2.xml"/><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3.xml"/><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4.xml"/><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7.xml"/><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9.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2.xml"/><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3.xml"/><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4.xml"/><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5.xml"/><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6.xml"/><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7.xml"/><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8.xml"/><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9.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0.xml"/><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1.xml"/><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2.xml"/><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3.xml"/><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4.xml"/><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5.xml"/><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7.xml"/><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8.xml"/><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1421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Azure Fundamentals</a:t>
            </a:r>
            <a:endParaRPr/>
          </a:p>
        </p:txBody>
      </p:sp>
      <p:sp>
        <p:nvSpPr>
          <p:cNvPr id="67" name="Google Shape;67;p13"/>
          <p:cNvSpPr txBox="1"/>
          <p:nvPr>
            <p:ph idx="1" type="subTitle"/>
          </p:nvPr>
        </p:nvSpPr>
        <p:spPr>
          <a:xfrm>
            <a:off x="2137225" y="22404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700"/>
              <a:t>Flash cards</a:t>
            </a:r>
            <a:endParaRPr sz="2700"/>
          </a:p>
        </p:txBody>
      </p:sp>
      <p:sp>
        <p:nvSpPr>
          <p:cNvPr id="68" name="Google Shape;68;p13"/>
          <p:cNvSpPr txBox="1"/>
          <p:nvPr>
            <p:ph idx="1" type="subTitle"/>
          </p:nvPr>
        </p:nvSpPr>
        <p:spPr>
          <a:xfrm>
            <a:off x="227325" y="3182850"/>
            <a:ext cx="8430300" cy="20883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852"/>
              <a:buNone/>
            </a:pPr>
            <a:r>
              <a:rPr lang="en" sz="1960"/>
              <a:t>Created Sept 2023 by </a:t>
            </a:r>
            <a:r>
              <a:rPr b="1" lang="en" sz="1960">
                <a:solidFill>
                  <a:srgbClr val="161616"/>
                </a:solidFill>
                <a:highlight>
                  <a:srgbClr val="FFFF00"/>
                </a:highlight>
              </a:rPr>
              <a:t>Alexandria (Ali) Cohen</a:t>
            </a:r>
            <a:endParaRPr b="1" sz="1960">
              <a:solidFill>
                <a:srgbClr val="161616"/>
              </a:solidFill>
              <a:highlight>
                <a:srgbClr val="FFFF00"/>
              </a:highlight>
            </a:endParaRPr>
          </a:p>
          <a:p>
            <a:pPr indent="0" lvl="0" marL="0" rtl="0" algn="ctr">
              <a:lnSpc>
                <a:spcPct val="95000"/>
              </a:lnSpc>
              <a:spcBef>
                <a:spcPts val="1000"/>
              </a:spcBef>
              <a:spcAft>
                <a:spcPts val="0"/>
              </a:spcAft>
              <a:buSzPts val="852"/>
              <a:buNone/>
            </a:pPr>
            <a:r>
              <a:rPr lang="en" sz="1960"/>
              <a:t>Let’s connect and build community and cool projects together:</a:t>
            </a:r>
            <a:endParaRPr sz="1960"/>
          </a:p>
          <a:p>
            <a:pPr indent="0" lvl="0" marL="0" rtl="0" algn="ctr">
              <a:lnSpc>
                <a:spcPct val="95000"/>
              </a:lnSpc>
              <a:spcBef>
                <a:spcPts val="0"/>
              </a:spcBef>
              <a:spcAft>
                <a:spcPts val="0"/>
              </a:spcAft>
              <a:buSzPts val="852"/>
              <a:buNone/>
            </a:pPr>
            <a:r>
              <a:rPr lang="en" sz="2580"/>
              <a:t> </a:t>
            </a:r>
            <a:endParaRPr sz="2580"/>
          </a:p>
          <a:p>
            <a:pPr indent="0" lvl="0" marL="0" rtl="0" algn="ctr">
              <a:lnSpc>
                <a:spcPct val="95000"/>
              </a:lnSpc>
              <a:spcBef>
                <a:spcPts val="0"/>
              </a:spcBef>
              <a:spcAft>
                <a:spcPts val="0"/>
              </a:spcAft>
              <a:buSzPts val="852"/>
              <a:buNone/>
            </a:pPr>
            <a:r>
              <a:rPr lang="en" sz="1992" u="sng">
                <a:solidFill>
                  <a:schemeClr val="hlink"/>
                </a:solidFill>
                <a:highlight>
                  <a:srgbClr val="FFFF00"/>
                </a:highlight>
                <a:latin typeface="Roboto"/>
                <a:ea typeface="Roboto"/>
                <a:cs typeface="Roboto"/>
                <a:sym typeface="Roboto"/>
                <a:hlinkClick r:id="rId3"/>
              </a:rPr>
              <a:t>www.linkedin.com/in/orgeffectivenessacohen</a:t>
            </a:r>
            <a:endParaRPr sz="1992">
              <a:highlight>
                <a:srgbClr val="FFFF00"/>
              </a:highlight>
            </a:endParaRPr>
          </a:p>
          <a:p>
            <a:pPr indent="0" lvl="0" marL="0" rtl="0" algn="ctr">
              <a:lnSpc>
                <a:spcPct val="95000"/>
              </a:lnSpc>
              <a:spcBef>
                <a:spcPts val="1000"/>
              </a:spcBef>
              <a:spcAft>
                <a:spcPts val="0"/>
              </a:spcAft>
              <a:buSzPts val="852"/>
              <a:buNone/>
            </a:pPr>
            <a:r>
              <a:rPr lang="en" sz="1992" u="sng">
                <a:solidFill>
                  <a:schemeClr val="hlink"/>
                </a:solidFill>
                <a:highlight>
                  <a:srgbClr val="FFFF00"/>
                </a:highlight>
                <a:hlinkClick r:id="rId4"/>
              </a:rPr>
              <a:t>https://github.com/acohenaac/AAC-Public</a:t>
            </a:r>
            <a:endParaRPr sz="1992">
              <a:highlight>
                <a:srgbClr val="FFFF00"/>
              </a:highlight>
            </a:endParaRPr>
          </a:p>
          <a:p>
            <a:pPr indent="0" lvl="0" marL="0" rtl="0" algn="ctr">
              <a:lnSpc>
                <a:spcPct val="95000"/>
              </a:lnSpc>
              <a:spcBef>
                <a:spcPts val="0"/>
              </a:spcBef>
              <a:spcAft>
                <a:spcPts val="0"/>
              </a:spcAft>
              <a:buSzPts val="852"/>
              <a:buNone/>
            </a:pPr>
            <a:r>
              <a:t/>
            </a:r>
            <a:endParaRPr sz="19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6" name="Shape 126"/>
        <p:cNvGrpSpPr/>
        <p:nvPr/>
      </p:nvGrpSpPr>
      <p:grpSpPr>
        <a:xfrm>
          <a:off x="0" y="0"/>
          <a:ext cx="0" cy="0"/>
          <a:chOff x="0" y="0"/>
          <a:chExt cx="0" cy="0"/>
        </a:xfrm>
      </p:grpSpPr>
      <p:sp>
        <p:nvSpPr>
          <p:cNvPr id="127" name="Google Shape;127;p22"/>
          <p:cNvSpPr txBox="1"/>
          <p:nvPr>
            <p:ph type="title"/>
          </p:nvPr>
        </p:nvSpPr>
        <p:spPr>
          <a:xfrm>
            <a:off x="490250" y="526350"/>
            <a:ext cx="7837800" cy="4090800"/>
          </a:xfrm>
          <a:prstGeom prst="rect">
            <a:avLst/>
          </a:prstGeom>
        </p:spPr>
        <p:txBody>
          <a:bodyPr anchorCtr="0" anchor="ctr" bIns="91425" lIns="91425" spcFirstLastPara="1" rIns="91425" wrap="square" tIns="91425">
            <a:normAutofit/>
          </a:bodyPr>
          <a:lstStyle/>
          <a:p>
            <a:pPr indent="0" lvl="0" marL="0" rtl="0" algn="l">
              <a:lnSpc>
                <a:spcPct val="112500"/>
              </a:lnSpc>
              <a:spcBef>
                <a:spcPts val="0"/>
              </a:spcBef>
              <a:spcAft>
                <a:spcPts val="0"/>
              </a:spcAft>
              <a:buNone/>
            </a:pPr>
            <a:r>
              <a:rPr b="1" lang="en" sz="2300">
                <a:solidFill>
                  <a:srgbClr val="161616"/>
                </a:solidFill>
                <a:highlight>
                  <a:srgbClr val="FFFFFF"/>
                </a:highlight>
                <a:latin typeface="Arial"/>
                <a:ea typeface="Arial"/>
                <a:cs typeface="Arial"/>
                <a:sym typeface="Arial"/>
              </a:rPr>
              <a:t>Microsoft Azure Fundamentals: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Describe cloud concepts</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Next module: </a:t>
            </a:r>
            <a:endParaRPr b="1" sz="2300">
              <a:solidFill>
                <a:srgbClr val="161616"/>
              </a:solidFill>
              <a:highlight>
                <a:srgbClr val="FFFFFF"/>
              </a:highlight>
              <a:latin typeface="Arial"/>
              <a:ea typeface="Arial"/>
              <a:cs typeface="Arial"/>
              <a:sym typeface="Arial"/>
            </a:endParaRPr>
          </a:p>
          <a:p>
            <a:pPr indent="0" lvl="0" marL="45720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#1.2 Describe the benefits of using cloud services</a:t>
            </a:r>
            <a:endParaRPr b="1" sz="2300">
              <a:solidFill>
                <a:srgbClr val="161616"/>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4000">
              <a:solidFill>
                <a:srgbClr val="1F1F1F"/>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pic>
        <p:nvPicPr>
          <p:cNvPr id="745" name="Google Shape;745;p112"/>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746" name="Google Shape;746;p112"/>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.43</a:t>
            </a:r>
            <a:endParaRPr b="1" sz="1800">
              <a:solidFill>
                <a:schemeClr val="accent3"/>
              </a:solidFill>
              <a:latin typeface="Open Sans"/>
              <a:ea typeface="Open Sans"/>
              <a:cs typeface="Open Sans"/>
              <a:sym typeface="Open Sans"/>
            </a:endParaRPr>
          </a:p>
        </p:txBody>
      </p:sp>
      <p:sp>
        <p:nvSpPr>
          <p:cNvPr id="747" name="Google Shape;747;p112"/>
          <p:cNvSpPr txBox="1"/>
          <p:nvPr/>
        </p:nvSpPr>
        <p:spPr>
          <a:xfrm>
            <a:off x="1434900" y="931275"/>
            <a:ext cx="5753700" cy="2373600"/>
          </a:xfrm>
          <a:prstGeom prst="rect">
            <a:avLst/>
          </a:prstGeom>
          <a:noFill/>
          <a:ln>
            <a:noFill/>
          </a:ln>
        </p:spPr>
        <p:txBody>
          <a:bodyPr anchorCtr="0" anchor="ctr" bIns="91425" lIns="91425" spcFirstLastPara="1" rIns="91425" wrap="square" tIns="91425">
            <a:spAutoFit/>
          </a:bodyPr>
          <a:lstStyle/>
          <a:p>
            <a:pPr indent="-342900" lvl="0" marL="457200" marR="0" rtl="0" algn="l">
              <a:lnSpc>
                <a:spcPct val="115000"/>
              </a:lnSpc>
              <a:spcBef>
                <a:spcPts val="1200"/>
              </a:spcBef>
              <a:spcAft>
                <a:spcPts val="0"/>
              </a:spcAft>
              <a:buClr>
                <a:srgbClr val="1F1F1F"/>
              </a:buClr>
              <a:buSzPts val="1800"/>
              <a:buChar char="●"/>
            </a:pPr>
            <a:r>
              <a:rPr b="1" lang="en" sz="1800">
                <a:solidFill>
                  <a:srgbClr val="1F1F1F"/>
                </a:solidFill>
              </a:rPr>
              <a:t>Business to business (B2B)</a:t>
            </a:r>
            <a:r>
              <a:rPr lang="en" sz="1800">
                <a:solidFill>
                  <a:srgbClr val="1F1F1F"/>
                </a:solidFill>
              </a:rPr>
              <a:t> - users are represented in your directory, typically as guest users.</a:t>
            </a:r>
            <a:endParaRPr sz="1800">
              <a:solidFill>
                <a:srgbClr val="1F1F1F"/>
              </a:solidFill>
            </a:endParaRPr>
          </a:p>
          <a:p>
            <a:pPr indent="-342900" lvl="0" marL="457200" marR="0" rtl="0" algn="l">
              <a:lnSpc>
                <a:spcPct val="115000"/>
              </a:lnSpc>
              <a:spcBef>
                <a:spcPts val="0"/>
              </a:spcBef>
              <a:spcAft>
                <a:spcPts val="0"/>
              </a:spcAft>
              <a:buClr>
                <a:srgbClr val="1F1F1F"/>
              </a:buClr>
              <a:buSzPts val="1800"/>
              <a:buChar char="●"/>
            </a:pPr>
            <a:r>
              <a:rPr b="1" lang="en" sz="1800">
                <a:solidFill>
                  <a:srgbClr val="1F1F1F"/>
                </a:solidFill>
              </a:rPr>
              <a:t>B2B direct connect -</a:t>
            </a:r>
            <a:r>
              <a:rPr lang="en" sz="1800">
                <a:solidFill>
                  <a:srgbClr val="1F1F1F"/>
                </a:solidFill>
              </a:rPr>
              <a:t> mutual, two-way trust with another Azure AD organization; users are not in your </a:t>
            </a:r>
            <a:r>
              <a:rPr lang="en" sz="1800">
                <a:solidFill>
                  <a:srgbClr val="1F1F1F"/>
                </a:solidFill>
              </a:rPr>
              <a:t>directory</a:t>
            </a:r>
            <a:r>
              <a:rPr lang="en" sz="1800">
                <a:solidFill>
                  <a:srgbClr val="1F1F1F"/>
                </a:solidFill>
              </a:rPr>
              <a:t>.</a:t>
            </a:r>
            <a:endParaRPr sz="1800">
              <a:solidFill>
                <a:srgbClr val="1F1F1F"/>
              </a:solidFill>
            </a:endParaRPr>
          </a:p>
          <a:p>
            <a:pPr indent="-342900" lvl="0" marL="457200" marR="0" rtl="0" algn="l">
              <a:lnSpc>
                <a:spcPct val="115000"/>
              </a:lnSpc>
              <a:spcBef>
                <a:spcPts val="0"/>
              </a:spcBef>
              <a:spcAft>
                <a:spcPts val="0"/>
              </a:spcAft>
              <a:buClr>
                <a:srgbClr val="1F1F1F"/>
              </a:buClr>
              <a:buSzPts val="1800"/>
              <a:buChar char="●"/>
            </a:pPr>
            <a:r>
              <a:rPr b="1" lang="en" sz="1800">
                <a:solidFill>
                  <a:srgbClr val="1F1F1F"/>
                </a:solidFill>
              </a:rPr>
              <a:t>Azure AD business to customer (B2C) </a:t>
            </a:r>
            <a:endParaRPr sz="1800">
              <a:solidFill>
                <a:srgbClr val="1F1F1F"/>
              </a:solidFill>
            </a:endParaRPr>
          </a:p>
        </p:txBody>
      </p:sp>
      <p:sp>
        <p:nvSpPr>
          <p:cNvPr id="748" name="Google Shape;748;p112"/>
          <p:cNvSpPr txBox="1"/>
          <p:nvPr/>
        </p:nvSpPr>
        <p:spPr>
          <a:xfrm>
            <a:off x="2138300" y="3690550"/>
            <a:ext cx="496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r>
              <a:rPr lang="en"/>
              <a:t>an easily enable collaboration across organizational boundaries by using the Azure AD B2B feature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pic>
        <p:nvPicPr>
          <p:cNvPr id="753" name="Google Shape;753;p113"/>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754" name="Google Shape;754;p113"/>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When is it useful to use Conditional Access?</a:t>
            </a:r>
            <a:endParaRPr sz="4500">
              <a:solidFill>
                <a:srgbClr val="274E13"/>
              </a:solidFill>
            </a:endParaRPr>
          </a:p>
        </p:txBody>
      </p:sp>
      <p:sp>
        <p:nvSpPr>
          <p:cNvPr id="755" name="Google Shape;755;p113"/>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Q.44</a:t>
            </a:r>
            <a:endParaRPr b="1" sz="1800">
              <a:solidFill>
                <a:schemeClr val="accent3"/>
              </a:solidFill>
              <a:latin typeface="Open Sans"/>
              <a:ea typeface="Open Sans"/>
              <a:cs typeface="Open Sans"/>
              <a:sym typeface="Open Sans"/>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pic>
        <p:nvPicPr>
          <p:cNvPr id="760" name="Google Shape;760;p114"/>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761" name="Google Shape;761;p114"/>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.44</a:t>
            </a:r>
            <a:endParaRPr b="1" sz="1800">
              <a:solidFill>
                <a:schemeClr val="accent3"/>
              </a:solidFill>
              <a:latin typeface="Open Sans"/>
              <a:ea typeface="Open Sans"/>
              <a:cs typeface="Open Sans"/>
              <a:sym typeface="Open Sans"/>
            </a:endParaRPr>
          </a:p>
        </p:txBody>
      </p:sp>
      <p:sp>
        <p:nvSpPr>
          <p:cNvPr id="762" name="Google Shape;762;p114"/>
          <p:cNvSpPr txBox="1"/>
          <p:nvPr/>
        </p:nvSpPr>
        <p:spPr>
          <a:xfrm>
            <a:off x="1434900" y="931275"/>
            <a:ext cx="5753700" cy="34833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b="1" lang="en" sz="1800">
                <a:solidFill>
                  <a:srgbClr val="1F1F1F"/>
                </a:solidFill>
              </a:rPr>
              <a:t>Conditional Access is useful when you need to:</a:t>
            </a:r>
            <a:endParaRPr b="1" sz="1800">
              <a:solidFill>
                <a:srgbClr val="1F1F1F"/>
              </a:solidFill>
            </a:endParaRPr>
          </a:p>
          <a:p>
            <a:pPr indent="-342900" lvl="0" marL="457200" marR="0" rtl="0" algn="l">
              <a:lnSpc>
                <a:spcPct val="115000"/>
              </a:lnSpc>
              <a:spcBef>
                <a:spcPts val="1200"/>
              </a:spcBef>
              <a:spcAft>
                <a:spcPts val="0"/>
              </a:spcAft>
              <a:buClr>
                <a:srgbClr val="1F1F1F"/>
              </a:buClr>
              <a:buSzPts val="1800"/>
              <a:buChar char="●"/>
            </a:pPr>
            <a:r>
              <a:rPr b="1" lang="en" sz="1800">
                <a:solidFill>
                  <a:srgbClr val="1F1F1F"/>
                </a:solidFill>
              </a:rPr>
              <a:t>Require multifactor authentication (MFA) </a:t>
            </a:r>
            <a:r>
              <a:rPr lang="en" sz="1800">
                <a:solidFill>
                  <a:srgbClr val="1F1F1F"/>
                </a:solidFill>
              </a:rPr>
              <a:t>to access an application depending on the requester’s role, location, or network.</a:t>
            </a:r>
            <a:endParaRPr sz="1800">
              <a:solidFill>
                <a:srgbClr val="1F1F1F"/>
              </a:solidFill>
            </a:endParaRPr>
          </a:p>
          <a:p>
            <a:pPr indent="-342900" lvl="0" marL="457200" marR="0" rtl="0" algn="l">
              <a:lnSpc>
                <a:spcPct val="115000"/>
              </a:lnSpc>
              <a:spcBef>
                <a:spcPts val="0"/>
              </a:spcBef>
              <a:spcAft>
                <a:spcPts val="0"/>
              </a:spcAft>
              <a:buClr>
                <a:srgbClr val="1F1F1F"/>
              </a:buClr>
              <a:buSzPts val="1800"/>
              <a:buChar char="●"/>
            </a:pPr>
            <a:r>
              <a:rPr lang="en" sz="1800">
                <a:solidFill>
                  <a:srgbClr val="1F1F1F"/>
                </a:solidFill>
              </a:rPr>
              <a:t>Require access to services only through </a:t>
            </a:r>
            <a:r>
              <a:rPr b="1" lang="en" sz="1800">
                <a:solidFill>
                  <a:srgbClr val="1F1F1F"/>
                </a:solidFill>
              </a:rPr>
              <a:t>approved client applications. </a:t>
            </a:r>
            <a:endParaRPr b="1" sz="1800">
              <a:solidFill>
                <a:srgbClr val="1F1F1F"/>
              </a:solidFill>
            </a:endParaRPr>
          </a:p>
          <a:p>
            <a:pPr indent="-342900" lvl="0" marL="457200" marR="0" rtl="0" algn="l">
              <a:lnSpc>
                <a:spcPct val="115000"/>
              </a:lnSpc>
              <a:spcBef>
                <a:spcPts val="0"/>
              </a:spcBef>
              <a:spcAft>
                <a:spcPts val="0"/>
              </a:spcAft>
              <a:buClr>
                <a:srgbClr val="1F1F1F"/>
              </a:buClr>
              <a:buSzPts val="1800"/>
              <a:buChar char="●"/>
            </a:pPr>
            <a:r>
              <a:rPr lang="en" sz="1800">
                <a:solidFill>
                  <a:srgbClr val="1F1F1F"/>
                </a:solidFill>
              </a:rPr>
              <a:t>Require users to access your application </a:t>
            </a:r>
            <a:r>
              <a:rPr b="1" lang="en" sz="1800">
                <a:solidFill>
                  <a:srgbClr val="1F1F1F"/>
                </a:solidFill>
              </a:rPr>
              <a:t>only from managed devices.</a:t>
            </a:r>
            <a:endParaRPr b="1" sz="1800">
              <a:solidFill>
                <a:srgbClr val="1F1F1F"/>
              </a:solidFill>
            </a:endParaRPr>
          </a:p>
          <a:p>
            <a:pPr indent="-342900" lvl="0" marL="457200" marR="0" rtl="0" algn="l">
              <a:lnSpc>
                <a:spcPct val="115000"/>
              </a:lnSpc>
              <a:spcBef>
                <a:spcPts val="0"/>
              </a:spcBef>
              <a:spcAft>
                <a:spcPts val="0"/>
              </a:spcAft>
              <a:buClr>
                <a:srgbClr val="1F1F1F"/>
              </a:buClr>
              <a:buSzPts val="1800"/>
              <a:buChar char="●"/>
            </a:pPr>
            <a:r>
              <a:rPr b="1" lang="en" sz="1800">
                <a:solidFill>
                  <a:srgbClr val="1F1F1F"/>
                </a:solidFill>
              </a:rPr>
              <a:t>Block access from untrusted sources</a:t>
            </a:r>
            <a:r>
              <a:rPr lang="en" sz="1800">
                <a:solidFill>
                  <a:srgbClr val="1F1F1F"/>
                </a:solidFill>
              </a:rPr>
              <a:t>, such as access from unknown or unexpected locations.</a:t>
            </a:r>
            <a:endParaRPr sz="1800">
              <a:solidFill>
                <a:srgbClr val="1F1F1F"/>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pic>
        <p:nvPicPr>
          <p:cNvPr id="767" name="Google Shape;767;p115"/>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768" name="Google Shape;768;p115"/>
          <p:cNvSpPr txBox="1"/>
          <p:nvPr>
            <p:ph type="title"/>
          </p:nvPr>
        </p:nvSpPr>
        <p:spPr>
          <a:xfrm>
            <a:off x="15430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is Azure Role-based access control (RBAC)?</a:t>
            </a:r>
            <a:endParaRPr sz="4500">
              <a:solidFill>
                <a:srgbClr val="274E13"/>
              </a:solidFill>
            </a:endParaRPr>
          </a:p>
        </p:txBody>
      </p:sp>
      <p:sp>
        <p:nvSpPr>
          <p:cNvPr id="769" name="Google Shape;769;p115"/>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Q.45</a:t>
            </a:r>
            <a:endParaRPr b="1" sz="1800">
              <a:solidFill>
                <a:schemeClr val="accent3"/>
              </a:solidFill>
              <a:latin typeface="Open Sans"/>
              <a:ea typeface="Open Sans"/>
              <a:cs typeface="Open Sans"/>
              <a:sym typeface="Open Sans"/>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pic>
        <p:nvPicPr>
          <p:cNvPr id="774" name="Google Shape;774;p116"/>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775" name="Google Shape;775;p116"/>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A.45</a:t>
            </a:r>
            <a:endParaRPr b="1" sz="1800">
              <a:solidFill>
                <a:schemeClr val="accent3"/>
              </a:solidFill>
              <a:latin typeface="Open Sans"/>
              <a:ea typeface="Open Sans"/>
              <a:cs typeface="Open Sans"/>
              <a:sym typeface="Open Sans"/>
            </a:endParaRPr>
          </a:p>
        </p:txBody>
      </p:sp>
      <p:sp>
        <p:nvSpPr>
          <p:cNvPr id="776" name="Google Shape;776;p116"/>
          <p:cNvSpPr txBox="1"/>
          <p:nvPr/>
        </p:nvSpPr>
        <p:spPr>
          <a:xfrm>
            <a:off x="1434900" y="931275"/>
            <a:ext cx="5753700" cy="3329400"/>
          </a:xfrm>
          <a:prstGeom prst="rect">
            <a:avLst/>
          </a:prstGeom>
          <a:noFill/>
          <a:ln>
            <a:noFill/>
          </a:ln>
        </p:spPr>
        <p:txBody>
          <a:bodyPr anchorCtr="0" anchor="ctr" bIns="91425" lIns="91425" spcFirstLastPara="1" rIns="91425" wrap="square" tIns="91425">
            <a:spAutoFit/>
          </a:bodyPr>
          <a:lstStyle/>
          <a:p>
            <a:pPr indent="-342900" lvl="0" marL="457200" marR="0" rtl="0" algn="l">
              <a:lnSpc>
                <a:spcPct val="115000"/>
              </a:lnSpc>
              <a:spcBef>
                <a:spcPts val="1200"/>
              </a:spcBef>
              <a:spcAft>
                <a:spcPts val="0"/>
              </a:spcAft>
              <a:buClr>
                <a:srgbClr val="1F1F1F"/>
              </a:buClr>
              <a:buSzPts val="1800"/>
              <a:buChar char="●"/>
            </a:pPr>
            <a:r>
              <a:rPr b="1" lang="en" sz="1800">
                <a:solidFill>
                  <a:srgbClr val="1F1F1F"/>
                </a:solidFill>
              </a:rPr>
              <a:t>set of access permissions</a:t>
            </a:r>
            <a:r>
              <a:rPr lang="en" sz="1800">
                <a:solidFill>
                  <a:srgbClr val="1F1F1F"/>
                </a:solidFill>
              </a:rPr>
              <a:t> that relate to that role</a:t>
            </a:r>
            <a:endParaRPr sz="1800">
              <a:solidFill>
                <a:srgbClr val="1F1F1F"/>
              </a:solidFill>
            </a:endParaRPr>
          </a:p>
          <a:p>
            <a:pPr indent="-342900" lvl="0" marL="457200" marR="0" rtl="0" algn="l">
              <a:lnSpc>
                <a:spcPct val="115000"/>
              </a:lnSpc>
              <a:spcBef>
                <a:spcPts val="0"/>
              </a:spcBef>
              <a:spcAft>
                <a:spcPts val="0"/>
              </a:spcAft>
              <a:buClr>
                <a:srgbClr val="1F1F1F"/>
              </a:buClr>
              <a:buSzPts val="1800"/>
              <a:buChar char="●"/>
            </a:pPr>
            <a:r>
              <a:rPr b="1" lang="en" sz="1800">
                <a:solidFill>
                  <a:srgbClr val="1F1F1F"/>
                </a:solidFill>
              </a:rPr>
              <a:t>receive all the associated access permissions.</a:t>
            </a:r>
            <a:endParaRPr b="1" sz="1800">
              <a:solidFill>
                <a:srgbClr val="1F1F1F"/>
              </a:solidFill>
            </a:endParaRPr>
          </a:p>
          <a:p>
            <a:pPr indent="-342900" lvl="0" marL="457200" marR="0" rtl="0" algn="l">
              <a:lnSpc>
                <a:spcPct val="115000"/>
              </a:lnSpc>
              <a:spcBef>
                <a:spcPts val="0"/>
              </a:spcBef>
              <a:spcAft>
                <a:spcPts val="0"/>
              </a:spcAft>
              <a:buClr>
                <a:srgbClr val="1F1F1F"/>
              </a:buClr>
              <a:buSzPts val="1800"/>
              <a:buChar char="●"/>
            </a:pPr>
            <a:r>
              <a:rPr b="1" lang="en" sz="1800">
                <a:solidFill>
                  <a:srgbClr val="1F1F1F"/>
                </a:solidFill>
              </a:rPr>
              <a:t>hierarchical</a:t>
            </a:r>
            <a:r>
              <a:rPr lang="en" sz="1800">
                <a:solidFill>
                  <a:srgbClr val="1F1F1F"/>
                </a:solidFill>
              </a:rPr>
              <a:t>, in that when you grant access at a parent scope, those permissions are inherited by all child scopes.</a:t>
            </a:r>
            <a:endParaRPr sz="1800">
              <a:solidFill>
                <a:srgbClr val="1F1F1F"/>
              </a:solidFill>
            </a:endParaRPr>
          </a:p>
          <a:p>
            <a:pPr indent="-342900" lvl="0" marL="457200" marR="0" rtl="0" algn="l">
              <a:lnSpc>
                <a:spcPct val="115000"/>
              </a:lnSpc>
              <a:spcBef>
                <a:spcPts val="0"/>
              </a:spcBef>
              <a:spcAft>
                <a:spcPts val="0"/>
              </a:spcAft>
              <a:buClr>
                <a:srgbClr val="1F1F1F"/>
              </a:buClr>
              <a:buSzPts val="1800"/>
              <a:buChar char="●"/>
            </a:pPr>
            <a:r>
              <a:rPr b="1" lang="en" sz="1800">
                <a:solidFill>
                  <a:srgbClr val="1F1F1F"/>
                </a:solidFill>
              </a:rPr>
              <a:t>enforced on any action that's initiated against an Azure resource that passes through Azure Resource Manager.</a:t>
            </a:r>
            <a:endParaRPr b="1" sz="1800">
              <a:solidFill>
                <a:srgbClr val="1F1F1F"/>
              </a:solidFill>
            </a:endParaRPr>
          </a:p>
          <a:p>
            <a:pPr indent="-342900" lvl="0" marL="457200" marR="0" rtl="0" algn="l">
              <a:lnSpc>
                <a:spcPct val="115000"/>
              </a:lnSpc>
              <a:spcBef>
                <a:spcPts val="0"/>
              </a:spcBef>
              <a:spcAft>
                <a:spcPts val="0"/>
              </a:spcAft>
              <a:buClr>
                <a:srgbClr val="1F1F1F"/>
              </a:buClr>
              <a:buSzPts val="1800"/>
              <a:buChar char="●"/>
            </a:pPr>
            <a:r>
              <a:rPr lang="en" sz="1800">
                <a:solidFill>
                  <a:srgbClr val="1F1F1F"/>
                </a:solidFill>
              </a:rPr>
              <a:t>Azure RBAC does </a:t>
            </a:r>
            <a:r>
              <a:rPr b="1" lang="en" sz="1800">
                <a:solidFill>
                  <a:srgbClr val="1F1F1F"/>
                </a:solidFill>
              </a:rPr>
              <a:t>NOT enforce access permissions at the application or data level.</a:t>
            </a:r>
            <a:endParaRPr b="1" sz="1800">
              <a:solidFill>
                <a:srgbClr val="1F1F1F"/>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pic>
        <p:nvPicPr>
          <p:cNvPr id="781" name="Google Shape;781;p117"/>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782" name="Google Shape;782;p117"/>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is a </a:t>
            </a:r>
            <a:endParaRPr sz="4500">
              <a:solidFill>
                <a:srgbClr val="274E13"/>
              </a:solidFill>
            </a:endParaRPr>
          </a:p>
          <a:p>
            <a:pPr indent="0" lvl="0" marL="0" rtl="0" algn="ctr">
              <a:spcBef>
                <a:spcPts val="0"/>
              </a:spcBef>
              <a:spcAft>
                <a:spcPts val="0"/>
              </a:spcAft>
              <a:buNone/>
            </a:pPr>
            <a:r>
              <a:rPr lang="en" sz="4500">
                <a:solidFill>
                  <a:srgbClr val="274E13"/>
                </a:solidFill>
              </a:rPr>
              <a:t>zero trust model</a:t>
            </a:r>
            <a:r>
              <a:rPr lang="en" sz="4500">
                <a:solidFill>
                  <a:srgbClr val="274E13"/>
                </a:solidFill>
              </a:rPr>
              <a:t>?</a:t>
            </a:r>
            <a:endParaRPr sz="4500">
              <a:solidFill>
                <a:srgbClr val="274E13"/>
              </a:solidFill>
            </a:endParaRPr>
          </a:p>
        </p:txBody>
      </p:sp>
      <p:sp>
        <p:nvSpPr>
          <p:cNvPr id="783" name="Google Shape;783;p117"/>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Q.46</a:t>
            </a:r>
            <a:endParaRPr b="1" sz="1800">
              <a:solidFill>
                <a:schemeClr val="accent3"/>
              </a:solidFill>
              <a:latin typeface="Open Sans"/>
              <a:ea typeface="Open Sans"/>
              <a:cs typeface="Open Sans"/>
              <a:sym typeface="Open Sans"/>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pic>
        <p:nvPicPr>
          <p:cNvPr id="788" name="Google Shape;788;p118"/>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789" name="Google Shape;789;p118"/>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A.46</a:t>
            </a:r>
            <a:endParaRPr b="1" sz="1800">
              <a:solidFill>
                <a:schemeClr val="accent3"/>
              </a:solidFill>
              <a:latin typeface="Open Sans"/>
              <a:ea typeface="Open Sans"/>
              <a:cs typeface="Open Sans"/>
              <a:sym typeface="Open Sans"/>
            </a:endParaRPr>
          </a:p>
        </p:txBody>
      </p:sp>
      <p:sp>
        <p:nvSpPr>
          <p:cNvPr id="790" name="Google Shape;790;p118"/>
          <p:cNvSpPr txBox="1"/>
          <p:nvPr/>
        </p:nvSpPr>
        <p:spPr>
          <a:xfrm>
            <a:off x="2082025" y="931275"/>
            <a:ext cx="5106600" cy="30138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lang="en" sz="2200">
                <a:solidFill>
                  <a:srgbClr val="1F1F1F"/>
                </a:solidFill>
              </a:rPr>
              <a:t>Instead of assuming that a device is safe because it’s within the corporate network, Zero trust requires everyone to authenticate.</a:t>
            </a:r>
            <a:endParaRPr sz="2200">
              <a:solidFill>
                <a:srgbClr val="1F1F1F"/>
              </a:solidFill>
            </a:endParaRPr>
          </a:p>
          <a:p>
            <a:pPr indent="-368300" lvl="0" marL="457200" marR="0" rtl="0" algn="l">
              <a:lnSpc>
                <a:spcPct val="115000"/>
              </a:lnSpc>
              <a:spcBef>
                <a:spcPts val="1200"/>
              </a:spcBef>
              <a:spcAft>
                <a:spcPts val="0"/>
              </a:spcAft>
              <a:buClr>
                <a:srgbClr val="1F1F1F"/>
              </a:buClr>
              <a:buSzPts val="2200"/>
              <a:buChar char="●"/>
            </a:pPr>
            <a:r>
              <a:rPr b="1" lang="en" sz="2200">
                <a:solidFill>
                  <a:srgbClr val="1F1F1F"/>
                </a:solidFill>
              </a:rPr>
              <a:t>Verify explicitly </a:t>
            </a:r>
            <a:endParaRPr b="1" sz="2200">
              <a:solidFill>
                <a:srgbClr val="1F1F1F"/>
              </a:solidFill>
            </a:endParaRPr>
          </a:p>
          <a:p>
            <a:pPr indent="-368300" lvl="0" marL="457200" marR="0" rtl="0" algn="l">
              <a:lnSpc>
                <a:spcPct val="115000"/>
              </a:lnSpc>
              <a:spcBef>
                <a:spcPts val="0"/>
              </a:spcBef>
              <a:spcAft>
                <a:spcPts val="0"/>
              </a:spcAft>
              <a:buClr>
                <a:srgbClr val="1F1F1F"/>
              </a:buClr>
              <a:buSzPts val="2200"/>
              <a:buChar char="●"/>
            </a:pPr>
            <a:r>
              <a:rPr b="1" lang="en" sz="2200">
                <a:solidFill>
                  <a:srgbClr val="1F1F1F"/>
                </a:solidFill>
              </a:rPr>
              <a:t>Use least privilege access </a:t>
            </a:r>
            <a:endParaRPr b="1" sz="2200">
              <a:solidFill>
                <a:srgbClr val="1F1F1F"/>
              </a:solidFill>
            </a:endParaRPr>
          </a:p>
          <a:p>
            <a:pPr indent="-368300" lvl="0" marL="457200" marR="0" rtl="0" algn="l">
              <a:lnSpc>
                <a:spcPct val="115000"/>
              </a:lnSpc>
              <a:spcBef>
                <a:spcPts val="0"/>
              </a:spcBef>
              <a:spcAft>
                <a:spcPts val="0"/>
              </a:spcAft>
              <a:buClr>
                <a:srgbClr val="1F1F1F"/>
              </a:buClr>
              <a:buSzPts val="2200"/>
              <a:buChar char="●"/>
            </a:pPr>
            <a:r>
              <a:rPr b="1" lang="en" sz="2200">
                <a:solidFill>
                  <a:srgbClr val="1F1F1F"/>
                </a:solidFill>
              </a:rPr>
              <a:t>Assume breach </a:t>
            </a:r>
            <a:endParaRPr b="1" sz="2200">
              <a:solidFill>
                <a:srgbClr val="1F1F1F"/>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pic>
        <p:nvPicPr>
          <p:cNvPr id="795" name="Google Shape;795;p119"/>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796" name="Google Shape;796;p119"/>
          <p:cNvSpPr txBox="1"/>
          <p:nvPr>
            <p:ph type="title"/>
          </p:nvPr>
        </p:nvSpPr>
        <p:spPr>
          <a:xfrm>
            <a:off x="15430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a:t>
            </a:r>
            <a:endParaRPr sz="4500">
              <a:solidFill>
                <a:srgbClr val="274E13"/>
              </a:solidFill>
            </a:endParaRPr>
          </a:p>
          <a:p>
            <a:pPr indent="0" lvl="0" marL="0" rtl="0" algn="ctr">
              <a:spcBef>
                <a:spcPts val="0"/>
              </a:spcBef>
              <a:spcAft>
                <a:spcPts val="0"/>
              </a:spcAft>
              <a:buNone/>
            </a:pPr>
            <a:r>
              <a:rPr lang="en" sz="4500">
                <a:solidFill>
                  <a:srgbClr val="274E13"/>
                </a:solidFill>
              </a:rPr>
              <a:t>layers of </a:t>
            </a:r>
            <a:endParaRPr sz="4500">
              <a:solidFill>
                <a:srgbClr val="274E13"/>
              </a:solidFill>
            </a:endParaRPr>
          </a:p>
          <a:p>
            <a:pPr indent="0" lvl="0" marL="0" rtl="0" algn="ctr">
              <a:spcBef>
                <a:spcPts val="0"/>
              </a:spcBef>
              <a:spcAft>
                <a:spcPts val="0"/>
              </a:spcAft>
              <a:buNone/>
            </a:pPr>
            <a:r>
              <a:rPr lang="en" sz="4500">
                <a:solidFill>
                  <a:srgbClr val="274E13"/>
                </a:solidFill>
              </a:rPr>
              <a:t>defense in depth?</a:t>
            </a:r>
            <a:endParaRPr sz="4500">
              <a:solidFill>
                <a:srgbClr val="274E13"/>
              </a:solidFill>
            </a:endParaRPr>
          </a:p>
        </p:txBody>
      </p:sp>
      <p:sp>
        <p:nvSpPr>
          <p:cNvPr id="797" name="Google Shape;797;p119"/>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Q.47</a:t>
            </a:r>
            <a:endParaRPr b="1" sz="1800">
              <a:solidFill>
                <a:schemeClr val="accent3"/>
              </a:solidFill>
              <a:latin typeface="Open Sans"/>
              <a:ea typeface="Open Sans"/>
              <a:cs typeface="Open Sans"/>
              <a:sym typeface="Open Sans"/>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pic>
        <p:nvPicPr>
          <p:cNvPr id="802" name="Google Shape;802;p120"/>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803" name="Google Shape;803;p120"/>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A.47</a:t>
            </a:r>
            <a:endParaRPr b="1" sz="1800">
              <a:solidFill>
                <a:schemeClr val="accent3"/>
              </a:solidFill>
              <a:latin typeface="Open Sans"/>
              <a:ea typeface="Open Sans"/>
              <a:cs typeface="Open Sans"/>
              <a:sym typeface="Open Sans"/>
            </a:endParaRPr>
          </a:p>
        </p:txBody>
      </p:sp>
      <p:sp>
        <p:nvSpPr>
          <p:cNvPr id="804" name="Google Shape;804;p120"/>
          <p:cNvSpPr txBox="1"/>
          <p:nvPr/>
        </p:nvSpPr>
        <p:spPr>
          <a:xfrm>
            <a:off x="1434900" y="626475"/>
            <a:ext cx="5845500" cy="39903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lang="en" sz="1300">
                <a:solidFill>
                  <a:srgbClr val="1F1F1F"/>
                </a:solidFill>
              </a:rPr>
              <a:t>Each layer provides protection so that if one layer is breached, a subsequent layer is already in place:</a:t>
            </a:r>
            <a:endParaRPr sz="1300">
              <a:solidFill>
                <a:srgbClr val="1F1F1F"/>
              </a:solidFill>
            </a:endParaRPr>
          </a:p>
          <a:p>
            <a:pPr indent="-311150" lvl="0" marL="457200" marR="0" rtl="0" algn="l">
              <a:lnSpc>
                <a:spcPct val="115000"/>
              </a:lnSpc>
              <a:spcBef>
                <a:spcPts val="1200"/>
              </a:spcBef>
              <a:spcAft>
                <a:spcPts val="0"/>
              </a:spcAft>
              <a:buClr>
                <a:srgbClr val="1F1F1F"/>
              </a:buClr>
              <a:buSzPts val="1300"/>
              <a:buAutoNum type="arabicPeriod"/>
            </a:pPr>
            <a:r>
              <a:rPr b="1" lang="en" sz="1300">
                <a:solidFill>
                  <a:srgbClr val="1F1F1F"/>
                </a:solidFill>
              </a:rPr>
              <a:t>Physical security</a:t>
            </a:r>
            <a:r>
              <a:rPr lang="en" sz="1300">
                <a:solidFill>
                  <a:srgbClr val="1F1F1F"/>
                </a:solidFill>
              </a:rPr>
              <a:t> -1st line of defense to protect computing hardware in the datacenter.</a:t>
            </a:r>
            <a:endParaRPr sz="1300">
              <a:solidFill>
                <a:srgbClr val="1F1F1F"/>
              </a:solidFill>
            </a:endParaRPr>
          </a:p>
          <a:p>
            <a:pPr indent="-311150" lvl="0" marL="457200" marR="0" rtl="0" algn="l">
              <a:lnSpc>
                <a:spcPct val="115000"/>
              </a:lnSpc>
              <a:spcBef>
                <a:spcPts val="0"/>
              </a:spcBef>
              <a:spcAft>
                <a:spcPts val="0"/>
              </a:spcAft>
              <a:buClr>
                <a:srgbClr val="1F1F1F"/>
              </a:buClr>
              <a:buSzPts val="1300"/>
              <a:buAutoNum type="arabicPeriod"/>
            </a:pPr>
            <a:r>
              <a:rPr b="1" lang="en" sz="1300">
                <a:solidFill>
                  <a:srgbClr val="1F1F1F"/>
                </a:solidFill>
              </a:rPr>
              <a:t>Identity and access</a:t>
            </a:r>
            <a:r>
              <a:rPr lang="en" sz="1300">
                <a:solidFill>
                  <a:srgbClr val="1F1F1F"/>
                </a:solidFill>
              </a:rPr>
              <a:t> - controls access to infrastructure and change control.</a:t>
            </a:r>
            <a:endParaRPr sz="1300">
              <a:solidFill>
                <a:srgbClr val="1F1F1F"/>
              </a:solidFill>
            </a:endParaRPr>
          </a:p>
          <a:p>
            <a:pPr indent="-311150" lvl="0" marL="457200" marR="0" rtl="0" algn="l">
              <a:lnSpc>
                <a:spcPct val="115000"/>
              </a:lnSpc>
              <a:spcBef>
                <a:spcPts val="0"/>
              </a:spcBef>
              <a:spcAft>
                <a:spcPts val="0"/>
              </a:spcAft>
              <a:buClr>
                <a:srgbClr val="1F1F1F"/>
              </a:buClr>
              <a:buSzPts val="1300"/>
              <a:buAutoNum type="arabicPeriod"/>
            </a:pPr>
            <a:r>
              <a:rPr b="1" lang="en" sz="1300">
                <a:solidFill>
                  <a:srgbClr val="1F1F1F"/>
                </a:solidFill>
              </a:rPr>
              <a:t>Perimeter </a:t>
            </a:r>
            <a:r>
              <a:rPr lang="en" sz="1300">
                <a:solidFill>
                  <a:srgbClr val="1F1F1F"/>
                </a:solidFill>
              </a:rPr>
              <a:t>- uses distributed denial of service (DDoS) protection to filter large-scale attacks before they can cause a denial of service for users.</a:t>
            </a:r>
            <a:endParaRPr sz="1300">
              <a:solidFill>
                <a:srgbClr val="1F1F1F"/>
              </a:solidFill>
            </a:endParaRPr>
          </a:p>
          <a:p>
            <a:pPr indent="-311150" lvl="0" marL="457200" marR="0" rtl="0" algn="l">
              <a:lnSpc>
                <a:spcPct val="115000"/>
              </a:lnSpc>
              <a:spcBef>
                <a:spcPts val="0"/>
              </a:spcBef>
              <a:spcAft>
                <a:spcPts val="0"/>
              </a:spcAft>
              <a:buClr>
                <a:srgbClr val="1F1F1F"/>
              </a:buClr>
              <a:buSzPts val="1300"/>
              <a:buAutoNum type="arabicPeriod"/>
            </a:pPr>
            <a:r>
              <a:rPr b="1" lang="en" sz="1300">
                <a:solidFill>
                  <a:srgbClr val="1F1F1F"/>
                </a:solidFill>
              </a:rPr>
              <a:t>Network </a:t>
            </a:r>
            <a:r>
              <a:rPr lang="en" sz="1300">
                <a:solidFill>
                  <a:srgbClr val="1F1F1F"/>
                </a:solidFill>
              </a:rPr>
              <a:t>- layer limits communication between resources through segmentation and access controls.</a:t>
            </a:r>
            <a:endParaRPr sz="1300">
              <a:solidFill>
                <a:srgbClr val="1F1F1F"/>
              </a:solidFill>
            </a:endParaRPr>
          </a:p>
          <a:p>
            <a:pPr indent="-311150" lvl="0" marL="457200" marR="0" rtl="0" algn="l">
              <a:lnSpc>
                <a:spcPct val="115000"/>
              </a:lnSpc>
              <a:spcBef>
                <a:spcPts val="0"/>
              </a:spcBef>
              <a:spcAft>
                <a:spcPts val="0"/>
              </a:spcAft>
              <a:buClr>
                <a:srgbClr val="1F1F1F"/>
              </a:buClr>
              <a:buSzPts val="1300"/>
              <a:buAutoNum type="arabicPeriod"/>
            </a:pPr>
            <a:r>
              <a:rPr b="1" lang="en" sz="1300">
                <a:solidFill>
                  <a:srgbClr val="1F1F1F"/>
                </a:solidFill>
              </a:rPr>
              <a:t>Compute </a:t>
            </a:r>
            <a:r>
              <a:rPr lang="en" sz="1300">
                <a:solidFill>
                  <a:srgbClr val="1F1F1F"/>
                </a:solidFill>
              </a:rPr>
              <a:t>- layer secures access to virtual machines.</a:t>
            </a:r>
            <a:endParaRPr sz="1300">
              <a:solidFill>
                <a:srgbClr val="1F1F1F"/>
              </a:solidFill>
            </a:endParaRPr>
          </a:p>
          <a:p>
            <a:pPr indent="-311150" lvl="0" marL="457200" marR="0" rtl="0" algn="l">
              <a:lnSpc>
                <a:spcPct val="115000"/>
              </a:lnSpc>
              <a:spcBef>
                <a:spcPts val="0"/>
              </a:spcBef>
              <a:spcAft>
                <a:spcPts val="0"/>
              </a:spcAft>
              <a:buClr>
                <a:srgbClr val="1F1F1F"/>
              </a:buClr>
              <a:buSzPts val="1300"/>
              <a:buAutoNum type="arabicPeriod"/>
            </a:pPr>
            <a:r>
              <a:rPr b="1" lang="en" sz="1300">
                <a:solidFill>
                  <a:srgbClr val="1F1F1F"/>
                </a:solidFill>
              </a:rPr>
              <a:t>Application </a:t>
            </a:r>
            <a:r>
              <a:rPr lang="en" sz="1300">
                <a:solidFill>
                  <a:srgbClr val="1F1F1F"/>
                </a:solidFill>
              </a:rPr>
              <a:t>- layer helps ensure that applications are secure and free of security vulnerabilities.</a:t>
            </a:r>
            <a:endParaRPr sz="1300">
              <a:solidFill>
                <a:srgbClr val="1F1F1F"/>
              </a:solidFill>
            </a:endParaRPr>
          </a:p>
          <a:p>
            <a:pPr indent="-311150" lvl="0" marL="457200" marR="0" rtl="0" algn="l">
              <a:lnSpc>
                <a:spcPct val="115000"/>
              </a:lnSpc>
              <a:spcBef>
                <a:spcPts val="0"/>
              </a:spcBef>
              <a:spcAft>
                <a:spcPts val="0"/>
              </a:spcAft>
              <a:buClr>
                <a:srgbClr val="1F1F1F"/>
              </a:buClr>
              <a:buSzPts val="1300"/>
              <a:buAutoNum type="arabicPeriod"/>
            </a:pPr>
            <a:r>
              <a:rPr b="1" lang="en" sz="1300">
                <a:solidFill>
                  <a:srgbClr val="1F1F1F"/>
                </a:solidFill>
              </a:rPr>
              <a:t>Data - </a:t>
            </a:r>
            <a:r>
              <a:rPr lang="en" sz="1300">
                <a:solidFill>
                  <a:srgbClr val="1F1F1F"/>
                </a:solidFill>
              </a:rPr>
              <a:t>layer controls access to business and customer data that you need to protect.</a:t>
            </a:r>
            <a:endParaRPr sz="1300">
              <a:solidFill>
                <a:srgbClr val="1F1F1F"/>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pic>
        <p:nvPicPr>
          <p:cNvPr id="809" name="Google Shape;809;p121"/>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810" name="Google Shape;810;p121"/>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is Microsoft Defender for Cloud?</a:t>
            </a:r>
            <a:endParaRPr sz="4500">
              <a:solidFill>
                <a:srgbClr val="274E13"/>
              </a:solidFill>
            </a:endParaRPr>
          </a:p>
        </p:txBody>
      </p:sp>
      <p:sp>
        <p:nvSpPr>
          <p:cNvPr id="811" name="Google Shape;811;p121"/>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Q.48</a:t>
            </a:r>
            <a:endParaRPr b="1" sz="1800">
              <a:solidFill>
                <a:schemeClr val="accent3"/>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33" name="Google Shape;133;p23"/>
          <p:cNvSpPr txBox="1"/>
          <p:nvPr>
            <p:ph type="title"/>
          </p:nvPr>
        </p:nvSpPr>
        <p:spPr>
          <a:xfrm>
            <a:off x="2190051" y="657325"/>
            <a:ext cx="4541400" cy="36480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the </a:t>
            </a:r>
            <a:endParaRPr sz="4500">
              <a:solidFill>
                <a:srgbClr val="274E13"/>
              </a:solidFill>
            </a:endParaRPr>
          </a:p>
          <a:p>
            <a:pPr indent="0" lvl="0" marL="0" rtl="0" algn="ctr">
              <a:spcBef>
                <a:spcPts val="0"/>
              </a:spcBef>
              <a:spcAft>
                <a:spcPts val="0"/>
              </a:spcAft>
              <a:buNone/>
            </a:pPr>
            <a:r>
              <a:rPr lang="en" sz="4500">
                <a:solidFill>
                  <a:srgbClr val="274E13"/>
                </a:solidFill>
              </a:rPr>
              <a:t>Benefits of high availability and </a:t>
            </a:r>
            <a:r>
              <a:rPr lang="en" sz="4500">
                <a:solidFill>
                  <a:srgbClr val="274E13"/>
                </a:solidFill>
              </a:rPr>
              <a:t>scalability</a:t>
            </a:r>
            <a:r>
              <a:rPr lang="en" sz="4500">
                <a:solidFill>
                  <a:srgbClr val="274E13"/>
                </a:solidFill>
              </a:rPr>
              <a:t> in the cloud</a:t>
            </a:r>
            <a:endParaRPr sz="4500">
              <a:solidFill>
                <a:srgbClr val="274E13"/>
              </a:solidFill>
            </a:endParaRPr>
          </a:p>
        </p:txBody>
      </p:sp>
      <p:sp>
        <p:nvSpPr>
          <p:cNvPr id="134" name="Google Shape;134;p23"/>
          <p:cNvSpPr txBox="1"/>
          <p:nvPr/>
        </p:nvSpPr>
        <p:spPr>
          <a:xfrm>
            <a:off x="1441210" y="494575"/>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Q.4</a:t>
            </a:r>
            <a:endParaRPr b="1" sz="1800">
              <a:solidFill>
                <a:schemeClr val="accent3"/>
              </a:solidFill>
              <a:latin typeface="Open Sans"/>
              <a:ea typeface="Open Sans"/>
              <a:cs typeface="Open Sans"/>
              <a:sym typeface="Open Sans"/>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pic>
        <p:nvPicPr>
          <p:cNvPr id="816" name="Google Shape;816;p122"/>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817" name="Google Shape;817;p122"/>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A.48</a:t>
            </a:r>
            <a:endParaRPr b="1" sz="1800">
              <a:solidFill>
                <a:schemeClr val="accent3"/>
              </a:solidFill>
              <a:latin typeface="Open Sans"/>
              <a:ea typeface="Open Sans"/>
              <a:cs typeface="Open Sans"/>
              <a:sym typeface="Open Sans"/>
            </a:endParaRPr>
          </a:p>
        </p:txBody>
      </p:sp>
      <p:sp>
        <p:nvSpPr>
          <p:cNvPr id="818" name="Google Shape;818;p122"/>
          <p:cNvSpPr txBox="1"/>
          <p:nvPr/>
        </p:nvSpPr>
        <p:spPr>
          <a:xfrm>
            <a:off x="1434900" y="626475"/>
            <a:ext cx="6189900" cy="36579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lang="en" sz="1900">
                <a:solidFill>
                  <a:srgbClr val="1F1F1F"/>
                </a:solidFill>
              </a:rPr>
              <a:t>Microsoft Defender for Cloud is a monitoring tool that:</a:t>
            </a:r>
            <a:endParaRPr sz="1900">
              <a:solidFill>
                <a:srgbClr val="1F1F1F"/>
              </a:solidFill>
            </a:endParaRPr>
          </a:p>
          <a:p>
            <a:pPr indent="-349250" lvl="0" marL="457200" marR="0" rtl="0" algn="l">
              <a:lnSpc>
                <a:spcPct val="115000"/>
              </a:lnSpc>
              <a:spcBef>
                <a:spcPts val="1200"/>
              </a:spcBef>
              <a:spcAft>
                <a:spcPts val="0"/>
              </a:spcAft>
              <a:buClr>
                <a:srgbClr val="1F1F1F"/>
              </a:buClr>
              <a:buSzPts val="1900"/>
              <a:buAutoNum type="arabicPeriod"/>
            </a:pPr>
            <a:r>
              <a:rPr b="1" lang="en" sz="1900">
                <a:solidFill>
                  <a:srgbClr val="1F1F1F"/>
                </a:solidFill>
              </a:rPr>
              <a:t>Continuously Assesse</a:t>
            </a:r>
            <a:r>
              <a:rPr lang="en" sz="1900">
                <a:solidFill>
                  <a:srgbClr val="1F1F1F"/>
                </a:solidFill>
              </a:rPr>
              <a:t>s / m</a:t>
            </a:r>
            <a:r>
              <a:rPr lang="en" sz="1900">
                <a:solidFill>
                  <a:srgbClr val="1F1F1F"/>
                </a:solidFill>
              </a:rPr>
              <a:t>onitors your cloud, on-prem, hybrid, and multi-cloud envs</a:t>
            </a:r>
            <a:endParaRPr sz="1900">
              <a:solidFill>
                <a:srgbClr val="1F1F1F"/>
              </a:solidFill>
            </a:endParaRPr>
          </a:p>
          <a:p>
            <a:pPr indent="-349250" lvl="0" marL="457200" marR="0" rtl="0" algn="l">
              <a:lnSpc>
                <a:spcPct val="115000"/>
              </a:lnSpc>
              <a:spcBef>
                <a:spcPts val="0"/>
              </a:spcBef>
              <a:spcAft>
                <a:spcPts val="0"/>
              </a:spcAft>
              <a:buClr>
                <a:srgbClr val="1F1F1F"/>
              </a:buClr>
              <a:buSzPts val="1900"/>
              <a:buAutoNum type="arabicPeriod"/>
            </a:pPr>
            <a:r>
              <a:rPr lang="en" sz="1900">
                <a:solidFill>
                  <a:srgbClr val="1F1F1F"/>
                </a:solidFill>
              </a:rPr>
              <a:t>Provides tools to </a:t>
            </a:r>
            <a:r>
              <a:rPr b="1" lang="en" sz="1900">
                <a:solidFill>
                  <a:srgbClr val="1F1F1F"/>
                </a:solidFill>
              </a:rPr>
              <a:t>Secure </a:t>
            </a:r>
            <a:r>
              <a:rPr lang="en" sz="1900">
                <a:solidFill>
                  <a:srgbClr val="1F1F1F"/>
                </a:solidFill>
              </a:rPr>
              <a:t>/ Harden resources, track security and protect against cyber attacks and streamline security management</a:t>
            </a:r>
            <a:endParaRPr sz="1900">
              <a:solidFill>
                <a:srgbClr val="1F1F1F"/>
              </a:solidFill>
            </a:endParaRPr>
          </a:p>
          <a:p>
            <a:pPr indent="-349250" lvl="0" marL="457200" marR="0" rtl="0" algn="l">
              <a:lnSpc>
                <a:spcPct val="115000"/>
              </a:lnSpc>
              <a:spcBef>
                <a:spcPts val="0"/>
              </a:spcBef>
              <a:spcAft>
                <a:spcPts val="0"/>
              </a:spcAft>
              <a:buClr>
                <a:srgbClr val="1F1F1F"/>
              </a:buClr>
              <a:buSzPts val="1900"/>
              <a:buAutoNum type="arabicPeriod"/>
            </a:pPr>
            <a:r>
              <a:rPr b="1" lang="en" sz="1900">
                <a:solidFill>
                  <a:srgbClr val="1F1F1F"/>
                </a:solidFill>
              </a:rPr>
              <a:t>Defends </a:t>
            </a:r>
            <a:r>
              <a:rPr lang="en" sz="1900">
                <a:solidFill>
                  <a:srgbClr val="1F1F1F"/>
                </a:solidFill>
              </a:rPr>
              <a:t>and Detects threats across: </a:t>
            </a:r>
            <a:endParaRPr sz="1900">
              <a:solidFill>
                <a:srgbClr val="1F1F1F"/>
              </a:solidFill>
            </a:endParaRPr>
          </a:p>
          <a:p>
            <a:pPr indent="-349250" lvl="1" marL="914400" marR="0" rtl="0" algn="l">
              <a:lnSpc>
                <a:spcPct val="115000"/>
              </a:lnSpc>
              <a:spcBef>
                <a:spcPts val="0"/>
              </a:spcBef>
              <a:spcAft>
                <a:spcPts val="0"/>
              </a:spcAft>
              <a:buClr>
                <a:srgbClr val="1F1F1F"/>
              </a:buClr>
              <a:buSzPts val="1900"/>
              <a:buAutoNum type="alphaLcPeriod"/>
            </a:pPr>
            <a:r>
              <a:rPr lang="en" sz="1900">
                <a:solidFill>
                  <a:srgbClr val="1F1F1F"/>
                </a:solidFill>
              </a:rPr>
              <a:t>Azure PaaS Services</a:t>
            </a:r>
            <a:endParaRPr sz="1900">
              <a:solidFill>
                <a:srgbClr val="1F1F1F"/>
              </a:solidFill>
            </a:endParaRPr>
          </a:p>
          <a:p>
            <a:pPr indent="-349250" lvl="1" marL="914400" marR="0" rtl="0" algn="l">
              <a:lnSpc>
                <a:spcPct val="115000"/>
              </a:lnSpc>
              <a:spcBef>
                <a:spcPts val="0"/>
              </a:spcBef>
              <a:spcAft>
                <a:spcPts val="0"/>
              </a:spcAft>
              <a:buClr>
                <a:srgbClr val="1F1F1F"/>
              </a:buClr>
              <a:buSzPts val="1900"/>
              <a:buAutoNum type="alphaLcPeriod"/>
            </a:pPr>
            <a:r>
              <a:rPr lang="en" sz="1900">
                <a:solidFill>
                  <a:srgbClr val="1F1F1F"/>
                </a:solidFill>
              </a:rPr>
              <a:t>Azure data Services</a:t>
            </a:r>
            <a:endParaRPr sz="1900">
              <a:solidFill>
                <a:srgbClr val="1F1F1F"/>
              </a:solidFill>
            </a:endParaRPr>
          </a:p>
          <a:p>
            <a:pPr indent="-349250" lvl="1" marL="914400" marR="0" rtl="0" algn="l">
              <a:lnSpc>
                <a:spcPct val="115000"/>
              </a:lnSpc>
              <a:spcBef>
                <a:spcPts val="0"/>
              </a:spcBef>
              <a:spcAft>
                <a:spcPts val="0"/>
              </a:spcAft>
              <a:buClr>
                <a:srgbClr val="1F1F1F"/>
              </a:buClr>
              <a:buSzPts val="1900"/>
              <a:buAutoNum type="alphaLcPeriod"/>
            </a:pPr>
            <a:r>
              <a:rPr lang="en" sz="1900">
                <a:solidFill>
                  <a:srgbClr val="1F1F1F"/>
                </a:solidFill>
              </a:rPr>
              <a:t>Networks</a:t>
            </a:r>
            <a:endParaRPr sz="1900">
              <a:solidFill>
                <a:srgbClr val="1F1F1F"/>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23"/>
          <p:cNvSpPr txBox="1"/>
          <p:nvPr>
            <p:ph type="title"/>
          </p:nvPr>
        </p:nvSpPr>
        <p:spPr>
          <a:xfrm>
            <a:off x="490250" y="526350"/>
            <a:ext cx="7837800" cy="4090800"/>
          </a:xfrm>
          <a:prstGeom prst="rect">
            <a:avLst/>
          </a:prstGeom>
        </p:spPr>
        <p:txBody>
          <a:bodyPr anchorCtr="0" anchor="ctr" bIns="91425" lIns="91425" spcFirstLastPara="1" rIns="91425" wrap="square" tIns="91425">
            <a:normAutofit/>
          </a:bodyPr>
          <a:lstStyle/>
          <a:p>
            <a:pPr indent="0" lvl="0" marL="0" rtl="0" algn="l">
              <a:lnSpc>
                <a:spcPct val="112500"/>
              </a:lnSpc>
              <a:spcBef>
                <a:spcPts val="0"/>
              </a:spcBef>
              <a:spcAft>
                <a:spcPts val="0"/>
              </a:spcAft>
              <a:buNone/>
            </a:pPr>
            <a:r>
              <a:rPr b="1" lang="en" sz="2300">
                <a:solidFill>
                  <a:srgbClr val="161616"/>
                </a:solidFill>
                <a:highlight>
                  <a:srgbClr val="FFFFFF"/>
                </a:highlight>
                <a:latin typeface="Arial"/>
                <a:ea typeface="Arial"/>
                <a:cs typeface="Arial"/>
                <a:sym typeface="Arial"/>
              </a:rPr>
              <a:t>Microsoft Azure Fundamentals: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Describe Azure management and governance</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Next module: </a:t>
            </a:r>
            <a:endParaRPr b="1" sz="2300">
              <a:solidFill>
                <a:srgbClr val="161616"/>
              </a:solidFill>
              <a:highlight>
                <a:srgbClr val="FFFFFF"/>
              </a:highlight>
              <a:latin typeface="Arial"/>
              <a:ea typeface="Arial"/>
              <a:cs typeface="Arial"/>
              <a:sym typeface="Arial"/>
            </a:endParaRPr>
          </a:p>
          <a:p>
            <a:pPr indent="0" lvl="0" marL="45720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#3.1 Describe cost mgmt in Azure</a:t>
            </a:r>
            <a:endParaRPr b="1" sz="2300">
              <a:solidFill>
                <a:srgbClr val="161616"/>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4000">
              <a:solidFill>
                <a:srgbClr val="1F1F1F"/>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pic>
        <p:nvPicPr>
          <p:cNvPr id="828" name="Google Shape;828;p124"/>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829" name="Google Shape;829;p124"/>
          <p:cNvSpPr txBox="1"/>
          <p:nvPr>
            <p:ph type="title"/>
          </p:nvPr>
        </p:nvSpPr>
        <p:spPr>
          <a:xfrm>
            <a:off x="17716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factors can affect costs in Azure?</a:t>
            </a:r>
            <a:endParaRPr sz="4500">
              <a:solidFill>
                <a:srgbClr val="274E13"/>
              </a:solidFill>
            </a:endParaRPr>
          </a:p>
        </p:txBody>
      </p:sp>
      <p:sp>
        <p:nvSpPr>
          <p:cNvPr id="830" name="Google Shape;830;p124"/>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Q.49</a:t>
            </a:r>
            <a:endParaRPr b="1" sz="1800">
              <a:solidFill>
                <a:schemeClr val="accent3"/>
              </a:solidFill>
              <a:latin typeface="Open Sans"/>
              <a:ea typeface="Open Sans"/>
              <a:cs typeface="Open Sans"/>
              <a:sym typeface="Open Sans"/>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pic>
        <p:nvPicPr>
          <p:cNvPr id="835" name="Google Shape;835;p125"/>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836" name="Google Shape;836;p125"/>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A.49</a:t>
            </a:r>
            <a:endParaRPr b="1" sz="1800">
              <a:solidFill>
                <a:schemeClr val="accent3"/>
              </a:solidFill>
              <a:latin typeface="Open Sans"/>
              <a:ea typeface="Open Sans"/>
              <a:cs typeface="Open Sans"/>
              <a:sym typeface="Open Sans"/>
            </a:endParaRPr>
          </a:p>
        </p:txBody>
      </p:sp>
      <p:sp>
        <p:nvSpPr>
          <p:cNvPr id="837" name="Google Shape;837;p125"/>
          <p:cNvSpPr txBox="1"/>
          <p:nvPr/>
        </p:nvSpPr>
        <p:spPr>
          <a:xfrm>
            <a:off x="1434900" y="550275"/>
            <a:ext cx="6189900" cy="44331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lang="en" sz="1900">
                <a:solidFill>
                  <a:srgbClr val="1F1F1F"/>
                </a:solidFill>
              </a:rPr>
              <a:t>OpEx costs can be impacted by:</a:t>
            </a:r>
            <a:endParaRPr sz="1900">
              <a:solidFill>
                <a:srgbClr val="1F1F1F"/>
              </a:solidFill>
            </a:endParaRPr>
          </a:p>
          <a:p>
            <a:pPr indent="-349250" lvl="0" marL="457200" marR="0" rtl="0" algn="l">
              <a:lnSpc>
                <a:spcPct val="115000"/>
              </a:lnSpc>
              <a:spcBef>
                <a:spcPts val="1200"/>
              </a:spcBef>
              <a:spcAft>
                <a:spcPts val="0"/>
              </a:spcAft>
              <a:buClr>
                <a:srgbClr val="1F1F1F"/>
              </a:buClr>
              <a:buSzPts val="1900"/>
              <a:buChar char="●"/>
            </a:pPr>
            <a:r>
              <a:rPr lang="en" sz="1900">
                <a:solidFill>
                  <a:srgbClr val="1F1F1F"/>
                </a:solidFill>
              </a:rPr>
              <a:t>Resource type</a:t>
            </a:r>
            <a:endParaRPr sz="1900">
              <a:solidFill>
                <a:srgbClr val="1F1F1F"/>
              </a:solidFill>
            </a:endParaRPr>
          </a:p>
          <a:p>
            <a:pPr indent="-349250" lvl="0" marL="457200" marR="0" rtl="0" algn="l">
              <a:lnSpc>
                <a:spcPct val="115000"/>
              </a:lnSpc>
              <a:spcBef>
                <a:spcPts val="0"/>
              </a:spcBef>
              <a:spcAft>
                <a:spcPts val="0"/>
              </a:spcAft>
              <a:buClr>
                <a:srgbClr val="1F1F1F"/>
              </a:buClr>
              <a:buSzPts val="1900"/>
              <a:buChar char="●"/>
            </a:pPr>
            <a:r>
              <a:rPr lang="en" sz="1900">
                <a:solidFill>
                  <a:srgbClr val="1F1F1F"/>
                </a:solidFill>
              </a:rPr>
              <a:t>Consumption</a:t>
            </a:r>
            <a:endParaRPr sz="1900">
              <a:solidFill>
                <a:srgbClr val="1F1F1F"/>
              </a:solidFill>
            </a:endParaRPr>
          </a:p>
          <a:p>
            <a:pPr indent="-349250" lvl="0" marL="457200" marR="0" rtl="0" algn="l">
              <a:lnSpc>
                <a:spcPct val="115000"/>
              </a:lnSpc>
              <a:spcBef>
                <a:spcPts val="0"/>
              </a:spcBef>
              <a:spcAft>
                <a:spcPts val="0"/>
              </a:spcAft>
              <a:buClr>
                <a:srgbClr val="1F1F1F"/>
              </a:buClr>
              <a:buSzPts val="1900"/>
              <a:buChar char="●"/>
            </a:pPr>
            <a:r>
              <a:rPr lang="en" sz="1900">
                <a:solidFill>
                  <a:srgbClr val="1F1F1F"/>
                </a:solidFill>
              </a:rPr>
              <a:t>Maintenance (use resource groups)</a:t>
            </a:r>
            <a:endParaRPr sz="1900">
              <a:solidFill>
                <a:srgbClr val="1F1F1F"/>
              </a:solidFill>
            </a:endParaRPr>
          </a:p>
          <a:p>
            <a:pPr indent="-349250" lvl="0" marL="457200" marR="0" rtl="0" algn="l">
              <a:lnSpc>
                <a:spcPct val="115000"/>
              </a:lnSpc>
              <a:spcBef>
                <a:spcPts val="0"/>
              </a:spcBef>
              <a:spcAft>
                <a:spcPts val="0"/>
              </a:spcAft>
              <a:buClr>
                <a:srgbClr val="1F1F1F"/>
              </a:buClr>
              <a:buSzPts val="1900"/>
              <a:buChar char="●"/>
            </a:pPr>
            <a:r>
              <a:rPr lang="en" sz="1900">
                <a:solidFill>
                  <a:srgbClr val="1F1F1F"/>
                </a:solidFill>
              </a:rPr>
              <a:t>Geography (eg. cost of power, network traffic, etc)</a:t>
            </a:r>
            <a:endParaRPr sz="1900">
              <a:solidFill>
                <a:srgbClr val="1F1F1F"/>
              </a:solidFill>
            </a:endParaRPr>
          </a:p>
          <a:p>
            <a:pPr indent="-349250" lvl="0" marL="457200" marR="0" rtl="0" algn="l">
              <a:lnSpc>
                <a:spcPct val="115000"/>
              </a:lnSpc>
              <a:spcBef>
                <a:spcPts val="0"/>
              </a:spcBef>
              <a:spcAft>
                <a:spcPts val="0"/>
              </a:spcAft>
              <a:buClr>
                <a:srgbClr val="1F1F1F"/>
              </a:buClr>
              <a:buSzPts val="1900"/>
              <a:buChar char="●"/>
            </a:pPr>
            <a:r>
              <a:rPr lang="en" sz="1900">
                <a:solidFill>
                  <a:srgbClr val="1F1F1F"/>
                </a:solidFill>
              </a:rPr>
              <a:t>Subscription type</a:t>
            </a:r>
            <a:endParaRPr sz="1900">
              <a:solidFill>
                <a:srgbClr val="1F1F1F"/>
              </a:solidFill>
            </a:endParaRPr>
          </a:p>
          <a:p>
            <a:pPr indent="-349250" lvl="0" marL="457200" marR="0" rtl="0" algn="l">
              <a:lnSpc>
                <a:spcPct val="115000"/>
              </a:lnSpc>
              <a:spcBef>
                <a:spcPts val="0"/>
              </a:spcBef>
              <a:spcAft>
                <a:spcPts val="0"/>
              </a:spcAft>
              <a:buClr>
                <a:srgbClr val="1F1F1F"/>
              </a:buClr>
              <a:buSzPts val="1900"/>
              <a:buChar char="●"/>
            </a:pPr>
            <a:r>
              <a:rPr lang="en" sz="1900">
                <a:solidFill>
                  <a:srgbClr val="1F1F1F"/>
                </a:solidFill>
              </a:rPr>
              <a:t>Azure Marketplace (for purchasing services from 3rd party vendors)</a:t>
            </a:r>
            <a:endParaRPr sz="1900">
              <a:solidFill>
                <a:srgbClr val="1F1F1F"/>
              </a:solidFill>
            </a:endParaRPr>
          </a:p>
          <a:p>
            <a:pPr indent="0" lvl="0" marL="0" marR="0" rtl="0" algn="l">
              <a:lnSpc>
                <a:spcPct val="115000"/>
              </a:lnSpc>
              <a:spcBef>
                <a:spcPts val="1200"/>
              </a:spcBef>
              <a:spcAft>
                <a:spcPts val="0"/>
              </a:spcAft>
              <a:buNone/>
            </a:pPr>
            <a:r>
              <a:rPr lang="en" sz="1600">
                <a:solidFill>
                  <a:srgbClr val="1F1F1F"/>
                </a:solidFill>
              </a:rPr>
              <a:t>When you provision an Azure resource, Azure creates metered instances for that resource. </a:t>
            </a:r>
            <a:endParaRPr sz="1600">
              <a:solidFill>
                <a:srgbClr val="1F1F1F"/>
              </a:solidFill>
            </a:endParaRPr>
          </a:p>
          <a:p>
            <a:pPr indent="0" lvl="0" marL="0" marR="0" rtl="0" algn="l">
              <a:lnSpc>
                <a:spcPct val="115000"/>
              </a:lnSpc>
              <a:spcBef>
                <a:spcPts val="1200"/>
              </a:spcBef>
              <a:spcAft>
                <a:spcPts val="0"/>
              </a:spcAft>
              <a:buNone/>
            </a:pPr>
            <a:r>
              <a:rPr lang="en" sz="1600">
                <a:solidFill>
                  <a:srgbClr val="1F1F1F"/>
                </a:solidFill>
              </a:rPr>
              <a:t>The meters track the resources' usage and generate a usage record that is used to calculate your bill.</a:t>
            </a:r>
            <a:endParaRPr sz="1600">
              <a:solidFill>
                <a:srgbClr val="1F1F1F"/>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pic>
        <p:nvPicPr>
          <p:cNvPr id="842" name="Google Shape;842;p126"/>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843" name="Google Shape;843;p126"/>
          <p:cNvSpPr txBox="1"/>
          <p:nvPr>
            <p:ph type="title"/>
          </p:nvPr>
        </p:nvSpPr>
        <p:spPr>
          <a:xfrm>
            <a:off x="17716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Compare Pricing and Total Cost of Ownership calculators</a:t>
            </a:r>
            <a:endParaRPr sz="4500">
              <a:solidFill>
                <a:srgbClr val="274E13"/>
              </a:solidFill>
            </a:endParaRPr>
          </a:p>
        </p:txBody>
      </p:sp>
      <p:sp>
        <p:nvSpPr>
          <p:cNvPr id="844" name="Google Shape;844;p126"/>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Q.50</a:t>
            </a:r>
            <a:endParaRPr b="1" sz="1800">
              <a:solidFill>
                <a:schemeClr val="accent3"/>
              </a:solidFill>
              <a:latin typeface="Open Sans"/>
              <a:ea typeface="Open Sans"/>
              <a:cs typeface="Open Sans"/>
              <a:sym typeface="Open Sans"/>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pic>
        <p:nvPicPr>
          <p:cNvPr id="849" name="Google Shape;849;p127"/>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850" name="Google Shape;850;p127"/>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A.50</a:t>
            </a:r>
            <a:endParaRPr b="1" sz="1800">
              <a:solidFill>
                <a:schemeClr val="accent3"/>
              </a:solidFill>
              <a:latin typeface="Open Sans"/>
              <a:ea typeface="Open Sans"/>
              <a:cs typeface="Open Sans"/>
              <a:sym typeface="Open Sans"/>
            </a:endParaRPr>
          </a:p>
        </p:txBody>
      </p:sp>
      <p:sp>
        <p:nvSpPr>
          <p:cNvPr id="851" name="Google Shape;851;p127"/>
          <p:cNvSpPr txBox="1"/>
          <p:nvPr/>
        </p:nvSpPr>
        <p:spPr>
          <a:xfrm>
            <a:off x="1434900" y="778875"/>
            <a:ext cx="5922600" cy="3657900"/>
          </a:xfrm>
          <a:prstGeom prst="rect">
            <a:avLst/>
          </a:prstGeom>
          <a:noFill/>
          <a:ln>
            <a:noFill/>
          </a:ln>
        </p:spPr>
        <p:txBody>
          <a:bodyPr anchorCtr="0" anchor="ctr" bIns="91425" lIns="91425" spcFirstLastPara="1" rIns="91425" wrap="square" tIns="91425">
            <a:spAutoFit/>
          </a:bodyPr>
          <a:lstStyle/>
          <a:p>
            <a:pPr indent="-349250" lvl="0" marL="457200" marR="0" rtl="0" algn="l">
              <a:lnSpc>
                <a:spcPct val="115000"/>
              </a:lnSpc>
              <a:spcBef>
                <a:spcPts val="1200"/>
              </a:spcBef>
              <a:spcAft>
                <a:spcPts val="0"/>
              </a:spcAft>
              <a:buClr>
                <a:srgbClr val="1F1F1F"/>
              </a:buClr>
              <a:buSzPts val="1900"/>
              <a:buChar char="●"/>
            </a:pPr>
            <a:r>
              <a:rPr lang="en" sz="1900">
                <a:solidFill>
                  <a:srgbClr val="1F1F1F"/>
                </a:solidFill>
              </a:rPr>
              <a:t>Pricing Calc is designed to </a:t>
            </a:r>
            <a:r>
              <a:rPr b="1" i="1" lang="en" sz="1900" u="sng">
                <a:solidFill>
                  <a:srgbClr val="1F1F1F"/>
                </a:solidFill>
              </a:rPr>
              <a:t>estimate </a:t>
            </a:r>
            <a:r>
              <a:rPr lang="en" sz="1900">
                <a:solidFill>
                  <a:srgbClr val="1F1F1F"/>
                </a:solidFill>
              </a:rPr>
              <a:t>the cost for </a:t>
            </a:r>
            <a:r>
              <a:rPr b="1" lang="en" sz="1900">
                <a:solidFill>
                  <a:srgbClr val="1F1F1F"/>
                </a:solidFill>
              </a:rPr>
              <a:t>provisioning </a:t>
            </a:r>
            <a:r>
              <a:rPr lang="en" sz="1900">
                <a:solidFill>
                  <a:srgbClr val="1F1F1F"/>
                </a:solidFill>
              </a:rPr>
              <a:t>resources in Azure. </a:t>
            </a:r>
            <a:endParaRPr sz="1900">
              <a:solidFill>
                <a:srgbClr val="1F1F1F"/>
              </a:solidFill>
            </a:endParaRPr>
          </a:p>
          <a:p>
            <a:pPr indent="-349250" lvl="0" marL="457200" marR="0" rtl="0" algn="l">
              <a:lnSpc>
                <a:spcPct val="115000"/>
              </a:lnSpc>
              <a:spcBef>
                <a:spcPts val="0"/>
              </a:spcBef>
              <a:spcAft>
                <a:spcPts val="0"/>
              </a:spcAft>
              <a:buClr>
                <a:srgbClr val="1F1F1F"/>
              </a:buClr>
              <a:buSzPts val="1900"/>
              <a:buChar char="●"/>
            </a:pPr>
            <a:r>
              <a:rPr lang="en" sz="1900">
                <a:solidFill>
                  <a:srgbClr val="1F1F1F"/>
                </a:solidFill>
              </a:rPr>
              <a:t>TCO calc is designed to help you </a:t>
            </a:r>
            <a:r>
              <a:rPr b="1" lang="en" sz="1900" u="sng">
                <a:solidFill>
                  <a:srgbClr val="1F1F1F"/>
                </a:solidFill>
              </a:rPr>
              <a:t>compare costs</a:t>
            </a:r>
            <a:r>
              <a:rPr lang="en" sz="1900">
                <a:solidFill>
                  <a:srgbClr val="1F1F1F"/>
                </a:solidFill>
              </a:rPr>
              <a:t> for running an on-prem vs. an Azure Cloud infrastructure. (eg. enter current infra config such as servers, dbs, storage and outbound traffic; then compare the anticipated costs of current env vs. Azure env.) </a:t>
            </a:r>
            <a:r>
              <a:rPr b="1" lang="en" sz="1900">
                <a:solidFill>
                  <a:srgbClr val="1F1F1F"/>
                </a:solidFill>
              </a:rPr>
              <a:t>(3 steps: Define your workloads, Adjust Assumptions, View report)</a:t>
            </a:r>
            <a:endParaRPr b="1" sz="1900">
              <a:solidFill>
                <a:srgbClr val="1F1F1F"/>
              </a:solidFill>
            </a:endParaRPr>
          </a:p>
          <a:p>
            <a:pPr indent="0" lvl="0" marL="0" marR="0" rtl="0" algn="l">
              <a:lnSpc>
                <a:spcPct val="115000"/>
              </a:lnSpc>
              <a:spcBef>
                <a:spcPts val="1200"/>
              </a:spcBef>
              <a:spcAft>
                <a:spcPts val="0"/>
              </a:spcAft>
              <a:buNone/>
            </a:pPr>
            <a:r>
              <a:t/>
            </a:r>
            <a:endParaRPr sz="1900">
              <a:solidFill>
                <a:srgbClr val="1F1F1F"/>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pic>
        <p:nvPicPr>
          <p:cNvPr id="856" name="Google Shape;856;p128"/>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857" name="Google Shape;857;p128"/>
          <p:cNvSpPr txBox="1"/>
          <p:nvPr>
            <p:ph type="title"/>
          </p:nvPr>
        </p:nvSpPr>
        <p:spPr>
          <a:xfrm>
            <a:off x="17716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endParaRPr sz="4500">
              <a:solidFill>
                <a:srgbClr val="274E13"/>
              </a:solidFill>
            </a:endParaRPr>
          </a:p>
          <a:p>
            <a:pPr indent="0" lvl="0" marL="0" rtl="0" algn="ctr">
              <a:spcBef>
                <a:spcPts val="0"/>
              </a:spcBef>
              <a:spcAft>
                <a:spcPts val="0"/>
              </a:spcAft>
              <a:buNone/>
            </a:pPr>
            <a:r>
              <a:rPr lang="en" sz="4500">
                <a:solidFill>
                  <a:srgbClr val="274E13"/>
                </a:solidFill>
              </a:rPr>
              <a:t>Microsoft </a:t>
            </a:r>
            <a:endParaRPr sz="4500">
              <a:solidFill>
                <a:srgbClr val="274E13"/>
              </a:solidFill>
            </a:endParaRPr>
          </a:p>
          <a:p>
            <a:pPr indent="0" lvl="0" marL="0" rtl="0" algn="ctr">
              <a:spcBef>
                <a:spcPts val="0"/>
              </a:spcBef>
              <a:spcAft>
                <a:spcPts val="0"/>
              </a:spcAft>
              <a:buNone/>
            </a:pPr>
            <a:r>
              <a:rPr lang="en" sz="4500">
                <a:solidFill>
                  <a:srgbClr val="274E13"/>
                </a:solidFill>
              </a:rPr>
              <a:t>Cost Management tool</a:t>
            </a:r>
            <a:endParaRPr sz="4500">
              <a:solidFill>
                <a:srgbClr val="274E13"/>
              </a:solidFill>
            </a:endParaRPr>
          </a:p>
        </p:txBody>
      </p:sp>
      <p:sp>
        <p:nvSpPr>
          <p:cNvPr id="858" name="Google Shape;858;p128"/>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Q.51</a:t>
            </a:r>
            <a:endParaRPr b="1" sz="1800">
              <a:solidFill>
                <a:schemeClr val="accent3"/>
              </a:solidFill>
              <a:latin typeface="Open Sans"/>
              <a:ea typeface="Open Sans"/>
              <a:cs typeface="Open Sans"/>
              <a:sym typeface="Open Sans"/>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pic>
        <p:nvPicPr>
          <p:cNvPr id="863" name="Google Shape;863;p129"/>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864" name="Google Shape;864;p129"/>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A.51</a:t>
            </a:r>
            <a:endParaRPr b="1" sz="1800">
              <a:solidFill>
                <a:schemeClr val="accent3"/>
              </a:solidFill>
              <a:latin typeface="Open Sans"/>
              <a:ea typeface="Open Sans"/>
              <a:cs typeface="Open Sans"/>
              <a:sym typeface="Open Sans"/>
            </a:endParaRPr>
          </a:p>
        </p:txBody>
      </p:sp>
      <p:sp>
        <p:nvSpPr>
          <p:cNvPr id="865" name="Google Shape;865;p129"/>
          <p:cNvSpPr txBox="1"/>
          <p:nvPr/>
        </p:nvSpPr>
        <p:spPr>
          <a:xfrm>
            <a:off x="1434900" y="778875"/>
            <a:ext cx="5857800" cy="3657900"/>
          </a:xfrm>
          <a:prstGeom prst="rect">
            <a:avLst/>
          </a:prstGeom>
          <a:noFill/>
          <a:ln>
            <a:noFill/>
          </a:ln>
        </p:spPr>
        <p:txBody>
          <a:bodyPr anchorCtr="0" anchor="ctr" bIns="91425" lIns="91425" spcFirstLastPara="1" rIns="91425" wrap="square" tIns="91425">
            <a:spAutoFit/>
          </a:bodyPr>
          <a:lstStyle/>
          <a:p>
            <a:pPr indent="-349250" lvl="0" marL="457200" marR="0" rtl="0" algn="l">
              <a:lnSpc>
                <a:spcPct val="115000"/>
              </a:lnSpc>
              <a:spcBef>
                <a:spcPts val="1200"/>
              </a:spcBef>
              <a:spcAft>
                <a:spcPts val="0"/>
              </a:spcAft>
              <a:buClr>
                <a:srgbClr val="1F1F1F"/>
              </a:buClr>
              <a:buSzPts val="1900"/>
              <a:buChar char="●"/>
            </a:pPr>
            <a:r>
              <a:rPr lang="en" sz="1900">
                <a:solidFill>
                  <a:srgbClr val="1F1F1F"/>
                </a:solidFill>
              </a:rPr>
              <a:t>Provides ability to quickly check Azure resource </a:t>
            </a:r>
            <a:r>
              <a:rPr b="1" lang="en" sz="1900">
                <a:solidFill>
                  <a:srgbClr val="1F1F1F"/>
                </a:solidFill>
              </a:rPr>
              <a:t>costs</a:t>
            </a:r>
            <a:r>
              <a:rPr lang="en" sz="1900">
                <a:solidFill>
                  <a:srgbClr val="1F1F1F"/>
                </a:solidFill>
              </a:rPr>
              <a:t>, </a:t>
            </a:r>
            <a:r>
              <a:rPr b="1" lang="en" sz="1900">
                <a:solidFill>
                  <a:srgbClr val="1F1F1F"/>
                </a:solidFill>
              </a:rPr>
              <a:t>create alerts </a:t>
            </a:r>
            <a:r>
              <a:rPr lang="en" sz="1900">
                <a:solidFill>
                  <a:srgbClr val="1F1F1F"/>
                </a:solidFill>
              </a:rPr>
              <a:t>(budget alerts, credit alerts dept spending quota alerts), and </a:t>
            </a:r>
            <a:r>
              <a:rPr b="1" lang="en" sz="1900">
                <a:solidFill>
                  <a:srgbClr val="1F1F1F"/>
                </a:solidFill>
              </a:rPr>
              <a:t>budget spending limits </a:t>
            </a:r>
            <a:r>
              <a:rPr lang="en" sz="1900">
                <a:solidFill>
                  <a:srgbClr val="1F1F1F"/>
                </a:solidFill>
              </a:rPr>
              <a:t>(by billing </a:t>
            </a:r>
            <a:r>
              <a:rPr lang="en" sz="1900">
                <a:solidFill>
                  <a:srgbClr val="1F1F1F"/>
                </a:solidFill>
              </a:rPr>
              <a:t>cycle</a:t>
            </a:r>
            <a:r>
              <a:rPr lang="en" sz="1900">
                <a:solidFill>
                  <a:srgbClr val="1F1F1F"/>
                </a:solidFill>
              </a:rPr>
              <a:t>, region, resource, cost based or usage based, etc)</a:t>
            </a:r>
            <a:endParaRPr sz="1900">
              <a:solidFill>
                <a:srgbClr val="1F1F1F"/>
              </a:solidFill>
            </a:endParaRPr>
          </a:p>
          <a:p>
            <a:pPr indent="-349250" lvl="0" marL="457200" marR="0" rtl="0" algn="l">
              <a:lnSpc>
                <a:spcPct val="115000"/>
              </a:lnSpc>
              <a:spcBef>
                <a:spcPts val="0"/>
              </a:spcBef>
              <a:spcAft>
                <a:spcPts val="0"/>
              </a:spcAft>
              <a:buClr>
                <a:srgbClr val="1F1F1F"/>
              </a:buClr>
              <a:buSzPts val="1900"/>
              <a:buChar char="●"/>
            </a:pPr>
            <a:r>
              <a:rPr lang="en" sz="1900">
                <a:solidFill>
                  <a:srgbClr val="1F1F1F"/>
                </a:solidFill>
              </a:rPr>
              <a:t>Can be used to</a:t>
            </a:r>
            <a:r>
              <a:rPr b="1" lang="en" sz="1900">
                <a:solidFill>
                  <a:srgbClr val="1F1F1F"/>
                </a:solidFill>
              </a:rPr>
              <a:t> automate mgmt of resources</a:t>
            </a:r>
            <a:endParaRPr b="1" sz="1900">
              <a:solidFill>
                <a:srgbClr val="1F1F1F"/>
              </a:solidFill>
            </a:endParaRPr>
          </a:p>
          <a:p>
            <a:pPr indent="-349250" lvl="0" marL="457200" marR="0" rtl="0" algn="l">
              <a:lnSpc>
                <a:spcPct val="115000"/>
              </a:lnSpc>
              <a:spcBef>
                <a:spcPts val="0"/>
              </a:spcBef>
              <a:spcAft>
                <a:spcPts val="0"/>
              </a:spcAft>
              <a:buClr>
                <a:srgbClr val="1F1F1F"/>
              </a:buClr>
              <a:buSzPts val="1900"/>
              <a:buChar char="●"/>
            </a:pPr>
            <a:r>
              <a:rPr lang="en" sz="1900">
                <a:solidFill>
                  <a:srgbClr val="1F1F1F"/>
                </a:solidFill>
              </a:rPr>
              <a:t>Identifies </a:t>
            </a:r>
            <a:r>
              <a:rPr b="1" lang="en" sz="1900">
                <a:solidFill>
                  <a:srgbClr val="1F1F1F"/>
                </a:solidFill>
              </a:rPr>
              <a:t>spending trends</a:t>
            </a:r>
            <a:r>
              <a:rPr lang="en" sz="1900">
                <a:solidFill>
                  <a:srgbClr val="1F1F1F"/>
                </a:solidFill>
              </a:rPr>
              <a:t>; </a:t>
            </a:r>
            <a:endParaRPr sz="1900">
              <a:solidFill>
                <a:srgbClr val="1F1F1F"/>
              </a:solidFill>
            </a:endParaRPr>
          </a:p>
          <a:p>
            <a:pPr indent="-349250" lvl="0" marL="457200" marR="0" rtl="0" algn="l">
              <a:lnSpc>
                <a:spcPct val="115000"/>
              </a:lnSpc>
              <a:spcBef>
                <a:spcPts val="0"/>
              </a:spcBef>
              <a:spcAft>
                <a:spcPts val="0"/>
              </a:spcAft>
              <a:buClr>
                <a:srgbClr val="1F1F1F"/>
              </a:buClr>
              <a:buSzPts val="1900"/>
              <a:buChar char="●"/>
            </a:pPr>
            <a:r>
              <a:rPr lang="en" sz="1900">
                <a:solidFill>
                  <a:srgbClr val="1F1F1F"/>
                </a:solidFill>
              </a:rPr>
              <a:t>Identifies</a:t>
            </a:r>
            <a:r>
              <a:rPr lang="en" sz="1900">
                <a:solidFill>
                  <a:srgbClr val="1F1F1F"/>
                </a:solidFill>
              </a:rPr>
              <a:t> </a:t>
            </a:r>
            <a:r>
              <a:rPr lang="en" sz="1900">
                <a:solidFill>
                  <a:srgbClr val="1F1F1F"/>
                </a:solidFill>
              </a:rPr>
              <a:t>accumulated</a:t>
            </a:r>
            <a:r>
              <a:rPr lang="en" sz="1900">
                <a:solidFill>
                  <a:srgbClr val="1F1F1F"/>
                </a:solidFill>
              </a:rPr>
              <a:t> costs over time to </a:t>
            </a:r>
            <a:r>
              <a:rPr b="1" lang="en" sz="1900">
                <a:solidFill>
                  <a:srgbClr val="1F1F1F"/>
                </a:solidFill>
              </a:rPr>
              <a:t>estimate future cost trends </a:t>
            </a:r>
            <a:r>
              <a:rPr b="1" lang="en" sz="1900">
                <a:solidFill>
                  <a:srgbClr val="1F1F1F"/>
                </a:solidFill>
              </a:rPr>
              <a:t>against</a:t>
            </a:r>
            <a:r>
              <a:rPr b="1" lang="en" sz="1900">
                <a:solidFill>
                  <a:srgbClr val="1F1F1F"/>
                </a:solidFill>
              </a:rPr>
              <a:t> budget</a:t>
            </a:r>
            <a:endParaRPr b="1" sz="1900">
              <a:solidFill>
                <a:srgbClr val="1F1F1F"/>
              </a:solidFill>
            </a:endParaRPr>
          </a:p>
          <a:p>
            <a:pPr indent="0" lvl="0" marL="0" marR="0" rtl="0" algn="l">
              <a:lnSpc>
                <a:spcPct val="115000"/>
              </a:lnSpc>
              <a:spcBef>
                <a:spcPts val="1200"/>
              </a:spcBef>
              <a:spcAft>
                <a:spcPts val="0"/>
              </a:spcAft>
              <a:buNone/>
            </a:pPr>
            <a:r>
              <a:t/>
            </a:r>
            <a:endParaRPr sz="1900">
              <a:solidFill>
                <a:srgbClr val="1F1F1F"/>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pic>
        <p:nvPicPr>
          <p:cNvPr id="870" name="Google Shape;870;p130"/>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871" name="Google Shape;871;p130"/>
          <p:cNvSpPr txBox="1"/>
          <p:nvPr>
            <p:ph type="title"/>
          </p:nvPr>
        </p:nvSpPr>
        <p:spPr>
          <a:xfrm>
            <a:off x="17716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a:t>
            </a:r>
            <a:endParaRPr sz="4500">
              <a:solidFill>
                <a:srgbClr val="274E13"/>
              </a:solidFill>
            </a:endParaRPr>
          </a:p>
          <a:p>
            <a:pPr indent="0" lvl="0" marL="0" rtl="0" algn="ctr">
              <a:spcBef>
                <a:spcPts val="0"/>
              </a:spcBef>
              <a:spcAft>
                <a:spcPts val="0"/>
              </a:spcAft>
              <a:buNone/>
            </a:pPr>
            <a:r>
              <a:rPr lang="en" sz="4500">
                <a:solidFill>
                  <a:srgbClr val="274E13"/>
                </a:solidFill>
              </a:rPr>
              <a:t>purpose of tags?</a:t>
            </a:r>
            <a:endParaRPr sz="4500">
              <a:solidFill>
                <a:srgbClr val="274E13"/>
              </a:solidFill>
            </a:endParaRPr>
          </a:p>
        </p:txBody>
      </p:sp>
      <p:sp>
        <p:nvSpPr>
          <p:cNvPr id="872" name="Google Shape;872;p130"/>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Q.52</a:t>
            </a:r>
            <a:endParaRPr b="1" sz="1800">
              <a:solidFill>
                <a:schemeClr val="accent3"/>
              </a:solidFill>
              <a:latin typeface="Open Sans"/>
              <a:ea typeface="Open Sans"/>
              <a:cs typeface="Open Sans"/>
              <a:sym typeface="Open Sans"/>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pic>
        <p:nvPicPr>
          <p:cNvPr id="877" name="Google Shape;877;p131"/>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878" name="Google Shape;878;p131"/>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A.52</a:t>
            </a:r>
            <a:endParaRPr b="1" sz="1800">
              <a:solidFill>
                <a:schemeClr val="accent3"/>
              </a:solidFill>
              <a:latin typeface="Open Sans"/>
              <a:ea typeface="Open Sans"/>
              <a:cs typeface="Open Sans"/>
              <a:sym typeface="Open Sans"/>
            </a:endParaRPr>
          </a:p>
        </p:txBody>
      </p:sp>
      <p:sp>
        <p:nvSpPr>
          <p:cNvPr id="879" name="Google Shape;879;p131"/>
          <p:cNvSpPr txBox="1"/>
          <p:nvPr/>
        </p:nvSpPr>
        <p:spPr>
          <a:xfrm>
            <a:off x="1434900" y="778875"/>
            <a:ext cx="6189900" cy="4132800"/>
          </a:xfrm>
          <a:prstGeom prst="rect">
            <a:avLst/>
          </a:prstGeom>
          <a:noFill/>
          <a:ln>
            <a:noFill/>
          </a:ln>
        </p:spPr>
        <p:txBody>
          <a:bodyPr anchorCtr="0" anchor="ctr" bIns="91425" lIns="91425" spcFirstLastPara="1" rIns="91425" wrap="square" tIns="91425">
            <a:spAutoFit/>
          </a:bodyPr>
          <a:lstStyle/>
          <a:p>
            <a:pPr indent="-323850" lvl="0" marL="457200" marR="0" rtl="0" algn="l">
              <a:lnSpc>
                <a:spcPct val="115000"/>
              </a:lnSpc>
              <a:spcBef>
                <a:spcPts val="1200"/>
              </a:spcBef>
              <a:spcAft>
                <a:spcPts val="0"/>
              </a:spcAft>
              <a:buClr>
                <a:srgbClr val="1F1F1F"/>
              </a:buClr>
              <a:buSzPts val="1500"/>
              <a:buAutoNum type="arabicPeriod"/>
            </a:pPr>
            <a:r>
              <a:rPr b="1" lang="en" sz="1500">
                <a:solidFill>
                  <a:srgbClr val="1F1F1F"/>
                </a:solidFill>
              </a:rPr>
              <a:t>Resource management: </a:t>
            </a:r>
            <a:r>
              <a:rPr lang="en" sz="1500">
                <a:solidFill>
                  <a:srgbClr val="1F1F1F"/>
                </a:solidFill>
              </a:rPr>
              <a:t>tags enable you to locate and act on resources that are associated with specific workloads, environments, business units, and owners.</a:t>
            </a:r>
            <a:endParaRPr sz="1500">
              <a:solidFill>
                <a:srgbClr val="1F1F1F"/>
              </a:solidFill>
            </a:endParaRPr>
          </a:p>
          <a:p>
            <a:pPr indent="-323850" lvl="0" marL="457200" marR="0" rtl="0" algn="l">
              <a:lnSpc>
                <a:spcPct val="115000"/>
              </a:lnSpc>
              <a:spcBef>
                <a:spcPts val="0"/>
              </a:spcBef>
              <a:spcAft>
                <a:spcPts val="0"/>
              </a:spcAft>
              <a:buClr>
                <a:srgbClr val="1F1F1F"/>
              </a:buClr>
              <a:buSzPts val="1500"/>
              <a:buAutoNum type="arabicPeriod"/>
            </a:pPr>
            <a:r>
              <a:rPr b="1" lang="en" sz="1500">
                <a:solidFill>
                  <a:srgbClr val="1F1F1F"/>
                </a:solidFill>
              </a:rPr>
              <a:t>Cost management and optimization: </a:t>
            </a:r>
            <a:r>
              <a:rPr lang="en" sz="1500">
                <a:solidFill>
                  <a:srgbClr val="1F1F1F"/>
                </a:solidFill>
              </a:rPr>
              <a:t>Tags enable you to group resources so that you can report on costs, allocate internal cost centers, track budgets, and forecast estimated cost.</a:t>
            </a:r>
            <a:endParaRPr sz="1500">
              <a:solidFill>
                <a:srgbClr val="1F1F1F"/>
              </a:solidFill>
            </a:endParaRPr>
          </a:p>
          <a:p>
            <a:pPr indent="-323850" lvl="0" marL="457200" marR="0" rtl="0" algn="l">
              <a:lnSpc>
                <a:spcPct val="115000"/>
              </a:lnSpc>
              <a:spcBef>
                <a:spcPts val="0"/>
              </a:spcBef>
              <a:spcAft>
                <a:spcPts val="0"/>
              </a:spcAft>
              <a:buClr>
                <a:srgbClr val="1F1F1F"/>
              </a:buClr>
              <a:buSzPts val="1500"/>
              <a:buAutoNum type="arabicPeriod"/>
            </a:pPr>
            <a:r>
              <a:rPr b="1" lang="en" sz="1500">
                <a:solidFill>
                  <a:srgbClr val="1F1F1F"/>
                </a:solidFill>
              </a:rPr>
              <a:t>Operations management: </a:t>
            </a:r>
            <a:r>
              <a:rPr lang="en" sz="1500">
                <a:solidFill>
                  <a:srgbClr val="1F1F1F"/>
                </a:solidFill>
              </a:rPr>
              <a:t> Tags enable you to group resources according to how critical their availability is to your business. This grouping helps you formulate service-level agreements (SLAs).</a:t>
            </a:r>
            <a:endParaRPr sz="1500">
              <a:solidFill>
                <a:srgbClr val="1F1F1F"/>
              </a:solidFill>
            </a:endParaRPr>
          </a:p>
          <a:p>
            <a:pPr indent="-323850" lvl="0" marL="457200" marR="0" rtl="0" algn="l">
              <a:lnSpc>
                <a:spcPct val="115000"/>
              </a:lnSpc>
              <a:spcBef>
                <a:spcPts val="0"/>
              </a:spcBef>
              <a:spcAft>
                <a:spcPts val="0"/>
              </a:spcAft>
              <a:buClr>
                <a:srgbClr val="1F1F1F"/>
              </a:buClr>
              <a:buSzPts val="1500"/>
              <a:buAutoNum type="arabicPeriod"/>
            </a:pPr>
            <a:r>
              <a:rPr b="1" lang="en" sz="1500">
                <a:solidFill>
                  <a:srgbClr val="1F1F1F"/>
                </a:solidFill>
              </a:rPr>
              <a:t>Security Tags</a:t>
            </a:r>
            <a:r>
              <a:rPr lang="en" sz="1500">
                <a:solidFill>
                  <a:srgbClr val="1F1F1F"/>
                </a:solidFill>
              </a:rPr>
              <a:t> enable you to classify data by its security level, such as public or confidential.</a:t>
            </a:r>
            <a:endParaRPr sz="1500">
              <a:solidFill>
                <a:srgbClr val="1F1F1F"/>
              </a:solidFill>
            </a:endParaRPr>
          </a:p>
          <a:p>
            <a:pPr indent="-323850" lvl="0" marL="457200" marR="0" rtl="0" algn="l">
              <a:lnSpc>
                <a:spcPct val="115000"/>
              </a:lnSpc>
              <a:spcBef>
                <a:spcPts val="0"/>
              </a:spcBef>
              <a:spcAft>
                <a:spcPts val="0"/>
              </a:spcAft>
              <a:buClr>
                <a:srgbClr val="1F1F1F"/>
              </a:buClr>
              <a:buSzPts val="1500"/>
              <a:buAutoNum type="arabicPeriod"/>
            </a:pPr>
            <a:r>
              <a:rPr b="1" lang="en" sz="1500">
                <a:solidFill>
                  <a:srgbClr val="1F1F1F"/>
                </a:solidFill>
              </a:rPr>
              <a:t>Governance and regulatory compliance </a:t>
            </a:r>
            <a:endParaRPr sz="1500">
              <a:solidFill>
                <a:srgbClr val="1F1F1F"/>
              </a:solidFill>
            </a:endParaRPr>
          </a:p>
          <a:p>
            <a:pPr indent="-323850" lvl="0" marL="457200" marR="0" rtl="0" algn="l">
              <a:lnSpc>
                <a:spcPct val="115000"/>
              </a:lnSpc>
              <a:spcBef>
                <a:spcPts val="0"/>
              </a:spcBef>
              <a:spcAft>
                <a:spcPts val="0"/>
              </a:spcAft>
              <a:buClr>
                <a:srgbClr val="1F1F1F"/>
              </a:buClr>
              <a:buSzPts val="1500"/>
              <a:buAutoNum type="arabicPeriod"/>
            </a:pPr>
            <a:r>
              <a:rPr b="1" lang="en" sz="1500">
                <a:solidFill>
                  <a:srgbClr val="1F1F1F"/>
                </a:solidFill>
              </a:rPr>
              <a:t>Workload optimization and automation </a:t>
            </a:r>
            <a:r>
              <a:rPr lang="en" sz="1500">
                <a:solidFill>
                  <a:srgbClr val="1F1F1F"/>
                </a:solidFill>
              </a:rPr>
              <a:t>Tags can help you visualize all of the resources that participate in complex deployments. </a:t>
            </a:r>
            <a:endParaRPr sz="1500">
              <a:solidFill>
                <a:srgbClr val="1F1F1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40" name="Google Shape;140;p24"/>
          <p:cNvSpPr txBox="1"/>
          <p:nvPr>
            <p:ph type="title"/>
          </p:nvPr>
        </p:nvSpPr>
        <p:spPr>
          <a:xfrm>
            <a:off x="1930400" y="427975"/>
            <a:ext cx="5181600" cy="3167700"/>
          </a:xfrm>
          <a:prstGeom prst="rect">
            <a:avLst/>
          </a:prstGeom>
        </p:spPr>
        <p:txBody>
          <a:bodyPr anchorCtr="0" anchor="ctr" bIns="91425" lIns="91425" spcFirstLastPara="1" rIns="91425" wrap="square" tIns="91425">
            <a:spAutoFit/>
          </a:bodyPr>
          <a:lstStyle/>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High availability: ensuring maximum availability, regardless of disruptions or events that may occur.</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Scalability: ability to adjust resources to meet demand. Another benefit of scalability is that you aren't overpaying for services. Because the cloud is a consumption-based model, you only pay for what you use</a:t>
            </a:r>
            <a:endParaRPr b="0" sz="1900">
              <a:solidFill>
                <a:srgbClr val="1F1F1F"/>
              </a:solidFill>
              <a:latin typeface="Arial"/>
              <a:ea typeface="Arial"/>
              <a:cs typeface="Arial"/>
              <a:sym typeface="Arial"/>
            </a:endParaRPr>
          </a:p>
        </p:txBody>
      </p:sp>
      <p:sp>
        <p:nvSpPr>
          <p:cNvPr id="141" name="Google Shape;141;p24"/>
          <p:cNvSpPr txBox="1"/>
          <p:nvPr/>
        </p:nvSpPr>
        <p:spPr>
          <a:xfrm>
            <a:off x="1154410" y="325250"/>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A.4</a:t>
            </a:r>
            <a:endParaRPr b="1" sz="1800">
              <a:solidFill>
                <a:schemeClr val="accent3"/>
              </a:solidFill>
              <a:latin typeface="Open Sans"/>
              <a:ea typeface="Open Sans"/>
              <a:cs typeface="Open Sans"/>
              <a:sym typeface="Open Sans"/>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pic>
        <p:nvPicPr>
          <p:cNvPr id="884" name="Google Shape;884;p132"/>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885" name="Google Shape;885;p132"/>
          <p:cNvSpPr txBox="1"/>
          <p:nvPr>
            <p:ph type="title"/>
          </p:nvPr>
        </p:nvSpPr>
        <p:spPr>
          <a:xfrm>
            <a:off x="17716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How do you manage resource tags?</a:t>
            </a:r>
            <a:endParaRPr sz="4500">
              <a:solidFill>
                <a:srgbClr val="274E13"/>
              </a:solidFill>
            </a:endParaRPr>
          </a:p>
        </p:txBody>
      </p:sp>
      <p:sp>
        <p:nvSpPr>
          <p:cNvPr id="886" name="Google Shape;886;p132"/>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Q.53</a:t>
            </a:r>
            <a:endParaRPr b="1" sz="1800">
              <a:solidFill>
                <a:schemeClr val="accent3"/>
              </a:solidFill>
              <a:latin typeface="Open Sans"/>
              <a:ea typeface="Open Sans"/>
              <a:cs typeface="Open Sans"/>
              <a:sym typeface="Open Sans"/>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133"/>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892" name="Google Shape;892;p133"/>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A.53</a:t>
            </a:r>
            <a:endParaRPr b="1" sz="1800">
              <a:solidFill>
                <a:schemeClr val="accent3"/>
              </a:solidFill>
              <a:latin typeface="Open Sans"/>
              <a:ea typeface="Open Sans"/>
              <a:cs typeface="Open Sans"/>
              <a:sym typeface="Open Sans"/>
            </a:endParaRPr>
          </a:p>
        </p:txBody>
      </p:sp>
      <p:sp>
        <p:nvSpPr>
          <p:cNvPr id="893" name="Google Shape;893;p133"/>
          <p:cNvSpPr txBox="1"/>
          <p:nvPr/>
        </p:nvSpPr>
        <p:spPr>
          <a:xfrm>
            <a:off x="1434900" y="778875"/>
            <a:ext cx="5829900" cy="2373600"/>
          </a:xfrm>
          <a:prstGeom prst="rect">
            <a:avLst/>
          </a:prstGeom>
          <a:noFill/>
          <a:ln>
            <a:noFill/>
          </a:ln>
        </p:spPr>
        <p:txBody>
          <a:bodyPr anchorCtr="0" anchor="ctr" bIns="91425" lIns="91425" spcFirstLastPara="1" rIns="91425" wrap="square" tIns="91425">
            <a:spAutoFit/>
          </a:bodyPr>
          <a:lstStyle/>
          <a:p>
            <a:pPr indent="-342900" lvl="0" marL="457200" marR="0" rtl="0" algn="l">
              <a:lnSpc>
                <a:spcPct val="115000"/>
              </a:lnSpc>
              <a:spcBef>
                <a:spcPts val="1200"/>
              </a:spcBef>
              <a:spcAft>
                <a:spcPts val="0"/>
              </a:spcAft>
              <a:buClr>
                <a:srgbClr val="1F1F1F"/>
              </a:buClr>
              <a:buSzPts val="1800"/>
              <a:buAutoNum type="arabicPeriod"/>
            </a:pPr>
            <a:r>
              <a:rPr lang="en" sz="1800">
                <a:solidFill>
                  <a:srgbClr val="1F1F1F"/>
                </a:solidFill>
              </a:rPr>
              <a:t>A resource tag consists of a </a:t>
            </a:r>
            <a:r>
              <a:rPr b="1" lang="en" sz="1800">
                <a:solidFill>
                  <a:srgbClr val="1F1F1F"/>
                </a:solidFill>
              </a:rPr>
              <a:t>name </a:t>
            </a:r>
            <a:r>
              <a:rPr lang="en" sz="1800">
                <a:solidFill>
                  <a:srgbClr val="1F1F1F"/>
                </a:solidFill>
              </a:rPr>
              <a:t>and a </a:t>
            </a:r>
            <a:r>
              <a:rPr b="1" lang="en" sz="1800">
                <a:solidFill>
                  <a:srgbClr val="1F1F1F"/>
                </a:solidFill>
              </a:rPr>
              <a:t>value</a:t>
            </a:r>
            <a:r>
              <a:rPr lang="en" sz="1800">
                <a:solidFill>
                  <a:srgbClr val="1F1F1F"/>
                </a:solidFill>
              </a:rPr>
              <a:t>.</a:t>
            </a:r>
            <a:endParaRPr sz="1800">
              <a:solidFill>
                <a:srgbClr val="1F1F1F"/>
              </a:solidFill>
            </a:endParaRPr>
          </a:p>
          <a:p>
            <a:pPr indent="-342900" lvl="0" marL="457200" marR="0" rtl="0" algn="l">
              <a:lnSpc>
                <a:spcPct val="115000"/>
              </a:lnSpc>
              <a:spcBef>
                <a:spcPts val="0"/>
              </a:spcBef>
              <a:spcAft>
                <a:spcPts val="0"/>
              </a:spcAft>
              <a:buClr>
                <a:srgbClr val="1F1F1F"/>
              </a:buClr>
              <a:buSzPts val="1800"/>
              <a:buAutoNum type="arabicPeriod"/>
            </a:pPr>
            <a:r>
              <a:rPr lang="en" sz="1800">
                <a:solidFill>
                  <a:srgbClr val="1F1F1F"/>
                </a:solidFill>
              </a:rPr>
              <a:t>add, modify, or delete resource tags through </a:t>
            </a:r>
            <a:r>
              <a:rPr b="1" lang="en" sz="1800">
                <a:solidFill>
                  <a:srgbClr val="1F1F1F"/>
                </a:solidFill>
              </a:rPr>
              <a:t>Windows PowerShell, </a:t>
            </a:r>
            <a:r>
              <a:rPr lang="en" sz="1800">
                <a:solidFill>
                  <a:srgbClr val="1F1F1F"/>
                </a:solidFill>
              </a:rPr>
              <a:t>the </a:t>
            </a:r>
            <a:r>
              <a:rPr b="1" lang="en" sz="1800">
                <a:solidFill>
                  <a:srgbClr val="1F1F1F"/>
                </a:solidFill>
              </a:rPr>
              <a:t>Azure CLI, Azure Resource Manager templates, </a:t>
            </a:r>
            <a:r>
              <a:rPr lang="en" sz="1800">
                <a:solidFill>
                  <a:srgbClr val="1F1F1F"/>
                </a:solidFill>
              </a:rPr>
              <a:t>the </a:t>
            </a:r>
            <a:r>
              <a:rPr b="1" lang="en" sz="1800">
                <a:solidFill>
                  <a:srgbClr val="1F1F1F"/>
                </a:solidFill>
              </a:rPr>
              <a:t>REST API, </a:t>
            </a:r>
            <a:r>
              <a:rPr lang="en" sz="1800">
                <a:solidFill>
                  <a:srgbClr val="1F1F1F"/>
                </a:solidFill>
              </a:rPr>
              <a:t>or the</a:t>
            </a:r>
            <a:r>
              <a:rPr b="1" lang="en" sz="1800">
                <a:solidFill>
                  <a:srgbClr val="1F1F1F"/>
                </a:solidFill>
              </a:rPr>
              <a:t> Azure portal.</a:t>
            </a:r>
            <a:endParaRPr b="1" sz="1800">
              <a:solidFill>
                <a:srgbClr val="1F1F1F"/>
              </a:solidFill>
            </a:endParaRPr>
          </a:p>
          <a:p>
            <a:pPr indent="-342900" lvl="0" marL="457200" marR="0" rtl="0" algn="l">
              <a:lnSpc>
                <a:spcPct val="115000"/>
              </a:lnSpc>
              <a:spcBef>
                <a:spcPts val="0"/>
              </a:spcBef>
              <a:spcAft>
                <a:spcPts val="0"/>
              </a:spcAft>
              <a:buClr>
                <a:srgbClr val="1F1F1F"/>
              </a:buClr>
              <a:buSzPts val="1800"/>
              <a:buAutoNum type="arabicPeriod"/>
            </a:pPr>
            <a:r>
              <a:rPr lang="en" sz="1800">
                <a:solidFill>
                  <a:srgbClr val="1F1F1F"/>
                </a:solidFill>
              </a:rPr>
              <a:t>can use </a:t>
            </a:r>
            <a:r>
              <a:rPr b="1" lang="en" sz="1800">
                <a:solidFill>
                  <a:srgbClr val="1F1F1F"/>
                </a:solidFill>
              </a:rPr>
              <a:t>Azure Policy</a:t>
            </a:r>
            <a:r>
              <a:rPr lang="en" sz="1800">
                <a:solidFill>
                  <a:srgbClr val="1F1F1F"/>
                </a:solidFill>
              </a:rPr>
              <a:t> to enforce tagging rules and conventions.</a:t>
            </a:r>
            <a:endParaRPr sz="1800">
              <a:solidFill>
                <a:srgbClr val="1F1F1F"/>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34"/>
          <p:cNvSpPr txBox="1"/>
          <p:nvPr>
            <p:ph type="title"/>
          </p:nvPr>
        </p:nvSpPr>
        <p:spPr>
          <a:xfrm>
            <a:off x="490250" y="526350"/>
            <a:ext cx="7837800" cy="4090800"/>
          </a:xfrm>
          <a:prstGeom prst="rect">
            <a:avLst/>
          </a:prstGeom>
        </p:spPr>
        <p:txBody>
          <a:bodyPr anchorCtr="0" anchor="ctr" bIns="91425" lIns="91425" spcFirstLastPara="1" rIns="91425" wrap="square" tIns="91425">
            <a:normAutofit/>
          </a:bodyPr>
          <a:lstStyle/>
          <a:p>
            <a:pPr indent="0" lvl="0" marL="0" rtl="0" algn="l">
              <a:lnSpc>
                <a:spcPct val="112500"/>
              </a:lnSpc>
              <a:spcBef>
                <a:spcPts val="0"/>
              </a:spcBef>
              <a:spcAft>
                <a:spcPts val="0"/>
              </a:spcAft>
              <a:buNone/>
            </a:pPr>
            <a:r>
              <a:rPr b="1" lang="en" sz="2300">
                <a:solidFill>
                  <a:srgbClr val="161616"/>
                </a:solidFill>
                <a:highlight>
                  <a:srgbClr val="FFFFFF"/>
                </a:highlight>
                <a:latin typeface="Arial"/>
                <a:ea typeface="Arial"/>
                <a:cs typeface="Arial"/>
                <a:sym typeface="Arial"/>
              </a:rPr>
              <a:t>Microsoft Azure Fundamentals: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Describe Azure management and governance</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Next module: </a:t>
            </a:r>
            <a:endParaRPr b="1" sz="2300">
              <a:solidFill>
                <a:srgbClr val="161616"/>
              </a:solidFill>
              <a:highlight>
                <a:srgbClr val="FFFFFF"/>
              </a:highlight>
              <a:latin typeface="Arial"/>
              <a:ea typeface="Arial"/>
              <a:cs typeface="Arial"/>
              <a:sym typeface="Arial"/>
            </a:endParaRPr>
          </a:p>
          <a:p>
            <a:pPr indent="0" lvl="0" marL="45720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#3.2 Describe features and tools in Azure for governance and compliance</a:t>
            </a:r>
            <a:endParaRPr b="1" sz="2300">
              <a:solidFill>
                <a:srgbClr val="161616"/>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4000">
              <a:solidFill>
                <a:srgbClr val="1F1F1F"/>
              </a:solidFill>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pic>
        <p:nvPicPr>
          <p:cNvPr id="903" name="Google Shape;903;p135"/>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904" name="Google Shape;904;p135"/>
          <p:cNvSpPr txBox="1"/>
          <p:nvPr>
            <p:ph type="title"/>
          </p:nvPr>
        </p:nvSpPr>
        <p:spPr>
          <a:xfrm>
            <a:off x="17716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the purpose of Microsoft Purview.</a:t>
            </a:r>
            <a:endParaRPr sz="4500">
              <a:solidFill>
                <a:srgbClr val="274E13"/>
              </a:solidFill>
            </a:endParaRPr>
          </a:p>
        </p:txBody>
      </p:sp>
      <p:sp>
        <p:nvSpPr>
          <p:cNvPr id="905" name="Google Shape;905;p135"/>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Q.54</a:t>
            </a:r>
            <a:endParaRPr b="1" sz="1800">
              <a:solidFill>
                <a:schemeClr val="accent3"/>
              </a:solidFill>
              <a:latin typeface="Open Sans"/>
              <a:ea typeface="Open Sans"/>
              <a:cs typeface="Open Sans"/>
              <a:sym typeface="Open Sans"/>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pic>
        <p:nvPicPr>
          <p:cNvPr id="910" name="Google Shape;910;p136"/>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911" name="Google Shape;911;p136"/>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A.54</a:t>
            </a:r>
            <a:endParaRPr b="1" sz="1800">
              <a:solidFill>
                <a:schemeClr val="accent3"/>
              </a:solidFill>
              <a:latin typeface="Open Sans"/>
              <a:ea typeface="Open Sans"/>
              <a:cs typeface="Open Sans"/>
              <a:sym typeface="Open Sans"/>
            </a:endParaRPr>
          </a:p>
        </p:txBody>
      </p:sp>
      <p:sp>
        <p:nvSpPr>
          <p:cNvPr id="912" name="Google Shape;912;p136"/>
          <p:cNvSpPr txBox="1"/>
          <p:nvPr/>
        </p:nvSpPr>
        <p:spPr>
          <a:xfrm>
            <a:off x="1434900" y="778875"/>
            <a:ext cx="5829900" cy="2570400"/>
          </a:xfrm>
          <a:prstGeom prst="rect">
            <a:avLst/>
          </a:prstGeom>
          <a:noFill/>
          <a:ln>
            <a:noFill/>
          </a:ln>
        </p:spPr>
        <p:txBody>
          <a:bodyPr anchorCtr="0" anchor="ctr" bIns="91425" lIns="91425" spcFirstLastPara="1" rIns="91425" wrap="square" tIns="91425">
            <a:spAutoFit/>
          </a:bodyPr>
          <a:lstStyle/>
          <a:p>
            <a:pPr indent="0" lvl="0" marL="457200" marR="0" rtl="0" algn="l">
              <a:lnSpc>
                <a:spcPct val="115000"/>
              </a:lnSpc>
              <a:spcBef>
                <a:spcPts val="1200"/>
              </a:spcBef>
              <a:spcAft>
                <a:spcPts val="0"/>
              </a:spcAft>
              <a:buNone/>
            </a:pPr>
            <a:r>
              <a:rPr lang="en" sz="2000">
                <a:solidFill>
                  <a:srgbClr val="1F1F1F"/>
                </a:solidFill>
              </a:rPr>
              <a:t>Microsoft Purview has robust, </a:t>
            </a:r>
            <a:r>
              <a:rPr b="1" lang="en" sz="2000">
                <a:solidFill>
                  <a:srgbClr val="1F1F1F"/>
                </a:solidFill>
              </a:rPr>
              <a:t>unified data governance solutions to:</a:t>
            </a:r>
            <a:endParaRPr b="1" sz="2000">
              <a:solidFill>
                <a:srgbClr val="1F1F1F"/>
              </a:solidFill>
            </a:endParaRPr>
          </a:p>
          <a:p>
            <a:pPr indent="-355600" lvl="0" marL="457200" marR="0" rtl="0" algn="l">
              <a:lnSpc>
                <a:spcPct val="115000"/>
              </a:lnSpc>
              <a:spcBef>
                <a:spcPts val="1200"/>
              </a:spcBef>
              <a:spcAft>
                <a:spcPts val="0"/>
              </a:spcAft>
              <a:buClr>
                <a:srgbClr val="1F1F1F"/>
              </a:buClr>
              <a:buSzPts val="2000"/>
              <a:buAutoNum type="arabicPeriod"/>
            </a:pPr>
            <a:r>
              <a:rPr b="1" lang="en" sz="2000">
                <a:solidFill>
                  <a:srgbClr val="1F1F1F"/>
                </a:solidFill>
              </a:rPr>
              <a:t>Protect sensitive data</a:t>
            </a:r>
            <a:r>
              <a:rPr lang="en" sz="2000">
                <a:solidFill>
                  <a:srgbClr val="1F1F1F"/>
                </a:solidFill>
              </a:rPr>
              <a:t> </a:t>
            </a:r>
            <a:endParaRPr sz="2000">
              <a:solidFill>
                <a:srgbClr val="1F1F1F"/>
              </a:solidFill>
            </a:endParaRPr>
          </a:p>
          <a:p>
            <a:pPr indent="-355600" lvl="0" marL="457200" marR="0" rtl="0" algn="l">
              <a:lnSpc>
                <a:spcPct val="115000"/>
              </a:lnSpc>
              <a:spcBef>
                <a:spcPts val="0"/>
              </a:spcBef>
              <a:spcAft>
                <a:spcPts val="0"/>
              </a:spcAft>
              <a:buClr>
                <a:srgbClr val="1F1F1F"/>
              </a:buClr>
              <a:buSzPts val="2000"/>
              <a:buAutoNum type="arabicPeriod"/>
            </a:pPr>
            <a:r>
              <a:rPr lang="en" sz="2000">
                <a:solidFill>
                  <a:srgbClr val="1F1F1F"/>
                </a:solidFill>
              </a:rPr>
              <a:t>Identify data </a:t>
            </a:r>
            <a:r>
              <a:rPr b="1" lang="en" sz="2000">
                <a:solidFill>
                  <a:srgbClr val="1F1F1F"/>
                </a:solidFill>
              </a:rPr>
              <a:t>risks </a:t>
            </a:r>
            <a:endParaRPr sz="2000">
              <a:solidFill>
                <a:srgbClr val="1F1F1F"/>
              </a:solidFill>
            </a:endParaRPr>
          </a:p>
          <a:p>
            <a:pPr indent="-355600" lvl="0" marL="457200" marR="0" rtl="0" algn="l">
              <a:lnSpc>
                <a:spcPct val="115000"/>
              </a:lnSpc>
              <a:spcBef>
                <a:spcPts val="0"/>
              </a:spcBef>
              <a:spcAft>
                <a:spcPts val="0"/>
              </a:spcAft>
              <a:buClr>
                <a:srgbClr val="1F1F1F"/>
              </a:buClr>
              <a:buSzPts val="2000"/>
              <a:buAutoNum type="arabicPeriod"/>
            </a:pPr>
            <a:r>
              <a:rPr lang="en" sz="2000">
                <a:solidFill>
                  <a:srgbClr val="1F1F1F"/>
                </a:solidFill>
              </a:rPr>
              <a:t>Get started with </a:t>
            </a:r>
            <a:r>
              <a:rPr b="1" lang="en" sz="2000">
                <a:solidFill>
                  <a:srgbClr val="1F1F1F"/>
                </a:solidFill>
              </a:rPr>
              <a:t>regulatory compliance.</a:t>
            </a:r>
            <a:endParaRPr b="1" sz="2000">
              <a:solidFill>
                <a:srgbClr val="1F1F1F"/>
              </a:solidFill>
            </a:endParaRPr>
          </a:p>
          <a:p>
            <a:pPr indent="0" lvl="0" marL="0" marR="0" rtl="0" algn="l">
              <a:lnSpc>
                <a:spcPct val="115000"/>
              </a:lnSpc>
              <a:spcBef>
                <a:spcPts val="1200"/>
              </a:spcBef>
              <a:spcAft>
                <a:spcPts val="0"/>
              </a:spcAft>
              <a:buNone/>
            </a:pPr>
            <a:r>
              <a:t/>
            </a:r>
            <a:endParaRPr b="1" sz="2000">
              <a:solidFill>
                <a:srgbClr val="1F1F1F"/>
              </a:solidFil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pic>
        <p:nvPicPr>
          <p:cNvPr id="917" name="Google Shape;917;p137"/>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918" name="Google Shape;918;p137"/>
          <p:cNvSpPr txBox="1"/>
          <p:nvPr>
            <p:ph type="title"/>
          </p:nvPr>
        </p:nvSpPr>
        <p:spPr>
          <a:xfrm>
            <a:off x="1771650" y="470300"/>
            <a:ext cx="5202900" cy="43407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How does </a:t>
            </a:r>
            <a:r>
              <a:rPr lang="en" sz="4500">
                <a:solidFill>
                  <a:srgbClr val="274E13"/>
                </a:solidFill>
              </a:rPr>
              <a:t>Microsoft Purview help manage your on-premises, multicloud, and software as a service data?</a:t>
            </a:r>
            <a:endParaRPr sz="4500">
              <a:solidFill>
                <a:srgbClr val="274E13"/>
              </a:solidFill>
            </a:endParaRPr>
          </a:p>
          <a:p>
            <a:pPr indent="0" lvl="0" marL="0" rtl="0" algn="ctr">
              <a:spcBef>
                <a:spcPts val="0"/>
              </a:spcBef>
              <a:spcAft>
                <a:spcPts val="0"/>
              </a:spcAft>
              <a:buNone/>
            </a:pPr>
            <a:r>
              <a:t/>
            </a:r>
            <a:endParaRPr sz="4500">
              <a:solidFill>
                <a:srgbClr val="274E13"/>
              </a:solidFill>
            </a:endParaRPr>
          </a:p>
        </p:txBody>
      </p:sp>
      <p:sp>
        <p:nvSpPr>
          <p:cNvPr id="919" name="Google Shape;919;p137"/>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Q.55</a:t>
            </a:r>
            <a:endParaRPr b="1" sz="1800">
              <a:solidFill>
                <a:schemeClr val="accent3"/>
              </a:solidFill>
              <a:latin typeface="Open Sans"/>
              <a:ea typeface="Open Sans"/>
              <a:cs typeface="Open Sans"/>
              <a:sym typeface="Open Sans"/>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pic>
        <p:nvPicPr>
          <p:cNvPr id="924" name="Google Shape;924;p138"/>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925" name="Google Shape;925;p138"/>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A.55</a:t>
            </a:r>
            <a:endParaRPr b="1" sz="1800">
              <a:solidFill>
                <a:schemeClr val="accent3"/>
              </a:solidFill>
              <a:latin typeface="Open Sans"/>
              <a:ea typeface="Open Sans"/>
              <a:cs typeface="Open Sans"/>
              <a:sym typeface="Open Sans"/>
            </a:endParaRPr>
          </a:p>
        </p:txBody>
      </p:sp>
      <p:sp>
        <p:nvSpPr>
          <p:cNvPr id="926" name="Google Shape;926;p138"/>
          <p:cNvSpPr txBox="1"/>
          <p:nvPr/>
        </p:nvSpPr>
        <p:spPr>
          <a:xfrm>
            <a:off x="1434900" y="778875"/>
            <a:ext cx="5829900" cy="3678900"/>
          </a:xfrm>
          <a:prstGeom prst="rect">
            <a:avLst/>
          </a:prstGeom>
          <a:noFill/>
          <a:ln>
            <a:noFill/>
          </a:ln>
        </p:spPr>
        <p:txBody>
          <a:bodyPr anchorCtr="0" anchor="ctr" bIns="91425" lIns="91425" spcFirstLastPara="1" rIns="91425" wrap="square" tIns="91425">
            <a:spAutoFit/>
          </a:bodyPr>
          <a:lstStyle/>
          <a:p>
            <a:pPr indent="-355600" lvl="0" marL="457200" marR="0" rtl="0" algn="l">
              <a:lnSpc>
                <a:spcPct val="115000"/>
              </a:lnSpc>
              <a:spcBef>
                <a:spcPts val="1200"/>
              </a:spcBef>
              <a:spcAft>
                <a:spcPts val="0"/>
              </a:spcAft>
              <a:buClr>
                <a:srgbClr val="1F1F1F"/>
              </a:buClr>
              <a:buSzPts val="2000"/>
              <a:buChar char="●"/>
            </a:pPr>
            <a:r>
              <a:rPr b="1" lang="en" sz="2000">
                <a:solidFill>
                  <a:srgbClr val="1F1F1F"/>
                </a:solidFill>
              </a:rPr>
              <a:t>Creates </a:t>
            </a:r>
            <a:r>
              <a:rPr lang="en" sz="2000">
                <a:solidFill>
                  <a:srgbClr val="1F1F1F"/>
                </a:solidFill>
              </a:rPr>
              <a:t>an </a:t>
            </a:r>
            <a:r>
              <a:rPr b="1" lang="en" sz="2000">
                <a:solidFill>
                  <a:srgbClr val="1F1F1F"/>
                </a:solidFill>
              </a:rPr>
              <a:t>up-to-date map of your entire data estate </a:t>
            </a:r>
            <a:r>
              <a:rPr lang="en" sz="2000">
                <a:solidFill>
                  <a:srgbClr val="1F1F1F"/>
                </a:solidFill>
              </a:rPr>
              <a:t>(includes data classification and end-to-end lineage)</a:t>
            </a:r>
            <a:endParaRPr sz="2000">
              <a:solidFill>
                <a:srgbClr val="1F1F1F"/>
              </a:solidFill>
            </a:endParaRPr>
          </a:p>
          <a:p>
            <a:pPr indent="-355600" lvl="0" marL="457200" marR="0" rtl="0" algn="l">
              <a:lnSpc>
                <a:spcPct val="115000"/>
              </a:lnSpc>
              <a:spcBef>
                <a:spcPts val="0"/>
              </a:spcBef>
              <a:spcAft>
                <a:spcPts val="0"/>
              </a:spcAft>
              <a:buClr>
                <a:srgbClr val="1F1F1F"/>
              </a:buClr>
              <a:buSzPts val="2000"/>
              <a:buChar char="●"/>
            </a:pPr>
            <a:r>
              <a:rPr b="1" lang="en" sz="2000">
                <a:solidFill>
                  <a:srgbClr val="1F1F1F"/>
                </a:solidFill>
              </a:rPr>
              <a:t>Identifies where sensitive data </a:t>
            </a:r>
            <a:r>
              <a:rPr lang="en" sz="2000">
                <a:solidFill>
                  <a:srgbClr val="1F1F1F"/>
                </a:solidFill>
              </a:rPr>
              <a:t>is stored </a:t>
            </a:r>
            <a:endParaRPr sz="2000">
              <a:solidFill>
                <a:srgbClr val="1F1F1F"/>
              </a:solidFill>
            </a:endParaRPr>
          </a:p>
          <a:p>
            <a:pPr indent="-355600" lvl="0" marL="457200" marR="0" rtl="0" algn="l">
              <a:lnSpc>
                <a:spcPct val="115000"/>
              </a:lnSpc>
              <a:spcBef>
                <a:spcPts val="0"/>
              </a:spcBef>
              <a:spcAft>
                <a:spcPts val="0"/>
              </a:spcAft>
              <a:buClr>
                <a:srgbClr val="1F1F1F"/>
              </a:buClr>
              <a:buSzPts val="2000"/>
              <a:buChar char="●"/>
            </a:pPr>
            <a:r>
              <a:rPr b="1" lang="en" sz="2000">
                <a:solidFill>
                  <a:srgbClr val="1F1F1F"/>
                </a:solidFill>
              </a:rPr>
              <a:t>Creates a secure environment </a:t>
            </a:r>
            <a:r>
              <a:rPr lang="en" sz="2000">
                <a:solidFill>
                  <a:srgbClr val="1F1F1F"/>
                </a:solidFill>
              </a:rPr>
              <a:t>for data consumers to find valuable data.</a:t>
            </a:r>
            <a:endParaRPr sz="2000">
              <a:solidFill>
                <a:srgbClr val="1F1F1F"/>
              </a:solidFill>
            </a:endParaRPr>
          </a:p>
          <a:p>
            <a:pPr indent="-355600" lvl="0" marL="457200" marR="0" rtl="0" algn="l">
              <a:lnSpc>
                <a:spcPct val="115000"/>
              </a:lnSpc>
              <a:spcBef>
                <a:spcPts val="0"/>
              </a:spcBef>
              <a:spcAft>
                <a:spcPts val="0"/>
              </a:spcAft>
              <a:buClr>
                <a:srgbClr val="1F1F1F"/>
              </a:buClr>
              <a:buSzPts val="2000"/>
              <a:buChar char="●"/>
            </a:pPr>
            <a:r>
              <a:rPr b="1" lang="en" sz="2000">
                <a:solidFill>
                  <a:srgbClr val="1F1F1F"/>
                </a:solidFill>
              </a:rPr>
              <a:t>Generates insights</a:t>
            </a:r>
            <a:r>
              <a:rPr lang="en" sz="2000">
                <a:solidFill>
                  <a:srgbClr val="1F1F1F"/>
                </a:solidFill>
              </a:rPr>
              <a:t> about how your data is stored and used.</a:t>
            </a:r>
            <a:endParaRPr sz="2000">
              <a:solidFill>
                <a:srgbClr val="1F1F1F"/>
              </a:solidFill>
            </a:endParaRPr>
          </a:p>
          <a:p>
            <a:pPr indent="-355600" lvl="0" marL="457200" marR="0" rtl="0" algn="l">
              <a:lnSpc>
                <a:spcPct val="115000"/>
              </a:lnSpc>
              <a:spcBef>
                <a:spcPts val="0"/>
              </a:spcBef>
              <a:spcAft>
                <a:spcPts val="0"/>
              </a:spcAft>
              <a:buClr>
                <a:srgbClr val="1F1F1F"/>
              </a:buClr>
              <a:buSzPts val="2000"/>
              <a:buChar char="●"/>
            </a:pPr>
            <a:r>
              <a:rPr b="1" lang="en" sz="2000">
                <a:solidFill>
                  <a:srgbClr val="1F1F1F"/>
                </a:solidFill>
              </a:rPr>
              <a:t>Manages access</a:t>
            </a:r>
            <a:r>
              <a:rPr lang="en" sz="2000">
                <a:solidFill>
                  <a:srgbClr val="1F1F1F"/>
                </a:solidFill>
              </a:rPr>
              <a:t> to the data in your estate securely and at scale.</a:t>
            </a:r>
            <a:endParaRPr sz="2000">
              <a:solidFill>
                <a:srgbClr val="1F1F1F"/>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pic>
        <p:nvPicPr>
          <p:cNvPr id="931" name="Google Shape;931;p139"/>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932" name="Google Shape;932;p139"/>
          <p:cNvSpPr txBox="1"/>
          <p:nvPr>
            <p:ph type="title"/>
          </p:nvPr>
        </p:nvSpPr>
        <p:spPr>
          <a:xfrm>
            <a:off x="17716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the purpose of Azure Policy.</a:t>
            </a:r>
            <a:endParaRPr sz="4500">
              <a:solidFill>
                <a:srgbClr val="274E13"/>
              </a:solidFill>
            </a:endParaRPr>
          </a:p>
        </p:txBody>
      </p:sp>
      <p:sp>
        <p:nvSpPr>
          <p:cNvPr id="933" name="Google Shape;933;p139"/>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Q.56</a:t>
            </a:r>
            <a:endParaRPr b="1" sz="1800">
              <a:solidFill>
                <a:schemeClr val="accent3"/>
              </a:solidFill>
              <a:latin typeface="Open Sans"/>
              <a:ea typeface="Open Sans"/>
              <a:cs typeface="Open Sans"/>
              <a:sym typeface="Open Sans"/>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pic>
        <p:nvPicPr>
          <p:cNvPr id="938" name="Google Shape;938;p140"/>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939" name="Google Shape;939;p140"/>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A.56</a:t>
            </a:r>
            <a:endParaRPr b="1" sz="1800">
              <a:solidFill>
                <a:schemeClr val="accent3"/>
              </a:solidFill>
              <a:latin typeface="Open Sans"/>
              <a:ea typeface="Open Sans"/>
              <a:cs typeface="Open Sans"/>
              <a:sym typeface="Open Sans"/>
            </a:endParaRPr>
          </a:p>
        </p:txBody>
      </p:sp>
      <p:sp>
        <p:nvSpPr>
          <p:cNvPr id="940" name="Google Shape;940;p140"/>
          <p:cNvSpPr txBox="1"/>
          <p:nvPr/>
        </p:nvSpPr>
        <p:spPr>
          <a:xfrm>
            <a:off x="1358700" y="778875"/>
            <a:ext cx="6018600" cy="37926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lang="en" sz="2200">
                <a:solidFill>
                  <a:srgbClr val="1F1F1F"/>
                </a:solidFill>
              </a:rPr>
              <a:t>Azure Policy defines “</a:t>
            </a:r>
            <a:r>
              <a:rPr b="1" lang="en" sz="2200">
                <a:solidFill>
                  <a:srgbClr val="1F1F1F"/>
                </a:solidFill>
              </a:rPr>
              <a:t>initiatives</a:t>
            </a:r>
            <a:r>
              <a:rPr lang="en" sz="2200">
                <a:solidFill>
                  <a:srgbClr val="1F1F1F"/>
                </a:solidFill>
              </a:rPr>
              <a:t>” or a a group of related policies that:</a:t>
            </a:r>
            <a:endParaRPr sz="2200">
              <a:solidFill>
                <a:srgbClr val="1F1F1F"/>
              </a:solidFill>
            </a:endParaRPr>
          </a:p>
          <a:p>
            <a:pPr indent="-368300" lvl="0" marL="457200" marR="0" rtl="0" algn="l">
              <a:lnSpc>
                <a:spcPct val="115000"/>
              </a:lnSpc>
              <a:spcBef>
                <a:spcPts val="1200"/>
              </a:spcBef>
              <a:spcAft>
                <a:spcPts val="0"/>
              </a:spcAft>
              <a:buClr>
                <a:srgbClr val="1F1F1F"/>
              </a:buClr>
              <a:buSzPts val="2200"/>
              <a:buChar char="●"/>
            </a:pPr>
            <a:r>
              <a:rPr lang="en" sz="2200">
                <a:solidFill>
                  <a:srgbClr val="1F1F1F"/>
                </a:solidFill>
              </a:rPr>
              <a:t>create, assign, and manage </a:t>
            </a:r>
            <a:r>
              <a:rPr b="1" lang="en" sz="2200">
                <a:solidFill>
                  <a:srgbClr val="1F1F1F"/>
                </a:solidFill>
              </a:rPr>
              <a:t>policies that control or audit your resources (including VMs). </a:t>
            </a:r>
            <a:endParaRPr b="1" sz="2200">
              <a:solidFill>
                <a:srgbClr val="1F1F1F"/>
              </a:solidFill>
            </a:endParaRPr>
          </a:p>
          <a:p>
            <a:pPr indent="-368300" lvl="0" marL="457200" marR="0" rtl="0" algn="l">
              <a:lnSpc>
                <a:spcPct val="115000"/>
              </a:lnSpc>
              <a:spcBef>
                <a:spcPts val="0"/>
              </a:spcBef>
              <a:spcAft>
                <a:spcPts val="0"/>
              </a:spcAft>
              <a:buClr>
                <a:srgbClr val="1F1F1F"/>
              </a:buClr>
              <a:buSzPts val="2200"/>
              <a:buChar char="●"/>
            </a:pPr>
            <a:r>
              <a:rPr lang="en" sz="2200">
                <a:solidFill>
                  <a:srgbClr val="1F1F1F"/>
                </a:solidFill>
              </a:rPr>
              <a:t>enforce </a:t>
            </a:r>
            <a:r>
              <a:rPr lang="en" sz="2200">
                <a:solidFill>
                  <a:srgbClr val="1F1F1F"/>
                </a:solidFill>
              </a:rPr>
              <a:t>different rules across your resource configurations so that those </a:t>
            </a:r>
            <a:r>
              <a:rPr b="1" lang="en" sz="2200">
                <a:solidFill>
                  <a:srgbClr val="1F1F1F"/>
                </a:solidFill>
              </a:rPr>
              <a:t>configurations stay compliant with corporate standards.</a:t>
            </a:r>
            <a:endParaRPr b="1" sz="2200">
              <a:solidFill>
                <a:srgbClr val="1F1F1F"/>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pic>
        <p:nvPicPr>
          <p:cNvPr id="945" name="Google Shape;945;p141"/>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946" name="Google Shape;946;p141"/>
          <p:cNvSpPr txBox="1"/>
          <p:nvPr>
            <p:ph type="title"/>
          </p:nvPr>
        </p:nvSpPr>
        <p:spPr>
          <a:xfrm>
            <a:off x="17716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How does </a:t>
            </a:r>
            <a:endParaRPr sz="4500">
              <a:solidFill>
                <a:srgbClr val="274E13"/>
              </a:solidFill>
            </a:endParaRPr>
          </a:p>
          <a:p>
            <a:pPr indent="0" lvl="0" marL="0" rtl="0" algn="ctr">
              <a:spcBef>
                <a:spcPts val="0"/>
              </a:spcBef>
              <a:spcAft>
                <a:spcPts val="0"/>
              </a:spcAft>
              <a:buNone/>
            </a:pPr>
            <a:r>
              <a:rPr lang="en" sz="4500">
                <a:solidFill>
                  <a:srgbClr val="274E13"/>
                </a:solidFill>
              </a:rPr>
              <a:t>Azur</a:t>
            </a:r>
            <a:r>
              <a:rPr lang="en" sz="4500">
                <a:solidFill>
                  <a:srgbClr val="274E13"/>
                </a:solidFill>
              </a:rPr>
              <a:t>e Policy  </a:t>
            </a:r>
            <a:endParaRPr sz="4500">
              <a:solidFill>
                <a:srgbClr val="274E13"/>
              </a:solidFill>
            </a:endParaRPr>
          </a:p>
          <a:p>
            <a:pPr indent="0" lvl="0" marL="0" rtl="0" algn="ctr">
              <a:spcBef>
                <a:spcPts val="0"/>
              </a:spcBef>
              <a:spcAft>
                <a:spcPts val="0"/>
              </a:spcAft>
              <a:buNone/>
            </a:pPr>
            <a:r>
              <a:rPr lang="en" sz="4500">
                <a:solidFill>
                  <a:srgbClr val="274E13"/>
                </a:solidFill>
              </a:rPr>
              <a:t>define policies?</a:t>
            </a:r>
            <a:endParaRPr sz="4500">
              <a:solidFill>
                <a:srgbClr val="274E13"/>
              </a:solidFill>
            </a:endParaRPr>
          </a:p>
        </p:txBody>
      </p:sp>
      <p:sp>
        <p:nvSpPr>
          <p:cNvPr id="947" name="Google Shape;947;p141"/>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Q.57</a:t>
            </a:r>
            <a:endParaRPr b="1" sz="1800">
              <a:solidFill>
                <a:schemeClr val="accent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5"/>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47" name="Google Shape;147;p25"/>
          <p:cNvSpPr txBox="1"/>
          <p:nvPr>
            <p:ph type="title"/>
          </p:nvPr>
        </p:nvSpPr>
        <p:spPr>
          <a:xfrm>
            <a:off x="2190051" y="657325"/>
            <a:ext cx="45414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the </a:t>
            </a:r>
            <a:endParaRPr sz="4500">
              <a:solidFill>
                <a:srgbClr val="274E13"/>
              </a:solidFill>
            </a:endParaRPr>
          </a:p>
          <a:p>
            <a:pPr indent="0" lvl="0" marL="0" rtl="0" algn="ctr">
              <a:spcBef>
                <a:spcPts val="0"/>
              </a:spcBef>
              <a:spcAft>
                <a:spcPts val="0"/>
              </a:spcAft>
              <a:buNone/>
            </a:pPr>
            <a:r>
              <a:rPr lang="en" sz="4500">
                <a:solidFill>
                  <a:srgbClr val="274E13"/>
                </a:solidFill>
              </a:rPr>
              <a:t>Benefits of reliability and </a:t>
            </a:r>
            <a:r>
              <a:rPr lang="en" sz="4500">
                <a:solidFill>
                  <a:srgbClr val="274E13"/>
                </a:solidFill>
              </a:rPr>
              <a:t>predictability</a:t>
            </a:r>
            <a:r>
              <a:rPr lang="en" sz="4500">
                <a:solidFill>
                  <a:srgbClr val="274E13"/>
                </a:solidFill>
              </a:rPr>
              <a:t>  in the cloud</a:t>
            </a:r>
            <a:endParaRPr sz="4500">
              <a:solidFill>
                <a:srgbClr val="274E13"/>
              </a:solidFill>
            </a:endParaRPr>
          </a:p>
        </p:txBody>
      </p:sp>
      <p:sp>
        <p:nvSpPr>
          <p:cNvPr id="148" name="Google Shape;148;p25"/>
          <p:cNvSpPr txBox="1"/>
          <p:nvPr/>
        </p:nvSpPr>
        <p:spPr>
          <a:xfrm>
            <a:off x="1441210" y="494575"/>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Q.5</a:t>
            </a:r>
            <a:endParaRPr b="1" sz="1800">
              <a:solidFill>
                <a:schemeClr val="accent3"/>
              </a:solidFill>
              <a:latin typeface="Open Sans"/>
              <a:ea typeface="Open Sans"/>
              <a:cs typeface="Open Sans"/>
              <a:sym typeface="Open Sans"/>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pic>
        <p:nvPicPr>
          <p:cNvPr id="952" name="Google Shape;952;p142"/>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953" name="Google Shape;953;p142"/>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A.57</a:t>
            </a:r>
            <a:endParaRPr b="1" sz="1800">
              <a:solidFill>
                <a:schemeClr val="accent3"/>
              </a:solidFill>
              <a:latin typeface="Open Sans"/>
              <a:ea typeface="Open Sans"/>
              <a:cs typeface="Open Sans"/>
              <a:sym typeface="Open Sans"/>
            </a:endParaRPr>
          </a:p>
        </p:txBody>
      </p:sp>
      <p:sp>
        <p:nvSpPr>
          <p:cNvPr id="954" name="Google Shape;954;p142"/>
          <p:cNvSpPr txBox="1"/>
          <p:nvPr/>
        </p:nvSpPr>
        <p:spPr>
          <a:xfrm>
            <a:off x="1936125" y="878975"/>
            <a:ext cx="5316600" cy="39465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lang="en" sz="2200">
                <a:solidFill>
                  <a:srgbClr val="1F1F1F"/>
                </a:solidFill>
              </a:rPr>
              <a:t>Azure Policy enables you to </a:t>
            </a:r>
            <a:r>
              <a:rPr b="1" lang="en" sz="2200">
                <a:solidFill>
                  <a:srgbClr val="1F1F1F"/>
                </a:solidFill>
              </a:rPr>
              <a:t>define both individual policies and groups of related policies,</a:t>
            </a:r>
            <a:r>
              <a:rPr lang="en" sz="2200">
                <a:solidFill>
                  <a:srgbClr val="1F1F1F"/>
                </a:solidFill>
              </a:rPr>
              <a:t> known as</a:t>
            </a:r>
            <a:r>
              <a:rPr b="1" lang="en" sz="2200">
                <a:solidFill>
                  <a:srgbClr val="1F1F1F"/>
                </a:solidFill>
              </a:rPr>
              <a:t> initiatives.</a:t>
            </a:r>
            <a:endParaRPr b="1" sz="2200">
              <a:solidFill>
                <a:srgbClr val="1F1F1F"/>
              </a:solidFill>
            </a:endParaRPr>
          </a:p>
          <a:p>
            <a:pPr indent="-368300" lvl="0" marL="457200" marR="0" rtl="0" algn="l">
              <a:lnSpc>
                <a:spcPct val="115000"/>
              </a:lnSpc>
              <a:spcBef>
                <a:spcPts val="1200"/>
              </a:spcBef>
              <a:spcAft>
                <a:spcPts val="0"/>
              </a:spcAft>
              <a:buClr>
                <a:srgbClr val="1F1F1F"/>
              </a:buClr>
              <a:buSzPts val="2200"/>
              <a:buChar char="-"/>
            </a:pPr>
            <a:r>
              <a:rPr b="1" lang="en" sz="2200">
                <a:solidFill>
                  <a:srgbClr val="1F1F1F"/>
                </a:solidFill>
              </a:rPr>
              <a:t>E</a:t>
            </a:r>
            <a:r>
              <a:rPr b="1" lang="en" sz="2200">
                <a:solidFill>
                  <a:srgbClr val="1F1F1F"/>
                </a:solidFill>
              </a:rPr>
              <a:t>valuate and highlight resources that are not compliant with the policies you've created</a:t>
            </a:r>
            <a:endParaRPr b="1" sz="2200">
              <a:solidFill>
                <a:srgbClr val="1F1F1F"/>
              </a:solidFill>
            </a:endParaRPr>
          </a:p>
          <a:p>
            <a:pPr indent="-368300" lvl="0" marL="457200" marR="0" rtl="0" algn="l">
              <a:lnSpc>
                <a:spcPct val="115000"/>
              </a:lnSpc>
              <a:spcBef>
                <a:spcPts val="0"/>
              </a:spcBef>
              <a:spcAft>
                <a:spcPts val="0"/>
              </a:spcAft>
              <a:buClr>
                <a:srgbClr val="1F1F1F"/>
              </a:buClr>
              <a:buSzPts val="2200"/>
              <a:buChar char="-"/>
            </a:pPr>
            <a:r>
              <a:rPr lang="en" sz="2200">
                <a:solidFill>
                  <a:srgbClr val="1F1F1F"/>
                </a:solidFill>
              </a:rPr>
              <a:t>you can flag resources as an </a:t>
            </a:r>
            <a:r>
              <a:rPr b="1" lang="en" sz="2200">
                <a:solidFill>
                  <a:srgbClr val="1F1F1F"/>
                </a:solidFill>
              </a:rPr>
              <a:t>exception </a:t>
            </a:r>
            <a:r>
              <a:rPr lang="en" sz="2200">
                <a:solidFill>
                  <a:srgbClr val="1F1F1F"/>
                </a:solidFill>
              </a:rPr>
              <a:t>from the Policy</a:t>
            </a:r>
            <a:endParaRPr sz="2200">
              <a:solidFill>
                <a:srgbClr val="1F1F1F"/>
              </a:solidFill>
            </a:endParaRPr>
          </a:p>
          <a:p>
            <a:pPr indent="0" lvl="0" marL="0" marR="0" rtl="0" algn="l">
              <a:lnSpc>
                <a:spcPct val="115000"/>
              </a:lnSpc>
              <a:spcBef>
                <a:spcPts val="1200"/>
              </a:spcBef>
              <a:spcAft>
                <a:spcPts val="0"/>
              </a:spcAft>
              <a:buNone/>
            </a:pPr>
            <a:r>
              <a:t/>
            </a:r>
            <a:endParaRPr b="1" sz="2200">
              <a:solidFill>
                <a:srgbClr val="1F1F1F"/>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pic>
        <p:nvPicPr>
          <p:cNvPr id="959" name="Google Shape;959;p143"/>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960" name="Google Shape;960;p143"/>
          <p:cNvSpPr txBox="1"/>
          <p:nvPr>
            <p:ph type="title"/>
          </p:nvPr>
        </p:nvSpPr>
        <p:spPr>
          <a:xfrm>
            <a:off x="1771650" y="1003700"/>
            <a:ext cx="52029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some examples of </a:t>
            </a:r>
            <a:endParaRPr sz="4500">
              <a:solidFill>
                <a:srgbClr val="274E13"/>
              </a:solidFill>
            </a:endParaRPr>
          </a:p>
          <a:p>
            <a:pPr indent="0" lvl="0" marL="0" rtl="0" algn="ctr">
              <a:spcBef>
                <a:spcPts val="0"/>
              </a:spcBef>
              <a:spcAft>
                <a:spcPts val="0"/>
              </a:spcAft>
              <a:buNone/>
            </a:pPr>
            <a:r>
              <a:rPr lang="en" sz="4500">
                <a:solidFill>
                  <a:srgbClr val="274E13"/>
                </a:solidFill>
              </a:rPr>
              <a:t>Azure Policy </a:t>
            </a:r>
            <a:endParaRPr sz="4500">
              <a:solidFill>
                <a:srgbClr val="274E13"/>
              </a:solidFill>
            </a:endParaRPr>
          </a:p>
          <a:p>
            <a:pPr indent="0" lvl="0" marL="0" rtl="0" algn="ctr">
              <a:spcBef>
                <a:spcPts val="0"/>
              </a:spcBef>
              <a:spcAft>
                <a:spcPts val="0"/>
              </a:spcAft>
              <a:buNone/>
            </a:pPr>
            <a:r>
              <a:rPr lang="en" sz="4500">
                <a:solidFill>
                  <a:srgbClr val="274E13"/>
                </a:solidFill>
              </a:rPr>
              <a:t>initiative definitions?</a:t>
            </a:r>
            <a:endParaRPr sz="4500">
              <a:solidFill>
                <a:srgbClr val="274E13"/>
              </a:solidFill>
            </a:endParaRPr>
          </a:p>
        </p:txBody>
      </p:sp>
      <p:sp>
        <p:nvSpPr>
          <p:cNvPr id="961" name="Google Shape;961;p143"/>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Q.58</a:t>
            </a:r>
            <a:endParaRPr b="1" sz="1800">
              <a:solidFill>
                <a:schemeClr val="accent3"/>
              </a:solidFill>
              <a:latin typeface="Open Sans"/>
              <a:ea typeface="Open Sans"/>
              <a:cs typeface="Open Sans"/>
              <a:sym typeface="Open Sans"/>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pic>
        <p:nvPicPr>
          <p:cNvPr id="966" name="Google Shape;966;p144"/>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967" name="Google Shape;967;p144"/>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A.58</a:t>
            </a:r>
            <a:endParaRPr b="1" sz="1800">
              <a:solidFill>
                <a:schemeClr val="accent3"/>
              </a:solidFill>
              <a:latin typeface="Open Sans"/>
              <a:ea typeface="Open Sans"/>
              <a:cs typeface="Open Sans"/>
              <a:sym typeface="Open Sans"/>
            </a:endParaRPr>
          </a:p>
        </p:txBody>
      </p:sp>
      <p:sp>
        <p:nvSpPr>
          <p:cNvPr id="968" name="Google Shape;968;p144"/>
          <p:cNvSpPr txBox="1"/>
          <p:nvPr/>
        </p:nvSpPr>
        <p:spPr>
          <a:xfrm>
            <a:off x="1358700" y="778875"/>
            <a:ext cx="6018600" cy="32640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lang="en" sz="2100">
                <a:solidFill>
                  <a:srgbClr val="1F1F1F"/>
                </a:solidFill>
              </a:rPr>
              <a:t>The initiative definition contains over 100  policy definitions to help track compliance state for a larger goal, and includes monitoring for:</a:t>
            </a:r>
            <a:endParaRPr sz="2100">
              <a:solidFill>
                <a:srgbClr val="1F1F1F"/>
              </a:solidFill>
            </a:endParaRPr>
          </a:p>
          <a:p>
            <a:pPr indent="-361950" lvl="0" marL="457200" rtl="0" algn="l">
              <a:lnSpc>
                <a:spcPct val="115000"/>
              </a:lnSpc>
              <a:spcBef>
                <a:spcPts val="1200"/>
              </a:spcBef>
              <a:spcAft>
                <a:spcPts val="0"/>
              </a:spcAft>
              <a:buClr>
                <a:srgbClr val="161616"/>
              </a:buClr>
              <a:buSzPts val="2100"/>
              <a:buAutoNum type="arabicPeriod"/>
            </a:pPr>
            <a:r>
              <a:rPr b="1" lang="en" sz="2100">
                <a:solidFill>
                  <a:srgbClr val="161616"/>
                </a:solidFill>
              </a:rPr>
              <a:t>unencrypted SQL Databases and servers</a:t>
            </a:r>
            <a:r>
              <a:rPr lang="en" sz="2100">
                <a:solidFill>
                  <a:srgbClr val="161616"/>
                </a:solidFill>
              </a:rPr>
              <a:t> in Security Center.</a:t>
            </a:r>
            <a:endParaRPr sz="2100">
              <a:solidFill>
                <a:srgbClr val="161616"/>
              </a:solidFill>
            </a:endParaRPr>
          </a:p>
          <a:p>
            <a:pPr indent="-361950" lvl="0" marL="457200" rtl="0" algn="l">
              <a:lnSpc>
                <a:spcPct val="115000"/>
              </a:lnSpc>
              <a:spcBef>
                <a:spcPts val="0"/>
              </a:spcBef>
              <a:spcAft>
                <a:spcPts val="0"/>
              </a:spcAft>
              <a:buClr>
                <a:srgbClr val="161616"/>
              </a:buClr>
              <a:buSzPts val="2100"/>
              <a:buAutoNum type="arabicPeriod"/>
            </a:pPr>
            <a:r>
              <a:rPr b="1" lang="en" sz="2100">
                <a:solidFill>
                  <a:srgbClr val="161616"/>
                </a:solidFill>
              </a:rPr>
              <a:t>OS vulnerabilities</a:t>
            </a:r>
            <a:r>
              <a:rPr lang="en" sz="2100">
                <a:solidFill>
                  <a:srgbClr val="161616"/>
                </a:solidFill>
              </a:rPr>
              <a:t> in Security Center </a:t>
            </a:r>
            <a:endParaRPr sz="2100">
              <a:solidFill>
                <a:srgbClr val="161616"/>
              </a:solidFill>
            </a:endParaRPr>
          </a:p>
          <a:p>
            <a:pPr indent="-361950" lvl="0" marL="457200" rtl="0" algn="l">
              <a:lnSpc>
                <a:spcPct val="115000"/>
              </a:lnSpc>
              <a:spcBef>
                <a:spcPts val="0"/>
              </a:spcBef>
              <a:spcAft>
                <a:spcPts val="0"/>
              </a:spcAft>
              <a:buClr>
                <a:srgbClr val="161616"/>
              </a:buClr>
              <a:buSzPts val="2100"/>
              <a:buAutoNum type="arabicPeriod"/>
            </a:pPr>
            <a:r>
              <a:rPr b="1" lang="en" sz="2100">
                <a:solidFill>
                  <a:srgbClr val="161616"/>
                </a:solidFill>
              </a:rPr>
              <a:t>Servers with missing Endpoint Protection</a:t>
            </a:r>
            <a:r>
              <a:rPr lang="en" sz="2100">
                <a:solidFill>
                  <a:srgbClr val="161616"/>
                </a:solidFill>
              </a:rPr>
              <a:t> in Security Center </a:t>
            </a:r>
            <a:endParaRPr b="1" sz="2100">
              <a:solidFill>
                <a:srgbClr val="1F1F1F"/>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pic>
        <p:nvPicPr>
          <p:cNvPr id="973" name="Google Shape;973;p145"/>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974" name="Google Shape;974;p145"/>
          <p:cNvSpPr txBox="1"/>
          <p:nvPr>
            <p:ph type="title"/>
          </p:nvPr>
        </p:nvSpPr>
        <p:spPr>
          <a:xfrm>
            <a:off x="17716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the </a:t>
            </a:r>
            <a:endParaRPr sz="4500">
              <a:solidFill>
                <a:srgbClr val="274E13"/>
              </a:solidFill>
            </a:endParaRPr>
          </a:p>
          <a:p>
            <a:pPr indent="0" lvl="0" marL="0" rtl="0" algn="ctr">
              <a:spcBef>
                <a:spcPts val="0"/>
              </a:spcBef>
              <a:spcAft>
                <a:spcPts val="0"/>
              </a:spcAft>
              <a:buNone/>
            </a:pPr>
            <a:r>
              <a:rPr lang="en" sz="4500">
                <a:solidFill>
                  <a:srgbClr val="274E13"/>
                </a:solidFill>
              </a:rPr>
              <a:t>purpose of </a:t>
            </a:r>
            <a:endParaRPr sz="4500">
              <a:solidFill>
                <a:srgbClr val="274E13"/>
              </a:solidFill>
            </a:endParaRPr>
          </a:p>
          <a:p>
            <a:pPr indent="0" lvl="0" marL="0" rtl="0" algn="ctr">
              <a:spcBef>
                <a:spcPts val="0"/>
              </a:spcBef>
              <a:spcAft>
                <a:spcPts val="0"/>
              </a:spcAft>
              <a:buNone/>
            </a:pPr>
            <a:r>
              <a:rPr lang="en" sz="4500">
                <a:solidFill>
                  <a:srgbClr val="274E13"/>
                </a:solidFill>
              </a:rPr>
              <a:t>resource locks.</a:t>
            </a:r>
            <a:endParaRPr sz="4500">
              <a:solidFill>
                <a:srgbClr val="274E13"/>
              </a:solidFill>
            </a:endParaRPr>
          </a:p>
        </p:txBody>
      </p:sp>
      <p:sp>
        <p:nvSpPr>
          <p:cNvPr id="975" name="Google Shape;975;p145"/>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Q.60</a:t>
            </a:r>
            <a:endParaRPr b="1" sz="1800">
              <a:solidFill>
                <a:schemeClr val="accent3"/>
              </a:solidFill>
              <a:latin typeface="Open Sans"/>
              <a:ea typeface="Open Sans"/>
              <a:cs typeface="Open Sans"/>
              <a:sym typeface="Open Sans"/>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pic>
        <p:nvPicPr>
          <p:cNvPr id="980" name="Google Shape;980;p146"/>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981" name="Google Shape;981;p146"/>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A.60</a:t>
            </a:r>
            <a:endParaRPr b="1" sz="1800">
              <a:solidFill>
                <a:schemeClr val="accent3"/>
              </a:solidFill>
              <a:latin typeface="Open Sans"/>
              <a:ea typeface="Open Sans"/>
              <a:cs typeface="Open Sans"/>
              <a:sym typeface="Open Sans"/>
            </a:endParaRPr>
          </a:p>
        </p:txBody>
      </p:sp>
      <p:sp>
        <p:nvSpPr>
          <p:cNvPr id="982" name="Google Shape;982;p146"/>
          <p:cNvSpPr txBox="1"/>
          <p:nvPr/>
        </p:nvSpPr>
        <p:spPr>
          <a:xfrm>
            <a:off x="1434900" y="778875"/>
            <a:ext cx="5829900" cy="2081100"/>
          </a:xfrm>
          <a:prstGeom prst="rect">
            <a:avLst/>
          </a:prstGeom>
          <a:noFill/>
          <a:ln>
            <a:noFill/>
          </a:ln>
        </p:spPr>
        <p:txBody>
          <a:bodyPr anchorCtr="0" anchor="ctr" bIns="91425" lIns="91425" spcFirstLastPara="1" rIns="91425" wrap="square" tIns="91425">
            <a:spAutoFit/>
          </a:bodyPr>
          <a:lstStyle/>
          <a:p>
            <a:pPr indent="-368300" lvl="0" marL="457200" marR="0" rtl="0" algn="l">
              <a:lnSpc>
                <a:spcPct val="115000"/>
              </a:lnSpc>
              <a:spcBef>
                <a:spcPts val="1200"/>
              </a:spcBef>
              <a:spcAft>
                <a:spcPts val="0"/>
              </a:spcAft>
              <a:buClr>
                <a:srgbClr val="1F1F1F"/>
              </a:buClr>
              <a:buSzPts val="2200"/>
              <a:buAutoNum type="arabicPeriod"/>
            </a:pPr>
            <a:r>
              <a:rPr lang="en" sz="2200">
                <a:solidFill>
                  <a:srgbClr val="1F1F1F"/>
                </a:solidFill>
              </a:rPr>
              <a:t>Resource lock prevents resources from being accidentally deleted or changed</a:t>
            </a:r>
            <a:endParaRPr sz="2200">
              <a:solidFill>
                <a:srgbClr val="1F1F1F"/>
              </a:solidFill>
            </a:endParaRPr>
          </a:p>
          <a:p>
            <a:pPr indent="-368300" lvl="0" marL="457200" marR="0" rtl="0" algn="l">
              <a:lnSpc>
                <a:spcPct val="115000"/>
              </a:lnSpc>
              <a:spcBef>
                <a:spcPts val="0"/>
              </a:spcBef>
              <a:spcAft>
                <a:spcPts val="0"/>
              </a:spcAft>
              <a:buClr>
                <a:srgbClr val="1F1F1F"/>
              </a:buClr>
              <a:buSzPts val="2200"/>
              <a:buAutoNum type="arabicPeriod"/>
            </a:pPr>
            <a:r>
              <a:rPr lang="en" sz="2200">
                <a:solidFill>
                  <a:srgbClr val="1F1F1F"/>
                </a:solidFill>
              </a:rPr>
              <a:t>Can be applied to individual resources, resource groups, or an entire subscription</a:t>
            </a:r>
            <a:endParaRPr sz="2200">
              <a:solidFill>
                <a:srgbClr val="1F1F1F"/>
              </a:solidFill>
            </a:endParaRPr>
          </a:p>
          <a:p>
            <a:pPr indent="-368300" lvl="0" marL="457200" marR="0" rtl="0" algn="l">
              <a:lnSpc>
                <a:spcPct val="115000"/>
              </a:lnSpc>
              <a:spcBef>
                <a:spcPts val="0"/>
              </a:spcBef>
              <a:spcAft>
                <a:spcPts val="0"/>
              </a:spcAft>
              <a:buClr>
                <a:srgbClr val="1F1F1F"/>
              </a:buClr>
              <a:buSzPts val="2200"/>
              <a:buAutoNum type="arabicPeriod"/>
            </a:pPr>
            <a:r>
              <a:rPr lang="en" sz="2200">
                <a:solidFill>
                  <a:srgbClr val="1F1F1F"/>
                </a:solidFill>
              </a:rPr>
              <a:t>Are inherited</a:t>
            </a:r>
            <a:endParaRPr sz="2200">
              <a:solidFill>
                <a:srgbClr val="1F1F1F"/>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pic>
        <p:nvPicPr>
          <p:cNvPr id="987" name="Google Shape;987;p147"/>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988" name="Google Shape;988;p147"/>
          <p:cNvSpPr txBox="1"/>
          <p:nvPr>
            <p:ph type="title"/>
          </p:nvPr>
        </p:nvSpPr>
        <p:spPr>
          <a:xfrm>
            <a:off x="2576250" y="955400"/>
            <a:ext cx="39915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a:t>
            </a:r>
            <a:endParaRPr sz="4500">
              <a:solidFill>
                <a:srgbClr val="274E13"/>
              </a:solidFill>
            </a:endParaRPr>
          </a:p>
          <a:p>
            <a:pPr indent="0" lvl="0" marL="0" rtl="0" algn="ctr">
              <a:spcBef>
                <a:spcPts val="0"/>
              </a:spcBef>
              <a:spcAft>
                <a:spcPts val="0"/>
              </a:spcAft>
              <a:buNone/>
            </a:pPr>
            <a:r>
              <a:rPr lang="en" sz="4500">
                <a:solidFill>
                  <a:srgbClr val="274E13"/>
                </a:solidFill>
              </a:rPr>
              <a:t>2 types of </a:t>
            </a:r>
            <a:r>
              <a:rPr lang="en" sz="4500">
                <a:solidFill>
                  <a:srgbClr val="274E13"/>
                </a:solidFill>
              </a:rPr>
              <a:t>resource locks.</a:t>
            </a:r>
            <a:endParaRPr sz="4500">
              <a:solidFill>
                <a:srgbClr val="274E13"/>
              </a:solidFill>
            </a:endParaRPr>
          </a:p>
        </p:txBody>
      </p:sp>
      <p:sp>
        <p:nvSpPr>
          <p:cNvPr id="989" name="Google Shape;989;p147"/>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Q.61</a:t>
            </a:r>
            <a:endParaRPr b="1" sz="1800">
              <a:solidFill>
                <a:schemeClr val="accent3"/>
              </a:solidFill>
              <a:latin typeface="Open Sans"/>
              <a:ea typeface="Open Sans"/>
              <a:cs typeface="Open Sans"/>
              <a:sym typeface="Open Sans"/>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pic>
        <p:nvPicPr>
          <p:cNvPr id="994" name="Google Shape;994;p148"/>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995" name="Google Shape;995;p148"/>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A.61</a:t>
            </a:r>
            <a:endParaRPr b="1" sz="1800">
              <a:solidFill>
                <a:schemeClr val="accent3"/>
              </a:solidFill>
              <a:latin typeface="Open Sans"/>
              <a:ea typeface="Open Sans"/>
              <a:cs typeface="Open Sans"/>
              <a:sym typeface="Open Sans"/>
            </a:endParaRPr>
          </a:p>
        </p:txBody>
      </p:sp>
      <p:sp>
        <p:nvSpPr>
          <p:cNvPr id="996" name="Google Shape;996;p148"/>
          <p:cNvSpPr txBox="1"/>
          <p:nvPr/>
        </p:nvSpPr>
        <p:spPr>
          <a:xfrm>
            <a:off x="1483200" y="1040750"/>
            <a:ext cx="5829900" cy="3167700"/>
          </a:xfrm>
          <a:prstGeom prst="rect">
            <a:avLst/>
          </a:prstGeom>
          <a:noFill/>
          <a:ln>
            <a:noFill/>
          </a:ln>
        </p:spPr>
        <p:txBody>
          <a:bodyPr anchorCtr="0" anchor="ctr" bIns="91425" lIns="91425" spcFirstLastPara="1" rIns="91425" wrap="square" tIns="91425">
            <a:spAutoFit/>
          </a:bodyPr>
          <a:lstStyle/>
          <a:p>
            <a:pPr indent="-368300" lvl="0" marL="457200" marR="0" rtl="0" algn="l">
              <a:lnSpc>
                <a:spcPct val="115000"/>
              </a:lnSpc>
              <a:spcBef>
                <a:spcPts val="1200"/>
              </a:spcBef>
              <a:spcAft>
                <a:spcPts val="0"/>
              </a:spcAft>
              <a:buClr>
                <a:srgbClr val="1F1F1F"/>
              </a:buClr>
              <a:buSzPts val="2200"/>
              <a:buAutoNum type="arabicPeriod"/>
            </a:pPr>
            <a:r>
              <a:rPr lang="en" sz="2200">
                <a:solidFill>
                  <a:srgbClr val="1F1F1F"/>
                </a:solidFill>
              </a:rPr>
              <a:t>Prevents users from deleting</a:t>
            </a:r>
            <a:endParaRPr sz="2200">
              <a:solidFill>
                <a:srgbClr val="1F1F1F"/>
              </a:solidFill>
            </a:endParaRPr>
          </a:p>
          <a:p>
            <a:pPr indent="-368300" lvl="0" marL="457200" marR="0" rtl="0" algn="l">
              <a:lnSpc>
                <a:spcPct val="115000"/>
              </a:lnSpc>
              <a:spcBef>
                <a:spcPts val="0"/>
              </a:spcBef>
              <a:spcAft>
                <a:spcPts val="0"/>
              </a:spcAft>
              <a:buClr>
                <a:srgbClr val="1F1F1F"/>
              </a:buClr>
              <a:buSzPts val="2200"/>
              <a:buAutoNum type="arabicPeriod"/>
            </a:pPr>
            <a:r>
              <a:rPr lang="en" sz="2200">
                <a:solidFill>
                  <a:srgbClr val="1F1F1F"/>
                </a:solidFill>
              </a:rPr>
              <a:t>Prevents users from changing or deleting (similar to ReadOnly)</a:t>
            </a:r>
            <a:endParaRPr sz="2200">
              <a:solidFill>
                <a:srgbClr val="1F1F1F"/>
              </a:solidFill>
            </a:endParaRPr>
          </a:p>
          <a:p>
            <a:pPr indent="0" lvl="0" marL="457200" marR="0" rtl="0" algn="l">
              <a:lnSpc>
                <a:spcPct val="115000"/>
              </a:lnSpc>
              <a:spcBef>
                <a:spcPts val="1200"/>
              </a:spcBef>
              <a:spcAft>
                <a:spcPts val="0"/>
              </a:spcAft>
              <a:buNone/>
            </a:pPr>
            <a:r>
              <a:rPr lang="en" sz="2200">
                <a:solidFill>
                  <a:srgbClr val="1F1F1F"/>
                </a:solidFill>
              </a:rPr>
              <a:t>** Resource locks apply regardless of RBAC permissions **</a:t>
            </a:r>
            <a:endParaRPr sz="2200">
              <a:solidFill>
                <a:srgbClr val="1F1F1F"/>
              </a:solidFill>
            </a:endParaRPr>
          </a:p>
          <a:p>
            <a:pPr indent="0" lvl="0" marL="457200" marR="0" rtl="0" algn="l">
              <a:lnSpc>
                <a:spcPct val="115000"/>
              </a:lnSpc>
              <a:spcBef>
                <a:spcPts val="1200"/>
              </a:spcBef>
              <a:spcAft>
                <a:spcPts val="0"/>
              </a:spcAft>
              <a:buNone/>
            </a:pPr>
            <a:r>
              <a:rPr lang="en" sz="2200">
                <a:solidFill>
                  <a:srgbClr val="1F1F1F"/>
                </a:solidFill>
              </a:rPr>
              <a:t>** To modify a locked resource, you must first remove the lock.**</a:t>
            </a:r>
            <a:endParaRPr sz="2200">
              <a:solidFill>
                <a:srgbClr val="1F1F1F"/>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pic>
        <p:nvPicPr>
          <p:cNvPr id="1001" name="Google Shape;1001;p149"/>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002" name="Google Shape;1002;p149"/>
          <p:cNvSpPr txBox="1"/>
          <p:nvPr>
            <p:ph type="title"/>
          </p:nvPr>
        </p:nvSpPr>
        <p:spPr>
          <a:xfrm>
            <a:off x="17716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the purpose of the Service Trust portal.</a:t>
            </a:r>
            <a:endParaRPr sz="4500">
              <a:solidFill>
                <a:srgbClr val="274E13"/>
              </a:solidFill>
            </a:endParaRPr>
          </a:p>
        </p:txBody>
      </p:sp>
      <p:sp>
        <p:nvSpPr>
          <p:cNvPr id="1003" name="Google Shape;1003;p149"/>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Q.62</a:t>
            </a:r>
            <a:endParaRPr b="1" sz="1800">
              <a:solidFill>
                <a:schemeClr val="accent3"/>
              </a:solidFill>
              <a:latin typeface="Open Sans"/>
              <a:ea typeface="Open Sans"/>
              <a:cs typeface="Open Sans"/>
              <a:sym typeface="Open Sans"/>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pic>
        <p:nvPicPr>
          <p:cNvPr id="1008" name="Google Shape;1008;p150"/>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1009" name="Google Shape;1009;p150"/>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A.62</a:t>
            </a:r>
            <a:endParaRPr b="1" sz="1800">
              <a:solidFill>
                <a:schemeClr val="accent3"/>
              </a:solidFill>
              <a:latin typeface="Open Sans"/>
              <a:ea typeface="Open Sans"/>
              <a:cs typeface="Open Sans"/>
              <a:sym typeface="Open Sans"/>
            </a:endParaRPr>
          </a:p>
        </p:txBody>
      </p:sp>
      <p:sp>
        <p:nvSpPr>
          <p:cNvPr id="1010" name="Google Shape;1010;p150"/>
          <p:cNvSpPr txBox="1"/>
          <p:nvPr/>
        </p:nvSpPr>
        <p:spPr>
          <a:xfrm>
            <a:off x="2267700" y="1004250"/>
            <a:ext cx="4608600" cy="24705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lang="en" sz="2200">
                <a:solidFill>
                  <a:srgbClr val="1F1F1F"/>
                </a:solidFill>
              </a:rPr>
              <a:t>The Microsoft Service Trust Portal is a portal that provides access to various content, tools, and other resources about Microsoft </a:t>
            </a:r>
            <a:r>
              <a:rPr b="1" lang="en" sz="2200">
                <a:solidFill>
                  <a:srgbClr val="1F1F1F"/>
                </a:solidFill>
              </a:rPr>
              <a:t>security, privacy, and compliance practices.</a:t>
            </a:r>
            <a:endParaRPr b="1" sz="2200">
              <a:solidFill>
                <a:srgbClr val="1F1F1F"/>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51"/>
          <p:cNvSpPr txBox="1"/>
          <p:nvPr>
            <p:ph type="title"/>
          </p:nvPr>
        </p:nvSpPr>
        <p:spPr>
          <a:xfrm>
            <a:off x="490250" y="526350"/>
            <a:ext cx="7837800" cy="4090800"/>
          </a:xfrm>
          <a:prstGeom prst="rect">
            <a:avLst/>
          </a:prstGeom>
        </p:spPr>
        <p:txBody>
          <a:bodyPr anchorCtr="0" anchor="ctr" bIns="91425" lIns="91425" spcFirstLastPara="1" rIns="91425" wrap="square" tIns="91425">
            <a:normAutofit/>
          </a:bodyPr>
          <a:lstStyle/>
          <a:p>
            <a:pPr indent="0" lvl="0" marL="0" rtl="0" algn="l">
              <a:lnSpc>
                <a:spcPct val="112500"/>
              </a:lnSpc>
              <a:spcBef>
                <a:spcPts val="0"/>
              </a:spcBef>
              <a:spcAft>
                <a:spcPts val="0"/>
              </a:spcAft>
              <a:buNone/>
            </a:pPr>
            <a:r>
              <a:rPr b="1" lang="en" sz="2300">
                <a:solidFill>
                  <a:srgbClr val="161616"/>
                </a:solidFill>
                <a:highlight>
                  <a:srgbClr val="FFFFFF"/>
                </a:highlight>
                <a:latin typeface="Arial"/>
                <a:ea typeface="Arial"/>
                <a:cs typeface="Arial"/>
                <a:sym typeface="Arial"/>
              </a:rPr>
              <a:t>Microsoft Azure Fundamentals: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Describe Azure management and governance</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Next module: </a:t>
            </a:r>
            <a:endParaRPr b="1" sz="2300">
              <a:solidFill>
                <a:srgbClr val="161616"/>
              </a:solidFill>
              <a:highlight>
                <a:srgbClr val="FFFFFF"/>
              </a:highlight>
              <a:latin typeface="Arial"/>
              <a:ea typeface="Arial"/>
              <a:cs typeface="Arial"/>
              <a:sym typeface="Arial"/>
            </a:endParaRPr>
          </a:p>
          <a:p>
            <a:pPr indent="0" lvl="0" marL="45720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#3.3 </a:t>
            </a:r>
            <a:r>
              <a:rPr b="1" lang="en" sz="2300">
                <a:solidFill>
                  <a:srgbClr val="161616"/>
                </a:solidFill>
                <a:highlight>
                  <a:srgbClr val="FFFFFF"/>
                </a:highlight>
                <a:latin typeface="Arial"/>
                <a:ea typeface="Arial"/>
                <a:cs typeface="Arial"/>
                <a:sym typeface="Arial"/>
              </a:rPr>
              <a:t>Describe features and tools for managing and deploying Azure resources</a:t>
            </a:r>
            <a:endParaRPr b="1" sz="2300">
              <a:solidFill>
                <a:srgbClr val="161616"/>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4000">
              <a:solidFill>
                <a:srgbClr val="1F1F1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6"/>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54" name="Google Shape;154;p26"/>
          <p:cNvSpPr txBox="1"/>
          <p:nvPr>
            <p:ph type="title"/>
          </p:nvPr>
        </p:nvSpPr>
        <p:spPr>
          <a:xfrm>
            <a:off x="1399225" y="427975"/>
            <a:ext cx="5792400" cy="4176600"/>
          </a:xfrm>
          <a:prstGeom prst="rect">
            <a:avLst/>
          </a:prstGeom>
        </p:spPr>
        <p:txBody>
          <a:bodyPr anchorCtr="0" anchor="ctr" bIns="91425" lIns="91425" spcFirstLastPara="1" rIns="91425" wrap="square" tIns="91425">
            <a:spAutoFit/>
          </a:bodyPr>
          <a:lstStyle/>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Reliability: ability of a system to recover from failures and continue to function. if aregion has a catastrophic event, others are still running.</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Predictability:</a:t>
            </a:r>
            <a:endParaRPr b="0" sz="1900">
              <a:solidFill>
                <a:srgbClr val="1F1F1F"/>
              </a:solidFill>
              <a:latin typeface="Arial"/>
              <a:ea typeface="Arial"/>
              <a:cs typeface="Arial"/>
              <a:sym typeface="Arial"/>
            </a:endParaRPr>
          </a:p>
          <a:p>
            <a:pPr indent="-349250" lvl="1" marL="9144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Performance predictability focuses on predicting the resources needed to deliver via Autoscaling, load balancing, &amp; high availability</a:t>
            </a:r>
            <a:endParaRPr b="0" sz="1900">
              <a:solidFill>
                <a:srgbClr val="1F1F1F"/>
              </a:solidFill>
              <a:latin typeface="Arial"/>
              <a:ea typeface="Arial"/>
              <a:cs typeface="Arial"/>
              <a:sym typeface="Arial"/>
            </a:endParaRPr>
          </a:p>
          <a:p>
            <a:pPr indent="-349250" lvl="1" marL="9144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Cost predictability- With the cloud, you can track your resource use in real time, monitor resources to ensure that you’re using them in the most efficient way,</a:t>
            </a:r>
            <a:endParaRPr b="0" sz="1900">
              <a:solidFill>
                <a:srgbClr val="1F1F1F"/>
              </a:solidFill>
              <a:latin typeface="Arial"/>
              <a:ea typeface="Arial"/>
              <a:cs typeface="Arial"/>
              <a:sym typeface="Arial"/>
            </a:endParaRPr>
          </a:p>
        </p:txBody>
      </p:sp>
      <p:sp>
        <p:nvSpPr>
          <p:cNvPr id="155" name="Google Shape;155;p26"/>
          <p:cNvSpPr txBox="1"/>
          <p:nvPr/>
        </p:nvSpPr>
        <p:spPr>
          <a:xfrm>
            <a:off x="1154410" y="325250"/>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A.5</a:t>
            </a:r>
            <a:endParaRPr b="1" sz="1800">
              <a:solidFill>
                <a:schemeClr val="accent3"/>
              </a:solidFill>
              <a:latin typeface="Open Sans"/>
              <a:ea typeface="Open Sans"/>
              <a:cs typeface="Open Sans"/>
              <a:sym typeface="Open Sans"/>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pic>
        <p:nvPicPr>
          <p:cNvPr id="1020" name="Google Shape;1020;p152"/>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021" name="Google Shape;1021;p152"/>
          <p:cNvSpPr txBox="1"/>
          <p:nvPr>
            <p:ph type="title"/>
          </p:nvPr>
        </p:nvSpPr>
        <p:spPr>
          <a:xfrm>
            <a:off x="17716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endParaRPr sz="4500">
              <a:solidFill>
                <a:srgbClr val="274E13"/>
              </a:solidFill>
            </a:endParaRPr>
          </a:p>
          <a:p>
            <a:pPr indent="0" lvl="0" marL="0" rtl="0" algn="ctr">
              <a:spcBef>
                <a:spcPts val="0"/>
              </a:spcBef>
              <a:spcAft>
                <a:spcPts val="0"/>
              </a:spcAft>
              <a:buNone/>
            </a:pPr>
            <a:r>
              <a:rPr lang="en" sz="4500">
                <a:solidFill>
                  <a:srgbClr val="274E13"/>
                </a:solidFill>
              </a:rPr>
              <a:t>Azure portal</a:t>
            </a:r>
            <a:endParaRPr sz="4500">
              <a:solidFill>
                <a:srgbClr val="274E13"/>
              </a:solidFill>
            </a:endParaRPr>
          </a:p>
        </p:txBody>
      </p:sp>
      <p:sp>
        <p:nvSpPr>
          <p:cNvPr id="1022" name="Google Shape;1022;p152"/>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Q.63</a:t>
            </a:r>
            <a:endParaRPr b="1" sz="1800">
              <a:solidFill>
                <a:schemeClr val="accent3"/>
              </a:solidFill>
              <a:latin typeface="Open Sans"/>
              <a:ea typeface="Open Sans"/>
              <a:cs typeface="Open Sans"/>
              <a:sym typeface="Open Sans"/>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pic>
        <p:nvPicPr>
          <p:cNvPr id="1027" name="Google Shape;1027;p153"/>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1028" name="Google Shape;1028;p153"/>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A.63</a:t>
            </a:r>
            <a:endParaRPr b="1" sz="1800">
              <a:solidFill>
                <a:schemeClr val="accent3"/>
              </a:solidFill>
              <a:latin typeface="Open Sans"/>
              <a:ea typeface="Open Sans"/>
              <a:cs typeface="Open Sans"/>
              <a:sym typeface="Open Sans"/>
            </a:endParaRPr>
          </a:p>
        </p:txBody>
      </p:sp>
      <p:sp>
        <p:nvSpPr>
          <p:cNvPr id="1029" name="Google Shape;1029;p153"/>
          <p:cNvSpPr txBox="1"/>
          <p:nvPr/>
        </p:nvSpPr>
        <p:spPr>
          <a:xfrm>
            <a:off x="1434900" y="778875"/>
            <a:ext cx="5829900" cy="38118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lang="en" sz="1900">
                <a:solidFill>
                  <a:srgbClr val="1F1F1F"/>
                </a:solidFill>
              </a:rPr>
              <a:t>Azure portal is a web-based, unified console that provides an alternative to command-line tools. </a:t>
            </a:r>
            <a:endParaRPr sz="1900">
              <a:solidFill>
                <a:srgbClr val="1F1F1F"/>
              </a:solidFill>
            </a:endParaRPr>
          </a:p>
          <a:p>
            <a:pPr indent="0" lvl="0" marL="0" marR="0" rtl="0" algn="l">
              <a:lnSpc>
                <a:spcPct val="115000"/>
              </a:lnSpc>
              <a:spcBef>
                <a:spcPts val="1200"/>
              </a:spcBef>
              <a:spcAft>
                <a:spcPts val="0"/>
              </a:spcAft>
              <a:buNone/>
            </a:pPr>
            <a:r>
              <a:rPr lang="en" sz="1900">
                <a:solidFill>
                  <a:srgbClr val="1F1F1F"/>
                </a:solidFill>
              </a:rPr>
              <a:t>Manages your Azure subscription by using a graphical user interface to:</a:t>
            </a:r>
            <a:endParaRPr sz="1900">
              <a:solidFill>
                <a:srgbClr val="1F1F1F"/>
              </a:solidFill>
            </a:endParaRPr>
          </a:p>
          <a:p>
            <a:pPr indent="-349250" lvl="0" marL="457200" marR="0" rtl="0" algn="l">
              <a:lnSpc>
                <a:spcPct val="115000"/>
              </a:lnSpc>
              <a:spcBef>
                <a:spcPts val="1200"/>
              </a:spcBef>
              <a:spcAft>
                <a:spcPts val="0"/>
              </a:spcAft>
              <a:buClr>
                <a:srgbClr val="1F1F1F"/>
              </a:buClr>
              <a:buSzPts val="1900"/>
              <a:buAutoNum type="arabicPeriod"/>
            </a:pPr>
            <a:r>
              <a:rPr b="1" lang="en" sz="1900">
                <a:solidFill>
                  <a:srgbClr val="1F1F1F"/>
                </a:solidFill>
              </a:rPr>
              <a:t>Build, manage, and monitor </a:t>
            </a:r>
            <a:r>
              <a:rPr lang="en" sz="1900">
                <a:solidFill>
                  <a:srgbClr val="1F1F1F"/>
                </a:solidFill>
              </a:rPr>
              <a:t>everything from simple web apps to complex cloud deployments</a:t>
            </a:r>
            <a:endParaRPr sz="1900">
              <a:solidFill>
                <a:srgbClr val="1F1F1F"/>
              </a:solidFill>
            </a:endParaRPr>
          </a:p>
          <a:p>
            <a:pPr indent="-349250" lvl="0" marL="457200" marR="0" rtl="0" algn="l">
              <a:lnSpc>
                <a:spcPct val="115000"/>
              </a:lnSpc>
              <a:spcBef>
                <a:spcPts val="0"/>
              </a:spcBef>
              <a:spcAft>
                <a:spcPts val="0"/>
              </a:spcAft>
              <a:buClr>
                <a:srgbClr val="1F1F1F"/>
              </a:buClr>
              <a:buSzPts val="1900"/>
              <a:buAutoNum type="arabicPeriod"/>
            </a:pPr>
            <a:r>
              <a:rPr b="1" lang="en" sz="1900">
                <a:solidFill>
                  <a:srgbClr val="1F1F1F"/>
                </a:solidFill>
              </a:rPr>
              <a:t>Create custom dashboards</a:t>
            </a:r>
            <a:r>
              <a:rPr lang="en" sz="1900">
                <a:solidFill>
                  <a:srgbClr val="1F1F1F"/>
                </a:solidFill>
              </a:rPr>
              <a:t> for an organized view of resources</a:t>
            </a:r>
            <a:endParaRPr sz="1900">
              <a:solidFill>
                <a:srgbClr val="1F1F1F"/>
              </a:solidFill>
            </a:endParaRPr>
          </a:p>
          <a:p>
            <a:pPr indent="-349250" lvl="0" marL="457200" marR="0" rtl="0" algn="l">
              <a:lnSpc>
                <a:spcPct val="115000"/>
              </a:lnSpc>
              <a:spcBef>
                <a:spcPts val="0"/>
              </a:spcBef>
              <a:spcAft>
                <a:spcPts val="0"/>
              </a:spcAft>
              <a:buClr>
                <a:srgbClr val="1F1F1F"/>
              </a:buClr>
              <a:buSzPts val="1900"/>
              <a:buAutoNum type="arabicPeriod"/>
            </a:pPr>
            <a:r>
              <a:rPr b="1" lang="en" sz="1900">
                <a:solidFill>
                  <a:srgbClr val="1F1F1F"/>
                </a:solidFill>
              </a:rPr>
              <a:t>Configure accessibility options </a:t>
            </a:r>
            <a:r>
              <a:rPr lang="en" sz="1900">
                <a:solidFill>
                  <a:srgbClr val="1F1F1F"/>
                </a:solidFill>
              </a:rPr>
              <a:t>for an optimal experience</a:t>
            </a:r>
            <a:endParaRPr sz="1900">
              <a:solidFill>
                <a:srgbClr val="1F1F1F"/>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pic>
        <p:nvPicPr>
          <p:cNvPr id="1034" name="Google Shape;1034;p154"/>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035" name="Google Shape;1035;p154"/>
          <p:cNvSpPr txBox="1"/>
          <p:nvPr>
            <p:ph type="title"/>
          </p:nvPr>
        </p:nvSpPr>
        <p:spPr>
          <a:xfrm>
            <a:off x="1836050" y="585150"/>
            <a:ext cx="52029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endParaRPr sz="4500">
              <a:solidFill>
                <a:srgbClr val="274E13"/>
              </a:solidFill>
            </a:endParaRPr>
          </a:p>
          <a:p>
            <a:pPr indent="0" lvl="0" marL="0" rtl="0" algn="ctr">
              <a:spcBef>
                <a:spcPts val="0"/>
              </a:spcBef>
              <a:spcAft>
                <a:spcPts val="0"/>
              </a:spcAft>
              <a:buNone/>
            </a:pPr>
            <a:r>
              <a:rPr lang="en" sz="4500">
                <a:solidFill>
                  <a:srgbClr val="274E13"/>
                </a:solidFill>
              </a:rPr>
              <a:t>Azure Cloud Shell, including Azure CLI </a:t>
            </a:r>
            <a:endParaRPr sz="4500">
              <a:solidFill>
                <a:srgbClr val="274E13"/>
              </a:solidFill>
            </a:endParaRPr>
          </a:p>
          <a:p>
            <a:pPr indent="0" lvl="0" marL="0" rtl="0" algn="ctr">
              <a:spcBef>
                <a:spcPts val="0"/>
              </a:spcBef>
              <a:spcAft>
                <a:spcPts val="0"/>
              </a:spcAft>
              <a:buNone/>
            </a:pPr>
            <a:r>
              <a:rPr lang="en" sz="4500">
                <a:solidFill>
                  <a:srgbClr val="274E13"/>
                </a:solidFill>
              </a:rPr>
              <a:t>and Azure PowerShell</a:t>
            </a:r>
            <a:endParaRPr sz="4500">
              <a:solidFill>
                <a:srgbClr val="274E13"/>
              </a:solidFill>
            </a:endParaRPr>
          </a:p>
        </p:txBody>
      </p:sp>
      <p:sp>
        <p:nvSpPr>
          <p:cNvPr id="1036" name="Google Shape;1036;p154"/>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Q.64</a:t>
            </a:r>
            <a:endParaRPr b="1" sz="1800">
              <a:solidFill>
                <a:schemeClr val="accent3"/>
              </a:solidFill>
              <a:latin typeface="Open Sans"/>
              <a:ea typeface="Open Sans"/>
              <a:cs typeface="Open Sans"/>
              <a:sym typeface="Open Sans"/>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pic>
        <p:nvPicPr>
          <p:cNvPr id="1041" name="Google Shape;1041;p155"/>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1042" name="Google Shape;1042;p155"/>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A.64</a:t>
            </a:r>
            <a:endParaRPr b="1" sz="1800">
              <a:solidFill>
                <a:schemeClr val="accent3"/>
              </a:solidFill>
              <a:latin typeface="Open Sans"/>
              <a:ea typeface="Open Sans"/>
              <a:cs typeface="Open Sans"/>
              <a:sym typeface="Open Sans"/>
            </a:endParaRPr>
          </a:p>
        </p:txBody>
      </p:sp>
      <p:sp>
        <p:nvSpPr>
          <p:cNvPr id="1043" name="Google Shape;1043;p155"/>
          <p:cNvSpPr txBox="1"/>
          <p:nvPr/>
        </p:nvSpPr>
        <p:spPr>
          <a:xfrm>
            <a:off x="2028425" y="778875"/>
            <a:ext cx="5236500" cy="37896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lang="en" sz="2100">
                <a:solidFill>
                  <a:srgbClr val="1F1F1F"/>
                </a:solidFill>
              </a:rPr>
              <a:t>Azure Cloud Shell is a browser-based shell tool that allows you to </a:t>
            </a:r>
            <a:r>
              <a:rPr b="1" lang="en" sz="2100">
                <a:solidFill>
                  <a:srgbClr val="1F1F1F"/>
                </a:solidFill>
              </a:rPr>
              <a:t>create, configure, and manage </a:t>
            </a:r>
            <a:r>
              <a:rPr lang="en" sz="2100">
                <a:solidFill>
                  <a:srgbClr val="1F1F1F"/>
                </a:solidFill>
              </a:rPr>
              <a:t>Azure resources using a shell. </a:t>
            </a:r>
            <a:endParaRPr sz="2100">
              <a:solidFill>
                <a:srgbClr val="1F1F1F"/>
              </a:solidFill>
            </a:endParaRPr>
          </a:p>
          <a:p>
            <a:pPr indent="0" lvl="0" marL="0" marR="0" rtl="0" algn="l">
              <a:lnSpc>
                <a:spcPct val="115000"/>
              </a:lnSpc>
              <a:spcBef>
                <a:spcPts val="1200"/>
              </a:spcBef>
              <a:spcAft>
                <a:spcPts val="0"/>
              </a:spcAft>
              <a:buNone/>
            </a:pPr>
            <a:r>
              <a:rPr lang="en" sz="2100">
                <a:solidFill>
                  <a:srgbClr val="1F1F1F"/>
                </a:solidFill>
              </a:rPr>
              <a:t>Azure Cloud Shell supports both:</a:t>
            </a:r>
            <a:endParaRPr sz="2100">
              <a:solidFill>
                <a:srgbClr val="1F1F1F"/>
              </a:solidFill>
            </a:endParaRPr>
          </a:p>
          <a:p>
            <a:pPr indent="-361950" lvl="0" marL="457200" marR="0" rtl="0" algn="l">
              <a:lnSpc>
                <a:spcPct val="115000"/>
              </a:lnSpc>
              <a:spcBef>
                <a:spcPts val="1200"/>
              </a:spcBef>
              <a:spcAft>
                <a:spcPts val="0"/>
              </a:spcAft>
              <a:buClr>
                <a:srgbClr val="1F1F1F"/>
              </a:buClr>
              <a:buSzPts val="2100"/>
              <a:buChar char="●"/>
            </a:pPr>
            <a:r>
              <a:rPr lang="en" sz="2100">
                <a:solidFill>
                  <a:srgbClr val="1F1F1F"/>
                </a:solidFill>
              </a:rPr>
              <a:t>Azure PowerShell (for DevOps to run cmdlets and PowerShell commands)</a:t>
            </a:r>
            <a:endParaRPr sz="2100">
              <a:solidFill>
                <a:srgbClr val="1F1F1F"/>
              </a:solidFill>
            </a:endParaRPr>
          </a:p>
          <a:p>
            <a:pPr indent="-361950" lvl="0" marL="457200" marR="0" rtl="0" algn="l">
              <a:lnSpc>
                <a:spcPct val="115000"/>
              </a:lnSpc>
              <a:spcBef>
                <a:spcPts val="0"/>
              </a:spcBef>
              <a:spcAft>
                <a:spcPts val="0"/>
              </a:spcAft>
              <a:buClr>
                <a:srgbClr val="1F1F1F"/>
              </a:buClr>
              <a:buSzPts val="2100"/>
              <a:buChar char="●"/>
            </a:pPr>
            <a:r>
              <a:rPr lang="en" sz="2100">
                <a:solidFill>
                  <a:srgbClr val="1F1F1F"/>
                </a:solidFill>
              </a:rPr>
              <a:t>Azure Command Line Interface (CLI), a Bash shell using Bash commands</a:t>
            </a:r>
            <a:endParaRPr sz="2100">
              <a:solidFill>
                <a:srgbClr val="1F1F1F"/>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pic>
        <p:nvPicPr>
          <p:cNvPr id="1048" name="Google Shape;1048;p156"/>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049" name="Google Shape;1049;p156"/>
          <p:cNvSpPr txBox="1"/>
          <p:nvPr>
            <p:ph type="title"/>
          </p:nvPr>
        </p:nvSpPr>
        <p:spPr>
          <a:xfrm>
            <a:off x="2057850" y="939325"/>
            <a:ext cx="45711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the </a:t>
            </a:r>
            <a:endParaRPr sz="4500">
              <a:solidFill>
                <a:srgbClr val="274E13"/>
              </a:solidFill>
            </a:endParaRPr>
          </a:p>
          <a:p>
            <a:pPr indent="0" lvl="0" marL="0" rtl="0" algn="ctr">
              <a:spcBef>
                <a:spcPts val="0"/>
              </a:spcBef>
              <a:spcAft>
                <a:spcPts val="0"/>
              </a:spcAft>
              <a:buNone/>
            </a:pPr>
            <a:r>
              <a:rPr lang="en" sz="4500">
                <a:solidFill>
                  <a:srgbClr val="274E13"/>
                </a:solidFill>
              </a:rPr>
              <a:t>purpose of </a:t>
            </a:r>
            <a:endParaRPr sz="4500">
              <a:solidFill>
                <a:srgbClr val="274E13"/>
              </a:solidFill>
            </a:endParaRPr>
          </a:p>
          <a:p>
            <a:pPr indent="0" lvl="0" marL="0" rtl="0" algn="ctr">
              <a:spcBef>
                <a:spcPts val="0"/>
              </a:spcBef>
              <a:spcAft>
                <a:spcPts val="0"/>
              </a:spcAft>
              <a:buNone/>
            </a:pPr>
            <a:r>
              <a:rPr lang="en" sz="4500">
                <a:solidFill>
                  <a:srgbClr val="274E13"/>
                </a:solidFill>
              </a:rPr>
              <a:t>Azure Arc</a:t>
            </a:r>
            <a:endParaRPr sz="4500">
              <a:solidFill>
                <a:srgbClr val="274E13"/>
              </a:solidFill>
            </a:endParaRPr>
          </a:p>
          <a:p>
            <a:pPr indent="0" lvl="0" marL="0" rtl="0" algn="ctr">
              <a:spcBef>
                <a:spcPts val="0"/>
              </a:spcBef>
              <a:spcAft>
                <a:spcPts val="0"/>
              </a:spcAft>
              <a:buNone/>
            </a:pPr>
            <a:r>
              <a:t/>
            </a:r>
            <a:endParaRPr sz="4500">
              <a:solidFill>
                <a:srgbClr val="274E13"/>
              </a:solidFill>
            </a:endParaRPr>
          </a:p>
        </p:txBody>
      </p:sp>
      <p:sp>
        <p:nvSpPr>
          <p:cNvPr id="1050" name="Google Shape;1050;p156"/>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Q.65</a:t>
            </a:r>
            <a:endParaRPr b="1" sz="1800">
              <a:solidFill>
                <a:schemeClr val="accent3"/>
              </a:solidFill>
              <a:latin typeface="Open Sans"/>
              <a:ea typeface="Open Sans"/>
              <a:cs typeface="Open Sans"/>
              <a:sym typeface="Open Sans"/>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pic>
        <p:nvPicPr>
          <p:cNvPr id="1055" name="Google Shape;1055;p157"/>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1056" name="Google Shape;1056;p157"/>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A.65</a:t>
            </a:r>
            <a:endParaRPr b="1" sz="1800">
              <a:solidFill>
                <a:schemeClr val="accent3"/>
              </a:solidFill>
              <a:latin typeface="Open Sans"/>
              <a:ea typeface="Open Sans"/>
              <a:cs typeface="Open Sans"/>
              <a:sym typeface="Open Sans"/>
            </a:endParaRPr>
          </a:p>
        </p:txBody>
      </p:sp>
      <p:sp>
        <p:nvSpPr>
          <p:cNvPr id="1057" name="Google Shape;1057;p157"/>
          <p:cNvSpPr txBox="1"/>
          <p:nvPr/>
        </p:nvSpPr>
        <p:spPr>
          <a:xfrm>
            <a:off x="1385550" y="561150"/>
            <a:ext cx="6019800" cy="4286700"/>
          </a:xfrm>
          <a:prstGeom prst="rect">
            <a:avLst/>
          </a:prstGeom>
          <a:noFill/>
          <a:ln>
            <a:noFill/>
          </a:ln>
        </p:spPr>
        <p:txBody>
          <a:bodyPr anchorCtr="0" anchor="ctr" bIns="91425" lIns="91425" spcFirstLastPara="1" rIns="91425" wrap="square" tIns="91425">
            <a:spAutoFit/>
          </a:bodyPr>
          <a:lstStyle/>
          <a:p>
            <a:pPr indent="0" lvl="0" marL="457200" marR="0" rtl="0" algn="l">
              <a:lnSpc>
                <a:spcPct val="115000"/>
              </a:lnSpc>
              <a:spcBef>
                <a:spcPts val="1200"/>
              </a:spcBef>
              <a:spcAft>
                <a:spcPts val="0"/>
              </a:spcAft>
              <a:buNone/>
            </a:pPr>
            <a:r>
              <a:rPr lang="en" sz="1500">
                <a:solidFill>
                  <a:srgbClr val="1F1F1F"/>
                </a:solidFill>
              </a:rPr>
              <a:t>Arc lets you extend your Azure compliance and monitoring to your hybrid and multi-cloud configurations by </a:t>
            </a:r>
            <a:r>
              <a:rPr lang="en" sz="1500">
                <a:solidFill>
                  <a:srgbClr val="1F1F1F"/>
                </a:solidFill>
              </a:rPr>
              <a:t>providing a centralized, unified way to:</a:t>
            </a:r>
            <a:endParaRPr sz="1500">
              <a:solidFill>
                <a:srgbClr val="1F1F1F"/>
              </a:solidFill>
            </a:endParaRPr>
          </a:p>
          <a:p>
            <a:pPr indent="-323850" lvl="0" marL="457200" marR="0" rtl="0" algn="l">
              <a:lnSpc>
                <a:spcPct val="115000"/>
              </a:lnSpc>
              <a:spcBef>
                <a:spcPts val="1200"/>
              </a:spcBef>
              <a:spcAft>
                <a:spcPts val="0"/>
              </a:spcAft>
              <a:buClr>
                <a:srgbClr val="1F1F1F"/>
              </a:buClr>
              <a:buSzPts val="1500"/>
              <a:buAutoNum type="arabicPeriod"/>
            </a:pPr>
            <a:r>
              <a:rPr lang="en" sz="1500">
                <a:solidFill>
                  <a:srgbClr val="1F1F1F"/>
                </a:solidFill>
              </a:rPr>
              <a:t>Manage your entire environment together by projecting your existing non-Azure resources into ARM.</a:t>
            </a:r>
            <a:endParaRPr sz="1500">
              <a:solidFill>
                <a:srgbClr val="1F1F1F"/>
              </a:solidFill>
            </a:endParaRPr>
          </a:p>
          <a:p>
            <a:pPr indent="-323850" lvl="0" marL="457200" marR="0" rtl="0" algn="l">
              <a:lnSpc>
                <a:spcPct val="115000"/>
              </a:lnSpc>
              <a:spcBef>
                <a:spcPts val="0"/>
              </a:spcBef>
              <a:spcAft>
                <a:spcPts val="0"/>
              </a:spcAft>
              <a:buClr>
                <a:srgbClr val="1F1F1F"/>
              </a:buClr>
              <a:buSzPts val="1500"/>
              <a:buAutoNum type="arabicPeriod"/>
            </a:pPr>
            <a:r>
              <a:rPr lang="en" sz="1500">
                <a:solidFill>
                  <a:srgbClr val="1F1F1F"/>
                </a:solidFill>
              </a:rPr>
              <a:t>Manage multi-cloud and hybrid virtual machines, Kubernetes clusters, and databases as if they are running in Azure.</a:t>
            </a:r>
            <a:endParaRPr sz="1500">
              <a:solidFill>
                <a:srgbClr val="1F1F1F"/>
              </a:solidFill>
            </a:endParaRPr>
          </a:p>
          <a:p>
            <a:pPr indent="-323850" lvl="0" marL="457200" marR="0" rtl="0" algn="l">
              <a:lnSpc>
                <a:spcPct val="115000"/>
              </a:lnSpc>
              <a:spcBef>
                <a:spcPts val="0"/>
              </a:spcBef>
              <a:spcAft>
                <a:spcPts val="0"/>
              </a:spcAft>
              <a:buClr>
                <a:srgbClr val="1F1F1F"/>
              </a:buClr>
              <a:buSzPts val="1500"/>
              <a:buAutoNum type="arabicPeriod"/>
            </a:pPr>
            <a:r>
              <a:rPr lang="en" sz="1500">
                <a:solidFill>
                  <a:srgbClr val="1F1F1F"/>
                </a:solidFill>
              </a:rPr>
              <a:t>Use familiar Azure services and management capabilities, </a:t>
            </a:r>
            <a:r>
              <a:rPr lang="en" sz="1500" u="sng">
                <a:solidFill>
                  <a:srgbClr val="1F1F1F"/>
                </a:solidFill>
              </a:rPr>
              <a:t>regardless of where they live.</a:t>
            </a:r>
            <a:endParaRPr sz="1500" u="sng">
              <a:solidFill>
                <a:srgbClr val="1F1F1F"/>
              </a:solidFill>
            </a:endParaRPr>
          </a:p>
          <a:p>
            <a:pPr indent="-323850" lvl="0" marL="457200" marR="0" rtl="0" algn="l">
              <a:lnSpc>
                <a:spcPct val="115000"/>
              </a:lnSpc>
              <a:spcBef>
                <a:spcPts val="0"/>
              </a:spcBef>
              <a:spcAft>
                <a:spcPts val="0"/>
              </a:spcAft>
              <a:buClr>
                <a:srgbClr val="1F1F1F"/>
              </a:buClr>
              <a:buSzPts val="1500"/>
              <a:buAutoNum type="arabicPeriod"/>
            </a:pPr>
            <a:r>
              <a:rPr b="1" lang="en" sz="1500">
                <a:solidFill>
                  <a:srgbClr val="1F1F1F"/>
                </a:solidFill>
              </a:rPr>
              <a:t>Continue using traditional ITOps</a:t>
            </a:r>
            <a:r>
              <a:rPr lang="en" sz="1500">
                <a:solidFill>
                  <a:srgbClr val="1F1F1F"/>
                </a:solidFill>
              </a:rPr>
              <a:t> while </a:t>
            </a:r>
            <a:r>
              <a:rPr b="1" lang="en" sz="1500">
                <a:solidFill>
                  <a:srgbClr val="1F1F1F"/>
                </a:solidFill>
              </a:rPr>
              <a:t>introducing DevOps </a:t>
            </a:r>
            <a:r>
              <a:rPr lang="en" sz="1500">
                <a:solidFill>
                  <a:srgbClr val="1F1F1F"/>
                </a:solidFill>
              </a:rPr>
              <a:t>practices to support new cloud and native patterns in your environment.</a:t>
            </a:r>
            <a:endParaRPr sz="1500">
              <a:solidFill>
                <a:srgbClr val="1F1F1F"/>
              </a:solidFill>
            </a:endParaRPr>
          </a:p>
          <a:p>
            <a:pPr indent="-323850" lvl="0" marL="457200" marR="0" rtl="0" algn="l">
              <a:lnSpc>
                <a:spcPct val="115000"/>
              </a:lnSpc>
              <a:spcBef>
                <a:spcPts val="0"/>
              </a:spcBef>
              <a:spcAft>
                <a:spcPts val="0"/>
              </a:spcAft>
              <a:buClr>
                <a:srgbClr val="1F1F1F"/>
              </a:buClr>
              <a:buSzPts val="1500"/>
              <a:buAutoNum type="arabicPeriod"/>
            </a:pPr>
            <a:r>
              <a:rPr b="1" lang="en" sz="1500">
                <a:solidFill>
                  <a:srgbClr val="1F1F1F"/>
                </a:solidFill>
              </a:rPr>
              <a:t>Configure custom locations as an abstraction layer </a:t>
            </a:r>
            <a:r>
              <a:rPr lang="en" sz="1500">
                <a:solidFill>
                  <a:srgbClr val="1F1F1F"/>
                </a:solidFill>
              </a:rPr>
              <a:t>on top of Azure Arc-enabled Kubernetes clusters and cluster extensions.</a:t>
            </a:r>
            <a:endParaRPr sz="1500">
              <a:solidFill>
                <a:srgbClr val="1F1F1F"/>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pic>
        <p:nvPicPr>
          <p:cNvPr id="1062" name="Google Shape;1062;p158"/>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063" name="Google Shape;1063;p158"/>
          <p:cNvSpPr txBox="1"/>
          <p:nvPr>
            <p:ph type="title"/>
          </p:nvPr>
        </p:nvSpPr>
        <p:spPr>
          <a:xfrm>
            <a:off x="2057850" y="939325"/>
            <a:ext cx="45711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resources can you manage with </a:t>
            </a:r>
            <a:r>
              <a:rPr lang="en" sz="4500">
                <a:solidFill>
                  <a:srgbClr val="274E13"/>
                </a:solidFill>
              </a:rPr>
              <a:t> </a:t>
            </a:r>
            <a:endParaRPr sz="4500">
              <a:solidFill>
                <a:srgbClr val="274E13"/>
              </a:solidFill>
            </a:endParaRPr>
          </a:p>
          <a:p>
            <a:pPr indent="0" lvl="0" marL="0" rtl="0" algn="ctr">
              <a:spcBef>
                <a:spcPts val="0"/>
              </a:spcBef>
              <a:spcAft>
                <a:spcPts val="0"/>
              </a:spcAft>
              <a:buNone/>
            </a:pPr>
            <a:r>
              <a:rPr lang="en" sz="4500">
                <a:solidFill>
                  <a:srgbClr val="274E13"/>
                </a:solidFill>
              </a:rPr>
              <a:t>Azure Arc</a:t>
            </a:r>
            <a:endParaRPr sz="4500">
              <a:solidFill>
                <a:srgbClr val="274E13"/>
              </a:solidFill>
            </a:endParaRPr>
          </a:p>
          <a:p>
            <a:pPr indent="0" lvl="0" marL="0" rtl="0" algn="ctr">
              <a:spcBef>
                <a:spcPts val="0"/>
              </a:spcBef>
              <a:spcAft>
                <a:spcPts val="0"/>
              </a:spcAft>
              <a:buNone/>
            </a:pPr>
            <a:r>
              <a:t/>
            </a:r>
            <a:endParaRPr sz="4500">
              <a:solidFill>
                <a:srgbClr val="274E13"/>
              </a:solidFill>
            </a:endParaRPr>
          </a:p>
        </p:txBody>
      </p:sp>
      <p:sp>
        <p:nvSpPr>
          <p:cNvPr id="1064" name="Google Shape;1064;p158"/>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Q.66</a:t>
            </a:r>
            <a:endParaRPr b="1" sz="1800">
              <a:solidFill>
                <a:schemeClr val="accent3"/>
              </a:solidFill>
              <a:latin typeface="Open Sans"/>
              <a:ea typeface="Open Sans"/>
              <a:cs typeface="Open Sans"/>
              <a:sym typeface="Open Sans"/>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pic>
        <p:nvPicPr>
          <p:cNvPr id="1069" name="Google Shape;1069;p159"/>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1070" name="Google Shape;1070;p159"/>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A.66</a:t>
            </a:r>
            <a:endParaRPr b="1" sz="1800">
              <a:solidFill>
                <a:schemeClr val="accent3"/>
              </a:solidFill>
              <a:latin typeface="Open Sans"/>
              <a:ea typeface="Open Sans"/>
              <a:cs typeface="Open Sans"/>
              <a:sym typeface="Open Sans"/>
            </a:endParaRPr>
          </a:p>
        </p:txBody>
      </p:sp>
      <p:sp>
        <p:nvSpPr>
          <p:cNvPr id="1071" name="Google Shape;1071;p159"/>
          <p:cNvSpPr txBox="1"/>
          <p:nvPr/>
        </p:nvSpPr>
        <p:spPr>
          <a:xfrm>
            <a:off x="1461750" y="738225"/>
            <a:ext cx="5778300" cy="32640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lang="en" sz="2100">
                <a:solidFill>
                  <a:srgbClr val="1F1F1F"/>
                </a:solidFill>
              </a:rPr>
              <a:t>Currently, Azure Arc allows you to manage the following resource types </a:t>
            </a:r>
            <a:r>
              <a:rPr b="1" lang="en" sz="2100">
                <a:solidFill>
                  <a:srgbClr val="1F1F1F"/>
                </a:solidFill>
              </a:rPr>
              <a:t>hosted outside of Azure:</a:t>
            </a:r>
            <a:endParaRPr b="1" sz="2100">
              <a:solidFill>
                <a:srgbClr val="1F1F1F"/>
              </a:solidFill>
            </a:endParaRPr>
          </a:p>
          <a:p>
            <a:pPr indent="-361950" lvl="0" marL="457200" marR="0" rtl="0" algn="l">
              <a:lnSpc>
                <a:spcPct val="115000"/>
              </a:lnSpc>
              <a:spcBef>
                <a:spcPts val="1200"/>
              </a:spcBef>
              <a:spcAft>
                <a:spcPts val="0"/>
              </a:spcAft>
              <a:buClr>
                <a:srgbClr val="1F1F1F"/>
              </a:buClr>
              <a:buSzPts val="2100"/>
              <a:buAutoNum type="arabicPeriod"/>
            </a:pPr>
            <a:r>
              <a:rPr b="1" lang="en" sz="2100">
                <a:solidFill>
                  <a:srgbClr val="1F1F1F"/>
                </a:solidFill>
              </a:rPr>
              <a:t>Servers</a:t>
            </a:r>
            <a:endParaRPr b="1" sz="2100">
              <a:solidFill>
                <a:srgbClr val="1F1F1F"/>
              </a:solidFill>
            </a:endParaRPr>
          </a:p>
          <a:p>
            <a:pPr indent="-361950" lvl="0" marL="457200" marR="0" rtl="0" algn="l">
              <a:lnSpc>
                <a:spcPct val="115000"/>
              </a:lnSpc>
              <a:spcBef>
                <a:spcPts val="0"/>
              </a:spcBef>
              <a:spcAft>
                <a:spcPts val="0"/>
              </a:spcAft>
              <a:buClr>
                <a:srgbClr val="1F1F1F"/>
              </a:buClr>
              <a:buSzPts val="2100"/>
              <a:buAutoNum type="arabicPeriod"/>
            </a:pPr>
            <a:r>
              <a:rPr b="1" lang="en" sz="2100">
                <a:solidFill>
                  <a:srgbClr val="1F1F1F"/>
                </a:solidFill>
              </a:rPr>
              <a:t>Kubernetes clusters</a:t>
            </a:r>
            <a:endParaRPr b="1" sz="2100">
              <a:solidFill>
                <a:srgbClr val="1F1F1F"/>
              </a:solidFill>
            </a:endParaRPr>
          </a:p>
          <a:p>
            <a:pPr indent="-361950" lvl="0" marL="457200" marR="0" rtl="0" algn="l">
              <a:lnSpc>
                <a:spcPct val="115000"/>
              </a:lnSpc>
              <a:spcBef>
                <a:spcPts val="0"/>
              </a:spcBef>
              <a:spcAft>
                <a:spcPts val="0"/>
              </a:spcAft>
              <a:buClr>
                <a:srgbClr val="1F1F1F"/>
              </a:buClr>
              <a:buSzPts val="2100"/>
              <a:buAutoNum type="arabicPeriod"/>
            </a:pPr>
            <a:r>
              <a:rPr b="1" lang="en" sz="2100">
                <a:solidFill>
                  <a:srgbClr val="1F1F1F"/>
                </a:solidFill>
              </a:rPr>
              <a:t>Azure data services</a:t>
            </a:r>
            <a:endParaRPr b="1" sz="2100">
              <a:solidFill>
                <a:srgbClr val="1F1F1F"/>
              </a:solidFill>
            </a:endParaRPr>
          </a:p>
          <a:p>
            <a:pPr indent="-361950" lvl="0" marL="457200" marR="0" rtl="0" algn="l">
              <a:lnSpc>
                <a:spcPct val="115000"/>
              </a:lnSpc>
              <a:spcBef>
                <a:spcPts val="0"/>
              </a:spcBef>
              <a:spcAft>
                <a:spcPts val="0"/>
              </a:spcAft>
              <a:buClr>
                <a:srgbClr val="1F1F1F"/>
              </a:buClr>
              <a:buSzPts val="2100"/>
              <a:buAutoNum type="arabicPeriod"/>
            </a:pPr>
            <a:r>
              <a:rPr b="1" lang="en" sz="2100">
                <a:solidFill>
                  <a:srgbClr val="1F1F1F"/>
                </a:solidFill>
              </a:rPr>
              <a:t>SQL Server</a:t>
            </a:r>
            <a:endParaRPr b="1" sz="2100">
              <a:solidFill>
                <a:srgbClr val="1F1F1F"/>
              </a:solidFill>
            </a:endParaRPr>
          </a:p>
          <a:p>
            <a:pPr indent="-361950" lvl="0" marL="457200" marR="0" rtl="0" algn="l">
              <a:lnSpc>
                <a:spcPct val="115000"/>
              </a:lnSpc>
              <a:spcBef>
                <a:spcPts val="0"/>
              </a:spcBef>
              <a:spcAft>
                <a:spcPts val="0"/>
              </a:spcAft>
              <a:buClr>
                <a:srgbClr val="1F1F1F"/>
              </a:buClr>
              <a:buSzPts val="2100"/>
              <a:buAutoNum type="arabicPeriod"/>
            </a:pPr>
            <a:r>
              <a:rPr b="1" lang="en" sz="2100">
                <a:solidFill>
                  <a:srgbClr val="1F1F1F"/>
                </a:solidFill>
              </a:rPr>
              <a:t>Virtual machines (preview)</a:t>
            </a:r>
            <a:endParaRPr b="1" sz="2100">
              <a:solidFill>
                <a:srgbClr val="1F1F1F"/>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pic>
        <p:nvPicPr>
          <p:cNvPr id="1076" name="Google Shape;1076;p160"/>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077" name="Google Shape;1077;p160"/>
          <p:cNvSpPr txBox="1"/>
          <p:nvPr>
            <p:ph type="title"/>
          </p:nvPr>
        </p:nvSpPr>
        <p:spPr>
          <a:xfrm>
            <a:off x="17716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Azure Resource Manager (ARM) </a:t>
            </a:r>
            <a:endParaRPr sz="4500">
              <a:solidFill>
                <a:srgbClr val="274E13"/>
              </a:solidFill>
            </a:endParaRPr>
          </a:p>
        </p:txBody>
      </p:sp>
      <p:sp>
        <p:nvSpPr>
          <p:cNvPr id="1078" name="Google Shape;1078;p160"/>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Q.67</a:t>
            </a:r>
            <a:endParaRPr b="1" sz="1800">
              <a:solidFill>
                <a:schemeClr val="accent3"/>
              </a:solidFill>
              <a:latin typeface="Open Sans"/>
              <a:ea typeface="Open Sans"/>
              <a:cs typeface="Open Sans"/>
              <a:sym typeface="Open Sans"/>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pic>
        <p:nvPicPr>
          <p:cNvPr id="1083" name="Google Shape;1083;p161"/>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1084" name="Google Shape;1084;p161"/>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A.67</a:t>
            </a:r>
            <a:endParaRPr b="1" sz="1800">
              <a:solidFill>
                <a:schemeClr val="accent3"/>
              </a:solidFill>
              <a:latin typeface="Open Sans"/>
              <a:ea typeface="Open Sans"/>
              <a:cs typeface="Open Sans"/>
              <a:sym typeface="Open Sans"/>
            </a:endParaRPr>
          </a:p>
        </p:txBody>
      </p:sp>
      <p:sp>
        <p:nvSpPr>
          <p:cNvPr id="1085" name="Google Shape;1085;p161"/>
          <p:cNvSpPr txBox="1"/>
          <p:nvPr/>
        </p:nvSpPr>
        <p:spPr>
          <a:xfrm>
            <a:off x="1996225" y="778875"/>
            <a:ext cx="5268600" cy="37866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lang="en" sz="2000">
                <a:solidFill>
                  <a:srgbClr val="1F1F1F"/>
                </a:solidFill>
              </a:rPr>
              <a:t>ARM is the deployment and management service for Azure (uses REST API)</a:t>
            </a:r>
            <a:endParaRPr sz="2000">
              <a:solidFill>
                <a:srgbClr val="1F1F1F"/>
              </a:solidFill>
            </a:endParaRPr>
          </a:p>
          <a:p>
            <a:pPr indent="0" lvl="0" marL="0" marR="0" rtl="0" algn="l">
              <a:lnSpc>
                <a:spcPct val="115000"/>
              </a:lnSpc>
              <a:spcBef>
                <a:spcPts val="1200"/>
              </a:spcBef>
              <a:spcAft>
                <a:spcPts val="0"/>
              </a:spcAft>
              <a:buNone/>
            </a:pPr>
            <a:r>
              <a:rPr lang="en" sz="2000">
                <a:solidFill>
                  <a:srgbClr val="1F1F1F"/>
                </a:solidFill>
              </a:rPr>
              <a:t>It provides a management layer that enables you to </a:t>
            </a:r>
            <a:r>
              <a:rPr b="1" lang="en" sz="2000">
                <a:solidFill>
                  <a:srgbClr val="1F1F1F"/>
                </a:solidFill>
              </a:rPr>
              <a:t>create, update, and delete resources </a:t>
            </a:r>
            <a:r>
              <a:rPr lang="en" sz="2000">
                <a:solidFill>
                  <a:srgbClr val="1F1F1F"/>
                </a:solidFill>
              </a:rPr>
              <a:t>in your Azure account</a:t>
            </a:r>
            <a:endParaRPr sz="2000">
              <a:solidFill>
                <a:srgbClr val="1F1F1F"/>
              </a:solidFill>
            </a:endParaRPr>
          </a:p>
          <a:p>
            <a:pPr indent="0" lvl="0" marL="0" marR="0" rtl="0" algn="l">
              <a:lnSpc>
                <a:spcPct val="115000"/>
              </a:lnSpc>
              <a:spcBef>
                <a:spcPts val="1200"/>
              </a:spcBef>
              <a:spcAft>
                <a:spcPts val="0"/>
              </a:spcAft>
              <a:buNone/>
            </a:pPr>
            <a:r>
              <a:rPr lang="en" sz="2000">
                <a:solidFill>
                  <a:srgbClr val="1F1F1F"/>
                </a:solidFill>
              </a:rPr>
              <a:t>When a user sends a request from any of the Azure tools, APIs, or SDKs, ARM receives the request.</a:t>
            </a:r>
            <a:endParaRPr sz="2000">
              <a:solidFill>
                <a:srgbClr val="1F1F1F"/>
              </a:solidFill>
            </a:endParaRPr>
          </a:p>
          <a:p>
            <a:pPr indent="0" lvl="0" marL="0" marR="0" rtl="0" algn="l">
              <a:lnSpc>
                <a:spcPct val="115000"/>
              </a:lnSpc>
              <a:spcBef>
                <a:spcPts val="1200"/>
              </a:spcBef>
              <a:spcAft>
                <a:spcPts val="0"/>
              </a:spcAft>
              <a:buNone/>
            </a:pPr>
            <a:r>
              <a:t/>
            </a:r>
            <a:endParaRPr sz="2000">
              <a:solidFill>
                <a:srgbClr val="1F1F1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7"/>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61" name="Google Shape;161;p27"/>
          <p:cNvSpPr txBox="1"/>
          <p:nvPr>
            <p:ph type="title"/>
          </p:nvPr>
        </p:nvSpPr>
        <p:spPr>
          <a:xfrm>
            <a:off x="2190051" y="657325"/>
            <a:ext cx="45414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the </a:t>
            </a:r>
            <a:endParaRPr sz="4500">
              <a:solidFill>
                <a:srgbClr val="274E13"/>
              </a:solidFill>
            </a:endParaRPr>
          </a:p>
          <a:p>
            <a:pPr indent="0" lvl="0" marL="0" rtl="0" algn="ctr">
              <a:spcBef>
                <a:spcPts val="0"/>
              </a:spcBef>
              <a:spcAft>
                <a:spcPts val="0"/>
              </a:spcAft>
              <a:buNone/>
            </a:pPr>
            <a:r>
              <a:rPr lang="en" sz="4500">
                <a:solidFill>
                  <a:srgbClr val="274E13"/>
                </a:solidFill>
              </a:rPr>
              <a:t>Benefits of security and governance in the cloud</a:t>
            </a:r>
            <a:endParaRPr sz="4500">
              <a:solidFill>
                <a:srgbClr val="274E13"/>
              </a:solidFill>
            </a:endParaRPr>
          </a:p>
        </p:txBody>
      </p:sp>
      <p:sp>
        <p:nvSpPr>
          <p:cNvPr id="162" name="Google Shape;162;p27"/>
          <p:cNvSpPr txBox="1"/>
          <p:nvPr/>
        </p:nvSpPr>
        <p:spPr>
          <a:xfrm>
            <a:off x="1441210" y="494575"/>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Q.6</a:t>
            </a:r>
            <a:endParaRPr b="1" sz="1800">
              <a:solidFill>
                <a:schemeClr val="accent3"/>
              </a:solidFill>
              <a:latin typeface="Open Sans"/>
              <a:ea typeface="Open Sans"/>
              <a:cs typeface="Open Sans"/>
              <a:sym typeface="Open Sans"/>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pic>
        <p:nvPicPr>
          <p:cNvPr id="1090" name="Google Shape;1090;p162"/>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091" name="Google Shape;1091;p162"/>
          <p:cNvSpPr txBox="1"/>
          <p:nvPr>
            <p:ph type="title"/>
          </p:nvPr>
        </p:nvSpPr>
        <p:spPr>
          <a:xfrm>
            <a:off x="17716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benefits of using </a:t>
            </a:r>
            <a:r>
              <a:rPr lang="en" sz="4500">
                <a:solidFill>
                  <a:srgbClr val="274E13"/>
                </a:solidFill>
              </a:rPr>
              <a:t>Azure Resource Manager (ARM)?</a:t>
            </a:r>
            <a:endParaRPr sz="4500">
              <a:solidFill>
                <a:srgbClr val="274E13"/>
              </a:solidFill>
            </a:endParaRPr>
          </a:p>
        </p:txBody>
      </p:sp>
      <p:sp>
        <p:nvSpPr>
          <p:cNvPr id="1092" name="Google Shape;1092;p162"/>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Q.68</a:t>
            </a:r>
            <a:endParaRPr b="1" sz="1800">
              <a:solidFill>
                <a:schemeClr val="accent3"/>
              </a:solidFill>
              <a:latin typeface="Open Sans"/>
              <a:ea typeface="Open Sans"/>
              <a:cs typeface="Open Sans"/>
              <a:sym typeface="Open Sans"/>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pic>
        <p:nvPicPr>
          <p:cNvPr id="1097" name="Google Shape;1097;p163"/>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1098" name="Google Shape;1098;p163"/>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A.68</a:t>
            </a:r>
            <a:endParaRPr b="1" sz="1800">
              <a:solidFill>
                <a:schemeClr val="accent3"/>
              </a:solidFill>
              <a:latin typeface="Open Sans"/>
              <a:ea typeface="Open Sans"/>
              <a:cs typeface="Open Sans"/>
              <a:sym typeface="Open Sans"/>
            </a:endParaRPr>
          </a:p>
        </p:txBody>
      </p:sp>
      <p:sp>
        <p:nvSpPr>
          <p:cNvPr id="1099" name="Google Shape;1099;p163"/>
          <p:cNvSpPr txBox="1"/>
          <p:nvPr/>
        </p:nvSpPr>
        <p:spPr>
          <a:xfrm>
            <a:off x="1440275" y="601800"/>
            <a:ext cx="6198000" cy="3867300"/>
          </a:xfrm>
          <a:prstGeom prst="rect">
            <a:avLst/>
          </a:prstGeom>
          <a:noFill/>
          <a:ln>
            <a:noFill/>
          </a:ln>
        </p:spPr>
        <p:txBody>
          <a:bodyPr anchorCtr="0" anchor="ctr" bIns="91425" lIns="91425" spcFirstLastPara="1" rIns="91425" wrap="square" tIns="91425">
            <a:spAutoFit/>
          </a:bodyPr>
          <a:lstStyle/>
          <a:p>
            <a:pPr indent="-323850" lvl="0" marL="457200" marR="0" rtl="0" algn="l">
              <a:lnSpc>
                <a:spcPct val="115000"/>
              </a:lnSpc>
              <a:spcBef>
                <a:spcPts val="1200"/>
              </a:spcBef>
              <a:spcAft>
                <a:spcPts val="0"/>
              </a:spcAft>
              <a:buClr>
                <a:srgbClr val="1F1F1F"/>
              </a:buClr>
              <a:buSzPts val="1500"/>
              <a:buAutoNum type="arabicPeriod"/>
            </a:pPr>
            <a:r>
              <a:rPr lang="en" sz="1500">
                <a:solidFill>
                  <a:srgbClr val="1F1F1F"/>
                </a:solidFill>
              </a:rPr>
              <a:t>Manage your infrastructure through </a:t>
            </a:r>
            <a:r>
              <a:rPr b="1" lang="en" sz="1500" u="sng">
                <a:solidFill>
                  <a:srgbClr val="1F1F1F"/>
                </a:solidFill>
              </a:rPr>
              <a:t>declarative templates</a:t>
            </a:r>
            <a:r>
              <a:rPr b="1" lang="en" sz="1500">
                <a:solidFill>
                  <a:srgbClr val="1F1F1F"/>
                </a:solidFill>
              </a:rPr>
              <a:t> </a:t>
            </a:r>
            <a:r>
              <a:rPr lang="en" sz="1500">
                <a:solidFill>
                  <a:srgbClr val="1F1F1F"/>
                </a:solidFill>
              </a:rPr>
              <a:t>rather than scripts. </a:t>
            </a:r>
            <a:endParaRPr sz="1500">
              <a:solidFill>
                <a:srgbClr val="1F1F1F"/>
              </a:solidFill>
            </a:endParaRPr>
          </a:p>
          <a:p>
            <a:pPr indent="-323850" lvl="0" marL="457200" marR="0" rtl="0" algn="l">
              <a:lnSpc>
                <a:spcPct val="115000"/>
              </a:lnSpc>
              <a:spcBef>
                <a:spcPts val="0"/>
              </a:spcBef>
              <a:spcAft>
                <a:spcPts val="0"/>
              </a:spcAft>
              <a:buClr>
                <a:srgbClr val="1F1F1F"/>
              </a:buClr>
              <a:buSzPts val="1500"/>
              <a:buAutoNum type="arabicPeriod"/>
            </a:pPr>
            <a:r>
              <a:rPr lang="en" sz="1500">
                <a:solidFill>
                  <a:srgbClr val="1F1F1F"/>
                </a:solidFill>
              </a:rPr>
              <a:t>Deploy, manage, and monitor all the resources for your solution </a:t>
            </a:r>
            <a:r>
              <a:rPr b="1" lang="en" sz="1500" u="sng">
                <a:solidFill>
                  <a:srgbClr val="1F1F1F"/>
                </a:solidFill>
              </a:rPr>
              <a:t>as a group</a:t>
            </a:r>
            <a:r>
              <a:rPr lang="en" sz="1500">
                <a:solidFill>
                  <a:srgbClr val="1F1F1F"/>
                </a:solidFill>
              </a:rPr>
              <a:t>, rather than handling the resources individually.</a:t>
            </a:r>
            <a:endParaRPr sz="1500">
              <a:solidFill>
                <a:srgbClr val="1F1F1F"/>
              </a:solidFill>
            </a:endParaRPr>
          </a:p>
          <a:p>
            <a:pPr indent="-323850" lvl="0" marL="457200" marR="0" rtl="0" algn="l">
              <a:lnSpc>
                <a:spcPct val="115000"/>
              </a:lnSpc>
              <a:spcBef>
                <a:spcPts val="0"/>
              </a:spcBef>
              <a:spcAft>
                <a:spcPts val="0"/>
              </a:spcAft>
              <a:buClr>
                <a:srgbClr val="1F1F1F"/>
              </a:buClr>
              <a:buSzPts val="1500"/>
              <a:buAutoNum type="arabicPeriod"/>
            </a:pPr>
            <a:r>
              <a:rPr lang="en" sz="1500">
                <a:solidFill>
                  <a:srgbClr val="1F1F1F"/>
                </a:solidFill>
              </a:rPr>
              <a:t>Re-deploy your solution and have confidence your resources are </a:t>
            </a:r>
            <a:r>
              <a:rPr b="1" lang="en" sz="1500" u="sng">
                <a:solidFill>
                  <a:srgbClr val="1F1F1F"/>
                </a:solidFill>
              </a:rPr>
              <a:t>deployed in a consistent state</a:t>
            </a:r>
            <a:r>
              <a:rPr lang="en" sz="1500">
                <a:solidFill>
                  <a:srgbClr val="1F1F1F"/>
                </a:solidFill>
              </a:rPr>
              <a:t>.</a:t>
            </a:r>
            <a:endParaRPr sz="1500">
              <a:solidFill>
                <a:srgbClr val="1F1F1F"/>
              </a:solidFill>
            </a:endParaRPr>
          </a:p>
          <a:p>
            <a:pPr indent="-323850" lvl="0" marL="457200" marR="0" rtl="0" algn="l">
              <a:lnSpc>
                <a:spcPct val="115000"/>
              </a:lnSpc>
              <a:spcBef>
                <a:spcPts val="0"/>
              </a:spcBef>
              <a:spcAft>
                <a:spcPts val="0"/>
              </a:spcAft>
              <a:buClr>
                <a:srgbClr val="1F1F1F"/>
              </a:buClr>
              <a:buSzPts val="1500"/>
              <a:buAutoNum type="arabicPeriod"/>
            </a:pPr>
            <a:r>
              <a:rPr lang="en" sz="1500">
                <a:solidFill>
                  <a:srgbClr val="1F1F1F"/>
                </a:solidFill>
              </a:rPr>
              <a:t>Define the </a:t>
            </a:r>
            <a:r>
              <a:rPr b="1" lang="en" sz="1500" u="sng">
                <a:solidFill>
                  <a:srgbClr val="1F1F1F"/>
                </a:solidFill>
              </a:rPr>
              <a:t>dependencies between resources</a:t>
            </a:r>
            <a:r>
              <a:rPr lang="en" sz="1500">
                <a:solidFill>
                  <a:srgbClr val="1F1F1F"/>
                </a:solidFill>
              </a:rPr>
              <a:t>, so they're deployed in the correct order.</a:t>
            </a:r>
            <a:endParaRPr sz="1500">
              <a:solidFill>
                <a:srgbClr val="1F1F1F"/>
              </a:solidFill>
            </a:endParaRPr>
          </a:p>
          <a:p>
            <a:pPr indent="-323850" lvl="0" marL="457200" marR="0" rtl="0" algn="l">
              <a:lnSpc>
                <a:spcPct val="115000"/>
              </a:lnSpc>
              <a:spcBef>
                <a:spcPts val="0"/>
              </a:spcBef>
              <a:spcAft>
                <a:spcPts val="0"/>
              </a:spcAft>
              <a:buClr>
                <a:srgbClr val="1F1F1F"/>
              </a:buClr>
              <a:buSzPts val="1500"/>
              <a:buAutoNum type="arabicPeriod"/>
            </a:pPr>
            <a:r>
              <a:rPr b="1" lang="en" sz="1500" u="sng">
                <a:solidFill>
                  <a:srgbClr val="1F1F1F"/>
                </a:solidFill>
              </a:rPr>
              <a:t>Apply access control to all services</a:t>
            </a:r>
            <a:r>
              <a:rPr lang="en" sz="1500">
                <a:solidFill>
                  <a:srgbClr val="1F1F1F"/>
                </a:solidFill>
              </a:rPr>
              <a:t> because RBAC is natively integrated into the management platform.</a:t>
            </a:r>
            <a:endParaRPr sz="1500">
              <a:solidFill>
                <a:srgbClr val="1F1F1F"/>
              </a:solidFill>
            </a:endParaRPr>
          </a:p>
          <a:p>
            <a:pPr indent="-323850" lvl="0" marL="457200" marR="0" rtl="0" algn="l">
              <a:lnSpc>
                <a:spcPct val="115000"/>
              </a:lnSpc>
              <a:spcBef>
                <a:spcPts val="0"/>
              </a:spcBef>
              <a:spcAft>
                <a:spcPts val="0"/>
              </a:spcAft>
              <a:buClr>
                <a:srgbClr val="1F1F1F"/>
              </a:buClr>
              <a:buSzPts val="1500"/>
              <a:buAutoNum type="arabicPeriod"/>
            </a:pPr>
            <a:r>
              <a:rPr b="1" lang="en" sz="1500" u="sng">
                <a:solidFill>
                  <a:srgbClr val="1F1F1F"/>
                </a:solidFill>
              </a:rPr>
              <a:t>Apply tags to resources</a:t>
            </a:r>
            <a:r>
              <a:rPr lang="en" sz="1500">
                <a:solidFill>
                  <a:srgbClr val="1F1F1F"/>
                </a:solidFill>
              </a:rPr>
              <a:t> to logically organize all the resources in your subscription.</a:t>
            </a:r>
            <a:endParaRPr sz="1500">
              <a:solidFill>
                <a:srgbClr val="1F1F1F"/>
              </a:solidFill>
            </a:endParaRPr>
          </a:p>
          <a:p>
            <a:pPr indent="-323850" lvl="0" marL="457200" marR="0" rtl="0" algn="l">
              <a:lnSpc>
                <a:spcPct val="115000"/>
              </a:lnSpc>
              <a:spcBef>
                <a:spcPts val="0"/>
              </a:spcBef>
              <a:spcAft>
                <a:spcPts val="0"/>
              </a:spcAft>
              <a:buClr>
                <a:srgbClr val="1F1F1F"/>
              </a:buClr>
              <a:buSzPts val="1500"/>
              <a:buAutoNum type="arabicPeriod"/>
            </a:pPr>
            <a:r>
              <a:rPr b="1" lang="en" sz="1500" u="sng">
                <a:solidFill>
                  <a:srgbClr val="1F1F1F"/>
                </a:solidFill>
              </a:rPr>
              <a:t>Clarify billing</a:t>
            </a:r>
            <a:r>
              <a:rPr lang="en" sz="1500">
                <a:solidFill>
                  <a:srgbClr val="1F1F1F"/>
                </a:solidFill>
              </a:rPr>
              <a:t> by viewing costs for a group of resources that share the same tag.</a:t>
            </a:r>
            <a:endParaRPr sz="1500">
              <a:solidFill>
                <a:srgbClr val="1F1F1F"/>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pic>
        <p:nvPicPr>
          <p:cNvPr id="1104" name="Google Shape;1104;p164"/>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105" name="Google Shape;1105;p164"/>
          <p:cNvSpPr txBox="1"/>
          <p:nvPr>
            <p:ph type="title"/>
          </p:nvPr>
        </p:nvSpPr>
        <p:spPr>
          <a:xfrm>
            <a:off x="17716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endParaRPr sz="4500">
              <a:solidFill>
                <a:srgbClr val="274E13"/>
              </a:solidFill>
            </a:endParaRPr>
          </a:p>
          <a:p>
            <a:pPr indent="0" lvl="0" marL="0" rtl="0" algn="ctr">
              <a:spcBef>
                <a:spcPts val="0"/>
              </a:spcBef>
              <a:spcAft>
                <a:spcPts val="0"/>
              </a:spcAft>
              <a:buNone/>
            </a:pPr>
            <a:r>
              <a:rPr lang="en" sz="4500">
                <a:solidFill>
                  <a:srgbClr val="274E13"/>
                </a:solidFill>
              </a:rPr>
              <a:t>Azure ARM templates</a:t>
            </a:r>
            <a:endParaRPr sz="4500">
              <a:solidFill>
                <a:srgbClr val="274E13"/>
              </a:solidFill>
            </a:endParaRPr>
          </a:p>
        </p:txBody>
      </p:sp>
      <p:sp>
        <p:nvSpPr>
          <p:cNvPr id="1106" name="Google Shape;1106;p164"/>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Q.69</a:t>
            </a:r>
            <a:endParaRPr b="1" sz="1800">
              <a:solidFill>
                <a:schemeClr val="accent3"/>
              </a:solidFill>
              <a:latin typeface="Open Sans"/>
              <a:ea typeface="Open Sans"/>
              <a:cs typeface="Open Sans"/>
              <a:sym typeface="Open Sans"/>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pic>
        <p:nvPicPr>
          <p:cNvPr id="1111" name="Google Shape;1111;p165"/>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1112" name="Google Shape;1112;p165"/>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A.69</a:t>
            </a:r>
            <a:endParaRPr b="1" sz="1800">
              <a:solidFill>
                <a:schemeClr val="accent3"/>
              </a:solidFill>
              <a:latin typeface="Open Sans"/>
              <a:ea typeface="Open Sans"/>
              <a:cs typeface="Open Sans"/>
              <a:sym typeface="Open Sans"/>
            </a:endParaRPr>
          </a:p>
        </p:txBody>
      </p:sp>
      <p:sp>
        <p:nvSpPr>
          <p:cNvPr id="1113" name="Google Shape;1113;p165"/>
          <p:cNvSpPr txBox="1"/>
          <p:nvPr/>
        </p:nvSpPr>
        <p:spPr>
          <a:xfrm>
            <a:off x="1852925" y="550275"/>
            <a:ext cx="5526900" cy="47925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lang="en" sz="1900">
                <a:solidFill>
                  <a:srgbClr val="1F1F1F"/>
                </a:solidFill>
              </a:rPr>
              <a:t>ARM templates:</a:t>
            </a:r>
            <a:endParaRPr sz="1900">
              <a:solidFill>
                <a:srgbClr val="1F1F1F"/>
              </a:solidFill>
            </a:endParaRPr>
          </a:p>
          <a:p>
            <a:pPr indent="-349250" lvl="0" marL="457200" marR="0" rtl="0" algn="l">
              <a:lnSpc>
                <a:spcPct val="115000"/>
              </a:lnSpc>
              <a:spcBef>
                <a:spcPts val="1200"/>
              </a:spcBef>
              <a:spcAft>
                <a:spcPts val="0"/>
              </a:spcAft>
              <a:buClr>
                <a:srgbClr val="1F1F1F"/>
              </a:buClr>
              <a:buSzPts val="1900"/>
              <a:buChar char="-"/>
            </a:pPr>
            <a:r>
              <a:rPr lang="en" sz="1900">
                <a:solidFill>
                  <a:srgbClr val="1F1F1F"/>
                </a:solidFill>
              </a:rPr>
              <a:t>Describe the resources you want to use in a declarative JSON format</a:t>
            </a:r>
            <a:endParaRPr sz="1900">
              <a:solidFill>
                <a:srgbClr val="1F1F1F"/>
              </a:solidFill>
            </a:endParaRPr>
          </a:p>
          <a:p>
            <a:pPr indent="-349250" lvl="0" marL="457200" marR="0" rtl="0" algn="l">
              <a:lnSpc>
                <a:spcPct val="115000"/>
              </a:lnSpc>
              <a:spcBef>
                <a:spcPts val="0"/>
              </a:spcBef>
              <a:spcAft>
                <a:spcPts val="0"/>
              </a:spcAft>
              <a:buClr>
                <a:srgbClr val="1F1F1F"/>
              </a:buClr>
              <a:buSzPts val="1900"/>
              <a:buChar char="-"/>
            </a:pPr>
            <a:r>
              <a:rPr lang="en" sz="1900">
                <a:solidFill>
                  <a:srgbClr val="1F1F1F"/>
                </a:solidFill>
              </a:rPr>
              <a:t>Deployment code is verified before run</a:t>
            </a:r>
            <a:endParaRPr sz="1900">
              <a:solidFill>
                <a:srgbClr val="1F1F1F"/>
              </a:solidFill>
            </a:endParaRPr>
          </a:p>
          <a:p>
            <a:pPr indent="-349250" lvl="0" marL="457200" marR="0" rtl="0" algn="l">
              <a:lnSpc>
                <a:spcPct val="115000"/>
              </a:lnSpc>
              <a:spcBef>
                <a:spcPts val="0"/>
              </a:spcBef>
              <a:spcAft>
                <a:spcPts val="0"/>
              </a:spcAft>
              <a:buClr>
                <a:srgbClr val="1F1F1F"/>
              </a:buClr>
              <a:buSzPts val="1900"/>
              <a:buChar char="-"/>
            </a:pPr>
            <a:r>
              <a:rPr lang="en" sz="1900">
                <a:solidFill>
                  <a:srgbClr val="1F1F1F"/>
                </a:solidFill>
              </a:rPr>
              <a:t>creates resources in parallel</a:t>
            </a:r>
            <a:endParaRPr sz="1900">
              <a:solidFill>
                <a:srgbClr val="1F1F1F"/>
              </a:solidFill>
            </a:endParaRPr>
          </a:p>
          <a:p>
            <a:pPr indent="0" lvl="0" marL="0" marR="0" rtl="0" algn="l">
              <a:lnSpc>
                <a:spcPct val="115000"/>
              </a:lnSpc>
              <a:spcBef>
                <a:spcPts val="1200"/>
              </a:spcBef>
              <a:spcAft>
                <a:spcPts val="0"/>
              </a:spcAft>
              <a:buNone/>
            </a:pPr>
            <a:r>
              <a:rPr lang="en" sz="1900">
                <a:solidFill>
                  <a:srgbClr val="1F1F1F"/>
                </a:solidFill>
              </a:rPr>
              <a:t>Define the desired state and configuration of each resource in the ARM template, and the template does the rest. </a:t>
            </a:r>
            <a:endParaRPr sz="1900">
              <a:solidFill>
                <a:srgbClr val="1F1F1F"/>
              </a:solidFill>
            </a:endParaRPr>
          </a:p>
          <a:p>
            <a:pPr indent="0" lvl="0" marL="0" marR="0" rtl="0" algn="l">
              <a:lnSpc>
                <a:spcPct val="115000"/>
              </a:lnSpc>
              <a:spcBef>
                <a:spcPts val="1200"/>
              </a:spcBef>
              <a:spcAft>
                <a:spcPts val="0"/>
              </a:spcAft>
              <a:buNone/>
            </a:pPr>
            <a:r>
              <a:rPr lang="en" sz="1900">
                <a:solidFill>
                  <a:srgbClr val="1F1F1F"/>
                </a:solidFill>
              </a:rPr>
              <a:t>Templates can even execute PowerShell and Bash scripts before or after the resource has been set up.</a:t>
            </a:r>
            <a:endParaRPr sz="1900">
              <a:solidFill>
                <a:srgbClr val="1F1F1F"/>
              </a:solidFill>
            </a:endParaRPr>
          </a:p>
          <a:p>
            <a:pPr indent="0" lvl="0" marL="0" marR="0" rtl="0" algn="l">
              <a:lnSpc>
                <a:spcPct val="115000"/>
              </a:lnSpc>
              <a:spcBef>
                <a:spcPts val="1200"/>
              </a:spcBef>
              <a:spcAft>
                <a:spcPts val="0"/>
              </a:spcAft>
              <a:buNone/>
            </a:pPr>
            <a:r>
              <a:t/>
            </a:r>
            <a:endParaRPr sz="1900">
              <a:solidFill>
                <a:srgbClr val="1F1F1F"/>
              </a:solidFill>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pic>
        <p:nvPicPr>
          <p:cNvPr id="1118" name="Google Shape;1118;p166"/>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119" name="Google Shape;1119;p166"/>
          <p:cNvSpPr txBox="1"/>
          <p:nvPr>
            <p:ph type="title"/>
          </p:nvPr>
        </p:nvSpPr>
        <p:spPr>
          <a:xfrm>
            <a:off x="17716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benefits of using ARM Templates?</a:t>
            </a:r>
            <a:endParaRPr sz="4500">
              <a:solidFill>
                <a:srgbClr val="274E13"/>
              </a:solidFill>
            </a:endParaRPr>
          </a:p>
        </p:txBody>
      </p:sp>
      <p:sp>
        <p:nvSpPr>
          <p:cNvPr id="1120" name="Google Shape;1120;p166"/>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Q.70</a:t>
            </a:r>
            <a:endParaRPr b="1" sz="1800">
              <a:solidFill>
                <a:schemeClr val="accent3"/>
              </a:solidFill>
              <a:latin typeface="Open Sans"/>
              <a:ea typeface="Open Sans"/>
              <a:cs typeface="Open Sans"/>
              <a:sym typeface="Open Sans"/>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pic>
        <p:nvPicPr>
          <p:cNvPr id="1125" name="Google Shape;1125;p167"/>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1126" name="Google Shape;1126;p167"/>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A.70</a:t>
            </a:r>
            <a:endParaRPr b="1" sz="1800">
              <a:solidFill>
                <a:schemeClr val="accent3"/>
              </a:solidFill>
              <a:latin typeface="Open Sans"/>
              <a:ea typeface="Open Sans"/>
              <a:cs typeface="Open Sans"/>
              <a:sym typeface="Open Sans"/>
            </a:endParaRPr>
          </a:p>
        </p:txBody>
      </p:sp>
      <p:sp>
        <p:nvSpPr>
          <p:cNvPr id="1127" name="Google Shape;1127;p167"/>
          <p:cNvSpPr txBox="1"/>
          <p:nvPr/>
        </p:nvSpPr>
        <p:spPr>
          <a:xfrm>
            <a:off x="1440275" y="601800"/>
            <a:ext cx="5839500" cy="4143600"/>
          </a:xfrm>
          <a:prstGeom prst="rect">
            <a:avLst/>
          </a:prstGeom>
          <a:noFill/>
          <a:ln>
            <a:noFill/>
          </a:ln>
        </p:spPr>
        <p:txBody>
          <a:bodyPr anchorCtr="0" anchor="ctr" bIns="91425" lIns="91425" spcFirstLastPara="1" rIns="91425" wrap="square" tIns="91425">
            <a:spAutoFit/>
          </a:bodyPr>
          <a:lstStyle/>
          <a:p>
            <a:pPr indent="-355600" lvl="0" marL="457200" marR="0" rtl="0" algn="l">
              <a:lnSpc>
                <a:spcPct val="115000"/>
              </a:lnSpc>
              <a:spcBef>
                <a:spcPts val="1200"/>
              </a:spcBef>
              <a:spcAft>
                <a:spcPts val="0"/>
              </a:spcAft>
              <a:buClr>
                <a:srgbClr val="1F1F1F"/>
              </a:buClr>
              <a:buSzPts val="2000"/>
              <a:buAutoNum type="arabicPeriod"/>
            </a:pPr>
            <a:r>
              <a:rPr b="1" lang="en" sz="2000">
                <a:solidFill>
                  <a:srgbClr val="1F1F1F"/>
                </a:solidFill>
              </a:rPr>
              <a:t>Declarative syntax</a:t>
            </a:r>
            <a:r>
              <a:rPr lang="en" sz="2000">
                <a:solidFill>
                  <a:srgbClr val="1F1F1F"/>
                </a:solidFill>
              </a:rPr>
              <a:t> (</a:t>
            </a:r>
            <a:r>
              <a:rPr lang="en" sz="1800">
                <a:solidFill>
                  <a:srgbClr val="1F1F1F"/>
                </a:solidFill>
              </a:rPr>
              <a:t>where</a:t>
            </a:r>
            <a:r>
              <a:rPr lang="en" sz="1800">
                <a:solidFill>
                  <a:srgbClr val="161616"/>
                </a:solidFill>
                <a:highlight>
                  <a:srgbClr val="FFFFFF"/>
                </a:highlight>
              </a:rPr>
              <a:t> you declare what you want to deploy but don’t need to write the actual programming commands and sequence to deploy the resources)</a:t>
            </a:r>
            <a:endParaRPr sz="1800">
              <a:solidFill>
                <a:srgbClr val="1F1F1F"/>
              </a:solidFill>
            </a:endParaRPr>
          </a:p>
          <a:p>
            <a:pPr indent="-355600" lvl="0" marL="457200" marR="0" rtl="0" algn="l">
              <a:lnSpc>
                <a:spcPct val="115000"/>
              </a:lnSpc>
              <a:spcBef>
                <a:spcPts val="0"/>
              </a:spcBef>
              <a:spcAft>
                <a:spcPts val="0"/>
              </a:spcAft>
              <a:buClr>
                <a:srgbClr val="1F1F1F"/>
              </a:buClr>
              <a:buSzPts val="2000"/>
              <a:buAutoNum type="arabicPeriod"/>
            </a:pPr>
            <a:r>
              <a:rPr b="1" lang="en" sz="2000">
                <a:solidFill>
                  <a:srgbClr val="1F1F1F"/>
                </a:solidFill>
              </a:rPr>
              <a:t>Repeatable results</a:t>
            </a:r>
            <a:endParaRPr b="1" sz="2000">
              <a:solidFill>
                <a:srgbClr val="1F1F1F"/>
              </a:solidFill>
            </a:endParaRPr>
          </a:p>
          <a:p>
            <a:pPr indent="-355600" lvl="0" marL="457200" marR="0" rtl="0" algn="l">
              <a:lnSpc>
                <a:spcPct val="115000"/>
              </a:lnSpc>
              <a:spcBef>
                <a:spcPts val="0"/>
              </a:spcBef>
              <a:spcAft>
                <a:spcPts val="0"/>
              </a:spcAft>
              <a:buClr>
                <a:srgbClr val="1F1F1F"/>
              </a:buClr>
              <a:buSzPts val="2000"/>
              <a:buAutoNum type="arabicPeriod"/>
            </a:pPr>
            <a:r>
              <a:rPr b="1" lang="en" sz="2000">
                <a:solidFill>
                  <a:srgbClr val="1F1F1F"/>
                </a:solidFill>
              </a:rPr>
              <a:t>Orchestration </a:t>
            </a:r>
            <a:r>
              <a:rPr lang="en" sz="2000">
                <a:solidFill>
                  <a:srgbClr val="1F1F1F"/>
                </a:solidFill>
              </a:rPr>
              <a:t>(</a:t>
            </a:r>
            <a:r>
              <a:rPr lang="en" sz="1800">
                <a:solidFill>
                  <a:srgbClr val="161616"/>
                </a:solidFill>
                <a:highlight>
                  <a:srgbClr val="FFFFFF"/>
                </a:highlight>
              </a:rPr>
              <a:t>simplifies deployment of interdependent resources, so they're created in the correct order)</a:t>
            </a:r>
            <a:endParaRPr sz="1800">
              <a:solidFill>
                <a:srgbClr val="161616"/>
              </a:solidFill>
              <a:highlight>
                <a:srgbClr val="FFFFFF"/>
              </a:highlight>
            </a:endParaRPr>
          </a:p>
          <a:p>
            <a:pPr indent="-355600" lvl="0" marL="457200" marR="0" rtl="0" algn="l">
              <a:lnSpc>
                <a:spcPct val="115000"/>
              </a:lnSpc>
              <a:spcBef>
                <a:spcPts val="0"/>
              </a:spcBef>
              <a:spcAft>
                <a:spcPts val="0"/>
              </a:spcAft>
              <a:buClr>
                <a:srgbClr val="1F1F1F"/>
              </a:buClr>
              <a:buSzPts val="2000"/>
              <a:buAutoNum type="arabicPeriod"/>
            </a:pPr>
            <a:r>
              <a:rPr b="1" lang="en" sz="2000">
                <a:solidFill>
                  <a:srgbClr val="1F1F1F"/>
                </a:solidFill>
              </a:rPr>
              <a:t>Modular files</a:t>
            </a:r>
            <a:endParaRPr b="1" sz="2000">
              <a:solidFill>
                <a:srgbClr val="1F1F1F"/>
              </a:solidFill>
            </a:endParaRPr>
          </a:p>
          <a:p>
            <a:pPr indent="-355600" lvl="0" marL="457200" marR="0" rtl="0" algn="l">
              <a:lnSpc>
                <a:spcPct val="115000"/>
              </a:lnSpc>
              <a:spcBef>
                <a:spcPts val="0"/>
              </a:spcBef>
              <a:spcAft>
                <a:spcPts val="0"/>
              </a:spcAft>
              <a:buClr>
                <a:srgbClr val="1F1F1F"/>
              </a:buClr>
              <a:buSzPts val="2000"/>
              <a:buAutoNum type="arabicPeriod"/>
            </a:pPr>
            <a:r>
              <a:rPr b="1" lang="en" sz="2000">
                <a:solidFill>
                  <a:srgbClr val="1F1F1F"/>
                </a:solidFill>
              </a:rPr>
              <a:t>Extensibility</a:t>
            </a:r>
            <a:r>
              <a:rPr lang="en" sz="1800">
                <a:solidFill>
                  <a:srgbClr val="161616"/>
                </a:solidFill>
                <a:highlight>
                  <a:srgbClr val="FFFFFF"/>
                </a:highlight>
              </a:rPr>
              <a:t> (can add PowerShell or Bash scripts to templates or stored in an external source and referenced in the template)</a:t>
            </a:r>
            <a:endParaRPr sz="1800">
              <a:solidFill>
                <a:srgbClr val="161616"/>
              </a:solidFill>
              <a:highlight>
                <a:srgbClr val="FFFFFF"/>
              </a:highlight>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68"/>
          <p:cNvSpPr txBox="1"/>
          <p:nvPr>
            <p:ph type="title"/>
          </p:nvPr>
        </p:nvSpPr>
        <p:spPr>
          <a:xfrm>
            <a:off x="490250" y="526350"/>
            <a:ext cx="7837800" cy="4090800"/>
          </a:xfrm>
          <a:prstGeom prst="rect">
            <a:avLst/>
          </a:prstGeom>
        </p:spPr>
        <p:txBody>
          <a:bodyPr anchorCtr="0" anchor="ctr" bIns="91425" lIns="91425" spcFirstLastPara="1" rIns="91425" wrap="square" tIns="91425">
            <a:normAutofit/>
          </a:bodyPr>
          <a:lstStyle/>
          <a:p>
            <a:pPr indent="0" lvl="0" marL="0" rtl="0" algn="l">
              <a:lnSpc>
                <a:spcPct val="112500"/>
              </a:lnSpc>
              <a:spcBef>
                <a:spcPts val="0"/>
              </a:spcBef>
              <a:spcAft>
                <a:spcPts val="0"/>
              </a:spcAft>
              <a:buNone/>
            </a:pPr>
            <a:r>
              <a:rPr b="1" lang="en" sz="2300">
                <a:solidFill>
                  <a:srgbClr val="161616"/>
                </a:solidFill>
                <a:highlight>
                  <a:srgbClr val="FFFFFF"/>
                </a:highlight>
                <a:latin typeface="Arial"/>
                <a:ea typeface="Arial"/>
                <a:cs typeface="Arial"/>
                <a:sym typeface="Arial"/>
              </a:rPr>
              <a:t>Microsoft Azure Fundamentals: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Describe Azure management and governance</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Next module: </a:t>
            </a:r>
            <a:endParaRPr b="1" sz="2300">
              <a:solidFill>
                <a:srgbClr val="161616"/>
              </a:solidFill>
              <a:highlight>
                <a:srgbClr val="FFFFFF"/>
              </a:highlight>
              <a:latin typeface="Arial"/>
              <a:ea typeface="Arial"/>
              <a:cs typeface="Arial"/>
              <a:sym typeface="Arial"/>
            </a:endParaRPr>
          </a:p>
          <a:p>
            <a:pPr indent="0" lvl="0" marL="45720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#3.4 </a:t>
            </a:r>
            <a:r>
              <a:rPr b="1" lang="en" sz="2300">
                <a:solidFill>
                  <a:srgbClr val="161616"/>
                </a:solidFill>
                <a:highlight>
                  <a:srgbClr val="FFFFFF"/>
                </a:highlight>
                <a:latin typeface="Arial"/>
                <a:ea typeface="Arial"/>
                <a:cs typeface="Arial"/>
                <a:sym typeface="Arial"/>
              </a:rPr>
              <a:t>Describe monitoring tools in Azure</a:t>
            </a:r>
            <a:endParaRPr b="1" sz="2300">
              <a:solidFill>
                <a:srgbClr val="161616"/>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4000">
              <a:solidFill>
                <a:srgbClr val="1F1F1F"/>
              </a:solidFill>
              <a:latin typeface="Arial"/>
              <a:ea typeface="Arial"/>
              <a:cs typeface="Arial"/>
              <a:sym typeface="Arial"/>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pic>
        <p:nvPicPr>
          <p:cNvPr id="1137" name="Google Shape;1137;p169"/>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138" name="Google Shape;1138;p169"/>
          <p:cNvSpPr txBox="1"/>
          <p:nvPr>
            <p:ph type="title"/>
          </p:nvPr>
        </p:nvSpPr>
        <p:spPr>
          <a:xfrm>
            <a:off x="17716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the purpose of Azure Advisor</a:t>
            </a:r>
            <a:endParaRPr sz="4500">
              <a:solidFill>
                <a:srgbClr val="274E13"/>
              </a:solidFill>
            </a:endParaRPr>
          </a:p>
        </p:txBody>
      </p:sp>
      <p:sp>
        <p:nvSpPr>
          <p:cNvPr id="1139" name="Google Shape;1139;p169"/>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Q.71</a:t>
            </a:r>
            <a:endParaRPr b="1" sz="1800">
              <a:solidFill>
                <a:schemeClr val="accent3"/>
              </a:solidFill>
              <a:latin typeface="Open Sans"/>
              <a:ea typeface="Open Sans"/>
              <a:cs typeface="Open Sans"/>
              <a:sym typeface="Open Sans"/>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pic>
        <p:nvPicPr>
          <p:cNvPr id="1144" name="Google Shape;1144;p170"/>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1145" name="Google Shape;1145;p170"/>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A.71</a:t>
            </a:r>
            <a:endParaRPr b="1" sz="1800">
              <a:solidFill>
                <a:schemeClr val="accent3"/>
              </a:solidFill>
              <a:latin typeface="Open Sans"/>
              <a:ea typeface="Open Sans"/>
              <a:cs typeface="Open Sans"/>
              <a:sym typeface="Open Sans"/>
            </a:endParaRPr>
          </a:p>
        </p:txBody>
      </p:sp>
      <p:sp>
        <p:nvSpPr>
          <p:cNvPr id="1146" name="Google Shape;1146;p170"/>
          <p:cNvSpPr txBox="1"/>
          <p:nvPr/>
        </p:nvSpPr>
        <p:spPr>
          <a:xfrm>
            <a:off x="1511100" y="778875"/>
            <a:ext cx="5829900" cy="31647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lang="en" sz="1800">
                <a:solidFill>
                  <a:srgbClr val="1F1F1F"/>
                </a:solidFill>
              </a:rPr>
              <a:t>Azure Advisor </a:t>
            </a:r>
            <a:r>
              <a:rPr b="1" lang="en" sz="1800" u="sng">
                <a:solidFill>
                  <a:srgbClr val="1F1F1F"/>
                </a:solidFill>
              </a:rPr>
              <a:t>evaluates </a:t>
            </a:r>
            <a:r>
              <a:rPr lang="en" sz="1800">
                <a:solidFill>
                  <a:srgbClr val="1F1F1F"/>
                </a:solidFill>
              </a:rPr>
              <a:t>your Azure resources and </a:t>
            </a:r>
            <a:r>
              <a:rPr b="1" lang="en" sz="1800" u="sng">
                <a:solidFill>
                  <a:srgbClr val="1F1F1F"/>
                </a:solidFill>
              </a:rPr>
              <a:t>makes recommendations </a:t>
            </a:r>
            <a:r>
              <a:rPr lang="en" sz="1800">
                <a:solidFill>
                  <a:srgbClr val="1F1F1F"/>
                </a:solidFill>
              </a:rPr>
              <a:t>to help improve:</a:t>
            </a:r>
            <a:endParaRPr sz="1800">
              <a:solidFill>
                <a:srgbClr val="1F1F1F"/>
              </a:solidFill>
            </a:endParaRPr>
          </a:p>
          <a:p>
            <a:pPr indent="-342900" lvl="0" marL="457200" marR="0" rtl="0" algn="l">
              <a:lnSpc>
                <a:spcPct val="115000"/>
              </a:lnSpc>
              <a:spcBef>
                <a:spcPts val="1200"/>
              </a:spcBef>
              <a:spcAft>
                <a:spcPts val="0"/>
              </a:spcAft>
              <a:buClr>
                <a:srgbClr val="1F1F1F"/>
              </a:buClr>
              <a:buSzPts val="1800"/>
              <a:buAutoNum type="arabicPeriod"/>
            </a:pPr>
            <a:r>
              <a:rPr b="1" lang="en" sz="1800">
                <a:solidFill>
                  <a:srgbClr val="1F1F1F"/>
                </a:solidFill>
              </a:rPr>
              <a:t>Reliability -</a:t>
            </a:r>
            <a:r>
              <a:rPr lang="en" sz="1800">
                <a:solidFill>
                  <a:srgbClr val="1F1F1F"/>
                </a:solidFill>
              </a:rPr>
              <a:t> continuity of biz critical applications</a:t>
            </a:r>
            <a:endParaRPr sz="1800">
              <a:solidFill>
                <a:srgbClr val="1F1F1F"/>
              </a:solidFill>
            </a:endParaRPr>
          </a:p>
          <a:p>
            <a:pPr indent="-342900" lvl="0" marL="457200" marR="0" rtl="0" algn="l">
              <a:lnSpc>
                <a:spcPct val="115000"/>
              </a:lnSpc>
              <a:spcBef>
                <a:spcPts val="0"/>
              </a:spcBef>
              <a:spcAft>
                <a:spcPts val="0"/>
              </a:spcAft>
              <a:buClr>
                <a:srgbClr val="1F1F1F"/>
              </a:buClr>
              <a:buSzPts val="1800"/>
              <a:buAutoNum type="arabicPeriod"/>
            </a:pPr>
            <a:r>
              <a:rPr b="1" lang="en" sz="1800">
                <a:solidFill>
                  <a:srgbClr val="1F1F1F"/>
                </a:solidFill>
              </a:rPr>
              <a:t>Security </a:t>
            </a:r>
            <a:endParaRPr b="1" sz="1800">
              <a:solidFill>
                <a:srgbClr val="1F1F1F"/>
              </a:solidFill>
            </a:endParaRPr>
          </a:p>
          <a:p>
            <a:pPr indent="-342900" lvl="0" marL="457200" marR="0" rtl="0" algn="l">
              <a:lnSpc>
                <a:spcPct val="115000"/>
              </a:lnSpc>
              <a:spcBef>
                <a:spcPts val="0"/>
              </a:spcBef>
              <a:spcAft>
                <a:spcPts val="0"/>
              </a:spcAft>
              <a:buClr>
                <a:srgbClr val="1F1F1F"/>
              </a:buClr>
              <a:buSzPts val="1800"/>
              <a:buAutoNum type="arabicPeriod"/>
            </a:pPr>
            <a:r>
              <a:rPr b="1" lang="en" sz="1800">
                <a:solidFill>
                  <a:srgbClr val="1F1F1F"/>
                </a:solidFill>
              </a:rPr>
              <a:t>Performance </a:t>
            </a:r>
            <a:r>
              <a:rPr lang="en" sz="1800">
                <a:solidFill>
                  <a:srgbClr val="1F1F1F"/>
                </a:solidFill>
              </a:rPr>
              <a:t>- speed of applications</a:t>
            </a:r>
            <a:endParaRPr sz="1800">
              <a:solidFill>
                <a:srgbClr val="1F1F1F"/>
              </a:solidFill>
            </a:endParaRPr>
          </a:p>
          <a:p>
            <a:pPr indent="-342900" lvl="0" marL="457200" marR="0" rtl="0" algn="l">
              <a:lnSpc>
                <a:spcPct val="115000"/>
              </a:lnSpc>
              <a:spcBef>
                <a:spcPts val="0"/>
              </a:spcBef>
              <a:spcAft>
                <a:spcPts val="0"/>
              </a:spcAft>
              <a:buClr>
                <a:srgbClr val="1F1F1F"/>
              </a:buClr>
              <a:buSzPts val="1800"/>
              <a:buAutoNum type="arabicPeriod"/>
            </a:pPr>
            <a:r>
              <a:rPr b="1" lang="en" sz="1800">
                <a:solidFill>
                  <a:srgbClr val="1F1F1F"/>
                </a:solidFill>
              </a:rPr>
              <a:t>Operational excellence - </a:t>
            </a:r>
            <a:r>
              <a:rPr lang="en" sz="1800">
                <a:solidFill>
                  <a:srgbClr val="1F1F1F"/>
                </a:solidFill>
              </a:rPr>
              <a:t>achieve process and workflow efficiency, resource manageability, and deployment best practices.</a:t>
            </a:r>
            <a:endParaRPr sz="1800">
              <a:solidFill>
                <a:srgbClr val="1F1F1F"/>
              </a:solidFill>
            </a:endParaRPr>
          </a:p>
          <a:p>
            <a:pPr indent="-342900" lvl="0" marL="457200" marR="0" rtl="0" algn="l">
              <a:lnSpc>
                <a:spcPct val="115000"/>
              </a:lnSpc>
              <a:spcBef>
                <a:spcPts val="0"/>
              </a:spcBef>
              <a:spcAft>
                <a:spcPts val="0"/>
              </a:spcAft>
              <a:buClr>
                <a:srgbClr val="1F1F1F"/>
              </a:buClr>
              <a:buSzPts val="1800"/>
              <a:buAutoNum type="arabicPeriod"/>
            </a:pPr>
            <a:r>
              <a:rPr b="1" lang="en" sz="1800">
                <a:solidFill>
                  <a:srgbClr val="1F1F1F"/>
                </a:solidFill>
              </a:rPr>
              <a:t>Costs</a:t>
            </a:r>
            <a:endParaRPr b="1" sz="1800">
              <a:solidFill>
                <a:srgbClr val="1F1F1F"/>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pic>
        <p:nvPicPr>
          <p:cNvPr id="1151" name="Google Shape;1151;p171"/>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152" name="Google Shape;1152;p171"/>
          <p:cNvSpPr txBox="1"/>
          <p:nvPr>
            <p:ph type="title"/>
          </p:nvPr>
        </p:nvSpPr>
        <p:spPr>
          <a:xfrm>
            <a:off x="17716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endParaRPr sz="4500">
              <a:solidFill>
                <a:srgbClr val="274E13"/>
              </a:solidFill>
            </a:endParaRPr>
          </a:p>
          <a:p>
            <a:pPr indent="0" lvl="0" marL="0" rtl="0" algn="ctr">
              <a:spcBef>
                <a:spcPts val="0"/>
              </a:spcBef>
              <a:spcAft>
                <a:spcPts val="0"/>
              </a:spcAft>
              <a:buNone/>
            </a:pPr>
            <a:r>
              <a:rPr lang="en" sz="4500">
                <a:solidFill>
                  <a:srgbClr val="274E13"/>
                </a:solidFill>
              </a:rPr>
              <a:t>Azure Service Health</a:t>
            </a:r>
            <a:endParaRPr sz="4500">
              <a:solidFill>
                <a:srgbClr val="274E13"/>
              </a:solidFill>
            </a:endParaRPr>
          </a:p>
          <a:p>
            <a:pPr indent="0" lvl="0" marL="0" rtl="0" algn="ctr">
              <a:spcBef>
                <a:spcPts val="0"/>
              </a:spcBef>
              <a:spcAft>
                <a:spcPts val="0"/>
              </a:spcAft>
              <a:buNone/>
            </a:pPr>
            <a:r>
              <a:t/>
            </a:r>
            <a:endParaRPr sz="4500">
              <a:solidFill>
                <a:srgbClr val="274E13"/>
              </a:solidFill>
            </a:endParaRPr>
          </a:p>
        </p:txBody>
      </p:sp>
      <p:sp>
        <p:nvSpPr>
          <p:cNvPr id="1153" name="Google Shape;1153;p171"/>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Q.72</a:t>
            </a:r>
            <a:endParaRPr b="1" sz="1800">
              <a:solidFill>
                <a:schemeClr val="accent3"/>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8"/>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68" name="Google Shape;168;p28"/>
          <p:cNvSpPr txBox="1"/>
          <p:nvPr>
            <p:ph type="title"/>
          </p:nvPr>
        </p:nvSpPr>
        <p:spPr>
          <a:xfrm>
            <a:off x="1930400" y="427975"/>
            <a:ext cx="5181600" cy="4176600"/>
          </a:xfrm>
          <a:prstGeom prst="rect">
            <a:avLst/>
          </a:prstGeom>
        </p:spPr>
        <p:txBody>
          <a:bodyPr anchorCtr="0" anchor="ctr" bIns="91425" lIns="91425" spcFirstLastPara="1" rIns="91425" wrap="square" tIns="91425">
            <a:spAutoFit/>
          </a:bodyPr>
          <a:lstStyle/>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help ensure that all your deployed resources meet corporate standards and government regulatory requirements.</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If you want maximum control of security, IaaS provides you with physical resources but lets you manage the o/s and installed software, including patches and maintenance.</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If you want patches and maintenance taken care of automatically, PaaS or SaaS deployments may be the best cloud strategies for you.</a:t>
            </a:r>
            <a:endParaRPr b="0" sz="1900">
              <a:solidFill>
                <a:srgbClr val="1F1F1F"/>
              </a:solidFill>
              <a:latin typeface="Arial"/>
              <a:ea typeface="Arial"/>
              <a:cs typeface="Arial"/>
              <a:sym typeface="Arial"/>
            </a:endParaRPr>
          </a:p>
        </p:txBody>
      </p:sp>
      <p:sp>
        <p:nvSpPr>
          <p:cNvPr id="169" name="Google Shape;169;p28"/>
          <p:cNvSpPr txBox="1"/>
          <p:nvPr/>
        </p:nvSpPr>
        <p:spPr>
          <a:xfrm>
            <a:off x="1154410" y="325250"/>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A.6</a:t>
            </a:r>
            <a:endParaRPr b="1" sz="1800">
              <a:solidFill>
                <a:schemeClr val="accent3"/>
              </a:solidFill>
              <a:latin typeface="Open Sans"/>
              <a:ea typeface="Open Sans"/>
              <a:cs typeface="Open Sans"/>
              <a:sym typeface="Open Sans"/>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pic>
        <p:nvPicPr>
          <p:cNvPr id="1158" name="Google Shape;1158;p172"/>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1159" name="Google Shape;1159;p172"/>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A.72</a:t>
            </a:r>
            <a:endParaRPr b="1" sz="1800">
              <a:solidFill>
                <a:schemeClr val="accent3"/>
              </a:solidFill>
              <a:latin typeface="Open Sans"/>
              <a:ea typeface="Open Sans"/>
              <a:cs typeface="Open Sans"/>
              <a:sym typeface="Open Sans"/>
            </a:endParaRPr>
          </a:p>
        </p:txBody>
      </p:sp>
      <p:sp>
        <p:nvSpPr>
          <p:cNvPr id="1160" name="Google Shape;1160;p172"/>
          <p:cNvSpPr txBox="1"/>
          <p:nvPr/>
        </p:nvSpPr>
        <p:spPr>
          <a:xfrm>
            <a:off x="1434900" y="778875"/>
            <a:ext cx="5829900" cy="3478800"/>
          </a:xfrm>
          <a:prstGeom prst="rect">
            <a:avLst/>
          </a:prstGeom>
          <a:noFill/>
          <a:ln>
            <a:noFill/>
          </a:ln>
        </p:spPr>
        <p:txBody>
          <a:bodyPr anchorCtr="0" anchor="ctr" bIns="91425" lIns="91425" spcFirstLastPara="1" rIns="91425" wrap="square" tIns="91425">
            <a:spAutoFit/>
          </a:bodyPr>
          <a:lstStyle/>
          <a:p>
            <a:pPr indent="0" lvl="0" marL="457200" marR="0" rtl="0" algn="l">
              <a:lnSpc>
                <a:spcPct val="115000"/>
              </a:lnSpc>
              <a:spcBef>
                <a:spcPts val="1200"/>
              </a:spcBef>
              <a:spcAft>
                <a:spcPts val="0"/>
              </a:spcAft>
              <a:buNone/>
            </a:pPr>
            <a:r>
              <a:rPr lang="en" sz="2000">
                <a:solidFill>
                  <a:srgbClr val="1F1F1F"/>
                </a:solidFill>
              </a:rPr>
              <a:t>Azure service health combines 3 services:</a:t>
            </a:r>
            <a:endParaRPr sz="2000">
              <a:solidFill>
                <a:srgbClr val="1F1F1F"/>
              </a:solidFill>
            </a:endParaRPr>
          </a:p>
          <a:p>
            <a:pPr indent="-355600" lvl="0" marL="457200" marR="0" rtl="0" algn="l">
              <a:lnSpc>
                <a:spcPct val="115000"/>
              </a:lnSpc>
              <a:spcBef>
                <a:spcPts val="1200"/>
              </a:spcBef>
              <a:spcAft>
                <a:spcPts val="0"/>
              </a:spcAft>
              <a:buClr>
                <a:srgbClr val="1F1F1F"/>
              </a:buClr>
              <a:buSzPts val="2000"/>
              <a:buAutoNum type="arabicPeriod"/>
            </a:pPr>
            <a:r>
              <a:rPr b="1" lang="en" sz="2000">
                <a:solidFill>
                  <a:srgbClr val="1F1F1F"/>
                </a:solidFill>
              </a:rPr>
              <a:t>Azure Status</a:t>
            </a:r>
            <a:r>
              <a:rPr lang="en" sz="2000">
                <a:solidFill>
                  <a:srgbClr val="1F1F1F"/>
                </a:solidFill>
              </a:rPr>
              <a:t> - informs of service outages and offers global view of health of </a:t>
            </a:r>
            <a:r>
              <a:rPr lang="en" sz="2000" u="sng">
                <a:solidFill>
                  <a:srgbClr val="1F1F1F"/>
                </a:solidFill>
              </a:rPr>
              <a:t>all Azure services </a:t>
            </a:r>
            <a:r>
              <a:rPr lang="en" sz="2000">
                <a:solidFill>
                  <a:srgbClr val="1F1F1F"/>
                </a:solidFill>
              </a:rPr>
              <a:t>- good ref for incidents</a:t>
            </a:r>
            <a:endParaRPr sz="2000">
              <a:solidFill>
                <a:srgbClr val="1F1F1F"/>
              </a:solidFill>
            </a:endParaRPr>
          </a:p>
          <a:p>
            <a:pPr indent="-355600" lvl="0" marL="457200" marR="0" rtl="0" algn="l">
              <a:lnSpc>
                <a:spcPct val="115000"/>
              </a:lnSpc>
              <a:spcBef>
                <a:spcPts val="0"/>
              </a:spcBef>
              <a:spcAft>
                <a:spcPts val="0"/>
              </a:spcAft>
              <a:buClr>
                <a:srgbClr val="1F1F1F"/>
              </a:buClr>
              <a:buSzPts val="2000"/>
              <a:buAutoNum type="arabicPeriod"/>
            </a:pPr>
            <a:r>
              <a:rPr b="1" lang="en" sz="2000">
                <a:solidFill>
                  <a:srgbClr val="1F1F1F"/>
                </a:solidFill>
              </a:rPr>
              <a:t>Service Health</a:t>
            </a:r>
            <a:r>
              <a:rPr lang="en" sz="2000">
                <a:solidFill>
                  <a:srgbClr val="1F1F1F"/>
                </a:solidFill>
              </a:rPr>
              <a:t> - focuses on the</a:t>
            </a:r>
            <a:r>
              <a:rPr lang="en" sz="2000" u="sng">
                <a:solidFill>
                  <a:srgbClr val="1F1F1F"/>
                </a:solidFill>
              </a:rPr>
              <a:t> services and regions being used</a:t>
            </a:r>
            <a:r>
              <a:rPr lang="en" sz="2000">
                <a:solidFill>
                  <a:srgbClr val="1F1F1F"/>
                </a:solidFill>
              </a:rPr>
              <a:t>.</a:t>
            </a:r>
            <a:endParaRPr sz="2000">
              <a:solidFill>
                <a:srgbClr val="1F1F1F"/>
              </a:solidFill>
            </a:endParaRPr>
          </a:p>
          <a:p>
            <a:pPr indent="-355600" lvl="0" marL="457200" marR="0" rtl="0" algn="l">
              <a:lnSpc>
                <a:spcPct val="115000"/>
              </a:lnSpc>
              <a:spcBef>
                <a:spcPts val="0"/>
              </a:spcBef>
              <a:spcAft>
                <a:spcPts val="0"/>
              </a:spcAft>
              <a:buClr>
                <a:srgbClr val="1F1F1F"/>
              </a:buClr>
              <a:buSzPts val="2000"/>
              <a:buAutoNum type="arabicPeriod"/>
            </a:pPr>
            <a:r>
              <a:rPr b="1" lang="en" sz="2000">
                <a:solidFill>
                  <a:srgbClr val="1F1F1F"/>
                </a:solidFill>
              </a:rPr>
              <a:t>Resource Health </a:t>
            </a:r>
            <a:r>
              <a:rPr lang="en" sz="2000">
                <a:solidFill>
                  <a:srgbClr val="1F1F1F"/>
                </a:solidFill>
              </a:rPr>
              <a:t>- focuses on </a:t>
            </a:r>
            <a:r>
              <a:rPr lang="en" sz="2000" u="sng">
                <a:solidFill>
                  <a:srgbClr val="1F1F1F"/>
                </a:solidFill>
              </a:rPr>
              <a:t>individual cloud resource health</a:t>
            </a:r>
            <a:r>
              <a:rPr lang="en" sz="2000">
                <a:solidFill>
                  <a:srgbClr val="1F1F1F"/>
                </a:solidFill>
              </a:rPr>
              <a:t> (eg. a specific VM instance)</a:t>
            </a:r>
            <a:endParaRPr sz="2000">
              <a:solidFill>
                <a:srgbClr val="1F1F1F"/>
              </a:solidFill>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pic>
        <p:nvPicPr>
          <p:cNvPr id="1165" name="Google Shape;1165;p173"/>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166" name="Google Shape;1166;p173"/>
          <p:cNvSpPr txBox="1"/>
          <p:nvPr>
            <p:ph type="title"/>
          </p:nvPr>
        </p:nvSpPr>
        <p:spPr>
          <a:xfrm>
            <a:off x="1771650" y="698900"/>
            <a:ext cx="5202900" cy="36480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Azure Monitor, including Azure Log Analytics, Azure Monitor Alerts, and Application Insights</a:t>
            </a:r>
            <a:endParaRPr sz="4500">
              <a:solidFill>
                <a:srgbClr val="274E13"/>
              </a:solidFill>
            </a:endParaRPr>
          </a:p>
        </p:txBody>
      </p:sp>
      <p:sp>
        <p:nvSpPr>
          <p:cNvPr id="1167" name="Google Shape;1167;p173"/>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Q.73</a:t>
            </a:r>
            <a:endParaRPr b="1" sz="1800">
              <a:solidFill>
                <a:schemeClr val="accent3"/>
              </a:solidFill>
              <a:latin typeface="Open Sans"/>
              <a:ea typeface="Open Sans"/>
              <a:cs typeface="Open Sans"/>
              <a:sym typeface="Open Sans"/>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pic>
        <p:nvPicPr>
          <p:cNvPr id="1172" name="Google Shape;1172;p174"/>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1173" name="Google Shape;1173;p174"/>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A.73</a:t>
            </a:r>
            <a:endParaRPr b="1" sz="1800">
              <a:solidFill>
                <a:schemeClr val="accent3"/>
              </a:solidFill>
              <a:latin typeface="Open Sans"/>
              <a:ea typeface="Open Sans"/>
              <a:cs typeface="Open Sans"/>
              <a:sym typeface="Open Sans"/>
            </a:endParaRPr>
          </a:p>
        </p:txBody>
      </p:sp>
      <p:sp>
        <p:nvSpPr>
          <p:cNvPr id="1174" name="Google Shape;1174;p174"/>
          <p:cNvSpPr txBox="1"/>
          <p:nvPr/>
        </p:nvSpPr>
        <p:spPr>
          <a:xfrm>
            <a:off x="1434900" y="778875"/>
            <a:ext cx="6007800" cy="41205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b="1" lang="en" sz="1800">
                <a:solidFill>
                  <a:srgbClr val="1F1F1F"/>
                </a:solidFill>
              </a:rPr>
              <a:t>Azure Monitor</a:t>
            </a:r>
            <a:r>
              <a:rPr lang="en" sz="1800">
                <a:solidFill>
                  <a:srgbClr val="1F1F1F"/>
                </a:solidFill>
              </a:rPr>
              <a:t> is a </a:t>
            </a:r>
            <a:r>
              <a:rPr b="1" lang="en" sz="1800">
                <a:solidFill>
                  <a:srgbClr val="1F1F1F"/>
                </a:solidFill>
              </a:rPr>
              <a:t>PLATFORM </a:t>
            </a:r>
            <a:r>
              <a:rPr lang="en" sz="1800">
                <a:solidFill>
                  <a:srgbClr val="1F1F1F"/>
                </a:solidFill>
              </a:rPr>
              <a:t>for collecting data, analyzing, visualizing the info and acting on resources</a:t>
            </a:r>
            <a:r>
              <a:rPr lang="en" sz="1800">
                <a:solidFill>
                  <a:srgbClr val="1F1F1F"/>
                </a:solidFill>
              </a:rPr>
              <a:t>.</a:t>
            </a:r>
            <a:endParaRPr sz="1800">
              <a:solidFill>
                <a:srgbClr val="1F1F1F"/>
              </a:solidFill>
            </a:endParaRPr>
          </a:p>
          <a:p>
            <a:pPr indent="-342900" lvl="0" marL="457200" marR="0" rtl="0" algn="l">
              <a:lnSpc>
                <a:spcPct val="115000"/>
              </a:lnSpc>
              <a:spcBef>
                <a:spcPts val="1200"/>
              </a:spcBef>
              <a:spcAft>
                <a:spcPts val="0"/>
              </a:spcAft>
              <a:buClr>
                <a:srgbClr val="1F1F1F"/>
              </a:buClr>
              <a:buSzPts val="1800"/>
              <a:buChar char="●"/>
            </a:pPr>
            <a:r>
              <a:rPr b="1" lang="en" sz="1800">
                <a:solidFill>
                  <a:srgbClr val="1F1F1F"/>
                </a:solidFill>
              </a:rPr>
              <a:t>Azure Log Analytics</a:t>
            </a:r>
            <a:r>
              <a:rPr lang="en" sz="1800">
                <a:solidFill>
                  <a:srgbClr val="1F1F1F"/>
                </a:solidFill>
              </a:rPr>
              <a:t> - writes and runs log queries </a:t>
            </a:r>
            <a:endParaRPr sz="1800">
              <a:solidFill>
                <a:srgbClr val="1F1F1F"/>
              </a:solidFill>
            </a:endParaRPr>
          </a:p>
          <a:p>
            <a:pPr indent="-342900" lvl="0" marL="457200" marR="0" rtl="0" algn="l">
              <a:lnSpc>
                <a:spcPct val="115000"/>
              </a:lnSpc>
              <a:spcBef>
                <a:spcPts val="0"/>
              </a:spcBef>
              <a:spcAft>
                <a:spcPts val="0"/>
              </a:spcAft>
              <a:buClr>
                <a:srgbClr val="1F1F1F"/>
              </a:buClr>
              <a:buSzPts val="1800"/>
              <a:buChar char="●"/>
            </a:pPr>
            <a:r>
              <a:rPr b="1" lang="en" sz="1800">
                <a:solidFill>
                  <a:srgbClr val="1F1F1F"/>
                </a:solidFill>
              </a:rPr>
              <a:t>Azure Monitor Alerts </a:t>
            </a:r>
            <a:endParaRPr b="1" sz="1800">
              <a:solidFill>
                <a:srgbClr val="1F1F1F"/>
              </a:solidFill>
            </a:endParaRPr>
          </a:p>
          <a:p>
            <a:pPr indent="-342900" lvl="1" marL="914400" marR="0" rtl="0" algn="l">
              <a:lnSpc>
                <a:spcPct val="115000"/>
              </a:lnSpc>
              <a:spcBef>
                <a:spcPts val="0"/>
              </a:spcBef>
              <a:spcAft>
                <a:spcPts val="0"/>
              </a:spcAft>
              <a:buClr>
                <a:srgbClr val="1F1F1F"/>
              </a:buClr>
              <a:buSzPts val="1800"/>
              <a:buChar char="○"/>
            </a:pPr>
            <a:r>
              <a:rPr lang="en" sz="1800">
                <a:solidFill>
                  <a:srgbClr val="1F1F1F"/>
                </a:solidFill>
              </a:rPr>
              <a:t>alerts (and can be configured to correct action) when it detects a threshold being crossed. </a:t>
            </a:r>
            <a:r>
              <a:rPr lang="en" sz="1800">
                <a:solidFill>
                  <a:srgbClr val="161616"/>
                </a:solidFill>
                <a:highlight>
                  <a:srgbClr val="FFFFFF"/>
                </a:highlight>
              </a:rPr>
              <a:t> </a:t>
            </a:r>
            <a:endParaRPr sz="1800">
              <a:solidFill>
                <a:srgbClr val="161616"/>
              </a:solidFill>
              <a:highlight>
                <a:srgbClr val="FFFFFF"/>
              </a:highlight>
            </a:endParaRPr>
          </a:p>
          <a:p>
            <a:pPr indent="-342900" lvl="1" marL="914400" marR="0" rtl="0" algn="l">
              <a:lnSpc>
                <a:spcPct val="115000"/>
              </a:lnSpc>
              <a:spcBef>
                <a:spcPts val="0"/>
              </a:spcBef>
              <a:spcAft>
                <a:spcPts val="0"/>
              </a:spcAft>
              <a:buClr>
                <a:srgbClr val="1F1F1F"/>
              </a:buClr>
              <a:buSzPts val="1800"/>
              <a:buChar char="○"/>
            </a:pPr>
            <a:r>
              <a:rPr lang="en" sz="1800">
                <a:solidFill>
                  <a:srgbClr val="161616"/>
                </a:solidFill>
                <a:highlight>
                  <a:srgbClr val="FFFFFF"/>
                </a:highlight>
              </a:rPr>
              <a:t>rules based on metrics provide near real time alerts based on numeric values.</a:t>
            </a:r>
            <a:endParaRPr sz="1800">
              <a:solidFill>
                <a:srgbClr val="161616"/>
              </a:solidFill>
              <a:highlight>
                <a:srgbClr val="FFFFFF"/>
              </a:highlight>
            </a:endParaRPr>
          </a:p>
          <a:p>
            <a:pPr indent="-342900" lvl="1" marL="914400" marR="0" rtl="0" algn="l">
              <a:lnSpc>
                <a:spcPct val="115000"/>
              </a:lnSpc>
              <a:spcBef>
                <a:spcPts val="0"/>
              </a:spcBef>
              <a:spcAft>
                <a:spcPts val="0"/>
              </a:spcAft>
              <a:buClr>
                <a:srgbClr val="1F1F1F"/>
              </a:buClr>
              <a:buSzPts val="1800"/>
              <a:buChar char="○"/>
            </a:pPr>
            <a:r>
              <a:rPr lang="en" sz="1800">
                <a:solidFill>
                  <a:srgbClr val="161616"/>
                </a:solidFill>
                <a:highlight>
                  <a:srgbClr val="FFFFFF"/>
                </a:highlight>
              </a:rPr>
              <a:t>Rules based on logs allow for complex logic across data from multiple sources.</a:t>
            </a:r>
            <a:endParaRPr sz="1800">
              <a:solidFill>
                <a:srgbClr val="161616"/>
              </a:solidFill>
              <a:highlight>
                <a:srgbClr val="FFFFFF"/>
              </a:highlight>
            </a:endParaRPr>
          </a:p>
          <a:p>
            <a:pPr indent="-342900" lvl="1" marL="914400" marR="0" rtl="0" algn="l">
              <a:lnSpc>
                <a:spcPct val="115000"/>
              </a:lnSpc>
              <a:spcBef>
                <a:spcPts val="0"/>
              </a:spcBef>
              <a:spcAft>
                <a:spcPts val="0"/>
              </a:spcAft>
              <a:buClr>
                <a:srgbClr val="161616"/>
              </a:buClr>
              <a:buSzPts val="1800"/>
              <a:buChar char="○"/>
            </a:pPr>
            <a:r>
              <a:rPr b="1" lang="en" sz="1800">
                <a:solidFill>
                  <a:srgbClr val="161616"/>
                </a:solidFill>
                <a:highlight>
                  <a:srgbClr val="FFFFFF"/>
                </a:highlight>
              </a:rPr>
              <a:t>Application Insights </a:t>
            </a:r>
            <a:r>
              <a:rPr lang="en" sz="1800">
                <a:solidFill>
                  <a:srgbClr val="161616"/>
                </a:solidFill>
                <a:highlight>
                  <a:srgbClr val="FFFFFF"/>
                </a:highlight>
              </a:rPr>
              <a:t>are a feature that monitors </a:t>
            </a:r>
            <a:r>
              <a:rPr b="1" lang="en" sz="1800">
                <a:solidFill>
                  <a:srgbClr val="161616"/>
                </a:solidFill>
                <a:highlight>
                  <a:srgbClr val="FFFFFF"/>
                </a:highlight>
              </a:rPr>
              <a:t>web applications</a:t>
            </a:r>
            <a:endParaRPr b="1" sz="1800">
              <a:solidFill>
                <a:srgbClr val="161616"/>
              </a:solidFill>
              <a:highlight>
                <a:srgbClr val="FFFFFF"/>
              </a:highligh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pic>
        <p:nvPicPr>
          <p:cNvPr id="1179" name="Google Shape;1179;p175"/>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180" name="Google Shape;1180;p175"/>
          <p:cNvSpPr txBox="1"/>
          <p:nvPr>
            <p:ph type="title"/>
          </p:nvPr>
        </p:nvSpPr>
        <p:spPr>
          <a:xfrm>
            <a:off x="1771650" y="6989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a:t>
            </a:r>
            <a:endParaRPr sz="4500">
              <a:solidFill>
                <a:srgbClr val="274E13"/>
              </a:solidFill>
            </a:endParaRPr>
          </a:p>
          <a:p>
            <a:pPr indent="0" lvl="0" marL="0" rtl="0" algn="ctr">
              <a:spcBef>
                <a:spcPts val="0"/>
              </a:spcBef>
              <a:spcAft>
                <a:spcPts val="0"/>
              </a:spcAft>
              <a:buNone/>
            </a:pPr>
            <a:r>
              <a:rPr lang="en" sz="4500">
                <a:solidFill>
                  <a:srgbClr val="274E13"/>
                </a:solidFill>
              </a:rPr>
              <a:t>2 ways to configure Application Insights?</a:t>
            </a:r>
            <a:endParaRPr sz="4500">
              <a:solidFill>
                <a:srgbClr val="274E13"/>
              </a:solidFill>
            </a:endParaRPr>
          </a:p>
        </p:txBody>
      </p:sp>
      <p:sp>
        <p:nvSpPr>
          <p:cNvPr id="1181" name="Google Shape;1181;p175"/>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Q.74</a:t>
            </a:r>
            <a:endParaRPr b="1" sz="1800">
              <a:solidFill>
                <a:schemeClr val="accent3"/>
              </a:solidFill>
              <a:latin typeface="Open Sans"/>
              <a:ea typeface="Open Sans"/>
              <a:cs typeface="Open Sans"/>
              <a:sym typeface="Open Sans"/>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pic>
        <p:nvPicPr>
          <p:cNvPr id="1186" name="Google Shape;1186;p176"/>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1187" name="Google Shape;1187;p176"/>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A.74</a:t>
            </a:r>
            <a:endParaRPr b="1" sz="1800">
              <a:solidFill>
                <a:schemeClr val="accent3"/>
              </a:solidFill>
              <a:latin typeface="Open Sans"/>
              <a:ea typeface="Open Sans"/>
              <a:cs typeface="Open Sans"/>
              <a:sym typeface="Open Sans"/>
            </a:endParaRPr>
          </a:p>
        </p:txBody>
      </p:sp>
      <p:sp>
        <p:nvSpPr>
          <p:cNvPr id="1188" name="Google Shape;1188;p176"/>
          <p:cNvSpPr txBox="1"/>
          <p:nvPr/>
        </p:nvSpPr>
        <p:spPr>
          <a:xfrm>
            <a:off x="1434900" y="778875"/>
            <a:ext cx="6007800" cy="1908600"/>
          </a:xfrm>
          <a:prstGeom prst="rect">
            <a:avLst/>
          </a:prstGeom>
          <a:noFill/>
          <a:ln>
            <a:noFill/>
          </a:ln>
        </p:spPr>
        <p:txBody>
          <a:bodyPr anchorCtr="0" anchor="ctr" bIns="91425" lIns="91425" spcFirstLastPara="1" rIns="91425" wrap="square" tIns="91425">
            <a:spAutoFit/>
          </a:bodyPr>
          <a:lstStyle/>
          <a:p>
            <a:pPr indent="-355600" lvl="0" marL="457200" marR="0" rtl="0" algn="l">
              <a:lnSpc>
                <a:spcPct val="115000"/>
              </a:lnSpc>
              <a:spcBef>
                <a:spcPts val="1200"/>
              </a:spcBef>
              <a:spcAft>
                <a:spcPts val="0"/>
              </a:spcAft>
              <a:buClr>
                <a:srgbClr val="161616"/>
              </a:buClr>
              <a:buSzPts val="2000"/>
              <a:buChar char="●"/>
            </a:pPr>
            <a:r>
              <a:rPr b="1" lang="en" sz="2000">
                <a:solidFill>
                  <a:srgbClr val="1F1F1F"/>
                </a:solidFill>
              </a:rPr>
              <a:t>install an SDK in your application, </a:t>
            </a:r>
            <a:endParaRPr b="1" sz="2000">
              <a:solidFill>
                <a:srgbClr val="1F1F1F"/>
              </a:solidFill>
            </a:endParaRPr>
          </a:p>
          <a:p>
            <a:pPr indent="-355600" lvl="0" marL="457200" marR="0" rtl="0" algn="l">
              <a:lnSpc>
                <a:spcPct val="115000"/>
              </a:lnSpc>
              <a:spcBef>
                <a:spcPts val="0"/>
              </a:spcBef>
              <a:spcAft>
                <a:spcPts val="0"/>
              </a:spcAft>
              <a:buClr>
                <a:srgbClr val="161616"/>
              </a:buClr>
              <a:buSzPts val="2000"/>
              <a:buChar char="●"/>
            </a:pPr>
            <a:r>
              <a:rPr b="1" lang="en" sz="2000">
                <a:solidFill>
                  <a:srgbClr val="1F1F1F"/>
                </a:solidFill>
              </a:rPr>
              <a:t>use the Application Insights agent. </a:t>
            </a:r>
            <a:r>
              <a:rPr lang="en" sz="2000">
                <a:solidFill>
                  <a:srgbClr val="1F1F1F"/>
                </a:solidFill>
              </a:rPr>
              <a:t>The Application Insights agent is supported in C#.NET, VB.NET, Java, JavaScript, Node.js, and Python.</a:t>
            </a:r>
            <a:endParaRPr sz="2000">
              <a:solidFill>
                <a:srgbClr val="1F1F1F"/>
              </a:solidFill>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pic>
        <p:nvPicPr>
          <p:cNvPr id="1193" name="Google Shape;1193;p177"/>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194" name="Google Shape;1194;p177"/>
          <p:cNvSpPr txBox="1"/>
          <p:nvPr>
            <p:ph type="title"/>
          </p:nvPr>
        </p:nvSpPr>
        <p:spPr>
          <a:xfrm>
            <a:off x="1771650" y="6989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can you use </a:t>
            </a:r>
            <a:r>
              <a:rPr lang="en" sz="4500">
                <a:solidFill>
                  <a:srgbClr val="274E13"/>
                </a:solidFill>
              </a:rPr>
              <a:t> Application Insights to monitor?</a:t>
            </a:r>
            <a:endParaRPr sz="4500">
              <a:solidFill>
                <a:srgbClr val="274E13"/>
              </a:solidFill>
            </a:endParaRPr>
          </a:p>
        </p:txBody>
      </p:sp>
      <p:sp>
        <p:nvSpPr>
          <p:cNvPr id="1195" name="Google Shape;1195;p177"/>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Q.75</a:t>
            </a:r>
            <a:endParaRPr b="1" sz="1800">
              <a:solidFill>
                <a:schemeClr val="accent3"/>
              </a:solidFill>
              <a:latin typeface="Open Sans"/>
              <a:ea typeface="Open Sans"/>
              <a:cs typeface="Open Sans"/>
              <a:sym typeface="Open Sans"/>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pic>
        <p:nvPicPr>
          <p:cNvPr id="1200" name="Google Shape;1200;p178"/>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1201" name="Google Shape;1201;p178"/>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A.75</a:t>
            </a:r>
            <a:endParaRPr b="1" sz="1800">
              <a:solidFill>
                <a:schemeClr val="accent3"/>
              </a:solidFill>
              <a:latin typeface="Open Sans"/>
              <a:ea typeface="Open Sans"/>
              <a:cs typeface="Open Sans"/>
              <a:sym typeface="Open Sans"/>
            </a:endParaRPr>
          </a:p>
        </p:txBody>
      </p:sp>
      <p:sp>
        <p:nvSpPr>
          <p:cNvPr id="1202" name="Google Shape;1202;p178"/>
          <p:cNvSpPr txBox="1"/>
          <p:nvPr/>
        </p:nvSpPr>
        <p:spPr>
          <a:xfrm>
            <a:off x="1434900" y="778875"/>
            <a:ext cx="6007800" cy="3966600"/>
          </a:xfrm>
          <a:prstGeom prst="rect">
            <a:avLst/>
          </a:prstGeom>
          <a:noFill/>
          <a:ln>
            <a:noFill/>
          </a:ln>
        </p:spPr>
        <p:txBody>
          <a:bodyPr anchorCtr="0" anchor="ctr" bIns="91425" lIns="91425" spcFirstLastPara="1" rIns="91425" wrap="square" tIns="91425">
            <a:spAutoFit/>
          </a:bodyPr>
          <a:lstStyle/>
          <a:p>
            <a:pPr indent="-342900" lvl="0" marL="457200" marR="0" rtl="0" algn="l">
              <a:lnSpc>
                <a:spcPct val="115000"/>
              </a:lnSpc>
              <a:spcBef>
                <a:spcPts val="1200"/>
              </a:spcBef>
              <a:spcAft>
                <a:spcPts val="0"/>
              </a:spcAft>
              <a:buClr>
                <a:srgbClr val="161616"/>
              </a:buClr>
              <a:buSzPts val="1800"/>
              <a:buChar char="●"/>
            </a:pPr>
            <a:r>
              <a:rPr b="1" lang="en" sz="1800">
                <a:solidFill>
                  <a:srgbClr val="1F1F1F"/>
                </a:solidFill>
              </a:rPr>
              <a:t>Request rates, response times, and failure rates</a:t>
            </a:r>
            <a:endParaRPr b="1" sz="1800">
              <a:solidFill>
                <a:srgbClr val="1F1F1F"/>
              </a:solidFill>
            </a:endParaRPr>
          </a:p>
          <a:p>
            <a:pPr indent="-342900" lvl="0" marL="457200" marR="0" rtl="0" algn="l">
              <a:lnSpc>
                <a:spcPct val="115000"/>
              </a:lnSpc>
              <a:spcBef>
                <a:spcPts val="0"/>
              </a:spcBef>
              <a:spcAft>
                <a:spcPts val="0"/>
              </a:spcAft>
              <a:buClr>
                <a:srgbClr val="161616"/>
              </a:buClr>
              <a:buSzPts val="1800"/>
              <a:buChar char="●"/>
            </a:pPr>
            <a:r>
              <a:rPr b="1" lang="en" sz="1800">
                <a:solidFill>
                  <a:srgbClr val="1F1F1F"/>
                </a:solidFill>
              </a:rPr>
              <a:t>Dependency rates, response times, and failure rates, </a:t>
            </a:r>
            <a:r>
              <a:rPr lang="en" sz="1800">
                <a:solidFill>
                  <a:srgbClr val="1F1F1F"/>
                </a:solidFill>
              </a:rPr>
              <a:t>to show whether external services are slowing down performance</a:t>
            </a:r>
            <a:endParaRPr sz="1800">
              <a:solidFill>
                <a:srgbClr val="1F1F1F"/>
              </a:solidFill>
            </a:endParaRPr>
          </a:p>
          <a:p>
            <a:pPr indent="-342900" lvl="0" marL="457200" marR="0" rtl="0" algn="l">
              <a:lnSpc>
                <a:spcPct val="115000"/>
              </a:lnSpc>
              <a:spcBef>
                <a:spcPts val="0"/>
              </a:spcBef>
              <a:spcAft>
                <a:spcPts val="0"/>
              </a:spcAft>
              <a:buClr>
                <a:srgbClr val="161616"/>
              </a:buClr>
              <a:buSzPts val="1800"/>
              <a:buChar char="●"/>
            </a:pPr>
            <a:r>
              <a:rPr b="1" lang="en" sz="1800">
                <a:solidFill>
                  <a:srgbClr val="1F1F1F"/>
                </a:solidFill>
              </a:rPr>
              <a:t>Page views and load performance reported by users' browsers</a:t>
            </a:r>
            <a:endParaRPr b="1" sz="1800">
              <a:solidFill>
                <a:srgbClr val="1F1F1F"/>
              </a:solidFill>
            </a:endParaRPr>
          </a:p>
          <a:p>
            <a:pPr indent="-342900" lvl="0" marL="457200" marR="0" rtl="0" algn="l">
              <a:lnSpc>
                <a:spcPct val="115000"/>
              </a:lnSpc>
              <a:spcBef>
                <a:spcPts val="0"/>
              </a:spcBef>
              <a:spcAft>
                <a:spcPts val="0"/>
              </a:spcAft>
              <a:buClr>
                <a:srgbClr val="161616"/>
              </a:buClr>
              <a:buSzPts val="1800"/>
              <a:buChar char="●"/>
            </a:pPr>
            <a:r>
              <a:rPr b="1" lang="en" sz="1800">
                <a:solidFill>
                  <a:srgbClr val="1F1F1F"/>
                </a:solidFill>
              </a:rPr>
              <a:t>AJAX calls from web pages,</a:t>
            </a:r>
            <a:r>
              <a:rPr lang="en" sz="1800">
                <a:solidFill>
                  <a:srgbClr val="1F1F1F"/>
                </a:solidFill>
              </a:rPr>
              <a:t> including rates, response times, and failure rates</a:t>
            </a:r>
            <a:endParaRPr sz="1800">
              <a:solidFill>
                <a:srgbClr val="1F1F1F"/>
              </a:solidFill>
            </a:endParaRPr>
          </a:p>
          <a:p>
            <a:pPr indent="-342900" lvl="0" marL="457200" marR="0" rtl="0" algn="l">
              <a:lnSpc>
                <a:spcPct val="115000"/>
              </a:lnSpc>
              <a:spcBef>
                <a:spcPts val="0"/>
              </a:spcBef>
              <a:spcAft>
                <a:spcPts val="0"/>
              </a:spcAft>
              <a:buClr>
                <a:srgbClr val="161616"/>
              </a:buClr>
              <a:buSzPts val="1800"/>
              <a:buChar char="●"/>
            </a:pPr>
            <a:r>
              <a:rPr b="1" lang="en" sz="1800">
                <a:solidFill>
                  <a:srgbClr val="1F1F1F"/>
                </a:solidFill>
              </a:rPr>
              <a:t>User and session counts</a:t>
            </a:r>
            <a:endParaRPr b="1" sz="1800">
              <a:solidFill>
                <a:srgbClr val="1F1F1F"/>
              </a:solidFill>
            </a:endParaRPr>
          </a:p>
          <a:p>
            <a:pPr indent="-342900" lvl="0" marL="457200" marR="0" rtl="0" algn="l">
              <a:lnSpc>
                <a:spcPct val="115000"/>
              </a:lnSpc>
              <a:spcBef>
                <a:spcPts val="0"/>
              </a:spcBef>
              <a:spcAft>
                <a:spcPts val="0"/>
              </a:spcAft>
              <a:buClr>
                <a:srgbClr val="161616"/>
              </a:buClr>
              <a:buSzPts val="1800"/>
              <a:buChar char="●"/>
            </a:pPr>
            <a:r>
              <a:rPr b="1" lang="en" sz="1800">
                <a:solidFill>
                  <a:srgbClr val="1F1F1F"/>
                </a:solidFill>
              </a:rPr>
              <a:t>Performance counters from Windows or Linux server machines, </a:t>
            </a:r>
            <a:r>
              <a:rPr lang="en" sz="1800">
                <a:solidFill>
                  <a:srgbClr val="1F1F1F"/>
                </a:solidFill>
              </a:rPr>
              <a:t>such as CPU, memory, and network usage</a:t>
            </a:r>
            <a:endParaRPr sz="1800">
              <a:solidFill>
                <a:srgbClr val="1F1F1F"/>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pic>
        <p:nvPicPr>
          <p:cNvPr id="1207" name="Google Shape;1207;p179"/>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208" name="Google Shape;1208;p179"/>
          <p:cNvSpPr txBox="1"/>
          <p:nvPr>
            <p:ph type="title"/>
          </p:nvPr>
        </p:nvSpPr>
        <p:spPr>
          <a:xfrm>
            <a:off x="1771650" y="6989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actions groups and which Azure services use them?</a:t>
            </a:r>
            <a:endParaRPr sz="4500">
              <a:solidFill>
                <a:srgbClr val="274E13"/>
              </a:solidFill>
            </a:endParaRPr>
          </a:p>
        </p:txBody>
      </p:sp>
      <p:sp>
        <p:nvSpPr>
          <p:cNvPr id="1209" name="Google Shape;1209;p179"/>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Q.76</a:t>
            </a:r>
            <a:endParaRPr b="1" sz="1800">
              <a:solidFill>
                <a:schemeClr val="accent3"/>
              </a:solidFill>
              <a:latin typeface="Open Sans"/>
              <a:ea typeface="Open Sans"/>
              <a:cs typeface="Open Sans"/>
              <a:sym typeface="Open Sans"/>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pic>
        <p:nvPicPr>
          <p:cNvPr id="1214" name="Google Shape;1214;p180"/>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1215" name="Google Shape;1215;p180"/>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A.76</a:t>
            </a:r>
            <a:endParaRPr b="1" sz="1800">
              <a:solidFill>
                <a:schemeClr val="accent3"/>
              </a:solidFill>
              <a:latin typeface="Open Sans"/>
              <a:ea typeface="Open Sans"/>
              <a:cs typeface="Open Sans"/>
              <a:sym typeface="Open Sans"/>
            </a:endParaRPr>
          </a:p>
        </p:txBody>
      </p:sp>
      <p:sp>
        <p:nvSpPr>
          <p:cNvPr id="1216" name="Google Shape;1216;p180"/>
          <p:cNvSpPr txBox="1"/>
          <p:nvPr/>
        </p:nvSpPr>
        <p:spPr>
          <a:xfrm>
            <a:off x="1531550" y="855075"/>
            <a:ext cx="5829900" cy="3557100"/>
          </a:xfrm>
          <a:prstGeom prst="rect">
            <a:avLst/>
          </a:prstGeom>
          <a:noFill/>
          <a:ln>
            <a:noFill/>
          </a:ln>
        </p:spPr>
        <p:txBody>
          <a:bodyPr anchorCtr="0" anchor="ctr" bIns="91425" lIns="91425" spcFirstLastPara="1" rIns="91425" wrap="square" tIns="91425">
            <a:spAutoFit/>
          </a:bodyPr>
          <a:lstStyle/>
          <a:p>
            <a:pPr indent="0" lvl="0" marL="457200" marR="0" rtl="0" algn="l">
              <a:lnSpc>
                <a:spcPct val="115000"/>
              </a:lnSpc>
              <a:spcBef>
                <a:spcPts val="1200"/>
              </a:spcBef>
              <a:spcAft>
                <a:spcPts val="0"/>
              </a:spcAft>
              <a:buNone/>
            </a:pPr>
            <a:r>
              <a:rPr lang="en" sz="2200">
                <a:solidFill>
                  <a:srgbClr val="161616"/>
                </a:solidFill>
                <a:highlight>
                  <a:srgbClr val="FFFFFF"/>
                </a:highlight>
              </a:rPr>
              <a:t>An Action Group is a collection of notification and action preferences that you associate with one or multiple alerts</a:t>
            </a:r>
            <a:endParaRPr sz="2200">
              <a:solidFill>
                <a:srgbClr val="161616"/>
              </a:solidFill>
              <a:highlight>
                <a:srgbClr val="FFFFFF"/>
              </a:highlight>
            </a:endParaRPr>
          </a:p>
          <a:p>
            <a:pPr indent="0" lvl="0" marL="457200" marR="0" rtl="0" algn="l">
              <a:lnSpc>
                <a:spcPct val="115000"/>
              </a:lnSpc>
              <a:spcBef>
                <a:spcPts val="1200"/>
              </a:spcBef>
              <a:spcAft>
                <a:spcPts val="0"/>
              </a:spcAft>
              <a:buNone/>
            </a:pPr>
            <a:r>
              <a:t/>
            </a:r>
            <a:endParaRPr sz="2200">
              <a:solidFill>
                <a:srgbClr val="161616"/>
              </a:solidFill>
              <a:highlight>
                <a:srgbClr val="FFFFFF"/>
              </a:highlight>
            </a:endParaRPr>
          </a:p>
          <a:p>
            <a:pPr indent="0" lvl="0" marL="457200" marR="0" rtl="0" algn="l">
              <a:lnSpc>
                <a:spcPct val="115000"/>
              </a:lnSpc>
              <a:spcBef>
                <a:spcPts val="1200"/>
              </a:spcBef>
              <a:spcAft>
                <a:spcPts val="0"/>
              </a:spcAft>
              <a:buNone/>
            </a:pPr>
            <a:r>
              <a:rPr b="1" lang="en" sz="2200">
                <a:solidFill>
                  <a:srgbClr val="161616"/>
                </a:solidFill>
                <a:highlight>
                  <a:srgbClr val="FFFFFF"/>
                </a:highlight>
              </a:rPr>
              <a:t>Azure Monitor, Service Health, and Azure Advisor</a:t>
            </a:r>
            <a:r>
              <a:rPr lang="en" sz="2200">
                <a:solidFill>
                  <a:srgbClr val="161616"/>
                </a:solidFill>
                <a:highlight>
                  <a:srgbClr val="FFFFFF"/>
                </a:highlight>
              </a:rPr>
              <a:t> all use actions groups to notify you when an alert has been triggered.</a:t>
            </a:r>
            <a:endParaRPr sz="2200">
              <a:solidFill>
                <a:srgbClr val="1F1F1F"/>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181"/>
          <p:cNvSpPr txBox="1"/>
          <p:nvPr>
            <p:ph type="title"/>
          </p:nvPr>
        </p:nvSpPr>
        <p:spPr>
          <a:xfrm>
            <a:off x="311700" y="1304850"/>
            <a:ext cx="8520600" cy="241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6000"/>
              <a:t>General Questions </a:t>
            </a:r>
            <a:endParaRPr sz="6000"/>
          </a:p>
          <a:p>
            <a:pPr indent="0" lvl="0" marL="0" rtl="0" algn="ctr">
              <a:spcBef>
                <a:spcPts val="0"/>
              </a:spcBef>
              <a:spcAft>
                <a:spcPts val="0"/>
              </a:spcAft>
              <a:buSzPts val="990"/>
              <a:buNone/>
            </a:pPr>
            <a:r>
              <a:rPr lang="en" sz="6000"/>
              <a:t>- not aligned with specific modules</a:t>
            </a:r>
            <a:endParaRPr sz="6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9"/>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75" name="Google Shape;175;p29"/>
          <p:cNvSpPr txBox="1"/>
          <p:nvPr>
            <p:ph type="title"/>
          </p:nvPr>
        </p:nvSpPr>
        <p:spPr>
          <a:xfrm>
            <a:off x="2190051" y="657325"/>
            <a:ext cx="45414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the </a:t>
            </a:r>
            <a:endParaRPr sz="4500">
              <a:solidFill>
                <a:srgbClr val="274E13"/>
              </a:solidFill>
            </a:endParaRPr>
          </a:p>
          <a:p>
            <a:pPr indent="0" lvl="0" marL="0" rtl="0" algn="ctr">
              <a:spcBef>
                <a:spcPts val="0"/>
              </a:spcBef>
              <a:spcAft>
                <a:spcPts val="0"/>
              </a:spcAft>
              <a:buNone/>
            </a:pPr>
            <a:r>
              <a:rPr lang="en" sz="4500">
                <a:solidFill>
                  <a:srgbClr val="274E13"/>
                </a:solidFill>
              </a:rPr>
              <a:t>Benefits of manageability in the cloud</a:t>
            </a:r>
            <a:endParaRPr sz="4500">
              <a:solidFill>
                <a:srgbClr val="274E13"/>
              </a:solidFill>
            </a:endParaRPr>
          </a:p>
        </p:txBody>
      </p:sp>
      <p:sp>
        <p:nvSpPr>
          <p:cNvPr id="176" name="Google Shape;176;p29"/>
          <p:cNvSpPr txBox="1"/>
          <p:nvPr/>
        </p:nvSpPr>
        <p:spPr>
          <a:xfrm>
            <a:off x="1441210" y="494575"/>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Q.7</a:t>
            </a:r>
            <a:endParaRPr b="1" sz="1800">
              <a:solidFill>
                <a:schemeClr val="accent3"/>
              </a:solidFill>
              <a:latin typeface="Open Sans"/>
              <a:ea typeface="Open Sans"/>
              <a:cs typeface="Open Sans"/>
              <a:sym typeface="Open Sans"/>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pic>
        <p:nvPicPr>
          <p:cNvPr id="1226" name="Google Shape;1226;p182"/>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227" name="Google Shape;1227;p182"/>
          <p:cNvSpPr txBox="1"/>
          <p:nvPr>
            <p:ph type="title"/>
          </p:nvPr>
        </p:nvSpPr>
        <p:spPr>
          <a:xfrm>
            <a:off x="1543059" y="1003696"/>
            <a:ext cx="49062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List the most commonly used categories of Azure Services</a:t>
            </a:r>
            <a:endParaRPr sz="4500">
              <a:solidFill>
                <a:srgbClr val="274E13"/>
              </a:solidFill>
            </a:endParaRPr>
          </a:p>
        </p:txBody>
      </p:sp>
      <p:sp>
        <p:nvSpPr>
          <p:cNvPr id="1228" name="Google Shape;1228;p182"/>
          <p:cNvSpPr txBox="1"/>
          <p:nvPr/>
        </p:nvSpPr>
        <p:spPr>
          <a:xfrm>
            <a:off x="1441199" y="494575"/>
            <a:ext cx="7353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Q.77</a:t>
            </a:r>
            <a:endParaRPr b="1" sz="1800">
              <a:solidFill>
                <a:schemeClr val="accent3"/>
              </a:solidFill>
              <a:latin typeface="Open Sans"/>
              <a:ea typeface="Open Sans"/>
              <a:cs typeface="Open Sans"/>
              <a:sym typeface="Open Sans"/>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pic>
        <p:nvPicPr>
          <p:cNvPr id="1233" name="Google Shape;1233;p183"/>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234" name="Google Shape;1234;p183"/>
          <p:cNvSpPr txBox="1"/>
          <p:nvPr>
            <p:ph type="title"/>
          </p:nvPr>
        </p:nvSpPr>
        <p:spPr>
          <a:xfrm>
            <a:off x="1543059" y="1003696"/>
            <a:ext cx="4906200" cy="3678900"/>
          </a:xfrm>
          <a:prstGeom prst="rect">
            <a:avLst/>
          </a:prstGeom>
        </p:spPr>
        <p:txBody>
          <a:bodyPr anchorCtr="0" anchor="ctr" bIns="91425" lIns="91425" spcFirstLastPara="1" rIns="91425" wrap="square" tIns="91425">
            <a:spAutoFit/>
          </a:bodyPr>
          <a:lstStyle/>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Compute</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Web</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Internet of Things (IoT)</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Big data</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AI</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DevOps</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Networking</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Storage</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Mobile</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Databases</a:t>
            </a:r>
            <a:endParaRPr sz="5400">
              <a:solidFill>
                <a:srgbClr val="274E13"/>
              </a:solidFill>
            </a:endParaRPr>
          </a:p>
        </p:txBody>
      </p:sp>
      <p:sp>
        <p:nvSpPr>
          <p:cNvPr id="1235" name="Google Shape;1235;p183"/>
          <p:cNvSpPr txBox="1"/>
          <p:nvPr/>
        </p:nvSpPr>
        <p:spPr>
          <a:xfrm>
            <a:off x="1441210" y="494575"/>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.77</a:t>
            </a:r>
            <a:endParaRPr b="1" sz="1800">
              <a:solidFill>
                <a:schemeClr val="accent3"/>
              </a:solidFill>
              <a:latin typeface="Open Sans"/>
              <a:ea typeface="Open Sans"/>
              <a:cs typeface="Open Sans"/>
              <a:sym typeface="Open Sans"/>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pic>
        <p:nvPicPr>
          <p:cNvPr id="1240" name="Google Shape;1240;p184"/>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241" name="Google Shape;1241;p184"/>
          <p:cNvSpPr txBox="1"/>
          <p:nvPr>
            <p:ph type="title"/>
          </p:nvPr>
        </p:nvSpPr>
        <p:spPr>
          <a:xfrm>
            <a:off x="1543059" y="1003696"/>
            <a:ext cx="49062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List the Azure </a:t>
            </a:r>
            <a:endParaRPr sz="4500">
              <a:solidFill>
                <a:srgbClr val="274E13"/>
              </a:solidFill>
            </a:endParaRPr>
          </a:p>
          <a:p>
            <a:pPr indent="0" lvl="0" marL="0" rtl="0" algn="ctr">
              <a:spcBef>
                <a:spcPts val="0"/>
              </a:spcBef>
              <a:spcAft>
                <a:spcPts val="0"/>
              </a:spcAft>
              <a:buNone/>
            </a:pPr>
            <a:r>
              <a:rPr lang="en" sz="4500">
                <a:solidFill>
                  <a:srgbClr val="274E13"/>
                </a:solidFill>
              </a:rPr>
              <a:t>COMPUTE Services</a:t>
            </a:r>
            <a:endParaRPr sz="4500">
              <a:solidFill>
                <a:srgbClr val="274E13"/>
              </a:solidFill>
            </a:endParaRPr>
          </a:p>
        </p:txBody>
      </p:sp>
      <p:sp>
        <p:nvSpPr>
          <p:cNvPr id="1242" name="Google Shape;1242;p184"/>
          <p:cNvSpPr txBox="1"/>
          <p:nvPr/>
        </p:nvSpPr>
        <p:spPr>
          <a:xfrm>
            <a:off x="1441199" y="494575"/>
            <a:ext cx="747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Q.78</a:t>
            </a:r>
            <a:endParaRPr b="1" sz="1800">
              <a:solidFill>
                <a:schemeClr val="accent3"/>
              </a:solidFill>
              <a:latin typeface="Open Sans"/>
              <a:ea typeface="Open Sans"/>
              <a:cs typeface="Open Sans"/>
              <a:sym typeface="Open Sans"/>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pic>
        <p:nvPicPr>
          <p:cNvPr id="1247" name="Google Shape;1247;p185"/>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248" name="Google Shape;1248;p185"/>
          <p:cNvSpPr txBox="1"/>
          <p:nvPr>
            <p:ph type="title"/>
          </p:nvPr>
        </p:nvSpPr>
        <p:spPr>
          <a:xfrm>
            <a:off x="1390648" y="927500"/>
            <a:ext cx="6093000" cy="3468000"/>
          </a:xfrm>
          <a:prstGeom prst="rect">
            <a:avLst/>
          </a:prstGeom>
        </p:spPr>
        <p:txBody>
          <a:bodyPr anchorCtr="0" anchor="ctr" bIns="91425" lIns="91425" spcFirstLastPara="1" rIns="91425" wrap="square" tIns="91425">
            <a:spAutoFit/>
          </a:bodyPr>
          <a:lstStyle/>
          <a:p>
            <a:pPr indent="-400050" lvl="0" marL="457200" rtl="0" algn="l">
              <a:lnSpc>
                <a:spcPct val="115000"/>
              </a:lnSpc>
              <a:spcBef>
                <a:spcPts val="0"/>
              </a:spcBef>
              <a:spcAft>
                <a:spcPts val="0"/>
              </a:spcAft>
              <a:buClr>
                <a:srgbClr val="1F1F1F"/>
              </a:buClr>
              <a:buSzPts val="2700"/>
              <a:buFont typeface="Arial"/>
              <a:buAutoNum type="arabicPeriod"/>
            </a:pPr>
            <a:r>
              <a:rPr b="0" lang="en" sz="2700">
                <a:solidFill>
                  <a:srgbClr val="1F1F1F"/>
                </a:solidFill>
                <a:latin typeface="Arial"/>
                <a:ea typeface="Arial"/>
                <a:cs typeface="Arial"/>
                <a:sym typeface="Arial"/>
              </a:rPr>
              <a:t>Azure Virtual Machines</a:t>
            </a:r>
            <a:endParaRPr b="0" sz="2700">
              <a:solidFill>
                <a:srgbClr val="1F1F1F"/>
              </a:solidFill>
              <a:latin typeface="Arial"/>
              <a:ea typeface="Arial"/>
              <a:cs typeface="Arial"/>
              <a:sym typeface="Arial"/>
            </a:endParaRPr>
          </a:p>
          <a:p>
            <a:pPr indent="-400050" lvl="0" marL="457200" rtl="0" algn="l">
              <a:lnSpc>
                <a:spcPct val="115000"/>
              </a:lnSpc>
              <a:spcBef>
                <a:spcPts val="0"/>
              </a:spcBef>
              <a:spcAft>
                <a:spcPts val="0"/>
              </a:spcAft>
              <a:buClr>
                <a:srgbClr val="1F1F1F"/>
              </a:buClr>
              <a:buSzPts val="2700"/>
              <a:buFont typeface="Arial"/>
              <a:buAutoNum type="arabicPeriod"/>
            </a:pPr>
            <a:r>
              <a:rPr b="0" lang="en" sz="2700">
                <a:solidFill>
                  <a:srgbClr val="1F1F1F"/>
                </a:solidFill>
                <a:latin typeface="Arial"/>
                <a:ea typeface="Arial"/>
                <a:cs typeface="Arial"/>
                <a:sym typeface="Arial"/>
              </a:rPr>
              <a:t>Azure Virtual Machine Scale Sets</a:t>
            </a:r>
            <a:endParaRPr b="0" sz="2700">
              <a:solidFill>
                <a:srgbClr val="1F1F1F"/>
              </a:solidFill>
              <a:latin typeface="Arial"/>
              <a:ea typeface="Arial"/>
              <a:cs typeface="Arial"/>
              <a:sym typeface="Arial"/>
            </a:endParaRPr>
          </a:p>
          <a:p>
            <a:pPr indent="-400050" lvl="0" marL="457200" rtl="0" algn="l">
              <a:lnSpc>
                <a:spcPct val="115000"/>
              </a:lnSpc>
              <a:spcBef>
                <a:spcPts val="0"/>
              </a:spcBef>
              <a:spcAft>
                <a:spcPts val="0"/>
              </a:spcAft>
              <a:buClr>
                <a:srgbClr val="1F1F1F"/>
              </a:buClr>
              <a:buSzPts val="2700"/>
              <a:buFont typeface="Arial"/>
              <a:buAutoNum type="arabicPeriod"/>
            </a:pPr>
            <a:r>
              <a:rPr b="0" lang="en" sz="2700">
                <a:solidFill>
                  <a:srgbClr val="1F1F1F"/>
                </a:solidFill>
                <a:latin typeface="Arial"/>
                <a:ea typeface="Arial"/>
                <a:cs typeface="Arial"/>
                <a:sym typeface="Arial"/>
              </a:rPr>
              <a:t>Azure Kubernetes Service</a:t>
            </a:r>
            <a:endParaRPr b="0" sz="2700">
              <a:solidFill>
                <a:srgbClr val="1F1F1F"/>
              </a:solidFill>
              <a:latin typeface="Arial"/>
              <a:ea typeface="Arial"/>
              <a:cs typeface="Arial"/>
              <a:sym typeface="Arial"/>
            </a:endParaRPr>
          </a:p>
          <a:p>
            <a:pPr indent="-400050" lvl="0" marL="457200" rtl="0" algn="l">
              <a:lnSpc>
                <a:spcPct val="115000"/>
              </a:lnSpc>
              <a:spcBef>
                <a:spcPts val="0"/>
              </a:spcBef>
              <a:spcAft>
                <a:spcPts val="0"/>
              </a:spcAft>
              <a:buClr>
                <a:srgbClr val="1F1F1F"/>
              </a:buClr>
              <a:buSzPts val="2700"/>
              <a:buFont typeface="Arial"/>
              <a:buAutoNum type="arabicPeriod"/>
            </a:pPr>
            <a:r>
              <a:rPr b="0" lang="en" sz="2700">
                <a:solidFill>
                  <a:srgbClr val="1F1F1F"/>
                </a:solidFill>
                <a:latin typeface="Arial"/>
                <a:ea typeface="Arial"/>
                <a:cs typeface="Arial"/>
                <a:sym typeface="Arial"/>
              </a:rPr>
              <a:t>Azure Service Fabric</a:t>
            </a:r>
            <a:endParaRPr b="0" sz="2700">
              <a:solidFill>
                <a:srgbClr val="1F1F1F"/>
              </a:solidFill>
              <a:latin typeface="Arial"/>
              <a:ea typeface="Arial"/>
              <a:cs typeface="Arial"/>
              <a:sym typeface="Arial"/>
            </a:endParaRPr>
          </a:p>
          <a:p>
            <a:pPr indent="-400050" lvl="0" marL="457200" rtl="0" algn="l">
              <a:lnSpc>
                <a:spcPct val="115000"/>
              </a:lnSpc>
              <a:spcBef>
                <a:spcPts val="0"/>
              </a:spcBef>
              <a:spcAft>
                <a:spcPts val="0"/>
              </a:spcAft>
              <a:buClr>
                <a:srgbClr val="1F1F1F"/>
              </a:buClr>
              <a:buSzPts val="2700"/>
              <a:buFont typeface="Arial"/>
              <a:buAutoNum type="arabicPeriod"/>
            </a:pPr>
            <a:r>
              <a:rPr b="0" lang="en" sz="2700">
                <a:solidFill>
                  <a:srgbClr val="1F1F1F"/>
                </a:solidFill>
                <a:latin typeface="Arial"/>
                <a:ea typeface="Arial"/>
                <a:cs typeface="Arial"/>
                <a:sym typeface="Arial"/>
              </a:rPr>
              <a:t>Azure Batch</a:t>
            </a:r>
            <a:endParaRPr b="0" sz="2700">
              <a:solidFill>
                <a:srgbClr val="1F1F1F"/>
              </a:solidFill>
              <a:latin typeface="Arial"/>
              <a:ea typeface="Arial"/>
              <a:cs typeface="Arial"/>
              <a:sym typeface="Arial"/>
            </a:endParaRPr>
          </a:p>
          <a:p>
            <a:pPr indent="-400050" lvl="0" marL="457200" rtl="0" algn="l">
              <a:lnSpc>
                <a:spcPct val="115000"/>
              </a:lnSpc>
              <a:spcBef>
                <a:spcPts val="0"/>
              </a:spcBef>
              <a:spcAft>
                <a:spcPts val="0"/>
              </a:spcAft>
              <a:buClr>
                <a:srgbClr val="1F1F1F"/>
              </a:buClr>
              <a:buSzPts val="2700"/>
              <a:buFont typeface="Arial"/>
              <a:buAutoNum type="arabicPeriod"/>
            </a:pPr>
            <a:r>
              <a:rPr b="0" lang="en" sz="2700">
                <a:solidFill>
                  <a:srgbClr val="1F1F1F"/>
                </a:solidFill>
                <a:latin typeface="Arial"/>
                <a:ea typeface="Arial"/>
                <a:cs typeface="Arial"/>
                <a:sym typeface="Arial"/>
              </a:rPr>
              <a:t>Azure Container Instances</a:t>
            </a:r>
            <a:endParaRPr b="0" sz="2700">
              <a:solidFill>
                <a:srgbClr val="1F1F1F"/>
              </a:solidFill>
              <a:latin typeface="Arial"/>
              <a:ea typeface="Arial"/>
              <a:cs typeface="Arial"/>
              <a:sym typeface="Arial"/>
            </a:endParaRPr>
          </a:p>
          <a:p>
            <a:pPr indent="-400050" lvl="0" marL="457200" rtl="0" algn="l">
              <a:lnSpc>
                <a:spcPct val="115000"/>
              </a:lnSpc>
              <a:spcBef>
                <a:spcPts val="0"/>
              </a:spcBef>
              <a:spcAft>
                <a:spcPts val="0"/>
              </a:spcAft>
              <a:buClr>
                <a:srgbClr val="1F1F1F"/>
              </a:buClr>
              <a:buSzPts val="2700"/>
              <a:buFont typeface="Arial"/>
              <a:buAutoNum type="arabicPeriod"/>
            </a:pPr>
            <a:r>
              <a:rPr b="0" lang="en" sz="2700">
                <a:solidFill>
                  <a:srgbClr val="1F1F1F"/>
                </a:solidFill>
                <a:latin typeface="Arial"/>
                <a:ea typeface="Arial"/>
                <a:cs typeface="Arial"/>
                <a:sym typeface="Arial"/>
              </a:rPr>
              <a:t>Azure Functions</a:t>
            </a:r>
            <a:endParaRPr b="0" sz="2700">
              <a:solidFill>
                <a:srgbClr val="1F1F1F"/>
              </a:solidFill>
              <a:latin typeface="Arial"/>
              <a:ea typeface="Arial"/>
              <a:cs typeface="Arial"/>
              <a:sym typeface="Arial"/>
            </a:endParaRPr>
          </a:p>
        </p:txBody>
      </p:sp>
      <p:sp>
        <p:nvSpPr>
          <p:cNvPr id="1249" name="Google Shape;1249;p185"/>
          <p:cNvSpPr txBox="1"/>
          <p:nvPr/>
        </p:nvSpPr>
        <p:spPr>
          <a:xfrm>
            <a:off x="1441210" y="494575"/>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.78</a:t>
            </a:r>
            <a:endParaRPr b="1" sz="1800">
              <a:solidFill>
                <a:schemeClr val="accent3"/>
              </a:solidFill>
              <a:latin typeface="Open Sans"/>
              <a:ea typeface="Open Sans"/>
              <a:cs typeface="Open Sans"/>
              <a:sym typeface="Open Sans"/>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pic>
        <p:nvPicPr>
          <p:cNvPr id="1254" name="Google Shape;1254;p186"/>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255" name="Google Shape;1255;p186"/>
          <p:cNvSpPr txBox="1"/>
          <p:nvPr>
            <p:ph type="title"/>
          </p:nvPr>
        </p:nvSpPr>
        <p:spPr>
          <a:xfrm>
            <a:off x="2041676" y="1003700"/>
            <a:ext cx="44838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List the Azure </a:t>
            </a:r>
            <a:endParaRPr sz="4500">
              <a:solidFill>
                <a:srgbClr val="274E13"/>
              </a:solidFill>
            </a:endParaRPr>
          </a:p>
          <a:p>
            <a:pPr indent="0" lvl="0" marL="0" rtl="0" algn="ctr">
              <a:spcBef>
                <a:spcPts val="0"/>
              </a:spcBef>
              <a:spcAft>
                <a:spcPts val="0"/>
              </a:spcAft>
              <a:buNone/>
            </a:pPr>
            <a:r>
              <a:rPr lang="en" sz="4500">
                <a:solidFill>
                  <a:srgbClr val="274E13"/>
                </a:solidFill>
              </a:rPr>
              <a:t>NETWORKING Services</a:t>
            </a:r>
            <a:endParaRPr sz="4500">
              <a:solidFill>
                <a:srgbClr val="274E13"/>
              </a:solidFill>
            </a:endParaRPr>
          </a:p>
        </p:txBody>
      </p:sp>
      <p:sp>
        <p:nvSpPr>
          <p:cNvPr id="1256" name="Google Shape;1256;p186"/>
          <p:cNvSpPr txBox="1"/>
          <p:nvPr/>
        </p:nvSpPr>
        <p:spPr>
          <a:xfrm>
            <a:off x="1441198" y="494575"/>
            <a:ext cx="8082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Q.79</a:t>
            </a:r>
            <a:endParaRPr b="1" sz="1800">
              <a:solidFill>
                <a:schemeClr val="accent3"/>
              </a:solidFill>
              <a:latin typeface="Open Sans"/>
              <a:ea typeface="Open Sans"/>
              <a:cs typeface="Open Sans"/>
              <a:sym typeface="Open Sans"/>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pic>
        <p:nvPicPr>
          <p:cNvPr id="1261" name="Google Shape;1261;p187"/>
          <p:cNvPicPr preferRelativeResize="0"/>
          <p:nvPr/>
        </p:nvPicPr>
        <p:blipFill>
          <a:blip r:embed="rId3">
            <a:alphaModFix/>
          </a:blip>
          <a:stretch>
            <a:fillRect/>
          </a:stretch>
        </p:blipFill>
        <p:spPr>
          <a:xfrm rot="731053">
            <a:off x="523018" y="-534602"/>
            <a:ext cx="7222289" cy="5727054"/>
          </a:xfrm>
          <a:prstGeom prst="rect">
            <a:avLst/>
          </a:prstGeom>
          <a:noFill/>
          <a:ln>
            <a:noFill/>
          </a:ln>
          <a:effectLst>
            <a:outerShdw blurRad="57150" rotWithShape="0" algn="bl" dir="5400000" dist="19050">
              <a:srgbClr val="000000">
                <a:alpha val="50000"/>
              </a:srgbClr>
            </a:outerShdw>
          </a:effectLst>
        </p:spPr>
      </p:pic>
      <p:sp>
        <p:nvSpPr>
          <p:cNvPr id="1262" name="Google Shape;1262;p187"/>
          <p:cNvSpPr txBox="1"/>
          <p:nvPr>
            <p:ph type="title"/>
          </p:nvPr>
        </p:nvSpPr>
        <p:spPr>
          <a:xfrm>
            <a:off x="1342298" y="299400"/>
            <a:ext cx="6093000" cy="4386900"/>
          </a:xfrm>
          <a:prstGeom prst="rect">
            <a:avLst/>
          </a:prstGeom>
        </p:spPr>
        <p:txBody>
          <a:bodyPr anchorCtr="0" anchor="ctr" bIns="91425" lIns="91425" spcFirstLastPara="1" rIns="91425" wrap="square" tIns="91425">
            <a:spAutoFit/>
          </a:bodyPr>
          <a:lstStyle/>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Azure Virtual Network</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Azure Load Balancer</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Azure Application Gateway</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Azure VPN Gateway</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Azure DNS</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Azure Content Delivery Network</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Azure DDoS Protection</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Azure Traffic Manager</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Azure ExpressRoute</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Azure Network Watcher</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Azure Firewall</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Azure Virtual WAN</a:t>
            </a:r>
            <a:endParaRPr b="0" sz="2000">
              <a:solidFill>
                <a:srgbClr val="1F1F1F"/>
              </a:solidFill>
              <a:latin typeface="Arial"/>
              <a:ea typeface="Arial"/>
              <a:cs typeface="Arial"/>
              <a:sym typeface="Arial"/>
            </a:endParaRPr>
          </a:p>
        </p:txBody>
      </p:sp>
      <p:sp>
        <p:nvSpPr>
          <p:cNvPr id="1263" name="Google Shape;1263;p187"/>
          <p:cNvSpPr txBox="1"/>
          <p:nvPr/>
        </p:nvSpPr>
        <p:spPr>
          <a:xfrm>
            <a:off x="1060210" y="91912"/>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.79</a:t>
            </a:r>
            <a:endParaRPr b="1" sz="1800">
              <a:solidFill>
                <a:schemeClr val="accent3"/>
              </a:solidFill>
              <a:latin typeface="Open Sans"/>
              <a:ea typeface="Open Sans"/>
              <a:cs typeface="Open Sans"/>
              <a:sym typeface="Open Sans"/>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pic>
        <p:nvPicPr>
          <p:cNvPr id="1268" name="Google Shape;1268;p188"/>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269" name="Google Shape;1269;p188"/>
          <p:cNvSpPr txBox="1"/>
          <p:nvPr>
            <p:ph type="title"/>
          </p:nvPr>
        </p:nvSpPr>
        <p:spPr>
          <a:xfrm>
            <a:off x="2141501" y="1003700"/>
            <a:ext cx="43077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List the Azure </a:t>
            </a:r>
            <a:endParaRPr sz="4500">
              <a:solidFill>
                <a:srgbClr val="274E13"/>
              </a:solidFill>
            </a:endParaRPr>
          </a:p>
          <a:p>
            <a:pPr indent="0" lvl="0" marL="0" rtl="0" algn="ctr">
              <a:spcBef>
                <a:spcPts val="0"/>
              </a:spcBef>
              <a:spcAft>
                <a:spcPts val="0"/>
              </a:spcAft>
              <a:buNone/>
            </a:pPr>
            <a:r>
              <a:rPr lang="en" sz="4500">
                <a:solidFill>
                  <a:srgbClr val="274E13"/>
                </a:solidFill>
              </a:rPr>
              <a:t>STORAGE Services</a:t>
            </a:r>
            <a:endParaRPr sz="4500">
              <a:solidFill>
                <a:srgbClr val="274E13"/>
              </a:solidFill>
            </a:endParaRPr>
          </a:p>
        </p:txBody>
      </p:sp>
      <p:sp>
        <p:nvSpPr>
          <p:cNvPr id="1270" name="Google Shape;1270;p188"/>
          <p:cNvSpPr txBox="1"/>
          <p:nvPr/>
        </p:nvSpPr>
        <p:spPr>
          <a:xfrm>
            <a:off x="1104897" y="247500"/>
            <a:ext cx="852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Q.80</a:t>
            </a:r>
            <a:endParaRPr b="1" sz="1800">
              <a:solidFill>
                <a:schemeClr val="accent3"/>
              </a:solidFill>
              <a:latin typeface="Open Sans"/>
              <a:ea typeface="Open Sans"/>
              <a:cs typeface="Open Sans"/>
              <a:sym typeface="Open Sans"/>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pic>
        <p:nvPicPr>
          <p:cNvPr id="1275" name="Google Shape;1275;p189"/>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276" name="Google Shape;1276;p189"/>
          <p:cNvSpPr txBox="1"/>
          <p:nvPr>
            <p:ph type="title"/>
          </p:nvPr>
        </p:nvSpPr>
        <p:spPr>
          <a:xfrm>
            <a:off x="1266098" y="756600"/>
            <a:ext cx="6093000" cy="2102700"/>
          </a:xfrm>
          <a:prstGeom prst="rect">
            <a:avLst/>
          </a:prstGeom>
        </p:spPr>
        <p:txBody>
          <a:bodyPr anchorCtr="0" anchor="ctr" bIns="91425" lIns="91425" spcFirstLastPara="1" rIns="91425" wrap="square" tIns="91425">
            <a:spAutoFit/>
          </a:bodyPr>
          <a:lstStyle/>
          <a:p>
            <a:pPr indent="-406400" lvl="0" marL="457200" rtl="0" algn="l">
              <a:lnSpc>
                <a:spcPct val="115000"/>
              </a:lnSpc>
              <a:spcBef>
                <a:spcPts val="0"/>
              </a:spcBef>
              <a:spcAft>
                <a:spcPts val="0"/>
              </a:spcAft>
              <a:buClr>
                <a:srgbClr val="1F1F1F"/>
              </a:buClr>
              <a:buSzPts val="2800"/>
              <a:buFont typeface="Arial"/>
              <a:buAutoNum type="arabicPeriod"/>
            </a:pPr>
            <a:r>
              <a:rPr b="0" lang="en" sz="2800">
                <a:solidFill>
                  <a:srgbClr val="1F1F1F"/>
                </a:solidFill>
                <a:latin typeface="Arial"/>
                <a:ea typeface="Arial"/>
                <a:cs typeface="Arial"/>
                <a:sym typeface="Arial"/>
              </a:rPr>
              <a:t>Azure Blob storage</a:t>
            </a:r>
            <a:endParaRPr b="0" sz="2800">
              <a:solidFill>
                <a:srgbClr val="1F1F1F"/>
              </a:solidFill>
              <a:latin typeface="Arial"/>
              <a:ea typeface="Arial"/>
              <a:cs typeface="Arial"/>
              <a:sym typeface="Arial"/>
            </a:endParaRPr>
          </a:p>
          <a:p>
            <a:pPr indent="-406400" lvl="0" marL="457200" rtl="0" algn="l">
              <a:lnSpc>
                <a:spcPct val="115000"/>
              </a:lnSpc>
              <a:spcBef>
                <a:spcPts val="0"/>
              </a:spcBef>
              <a:spcAft>
                <a:spcPts val="0"/>
              </a:spcAft>
              <a:buClr>
                <a:srgbClr val="1F1F1F"/>
              </a:buClr>
              <a:buSzPts val="2800"/>
              <a:buFont typeface="Arial"/>
              <a:buAutoNum type="arabicPeriod"/>
            </a:pPr>
            <a:r>
              <a:rPr b="0" lang="en" sz="2800">
                <a:solidFill>
                  <a:srgbClr val="1F1F1F"/>
                </a:solidFill>
                <a:latin typeface="Arial"/>
                <a:ea typeface="Arial"/>
                <a:cs typeface="Arial"/>
                <a:sym typeface="Arial"/>
              </a:rPr>
              <a:t>Azure File storage</a:t>
            </a:r>
            <a:endParaRPr b="0" sz="2800">
              <a:solidFill>
                <a:srgbClr val="1F1F1F"/>
              </a:solidFill>
              <a:latin typeface="Arial"/>
              <a:ea typeface="Arial"/>
              <a:cs typeface="Arial"/>
              <a:sym typeface="Arial"/>
            </a:endParaRPr>
          </a:p>
          <a:p>
            <a:pPr indent="-406400" lvl="0" marL="457200" rtl="0" algn="l">
              <a:lnSpc>
                <a:spcPct val="115000"/>
              </a:lnSpc>
              <a:spcBef>
                <a:spcPts val="0"/>
              </a:spcBef>
              <a:spcAft>
                <a:spcPts val="0"/>
              </a:spcAft>
              <a:buClr>
                <a:srgbClr val="1F1F1F"/>
              </a:buClr>
              <a:buSzPts val="2800"/>
              <a:buFont typeface="Arial"/>
              <a:buAutoNum type="arabicPeriod"/>
            </a:pPr>
            <a:r>
              <a:rPr b="0" lang="en" sz="2800">
                <a:solidFill>
                  <a:srgbClr val="1F1F1F"/>
                </a:solidFill>
                <a:latin typeface="Arial"/>
                <a:ea typeface="Arial"/>
                <a:cs typeface="Arial"/>
                <a:sym typeface="Arial"/>
              </a:rPr>
              <a:t>Azure Queue storage</a:t>
            </a:r>
            <a:endParaRPr b="0" sz="2800">
              <a:solidFill>
                <a:srgbClr val="1F1F1F"/>
              </a:solidFill>
              <a:latin typeface="Arial"/>
              <a:ea typeface="Arial"/>
              <a:cs typeface="Arial"/>
              <a:sym typeface="Arial"/>
            </a:endParaRPr>
          </a:p>
          <a:p>
            <a:pPr indent="-406400" lvl="0" marL="457200" rtl="0" algn="l">
              <a:lnSpc>
                <a:spcPct val="115000"/>
              </a:lnSpc>
              <a:spcBef>
                <a:spcPts val="0"/>
              </a:spcBef>
              <a:spcAft>
                <a:spcPts val="0"/>
              </a:spcAft>
              <a:buClr>
                <a:srgbClr val="1F1F1F"/>
              </a:buClr>
              <a:buSzPts val="2800"/>
              <a:buFont typeface="Arial"/>
              <a:buAutoNum type="arabicPeriod"/>
            </a:pPr>
            <a:r>
              <a:rPr b="0" lang="en" sz="2800">
                <a:solidFill>
                  <a:srgbClr val="1F1F1F"/>
                </a:solidFill>
                <a:latin typeface="Arial"/>
                <a:ea typeface="Arial"/>
                <a:cs typeface="Arial"/>
                <a:sym typeface="Arial"/>
              </a:rPr>
              <a:t>Azure Table storage</a:t>
            </a:r>
            <a:endParaRPr b="0" sz="2800">
              <a:solidFill>
                <a:srgbClr val="1F1F1F"/>
              </a:solidFill>
              <a:latin typeface="Arial"/>
              <a:ea typeface="Arial"/>
              <a:cs typeface="Arial"/>
              <a:sym typeface="Arial"/>
            </a:endParaRPr>
          </a:p>
        </p:txBody>
      </p:sp>
      <p:sp>
        <p:nvSpPr>
          <p:cNvPr id="1277" name="Google Shape;1277;p189"/>
          <p:cNvSpPr txBox="1"/>
          <p:nvPr/>
        </p:nvSpPr>
        <p:spPr>
          <a:xfrm>
            <a:off x="1104910" y="247500"/>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.80</a:t>
            </a:r>
            <a:endParaRPr b="1" sz="1800">
              <a:solidFill>
                <a:schemeClr val="accent3"/>
              </a:solidFill>
              <a:latin typeface="Open Sans"/>
              <a:ea typeface="Open Sans"/>
              <a:cs typeface="Open Sans"/>
              <a:sym typeface="Open Sans"/>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pic>
        <p:nvPicPr>
          <p:cNvPr id="1282" name="Google Shape;1282;p190"/>
          <p:cNvPicPr preferRelativeResize="0"/>
          <p:nvPr/>
        </p:nvPicPr>
        <p:blipFill>
          <a:blip r:embed="rId3">
            <a:alphaModFix/>
          </a:blip>
          <a:stretch>
            <a:fillRect/>
          </a:stretch>
        </p:blipFill>
        <p:spPr>
          <a:xfrm rot="731053">
            <a:off x="675418" y="-229802"/>
            <a:ext cx="7222289" cy="5727054"/>
          </a:xfrm>
          <a:prstGeom prst="rect">
            <a:avLst/>
          </a:prstGeom>
          <a:noFill/>
          <a:ln>
            <a:noFill/>
          </a:ln>
          <a:effectLst>
            <a:outerShdw blurRad="57150" rotWithShape="0" algn="bl" dir="5400000" dist="19050">
              <a:srgbClr val="000000">
                <a:alpha val="50000"/>
              </a:srgbClr>
            </a:outerShdw>
          </a:effectLst>
        </p:spPr>
      </p:pic>
      <p:sp>
        <p:nvSpPr>
          <p:cNvPr id="1283" name="Google Shape;1283;p190"/>
          <p:cNvSpPr txBox="1"/>
          <p:nvPr>
            <p:ph type="title"/>
          </p:nvPr>
        </p:nvSpPr>
        <p:spPr>
          <a:xfrm>
            <a:off x="2249051" y="1156100"/>
            <a:ext cx="43527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List the features of Azure MOBILE Services</a:t>
            </a:r>
            <a:endParaRPr sz="4500">
              <a:solidFill>
                <a:srgbClr val="274E13"/>
              </a:solidFill>
            </a:endParaRPr>
          </a:p>
        </p:txBody>
      </p:sp>
      <p:sp>
        <p:nvSpPr>
          <p:cNvPr id="1284" name="Google Shape;1284;p190"/>
          <p:cNvSpPr txBox="1"/>
          <p:nvPr/>
        </p:nvSpPr>
        <p:spPr>
          <a:xfrm>
            <a:off x="1257299" y="399900"/>
            <a:ext cx="7611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Q.81</a:t>
            </a:r>
            <a:endParaRPr b="1" sz="1800">
              <a:solidFill>
                <a:schemeClr val="accent3"/>
              </a:solidFill>
              <a:latin typeface="Open Sans"/>
              <a:ea typeface="Open Sans"/>
              <a:cs typeface="Open Sans"/>
              <a:sym typeface="Open Sans"/>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pic>
        <p:nvPicPr>
          <p:cNvPr id="1289" name="Google Shape;1289;p191"/>
          <p:cNvPicPr preferRelativeResize="0"/>
          <p:nvPr/>
        </p:nvPicPr>
        <p:blipFill>
          <a:blip r:embed="rId3">
            <a:alphaModFix/>
          </a:blip>
          <a:stretch>
            <a:fillRect/>
          </a:stretch>
        </p:blipFill>
        <p:spPr>
          <a:xfrm rot="731053">
            <a:off x="675418" y="-229802"/>
            <a:ext cx="7222289" cy="5727054"/>
          </a:xfrm>
          <a:prstGeom prst="rect">
            <a:avLst/>
          </a:prstGeom>
          <a:noFill/>
          <a:ln>
            <a:noFill/>
          </a:ln>
          <a:effectLst>
            <a:outerShdw blurRad="57150" rotWithShape="0" algn="bl" dir="5400000" dist="19050">
              <a:srgbClr val="000000">
                <a:alpha val="50000"/>
              </a:srgbClr>
            </a:outerShdw>
          </a:effectLst>
        </p:spPr>
      </p:pic>
      <p:sp>
        <p:nvSpPr>
          <p:cNvPr id="1290" name="Google Shape;1290;p191"/>
          <p:cNvSpPr txBox="1"/>
          <p:nvPr/>
        </p:nvSpPr>
        <p:spPr>
          <a:xfrm>
            <a:off x="1257310" y="399900"/>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.81</a:t>
            </a:r>
            <a:endParaRPr b="1" sz="1800">
              <a:solidFill>
                <a:schemeClr val="accent3"/>
              </a:solidFill>
              <a:latin typeface="Open Sans"/>
              <a:ea typeface="Open Sans"/>
              <a:cs typeface="Open Sans"/>
              <a:sym typeface="Open Sans"/>
            </a:endParaRPr>
          </a:p>
        </p:txBody>
      </p:sp>
      <p:sp>
        <p:nvSpPr>
          <p:cNvPr id="1291" name="Google Shape;1291;p191"/>
          <p:cNvSpPr txBox="1"/>
          <p:nvPr>
            <p:ph type="title"/>
          </p:nvPr>
        </p:nvSpPr>
        <p:spPr>
          <a:xfrm>
            <a:off x="1570898" y="756600"/>
            <a:ext cx="6093000" cy="3832800"/>
          </a:xfrm>
          <a:prstGeom prst="rect">
            <a:avLst/>
          </a:prstGeom>
        </p:spPr>
        <p:txBody>
          <a:bodyPr anchorCtr="0" anchor="ctr" bIns="91425" lIns="91425" spcFirstLastPara="1" rIns="91425" wrap="square" tIns="91425">
            <a:spAutoFit/>
          </a:bodyPr>
          <a:lstStyle/>
          <a:p>
            <a:pPr indent="-419100" lvl="0" marL="457200" rtl="0" algn="l">
              <a:lnSpc>
                <a:spcPct val="115000"/>
              </a:lnSpc>
              <a:spcBef>
                <a:spcPts val="0"/>
              </a:spcBef>
              <a:spcAft>
                <a:spcPts val="0"/>
              </a:spcAft>
              <a:buClr>
                <a:srgbClr val="1F1F1F"/>
              </a:buClr>
              <a:buSzPts val="3000"/>
              <a:buFont typeface="Arial"/>
              <a:buAutoNum type="arabicPeriod"/>
            </a:pPr>
            <a:r>
              <a:rPr b="0" lang="en" sz="3000">
                <a:solidFill>
                  <a:srgbClr val="1F1F1F"/>
                </a:solidFill>
                <a:latin typeface="Arial"/>
                <a:ea typeface="Arial"/>
                <a:cs typeface="Arial"/>
                <a:sym typeface="Arial"/>
              </a:rPr>
              <a:t>Corporate sign-in</a:t>
            </a:r>
            <a:endParaRPr b="0" sz="3000">
              <a:solidFill>
                <a:srgbClr val="1F1F1F"/>
              </a:solidFill>
              <a:latin typeface="Arial"/>
              <a:ea typeface="Arial"/>
              <a:cs typeface="Arial"/>
              <a:sym typeface="Arial"/>
            </a:endParaRPr>
          </a:p>
          <a:p>
            <a:pPr indent="-419100" lvl="0" marL="457200" rtl="0" algn="l">
              <a:lnSpc>
                <a:spcPct val="115000"/>
              </a:lnSpc>
              <a:spcBef>
                <a:spcPts val="0"/>
              </a:spcBef>
              <a:spcAft>
                <a:spcPts val="0"/>
              </a:spcAft>
              <a:buClr>
                <a:srgbClr val="1F1F1F"/>
              </a:buClr>
              <a:buSzPts val="3000"/>
              <a:buFont typeface="Arial"/>
              <a:buAutoNum type="arabicPeriod"/>
            </a:pPr>
            <a:r>
              <a:rPr b="0" lang="en" sz="3000">
                <a:solidFill>
                  <a:srgbClr val="1F1F1F"/>
                </a:solidFill>
                <a:latin typeface="Arial"/>
                <a:ea typeface="Arial"/>
                <a:cs typeface="Arial"/>
                <a:sym typeface="Arial"/>
              </a:rPr>
              <a:t>Offline data synchronization.</a:t>
            </a:r>
            <a:endParaRPr b="0" sz="3000">
              <a:solidFill>
                <a:srgbClr val="1F1F1F"/>
              </a:solidFill>
              <a:latin typeface="Arial"/>
              <a:ea typeface="Arial"/>
              <a:cs typeface="Arial"/>
              <a:sym typeface="Arial"/>
            </a:endParaRPr>
          </a:p>
          <a:p>
            <a:pPr indent="-419100" lvl="0" marL="457200" rtl="0" algn="l">
              <a:lnSpc>
                <a:spcPct val="115000"/>
              </a:lnSpc>
              <a:spcBef>
                <a:spcPts val="0"/>
              </a:spcBef>
              <a:spcAft>
                <a:spcPts val="0"/>
              </a:spcAft>
              <a:buClr>
                <a:srgbClr val="1F1F1F"/>
              </a:buClr>
              <a:buSzPts val="3000"/>
              <a:buFont typeface="Arial"/>
              <a:buAutoNum type="arabicPeriod"/>
            </a:pPr>
            <a:r>
              <a:rPr b="0" lang="en" sz="3000">
                <a:solidFill>
                  <a:srgbClr val="1F1F1F"/>
                </a:solidFill>
                <a:latin typeface="Arial"/>
                <a:ea typeface="Arial"/>
                <a:cs typeface="Arial"/>
                <a:sym typeface="Arial"/>
              </a:rPr>
              <a:t>Connectivity to on-premises data and resources</a:t>
            </a:r>
            <a:endParaRPr b="0" sz="3000">
              <a:solidFill>
                <a:srgbClr val="1F1F1F"/>
              </a:solidFill>
              <a:latin typeface="Arial"/>
              <a:ea typeface="Arial"/>
              <a:cs typeface="Arial"/>
              <a:sym typeface="Arial"/>
            </a:endParaRPr>
          </a:p>
          <a:p>
            <a:pPr indent="-419100" lvl="0" marL="457200" rtl="0" algn="l">
              <a:lnSpc>
                <a:spcPct val="115000"/>
              </a:lnSpc>
              <a:spcBef>
                <a:spcPts val="0"/>
              </a:spcBef>
              <a:spcAft>
                <a:spcPts val="0"/>
              </a:spcAft>
              <a:buClr>
                <a:srgbClr val="1F1F1F"/>
              </a:buClr>
              <a:buSzPts val="3000"/>
              <a:buFont typeface="Arial"/>
              <a:buAutoNum type="arabicPeriod"/>
            </a:pPr>
            <a:r>
              <a:rPr b="0" lang="en" sz="3000">
                <a:solidFill>
                  <a:srgbClr val="1F1F1F"/>
                </a:solidFill>
                <a:latin typeface="Arial"/>
                <a:ea typeface="Arial"/>
                <a:cs typeface="Arial"/>
                <a:sym typeface="Arial"/>
              </a:rPr>
              <a:t>Broadcasting push notifications.</a:t>
            </a:r>
            <a:endParaRPr b="0" sz="3000">
              <a:solidFill>
                <a:srgbClr val="1F1F1F"/>
              </a:solidFill>
              <a:latin typeface="Arial"/>
              <a:ea typeface="Arial"/>
              <a:cs typeface="Arial"/>
              <a:sym typeface="Arial"/>
            </a:endParaRPr>
          </a:p>
          <a:p>
            <a:pPr indent="-419100" lvl="0" marL="457200" rtl="0" algn="l">
              <a:lnSpc>
                <a:spcPct val="115000"/>
              </a:lnSpc>
              <a:spcBef>
                <a:spcPts val="0"/>
              </a:spcBef>
              <a:spcAft>
                <a:spcPts val="0"/>
              </a:spcAft>
              <a:buClr>
                <a:srgbClr val="1F1F1F"/>
              </a:buClr>
              <a:buSzPts val="3000"/>
              <a:buFont typeface="Arial"/>
              <a:buAutoNum type="arabicPeriod"/>
            </a:pPr>
            <a:r>
              <a:rPr b="0" lang="en" sz="3000">
                <a:solidFill>
                  <a:srgbClr val="1F1F1F"/>
                </a:solidFill>
                <a:latin typeface="Arial"/>
                <a:ea typeface="Arial"/>
                <a:cs typeface="Arial"/>
                <a:sym typeface="Arial"/>
              </a:rPr>
              <a:t>Autoscaling to match business needs.</a:t>
            </a:r>
            <a:endParaRPr b="0" sz="3000">
              <a:solidFill>
                <a:srgbClr val="1F1F1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0"/>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82" name="Google Shape;182;p30"/>
          <p:cNvSpPr txBox="1"/>
          <p:nvPr>
            <p:ph type="title"/>
          </p:nvPr>
        </p:nvSpPr>
        <p:spPr>
          <a:xfrm>
            <a:off x="1306800" y="427975"/>
            <a:ext cx="5957700" cy="4176600"/>
          </a:xfrm>
          <a:prstGeom prst="rect">
            <a:avLst/>
          </a:prstGeom>
        </p:spPr>
        <p:txBody>
          <a:bodyPr anchorCtr="0" anchor="ctr" bIns="91425" lIns="91425" spcFirstLastPara="1" rIns="91425" wrap="square" tIns="91425">
            <a:spAutoFit/>
          </a:bodyPr>
          <a:lstStyle/>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Automatically scale resource deployment based on need.</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Deploy resources based on a preconfigured template, removing the need for manual config.</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Monitor the health of resources and automatically replace failing resources.</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Receive automatic alerts based on configured metrics, so you’re aware of performance in real time.</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Managed: </a:t>
            </a:r>
            <a:endParaRPr b="0" sz="1900">
              <a:solidFill>
                <a:srgbClr val="1F1F1F"/>
              </a:solidFill>
              <a:latin typeface="Arial"/>
              <a:ea typeface="Arial"/>
              <a:cs typeface="Arial"/>
              <a:sym typeface="Arial"/>
            </a:endParaRPr>
          </a:p>
          <a:p>
            <a:pPr indent="-349250" lvl="1" marL="9144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through a web portal, a CLI, an API or using PowerShell</a:t>
            </a:r>
            <a:endParaRPr b="0" sz="1900">
              <a:solidFill>
                <a:srgbClr val="1F1F1F"/>
              </a:solidFill>
              <a:latin typeface="Arial"/>
              <a:ea typeface="Arial"/>
              <a:cs typeface="Arial"/>
              <a:sym typeface="Arial"/>
            </a:endParaRPr>
          </a:p>
        </p:txBody>
      </p:sp>
      <p:sp>
        <p:nvSpPr>
          <p:cNvPr id="183" name="Google Shape;183;p30"/>
          <p:cNvSpPr txBox="1"/>
          <p:nvPr/>
        </p:nvSpPr>
        <p:spPr>
          <a:xfrm>
            <a:off x="1154410" y="325250"/>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A.7</a:t>
            </a:r>
            <a:endParaRPr b="1" sz="1800">
              <a:solidFill>
                <a:schemeClr val="accent3"/>
              </a:solidFill>
              <a:latin typeface="Open Sans"/>
              <a:ea typeface="Open Sans"/>
              <a:cs typeface="Open Sans"/>
              <a:sym typeface="Open Sans"/>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pic>
        <p:nvPicPr>
          <p:cNvPr id="1296" name="Google Shape;1296;p192"/>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297" name="Google Shape;1297;p192"/>
          <p:cNvSpPr txBox="1"/>
          <p:nvPr>
            <p:ph type="title"/>
          </p:nvPr>
        </p:nvSpPr>
        <p:spPr>
          <a:xfrm>
            <a:off x="1543059" y="1003696"/>
            <a:ext cx="49062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common characteristics </a:t>
            </a:r>
            <a:endParaRPr sz="4500">
              <a:solidFill>
                <a:srgbClr val="274E13"/>
              </a:solidFill>
            </a:endParaRPr>
          </a:p>
          <a:p>
            <a:pPr indent="0" lvl="0" marL="0" rtl="0" algn="ctr">
              <a:spcBef>
                <a:spcPts val="0"/>
              </a:spcBef>
              <a:spcAft>
                <a:spcPts val="0"/>
              </a:spcAft>
              <a:buNone/>
            </a:pPr>
            <a:r>
              <a:rPr lang="en" sz="4500">
                <a:solidFill>
                  <a:srgbClr val="274E13"/>
                </a:solidFill>
              </a:rPr>
              <a:t>of Azure</a:t>
            </a:r>
            <a:endParaRPr sz="4500">
              <a:solidFill>
                <a:srgbClr val="274E13"/>
              </a:solidFill>
            </a:endParaRPr>
          </a:p>
          <a:p>
            <a:pPr indent="0" lvl="0" marL="0" rtl="0" algn="ctr">
              <a:spcBef>
                <a:spcPts val="0"/>
              </a:spcBef>
              <a:spcAft>
                <a:spcPts val="0"/>
              </a:spcAft>
              <a:buNone/>
            </a:pPr>
            <a:r>
              <a:rPr lang="en" sz="4500">
                <a:solidFill>
                  <a:srgbClr val="274E13"/>
                </a:solidFill>
              </a:rPr>
              <a:t>STORAGE Services</a:t>
            </a:r>
            <a:endParaRPr sz="4500">
              <a:solidFill>
                <a:srgbClr val="274E13"/>
              </a:solidFill>
            </a:endParaRPr>
          </a:p>
        </p:txBody>
      </p:sp>
      <p:sp>
        <p:nvSpPr>
          <p:cNvPr id="1298" name="Google Shape;1298;p192"/>
          <p:cNvSpPr txBox="1"/>
          <p:nvPr/>
        </p:nvSpPr>
        <p:spPr>
          <a:xfrm>
            <a:off x="1104899" y="247500"/>
            <a:ext cx="7434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Q.82</a:t>
            </a:r>
            <a:endParaRPr b="1" sz="1800">
              <a:solidFill>
                <a:schemeClr val="accent3"/>
              </a:solidFill>
              <a:latin typeface="Open Sans"/>
              <a:ea typeface="Open Sans"/>
              <a:cs typeface="Open Sans"/>
              <a:sym typeface="Open Sans"/>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pic>
        <p:nvPicPr>
          <p:cNvPr id="1303" name="Google Shape;1303;p193"/>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304" name="Google Shape;1304;p193"/>
          <p:cNvSpPr txBox="1"/>
          <p:nvPr>
            <p:ph type="title"/>
          </p:nvPr>
        </p:nvSpPr>
        <p:spPr>
          <a:xfrm>
            <a:off x="1266098" y="756600"/>
            <a:ext cx="6093000" cy="3795600"/>
          </a:xfrm>
          <a:prstGeom prst="rect">
            <a:avLst/>
          </a:prstGeom>
        </p:spPr>
        <p:txBody>
          <a:bodyPr anchorCtr="0" anchor="ctr" bIns="91425" lIns="91425" spcFirstLastPara="1" rIns="91425" wrap="square" tIns="91425">
            <a:spAutoFit/>
          </a:bodyPr>
          <a:lstStyle/>
          <a:p>
            <a:pPr indent="-374650" lvl="0" marL="457200" rtl="0" algn="l">
              <a:lnSpc>
                <a:spcPct val="115000"/>
              </a:lnSpc>
              <a:spcBef>
                <a:spcPts val="0"/>
              </a:spcBef>
              <a:spcAft>
                <a:spcPts val="0"/>
              </a:spcAft>
              <a:buClr>
                <a:srgbClr val="1F1F1F"/>
              </a:buClr>
              <a:buSzPts val="2300"/>
              <a:buFont typeface="Arial"/>
              <a:buAutoNum type="arabicPeriod"/>
            </a:pPr>
            <a:r>
              <a:rPr lang="en" sz="2300">
                <a:solidFill>
                  <a:srgbClr val="1F1F1F"/>
                </a:solidFill>
                <a:latin typeface="Arial"/>
                <a:ea typeface="Arial"/>
                <a:cs typeface="Arial"/>
                <a:sym typeface="Arial"/>
              </a:rPr>
              <a:t>Durable</a:t>
            </a:r>
            <a:r>
              <a:rPr b="0" lang="en" sz="2300">
                <a:solidFill>
                  <a:srgbClr val="1F1F1F"/>
                </a:solidFill>
                <a:latin typeface="Arial"/>
                <a:ea typeface="Arial"/>
                <a:cs typeface="Arial"/>
                <a:sym typeface="Arial"/>
              </a:rPr>
              <a:t> and highly available with redundancy and replication.</a:t>
            </a:r>
            <a:endParaRPr b="0" sz="2300">
              <a:solidFill>
                <a:srgbClr val="1F1F1F"/>
              </a:solidFill>
              <a:latin typeface="Arial"/>
              <a:ea typeface="Arial"/>
              <a:cs typeface="Arial"/>
              <a:sym typeface="Arial"/>
            </a:endParaRPr>
          </a:p>
          <a:p>
            <a:pPr indent="-374650" lvl="0" marL="457200" rtl="0" algn="l">
              <a:lnSpc>
                <a:spcPct val="115000"/>
              </a:lnSpc>
              <a:spcBef>
                <a:spcPts val="0"/>
              </a:spcBef>
              <a:spcAft>
                <a:spcPts val="0"/>
              </a:spcAft>
              <a:buClr>
                <a:srgbClr val="1F1F1F"/>
              </a:buClr>
              <a:buSzPts val="2300"/>
              <a:buFont typeface="Arial"/>
              <a:buAutoNum type="arabicPeriod"/>
            </a:pPr>
            <a:r>
              <a:rPr lang="en" sz="2300">
                <a:solidFill>
                  <a:srgbClr val="1F1F1F"/>
                </a:solidFill>
                <a:latin typeface="Arial"/>
                <a:ea typeface="Arial"/>
                <a:cs typeface="Arial"/>
                <a:sym typeface="Arial"/>
              </a:rPr>
              <a:t>Secure</a:t>
            </a:r>
            <a:r>
              <a:rPr b="0" lang="en" sz="2300">
                <a:solidFill>
                  <a:srgbClr val="1F1F1F"/>
                </a:solidFill>
                <a:latin typeface="Arial"/>
                <a:ea typeface="Arial"/>
                <a:cs typeface="Arial"/>
                <a:sym typeface="Arial"/>
              </a:rPr>
              <a:t> through automatic encryption and role-based access control.</a:t>
            </a:r>
            <a:endParaRPr b="0" sz="2300">
              <a:solidFill>
                <a:srgbClr val="1F1F1F"/>
              </a:solidFill>
              <a:latin typeface="Arial"/>
              <a:ea typeface="Arial"/>
              <a:cs typeface="Arial"/>
              <a:sym typeface="Arial"/>
            </a:endParaRPr>
          </a:p>
          <a:p>
            <a:pPr indent="-374650" lvl="0" marL="457200" rtl="0" algn="l">
              <a:lnSpc>
                <a:spcPct val="115000"/>
              </a:lnSpc>
              <a:spcBef>
                <a:spcPts val="0"/>
              </a:spcBef>
              <a:spcAft>
                <a:spcPts val="0"/>
              </a:spcAft>
              <a:buClr>
                <a:srgbClr val="1F1F1F"/>
              </a:buClr>
              <a:buSzPts val="2300"/>
              <a:buFont typeface="Arial"/>
              <a:buAutoNum type="arabicPeriod"/>
            </a:pPr>
            <a:r>
              <a:rPr lang="en" sz="2300">
                <a:solidFill>
                  <a:srgbClr val="1F1F1F"/>
                </a:solidFill>
                <a:latin typeface="Arial"/>
                <a:ea typeface="Arial"/>
                <a:cs typeface="Arial"/>
                <a:sym typeface="Arial"/>
              </a:rPr>
              <a:t>Scalable</a:t>
            </a:r>
            <a:r>
              <a:rPr b="0" lang="en" sz="2300">
                <a:solidFill>
                  <a:srgbClr val="1F1F1F"/>
                </a:solidFill>
                <a:latin typeface="Arial"/>
                <a:ea typeface="Arial"/>
                <a:cs typeface="Arial"/>
                <a:sym typeface="Arial"/>
              </a:rPr>
              <a:t> with virtually unlimited storage.</a:t>
            </a:r>
            <a:endParaRPr b="0" sz="2300">
              <a:solidFill>
                <a:srgbClr val="1F1F1F"/>
              </a:solidFill>
              <a:latin typeface="Arial"/>
              <a:ea typeface="Arial"/>
              <a:cs typeface="Arial"/>
              <a:sym typeface="Arial"/>
            </a:endParaRPr>
          </a:p>
          <a:p>
            <a:pPr indent="-374650" lvl="0" marL="457200" rtl="0" algn="l">
              <a:lnSpc>
                <a:spcPct val="115000"/>
              </a:lnSpc>
              <a:spcBef>
                <a:spcPts val="0"/>
              </a:spcBef>
              <a:spcAft>
                <a:spcPts val="0"/>
              </a:spcAft>
              <a:buClr>
                <a:srgbClr val="1F1F1F"/>
              </a:buClr>
              <a:buSzPts val="2300"/>
              <a:buFont typeface="Arial"/>
              <a:buAutoNum type="arabicPeriod"/>
            </a:pPr>
            <a:r>
              <a:rPr lang="en" sz="2300">
                <a:solidFill>
                  <a:srgbClr val="1F1F1F"/>
                </a:solidFill>
                <a:latin typeface="Arial"/>
                <a:ea typeface="Arial"/>
                <a:cs typeface="Arial"/>
                <a:sym typeface="Arial"/>
              </a:rPr>
              <a:t>Managed</a:t>
            </a:r>
            <a:r>
              <a:rPr b="0" lang="en" sz="2300">
                <a:solidFill>
                  <a:srgbClr val="1F1F1F"/>
                </a:solidFill>
                <a:latin typeface="Arial"/>
                <a:ea typeface="Arial"/>
                <a:cs typeface="Arial"/>
                <a:sym typeface="Arial"/>
              </a:rPr>
              <a:t>, handling maintenance and any critical problems for you.</a:t>
            </a:r>
            <a:endParaRPr b="0" sz="2300">
              <a:solidFill>
                <a:srgbClr val="1F1F1F"/>
              </a:solidFill>
              <a:latin typeface="Arial"/>
              <a:ea typeface="Arial"/>
              <a:cs typeface="Arial"/>
              <a:sym typeface="Arial"/>
            </a:endParaRPr>
          </a:p>
          <a:p>
            <a:pPr indent="-374650" lvl="0" marL="457200" rtl="0" algn="l">
              <a:lnSpc>
                <a:spcPct val="115000"/>
              </a:lnSpc>
              <a:spcBef>
                <a:spcPts val="0"/>
              </a:spcBef>
              <a:spcAft>
                <a:spcPts val="0"/>
              </a:spcAft>
              <a:buClr>
                <a:srgbClr val="1F1F1F"/>
              </a:buClr>
              <a:buSzPts val="2300"/>
              <a:buFont typeface="Arial"/>
              <a:buAutoNum type="arabicPeriod"/>
            </a:pPr>
            <a:r>
              <a:rPr lang="en" sz="2300">
                <a:solidFill>
                  <a:srgbClr val="1F1F1F"/>
                </a:solidFill>
                <a:latin typeface="Arial"/>
                <a:ea typeface="Arial"/>
                <a:cs typeface="Arial"/>
                <a:sym typeface="Arial"/>
              </a:rPr>
              <a:t>Accessible</a:t>
            </a:r>
            <a:r>
              <a:rPr b="0" lang="en" sz="2300">
                <a:solidFill>
                  <a:srgbClr val="1F1F1F"/>
                </a:solidFill>
                <a:latin typeface="Arial"/>
                <a:ea typeface="Arial"/>
                <a:cs typeface="Arial"/>
                <a:sym typeface="Arial"/>
              </a:rPr>
              <a:t> from anywhere in the world over HTTP or HTTPS.</a:t>
            </a:r>
            <a:endParaRPr b="0" sz="2300">
              <a:solidFill>
                <a:srgbClr val="1F1F1F"/>
              </a:solidFill>
              <a:latin typeface="Arial"/>
              <a:ea typeface="Arial"/>
              <a:cs typeface="Arial"/>
              <a:sym typeface="Arial"/>
            </a:endParaRPr>
          </a:p>
        </p:txBody>
      </p:sp>
      <p:sp>
        <p:nvSpPr>
          <p:cNvPr id="1305" name="Google Shape;1305;p193"/>
          <p:cNvSpPr txBox="1"/>
          <p:nvPr/>
        </p:nvSpPr>
        <p:spPr>
          <a:xfrm>
            <a:off x="1104910" y="247500"/>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.82</a:t>
            </a:r>
            <a:endParaRPr b="1" sz="1800">
              <a:solidFill>
                <a:schemeClr val="accent3"/>
              </a:solidFill>
              <a:latin typeface="Open Sans"/>
              <a:ea typeface="Open Sans"/>
              <a:cs typeface="Open Sans"/>
              <a:sym typeface="Open Sans"/>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pic>
        <p:nvPicPr>
          <p:cNvPr id="1310" name="Google Shape;1310;p194"/>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311" name="Google Shape;1311;p194"/>
          <p:cNvSpPr txBox="1"/>
          <p:nvPr>
            <p:ph type="title"/>
          </p:nvPr>
        </p:nvSpPr>
        <p:spPr>
          <a:xfrm>
            <a:off x="1543059" y="1003696"/>
            <a:ext cx="49062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types of Azure</a:t>
            </a:r>
            <a:endParaRPr sz="4500">
              <a:solidFill>
                <a:srgbClr val="274E13"/>
              </a:solidFill>
            </a:endParaRPr>
          </a:p>
          <a:p>
            <a:pPr indent="0" lvl="0" marL="0" rtl="0" algn="ctr">
              <a:spcBef>
                <a:spcPts val="0"/>
              </a:spcBef>
              <a:spcAft>
                <a:spcPts val="0"/>
              </a:spcAft>
              <a:buNone/>
            </a:pPr>
            <a:r>
              <a:rPr lang="en" sz="4500">
                <a:solidFill>
                  <a:srgbClr val="274E13"/>
                </a:solidFill>
              </a:rPr>
              <a:t>DATABASE Services?</a:t>
            </a:r>
            <a:endParaRPr sz="4500">
              <a:solidFill>
                <a:srgbClr val="274E13"/>
              </a:solidFill>
            </a:endParaRPr>
          </a:p>
        </p:txBody>
      </p:sp>
      <p:sp>
        <p:nvSpPr>
          <p:cNvPr id="1312" name="Google Shape;1312;p194"/>
          <p:cNvSpPr txBox="1"/>
          <p:nvPr/>
        </p:nvSpPr>
        <p:spPr>
          <a:xfrm>
            <a:off x="1104898" y="247500"/>
            <a:ext cx="7797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Q.83</a:t>
            </a:r>
            <a:endParaRPr b="1" sz="1800">
              <a:solidFill>
                <a:schemeClr val="accent3"/>
              </a:solidFill>
              <a:latin typeface="Open Sans"/>
              <a:ea typeface="Open Sans"/>
              <a:cs typeface="Open Sans"/>
              <a:sym typeface="Open Sans"/>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pic>
        <p:nvPicPr>
          <p:cNvPr id="1317" name="Google Shape;1317;p195"/>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318" name="Google Shape;1318;p195"/>
          <p:cNvSpPr txBox="1"/>
          <p:nvPr>
            <p:ph type="title"/>
          </p:nvPr>
        </p:nvSpPr>
        <p:spPr>
          <a:xfrm>
            <a:off x="1266098" y="756600"/>
            <a:ext cx="6093000" cy="3481800"/>
          </a:xfrm>
          <a:prstGeom prst="rect">
            <a:avLst/>
          </a:prstGeom>
        </p:spPr>
        <p:txBody>
          <a:bodyPr anchorCtr="0" anchor="ctr" bIns="91425" lIns="91425" spcFirstLastPara="1" rIns="91425" wrap="square" tIns="91425">
            <a:spAutoFit/>
          </a:bodyPr>
          <a:lstStyle/>
          <a:p>
            <a:pPr indent="-361950" lvl="0" marL="457200" rtl="0" algn="l">
              <a:lnSpc>
                <a:spcPct val="115000"/>
              </a:lnSpc>
              <a:spcBef>
                <a:spcPts val="0"/>
              </a:spcBef>
              <a:spcAft>
                <a:spcPts val="0"/>
              </a:spcAft>
              <a:buClr>
                <a:srgbClr val="1F1F1F"/>
              </a:buClr>
              <a:buSzPts val="2100"/>
              <a:buFont typeface="Arial"/>
              <a:buAutoNum type="arabicPeriod"/>
            </a:pPr>
            <a:r>
              <a:rPr b="0" lang="en" sz="2100">
                <a:solidFill>
                  <a:srgbClr val="1F1F1F"/>
                </a:solidFill>
                <a:latin typeface="Arial"/>
                <a:ea typeface="Arial"/>
                <a:cs typeface="Arial"/>
                <a:sym typeface="Arial"/>
              </a:rPr>
              <a:t>Azure Cosmos DB</a:t>
            </a:r>
            <a:endParaRPr b="0" sz="2100">
              <a:solidFill>
                <a:srgbClr val="1F1F1F"/>
              </a:solidFill>
              <a:latin typeface="Arial"/>
              <a:ea typeface="Arial"/>
              <a:cs typeface="Arial"/>
              <a:sym typeface="Arial"/>
            </a:endParaRPr>
          </a:p>
          <a:p>
            <a:pPr indent="-361950" lvl="0" marL="457200" rtl="0" algn="l">
              <a:lnSpc>
                <a:spcPct val="115000"/>
              </a:lnSpc>
              <a:spcBef>
                <a:spcPts val="0"/>
              </a:spcBef>
              <a:spcAft>
                <a:spcPts val="0"/>
              </a:spcAft>
              <a:buClr>
                <a:srgbClr val="1F1F1F"/>
              </a:buClr>
              <a:buSzPts val="2100"/>
              <a:buFont typeface="Arial"/>
              <a:buAutoNum type="arabicPeriod"/>
            </a:pPr>
            <a:r>
              <a:rPr b="0" lang="en" sz="2100">
                <a:solidFill>
                  <a:srgbClr val="1F1F1F"/>
                </a:solidFill>
                <a:latin typeface="Arial"/>
                <a:ea typeface="Arial"/>
                <a:cs typeface="Arial"/>
                <a:sym typeface="Arial"/>
              </a:rPr>
              <a:t>Azure SQL Database</a:t>
            </a:r>
            <a:endParaRPr b="0" sz="2100">
              <a:solidFill>
                <a:srgbClr val="1F1F1F"/>
              </a:solidFill>
              <a:latin typeface="Arial"/>
              <a:ea typeface="Arial"/>
              <a:cs typeface="Arial"/>
              <a:sym typeface="Arial"/>
            </a:endParaRPr>
          </a:p>
          <a:p>
            <a:pPr indent="-361950" lvl="0" marL="457200" rtl="0" algn="l">
              <a:lnSpc>
                <a:spcPct val="115000"/>
              </a:lnSpc>
              <a:spcBef>
                <a:spcPts val="0"/>
              </a:spcBef>
              <a:spcAft>
                <a:spcPts val="0"/>
              </a:spcAft>
              <a:buClr>
                <a:srgbClr val="1F1F1F"/>
              </a:buClr>
              <a:buSzPts val="2100"/>
              <a:buFont typeface="Arial"/>
              <a:buAutoNum type="arabicPeriod"/>
            </a:pPr>
            <a:r>
              <a:rPr b="0" lang="en" sz="2100">
                <a:solidFill>
                  <a:srgbClr val="1F1F1F"/>
                </a:solidFill>
                <a:latin typeface="Arial"/>
                <a:ea typeface="Arial"/>
                <a:cs typeface="Arial"/>
                <a:sym typeface="Arial"/>
              </a:rPr>
              <a:t>Azure Database for MySQL</a:t>
            </a:r>
            <a:endParaRPr b="0" sz="2100">
              <a:solidFill>
                <a:srgbClr val="1F1F1F"/>
              </a:solidFill>
              <a:latin typeface="Arial"/>
              <a:ea typeface="Arial"/>
              <a:cs typeface="Arial"/>
              <a:sym typeface="Arial"/>
            </a:endParaRPr>
          </a:p>
          <a:p>
            <a:pPr indent="-361950" lvl="0" marL="457200" rtl="0" algn="l">
              <a:lnSpc>
                <a:spcPct val="115000"/>
              </a:lnSpc>
              <a:spcBef>
                <a:spcPts val="0"/>
              </a:spcBef>
              <a:spcAft>
                <a:spcPts val="0"/>
              </a:spcAft>
              <a:buClr>
                <a:srgbClr val="1F1F1F"/>
              </a:buClr>
              <a:buSzPts val="2100"/>
              <a:buFont typeface="Arial"/>
              <a:buAutoNum type="arabicPeriod"/>
            </a:pPr>
            <a:r>
              <a:rPr b="0" lang="en" sz="2100">
                <a:solidFill>
                  <a:srgbClr val="1F1F1F"/>
                </a:solidFill>
                <a:latin typeface="Arial"/>
                <a:ea typeface="Arial"/>
                <a:cs typeface="Arial"/>
                <a:sym typeface="Arial"/>
              </a:rPr>
              <a:t>Azure Database for PostgreSQL</a:t>
            </a:r>
            <a:endParaRPr b="0" sz="2100">
              <a:solidFill>
                <a:srgbClr val="1F1F1F"/>
              </a:solidFill>
              <a:latin typeface="Arial"/>
              <a:ea typeface="Arial"/>
              <a:cs typeface="Arial"/>
              <a:sym typeface="Arial"/>
            </a:endParaRPr>
          </a:p>
          <a:p>
            <a:pPr indent="-361950" lvl="0" marL="457200" rtl="0" algn="l">
              <a:lnSpc>
                <a:spcPct val="115000"/>
              </a:lnSpc>
              <a:spcBef>
                <a:spcPts val="0"/>
              </a:spcBef>
              <a:spcAft>
                <a:spcPts val="0"/>
              </a:spcAft>
              <a:buClr>
                <a:srgbClr val="1F1F1F"/>
              </a:buClr>
              <a:buSzPts val="2100"/>
              <a:buFont typeface="Arial"/>
              <a:buAutoNum type="arabicPeriod"/>
            </a:pPr>
            <a:r>
              <a:rPr b="0" lang="en" sz="2100">
                <a:solidFill>
                  <a:srgbClr val="1F1F1F"/>
                </a:solidFill>
                <a:latin typeface="Arial"/>
                <a:ea typeface="Arial"/>
                <a:cs typeface="Arial"/>
                <a:sym typeface="Arial"/>
              </a:rPr>
              <a:t>SQL Server on Azure Virtual Machines</a:t>
            </a:r>
            <a:endParaRPr b="0" sz="2100">
              <a:solidFill>
                <a:srgbClr val="1F1F1F"/>
              </a:solidFill>
              <a:latin typeface="Arial"/>
              <a:ea typeface="Arial"/>
              <a:cs typeface="Arial"/>
              <a:sym typeface="Arial"/>
            </a:endParaRPr>
          </a:p>
          <a:p>
            <a:pPr indent="-361950" lvl="0" marL="457200" rtl="0" algn="l">
              <a:lnSpc>
                <a:spcPct val="115000"/>
              </a:lnSpc>
              <a:spcBef>
                <a:spcPts val="0"/>
              </a:spcBef>
              <a:spcAft>
                <a:spcPts val="0"/>
              </a:spcAft>
              <a:buClr>
                <a:srgbClr val="1F1F1F"/>
              </a:buClr>
              <a:buSzPts val="2100"/>
              <a:buFont typeface="Arial"/>
              <a:buAutoNum type="arabicPeriod"/>
            </a:pPr>
            <a:r>
              <a:rPr b="0" lang="en" sz="2100">
                <a:solidFill>
                  <a:srgbClr val="1F1F1F"/>
                </a:solidFill>
                <a:latin typeface="Arial"/>
                <a:ea typeface="Arial"/>
                <a:cs typeface="Arial"/>
                <a:sym typeface="Arial"/>
              </a:rPr>
              <a:t>Azure Synapse Analytics</a:t>
            </a:r>
            <a:endParaRPr b="0" sz="2100">
              <a:solidFill>
                <a:srgbClr val="1F1F1F"/>
              </a:solidFill>
              <a:latin typeface="Arial"/>
              <a:ea typeface="Arial"/>
              <a:cs typeface="Arial"/>
              <a:sym typeface="Arial"/>
            </a:endParaRPr>
          </a:p>
          <a:p>
            <a:pPr indent="-361950" lvl="0" marL="457200" rtl="0" algn="l">
              <a:lnSpc>
                <a:spcPct val="115000"/>
              </a:lnSpc>
              <a:spcBef>
                <a:spcPts val="0"/>
              </a:spcBef>
              <a:spcAft>
                <a:spcPts val="0"/>
              </a:spcAft>
              <a:buClr>
                <a:srgbClr val="1F1F1F"/>
              </a:buClr>
              <a:buSzPts val="2100"/>
              <a:buFont typeface="Arial"/>
              <a:buAutoNum type="arabicPeriod"/>
            </a:pPr>
            <a:r>
              <a:rPr b="0" lang="en" sz="2100">
                <a:solidFill>
                  <a:srgbClr val="1F1F1F"/>
                </a:solidFill>
                <a:latin typeface="Arial"/>
                <a:ea typeface="Arial"/>
                <a:cs typeface="Arial"/>
                <a:sym typeface="Arial"/>
              </a:rPr>
              <a:t>Azure Database Migration Service</a:t>
            </a:r>
            <a:endParaRPr b="0" sz="2100">
              <a:solidFill>
                <a:srgbClr val="1F1F1F"/>
              </a:solidFill>
              <a:latin typeface="Arial"/>
              <a:ea typeface="Arial"/>
              <a:cs typeface="Arial"/>
              <a:sym typeface="Arial"/>
            </a:endParaRPr>
          </a:p>
          <a:p>
            <a:pPr indent="-361950" lvl="0" marL="457200" rtl="0" algn="l">
              <a:lnSpc>
                <a:spcPct val="115000"/>
              </a:lnSpc>
              <a:spcBef>
                <a:spcPts val="0"/>
              </a:spcBef>
              <a:spcAft>
                <a:spcPts val="0"/>
              </a:spcAft>
              <a:buClr>
                <a:srgbClr val="1F1F1F"/>
              </a:buClr>
              <a:buSzPts val="2100"/>
              <a:buFont typeface="Arial"/>
              <a:buAutoNum type="arabicPeriod"/>
            </a:pPr>
            <a:r>
              <a:rPr b="0" lang="en" sz="2100">
                <a:solidFill>
                  <a:srgbClr val="1F1F1F"/>
                </a:solidFill>
                <a:latin typeface="Arial"/>
                <a:ea typeface="Arial"/>
                <a:cs typeface="Arial"/>
                <a:sym typeface="Arial"/>
              </a:rPr>
              <a:t>Azure Cache for Redis</a:t>
            </a:r>
            <a:endParaRPr b="0" sz="2100">
              <a:solidFill>
                <a:srgbClr val="1F1F1F"/>
              </a:solidFill>
              <a:latin typeface="Arial"/>
              <a:ea typeface="Arial"/>
              <a:cs typeface="Arial"/>
              <a:sym typeface="Arial"/>
            </a:endParaRPr>
          </a:p>
          <a:p>
            <a:pPr indent="-361950" lvl="0" marL="457200" rtl="0" algn="l">
              <a:lnSpc>
                <a:spcPct val="115000"/>
              </a:lnSpc>
              <a:spcBef>
                <a:spcPts val="0"/>
              </a:spcBef>
              <a:spcAft>
                <a:spcPts val="0"/>
              </a:spcAft>
              <a:buClr>
                <a:srgbClr val="1F1F1F"/>
              </a:buClr>
              <a:buSzPts val="2100"/>
              <a:buFont typeface="Arial"/>
              <a:buAutoNum type="arabicPeriod"/>
            </a:pPr>
            <a:r>
              <a:rPr b="0" lang="en" sz="2100">
                <a:solidFill>
                  <a:srgbClr val="1F1F1F"/>
                </a:solidFill>
                <a:latin typeface="Arial"/>
                <a:ea typeface="Arial"/>
                <a:cs typeface="Arial"/>
                <a:sym typeface="Arial"/>
              </a:rPr>
              <a:t>Azure Database for MariaDB</a:t>
            </a:r>
            <a:endParaRPr sz="2100">
              <a:solidFill>
                <a:srgbClr val="1F1F1F"/>
              </a:solidFill>
              <a:latin typeface="Arial"/>
              <a:ea typeface="Arial"/>
              <a:cs typeface="Arial"/>
              <a:sym typeface="Arial"/>
            </a:endParaRPr>
          </a:p>
        </p:txBody>
      </p:sp>
      <p:sp>
        <p:nvSpPr>
          <p:cNvPr id="1319" name="Google Shape;1319;p195"/>
          <p:cNvSpPr txBox="1"/>
          <p:nvPr/>
        </p:nvSpPr>
        <p:spPr>
          <a:xfrm>
            <a:off x="1104910" y="247500"/>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.83</a:t>
            </a:r>
            <a:endParaRPr b="1" sz="1800">
              <a:solidFill>
                <a:schemeClr val="accent3"/>
              </a:solidFill>
              <a:latin typeface="Open Sans"/>
              <a:ea typeface="Open Sans"/>
              <a:cs typeface="Open Sans"/>
              <a:sym typeface="Open Sans"/>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pic>
        <p:nvPicPr>
          <p:cNvPr id="1324" name="Google Shape;1324;p196"/>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325" name="Google Shape;1325;p196"/>
          <p:cNvSpPr txBox="1"/>
          <p:nvPr>
            <p:ph type="title"/>
          </p:nvPr>
        </p:nvSpPr>
        <p:spPr>
          <a:xfrm>
            <a:off x="1543059" y="1003696"/>
            <a:ext cx="49062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types of Azure</a:t>
            </a:r>
            <a:endParaRPr sz="4500">
              <a:solidFill>
                <a:srgbClr val="274E13"/>
              </a:solidFill>
            </a:endParaRPr>
          </a:p>
          <a:p>
            <a:pPr indent="0" lvl="0" marL="0" rtl="0" algn="ctr">
              <a:spcBef>
                <a:spcPts val="0"/>
              </a:spcBef>
              <a:spcAft>
                <a:spcPts val="0"/>
              </a:spcAft>
              <a:buNone/>
            </a:pPr>
            <a:r>
              <a:rPr lang="en" sz="4500">
                <a:solidFill>
                  <a:srgbClr val="274E13"/>
                </a:solidFill>
              </a:rPr>
              <a:t>WEB HOSTING Services?</a:t>
            </a:r>
            <a:endParaRPr sz="4500">
              <a:solidFill>
                <a:srgbClr val="274E13"/>
              </a:solidFill>
            </a:endParaRPr>
          </a:p>
        </p:txBody>
      </p:sp>
      <p:sp>
        <p:nvSpPr>
          <p:cNvPr id="1326" name="Google Shape;1326;p196"/>
          <p:cNvSpPr txBox="1"/>
          <p:nvPr/>
        </p:nvSpPr>
        <p:spPr>
          <a:xfrm>
            <a:off x="1104898" y="247500"/>
            <a:ext cx="7920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Q.84</a:t>
            </a:r>
            <a:endParaRPr b="1" sz="1800">
              <a:solidFill>
                <a:schemeClr val="accent3"/>
              </a:solidFill>
              <a:latin typeface="Open Sans"/>
              <a:ea typeface="Open Sans"/>
              <a:cs typeface="Open Sans"/>
              <a:sym typeface="Open Sans"/>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pic>
        <p:nvPicPr>
          <p:cNvPr id="1331" name="Google Shape;1331;p197"/>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332" name="Google Shape;1332;p197"/>
          <p:cNvSpPr txBox="1"/>
          <p:nvPr>
            <p:ph type="title"/>
          </p:nvPr>
        </p:nvSpPr>
        <p:spPr>
          <a:xfrm>
            <a:off x="1266098" y="756600"/>
            <a:ext cx="6093000" cy="3966600"/>
          </a:xfrm>
          <a:prstGeom prst="rect">
            <a:avLst/>
          </a:prstGeom>
        </p:spPr>
        <p:txBody>
          <a:bodyPr anchorCtr="0" anchor="ctr" bIns="91425" lIns="91425" spcFirstLastPara="1" rIns="91425" wrap="square" tIns="91425">
            <a:spAutoFit/>
          </a:bodyPr>
          <a:lstStyle/>
          <a:p>
            <a:pPr indent="-342900" lvl="0" marL="457200" rtl="0" algn="l">
              <a:lnSpc>
                <a:spcPct val="115000"/>
              </a:lnSpc>
              <a:spcBef>
                <a:spcPts val="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Azure App Service:</a:t>
            </a:r>
            <a:r>
              <a:rPr b="0" lang="en" sz="1800">
                <a:solidFill>
                  <a:srgbClr val="1F1F1F"/>
                </a:solidFill>
                <a:latin typeface="Arial"/>
                <a:ea typeface="Arial"/>
                <a:cs typeface="Arial"/>
                <a:sym typeface="Arial"/>
              </a:rPr>
              <a:t> Quickly create powerful cloud web-based apps.</a:t>
            </a:r>
            <a:endParaRPr b="0"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Azure Notification Hubs:</a:t>
            </a:r>
            <a:r>
              <a:rPr b="0" lang="en" sz="1800">
                <a:solidFill>
                  <a:srgbClr val="1F1F1F"/>
                </a:solidFill>
                <a:latin typeface="Arial"/>
                <a:ea typeface="Arial"/>
                <a:cs typeface="Arial"/>
                <a:sym typeface="Arial"/>
              </a:rPr>
              <a:t>  Send push notifications to any platform from any back end.</a:t>
            </a:r>
            <a:endParaRPr b="0"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Azure API Management: </a:t>
            </a:r>
            <a:r>
              <a:rPr b="0" lang="en" sz="1800">
                <a:solidFill>
                  <a:srgbClr val="1F1F1F"/>
                </a:solidFill>
                <a:latin typeface="Arial"/>
                <a:ea typeface="Arial"/>
                <a:cs typeface="Arial"/>
                <a:sym typeface="Arial"/>
              </a:rPr>
              <a:t> Publish APIs to devs, partners, and ees securely and at scale.</a:t>
            </a:r>
            <a:endParaRPr b="0"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Azure Cognitive Search: </a:t>
            </a:r>
            <a:r>
              <a:rPr b="0" lang="en" sz="1800">
                <a:solidFill>
                  <a:srgbClr val="1F1F1F"/>
                </a:solidFill>
                <a:latin typeface="Arial"/>
                <a:ea typeface="Arial"/>
                <a:cs typeface="Arial"/>
                <a:sym typeface="Arial"/>
              </a:rPr>
              <a:t>Deploy this fully managed search as a service.</a:t>
            </a:r>
            <a:endParaRPr b="0"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Web Apps feature of Azure App Service:</a:t>
            </a:r>
            <a:r>
              <a:rPr b="0" lang="en" sz="1800">
                <a:solidFill>
                  <a:srgbClr val="1F1F1F"/>
                </a:solidFill>
                <a:latin typeface="Arial"/>
                <a:ea typeface="Arial"/>
                <a:cs typeface="Arial"/>
                <a:sym typeface="Arial"/>
              </a:rPr>
              <a:t> Create and deploy mission-critical web apps at scale.</a:t>
            </a:r>
            <a:endParaRPr b="0"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Azure SignalR Service: </a:t>
            </a:r>
            <a:r>
              <a:rPr b="0" lang="en" sz="1800">
                <a:solidFill>
                  <a:srgbClr val="1F1F1F"/>
                </a:solidFill>
                <a:latin typeface="Arial"/>
                <a:ea typeface="Arial"/>
                <a:cs typeface="Arial"/>
                <a:sym typeface="Arial"/>
              </a:rPr>
              <a:t>Add real-time web functionalities easily.</a:t>
            </a:r>
            <a:endParaRPr b="0" sz="1800">
              <a:solidFill>
                <a:srgbClr val="1F1F1F"/>
              </a:solidFill>
              <a:latin typeface="Arial"/>
              <a:ea typeface="Arial"/>
              <a:cs typeface="Arial"/>
              <a:sym typeface="Arial"/>
            </a:endParaRPr>
          </a:p>
        </p:txBody>
      </p:sp>
      <p:sp>
        <p:nvSpPr>
          <p:cNvPr id="1333" name="Google Shape;1333;p197"/>
          <p:cNvSpPr txBox="1"/>
          <p:nvPr/>
        </p:nvSpPr>
        <p:spPr>
          <a:xfrm>
            <a:off x="1104910" y="247500"/>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.84</a:t>
            </a:r>
            <a:endParaRPr b="1" sz="1800">
              <a:solidFill>
                <a:schemeClr val="accent3"/>
              </a:solidFill>
              <a:latin typeface="Open Sans"/>
              <a:ea typeface="Open Sans"/>
              <a:cs typeface="Open Sans"/>
              <a:sym typeface="Open Sans"/>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pic>
        <p:nvPicPr>
          <p:cNvPr id="1338" name="Google Shape;1338;p198"/>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339" name="Google Shape;1339;p198"/>
          <p:cNvSpPr txBox="1"/>
          <p:nvPr>
            <p:ph type="title"/>
          </p:nvPr>
        </p:nvSpPr>
        <p:spPr>
          <a:xfrm>
            <a:off x="1543059" y="1003696"/>
            <a:ext cx="49062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types of Azure</a:t>
            </a:r>
            <a:endParaRPr sz="4500">
              <a:solidFill>
                <a:srgbClr val="274E13"/>
              </a:solidFill>
            </a:endParaRPr>
          </a:p>
          <a:p>
            <a:pPr indent="0" lvl="0" marL="0" rtl="0" algn="ctr">
              <a:spcBef>
                <a:spcPts val="0"/>
              </a:spcBef>
              <a:spcAft>
                <a:spcPts val="0"/>
              </a:spcAft>
              <a:buNone/>
            </a:pPr>
            <a:r>
              <a:rPr lang="en" sz="4500">
                <a:solidFill>
                  <a:srgbClr val="274E13"/>
                </a:solidFill>
              </a:rPr>
              <a:t>IoT Support Services?</a:t>
            </a:r>
            <a:endParaRPr sz="4500">
              <a:solidFill>
                <a:srgbClr val="274E13"/>
              </a:solidFill>
            </a:endParaRPr>
          </a:p>
        </p:txBody>
      </p:sp>
      <p:sp>
        <p:nvSpPr>
          <p:cNvPr id="1340" name="Google Shape;1340;p198"/>
          <p:cNvSpPr txBox="1"/>
          <p:nvPr/>
        </p:nvSpPr>
        <p:spPr>
          <a:xfrm>
            <a:off x="1104898" y="247500"/>
            <a:ext cx="7797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Q.85</a:t>
            </a:r>
            <a:endParaRPr b="1" sz="1800">
              <a:solidFill>
                <a:schemeClr val="accent3"/>
              </a:solidFill>
              <a:latin typeface="Open Sans"/>
              <a:ea typeface="Open Sans"/>
              <a:cs typeface="Open Sans"/>
              <a:sym typeface="Open Sans"/>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pic>
        <p:nvPicPr>
          <p:cNvPr id="1345" name="Google Shape;1345;p199"/>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346" name="Google Shape;1346;p199"/>
          <p:cNvSpPr txBox="1"/>
          <p:nvPr>
            <p:ph type="title"/>
          </p:nvPr>
        </p:nvSpPr>
        <p:spPr>
          <a:xfrm>
            <a:off x="1418500" y="756600"/>
            <a:ext cx="5543100" cy="3224700"/>
          </a:xfrm>
          <a:prstGeom prst="rect">
            <a:avLst/>
          </a:prstGeom>
        </p:spPr>
        <p:txBody>
          <a:bodyPr anchorCtr="0" anchor="ctr" bIns="91425" lIns="91425" spcFirstLastPara="1" rIns="91425" wrap="square" tIns="91425">
            <a:spAutoFit/>
          </a:bodyPr>
          <a:lstStyle/>
          <a:p>
            <a:pPr indent="-387350" lvl="0" marL="457200" rtl="0" algn="l">
              <a:lnSpc>
                <a:spcPct val="115000"/>
              </a:lnSpc>
              <a:spcBef>
                <a:spcPts val="0"/>
              </a:spcBef>
              <a:spcAft>
                <a:spcPts val="0"/>
              </a:spcAft>
              <a:buClr>
                <a:srgbClr val="1F1F1F"/>
              </a:buClr>
              <a:buSzPts val="2500"/>
              <a:buFont typeface="Arial"/>
              <a:buAutoNum type="arabicPeriod"/>
            </a:pPr>
            <a:r>
              <a:rPr b="0" lang="en" sz="2500">
                <a:solidFill>
                  <a:srgbClr val="1F1F1F"/>
                </a:solidFill>
                <a:latin typeface="Arial"/>
                <a:ea typeface="Arial"/>
                <a:cs typeface="Arial"/>
                <a:sym typeface="Arial"/>
              </a:rPr>
              <a:t>IoT Central </a:t>
            </a:r>
            <a:endParaRPr b="0" sz="2500">
              <a:solidFill>
                <a:srgbClr val="1F1F1F"/>
              </a:solidFill>
              <a:latin typeface="Arial"/>
              <a:ea typeface="Arial"/>
              <a:cs typeface="Arial"/>
              <a:sym typeface="Arial"/>
            </a:endParaRPr>
          </a:p>
          <a:p>
            <a:pPr indent="-387350" lvl="1" marL="914400" rtl="0" algn="l">
              <a:lnSpc>
                <a:spcPct val="115000"/>
              </a:lnSpc>
              <a:spcBef>
                <a:spcPts val="0"/>
              </a:spcBef>
              <a:spcAft>
                <a:spcPts val="0"/>
              </a:spcAft>
              <a:buSzPts val="2500"/>
              <a:buFont typeface="Arial"/>
              <a:buChar char="○"/>
            </a:pPr>
            <a:r>
              <a:rPr b="0" lang="en" sz="2500">
                <a:solidFill>
                  <a:srgbClr val="1F1F1F"/>
                </a:solidFill>
                <a:latin typeface="Arial"/>
                <a:ea typeface="Arial"/>
                <a:cs typeface="Arial"/>
                <a:sym typeface="Arial"/>
              </a:rPr>
              <a:t>IoT SaaS</a:t>
            </a:r>
            <a:endParaRPr b="0" sz="2500">
              <a:solidFill>
                <a:srgbClr val="1F1F1F"/>
              </a:solidFill>
              <a:latin typeface="Arial"/>
              <a:ea typeface="Arial"/>
              <a:cs typeface="Arial"/>
              <a:sym typeface="Arial"/>
            </a:endParaRPr>
          </a:p>
          <a:p>
            <a:pPr indent="-387350" lvl="0" marL="457200" rtl="0" algn="l">
              <a:lnSpc>
                <a:spcPct val="115000"/>
              </a:lnSpc>
              <a:spcBef>
                <a:spcPts val="0"/>
              </a:spcBef>
              <a:spcAft>
                <a:spcPts val="0"/>
              </a:spcAft>
              <a:buClr>
                <a:srgbClr val="1F1F1F"/>
              </a:buClr>
              <a:buSzPts val="2500"/>
              <a:buFont typeface="Arial"/>
              <a:buAutoNum type="arabicPeriod"/>
            </a:pPr>
            <a:r>
              <a:rPr b="0" lang="en" sz="2500">
                <a:solidFill>
                  <a:srgbClr val="1F1F1F"/>
                </a:solidFill>
                <a:latin typeface="Arial"/>
                <a:ea typeface="Arial"/>
                <a:cs typeface="Arial"/>
                <a:sym typeface="Arial"/>
              </a:rPr>
              <a:t>Azure IoT Hub </a:t>
            </a:r>
            <a:endParaRPr b="0" sz="2500">
              <a:solidFill>
                <a:srgbClr val="1F1F1F"/>
              </a:solidFill>
              <a:latin typeface="Arial"/>
              <a:ea typeface="Arial"/>
              <a:cs typeface="Arial"/>
              <a:sym typeface="Arial"/>
            </a:endParaRPr>
          </a:p>
          <a:p>
            <a:pPr indent="-387350" lvl="1" marL="914400" rtl="0" algn="l">
              <a:lnSpc>
                <a:spcPct val="115000"/>
              </a:lnSpc>
              <a:spcBef>
                <a:spcPts val="0"/>
              </a:spcBef>
              <a:spcAft>
                <a:spcPts val="0"/>
              </a:spcAft>
              <a:buSzPts val="2500"/>
              <a:buFont typeface="Arial"/>
              <a:buChar char="○"/>
            </a:pPr>
            <a:r>
              <a:rPr b="0" lang="en" sz="2500">
                <a:solidFill>
                  <a:srgbClr val="1F1F1F"/>
                </a:solidFill>
                <a:latin typeface="Arial"/>
                <a:ea typeface="Arial"/>
                <a:cs typeface="Arial"/>
                <a:sym typeface="Arial"/>
              </a:rPr>
              <a:t>Messaging hub</a:t>
            </a:r>
            <a:endParaRPr b="0" sz="2500">
              <a:solidFill>
                <a:srgbClr val="1F1F1F"/>
              </a:solidFill>
              <a:latin typeface="Arial"/>
              <a:ea typeface="Arial"/>
              <a:cs typeface="Arial"/>
              <a:sym typeface="Arial"/>
            </a:endParaRPr>
          </a:p>
          <a:p>
            <a:pPr indent="-387350" lvl="0" marL="457200" rtl="0" algn="l">
              <a:lnSpc>
                <a:spcPct val="115000"/>
              </a:lnSpc>
              <a:spcBef>
                <a:spcPts val="0"/>
              </a:spcBef>
              <a:spcAft>
                <a:spcPts val="0"/>
              </a:spcAft>
              <a:buClr>
                <a:srgbClr val="1F1F1F"/>
              </a:buClr>
              <a:buSzPts val="2500"/>
              <a:buFont typeface="Arial"/>
              <a:buAutoNum type="arabicPeriod"/>
            </a:pPr>
            <a:r>
              <a:rPr b="0" lang="en" sz="2500">
                <a:solidFill>
                  <a:srgbClr val="1F1F1F"/>
                </a:solidFill>
                <a:latin typeface="Arial"/>
                <a:ea typeface="Arial"/>
                <a:cs typeface="Arial"/>
                <a:sym typeface="Arial"/>
              </a:rPr>
              <a:t>IoT Edge </a:t>
            </a:r>
            <a:endParaRPr b="0" sz="2500">
              <a:solidFill>
                <a:srgbClr val="1F1F1F"/>
              </a:solidFill>
              <a:latin typeface="Arial"/>
              <a:ea typeface="Arial"/>
              <a:cs typeface="Arial"/>
              <a:sym typeface="Arial"/>
            </a:endParaRPr>
          </a:p>
          <a:p>
            <a:pPr indent="-387350" lvl="1" marL="914400" rtl="0" algn="l">
              <a:lnSpc>
                <a:spcPct val="115000"/>
              </a:lnSpc>
              <a:spcBef>
                <a:spcPts val="0"/>
              </a:spcBef>
              <a:spcAft>
                <a:spcPts val="0"/>
              </a:spcAft>
              <a:buSzPts val="2500"/>
              <a:buFont typeface="Arial"/>
              <a:buChar char="○"/>
            </a:pPr>
            <a:r>
              <a:rPr b="0" lang="en" sz="2500">
                <a:solidFill>
                  <a:srgbClr val="1F1F1F"/>
                </a:solidFill>
                <a:latin typeface="Arial"/>
                <a:ea typeface="Arial"/>
                <a:cs typeface="Arial"/>
                <a:sym typeface="Arial"/>
              </a:rPr>
              <a:t>Data analysis models to be pushed to IoT devices</a:t>
            </a:r>
            <a:endParaRPr b="0" sz="2500">
              <a:solidFill>
                <a:srgbClr val="1F1F1F"/>
              </a:solidFill>
              <a:latin typeface="Arial"/>
              <a:ea typeface="Arial"/>
              <a:cs typeface="Arial"/>
              <a:sym typeface="Arial"/>
            </a:endParaRPr>
          </a:p>
        </p:txBody>
      </p:sp>
      <p:sp>
        <p:nvSpPr>
          <p:cNvPr id="1347" name="Google Shape;1347;p199"/>
          <p:cNvSpPr txBox="1"/>
          <p:nvPr/>
        </p:nvSpPr>
        <p:spPr>
          <a:xfrm>
            <a:off x="1104910" y="247500"/>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.85</a:t>
            </a:r>
            <a:endParaRPr b="1" sz="1800">
              <a:solidFill>
                <a:schemeClr val="accent3"/>
              </a:solidFill>
              <a:latin typeface="Open Sans"/>
              <a:ea typeface="Open Sans"/>
              <a:cs typeface="Open Sans"/>
              <a:sym typeface="Open Sans"/>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pic>
        <p:nvPicPr>
          <p:cNvPr id="1352" name="Google Shape;1352;p200"/>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353" name="Google Shape;1353;p200"/>
          <p:cNvSpPr txBox="1"/>
          <p:nvPr>
            <p:ph type="title"/>
          </p:nvPr>
        </p:nvSpPr>
        <p:spPr>
          <a:xfrm>
            <a:off x="15430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types of Azure Services that </a:t>
            </a:r>
            <a:endParaRPr sz="4500">
              <a:solidFill>
                <a:srgbClr val="274E13"/>
              </a:solidFill>
            </a:endParaRPr>
          </a:p>
          <a:p>
            <a:pPr indent="0" lvl="0" marL="0" rtl="0" algn="ctr">
              <a:spcBef>
                <a:spcPts val="0"/>
              </a:spcBef>
              <a:spcAft>
                <a:spcPts val="0"/>
              </a:spcAft>
              <a:buNone/>
            </a:pPr>
            <a:r>
              <a:rPr lang="en" sz="4500">
                <a:solidFill>
                  <a:srgbClr val="274E13"/>
                </a:solidFill>
              </a:rPr>
              <a:t>support BIG DATA ?</a:t>
            </a:r>
            <a:endParaRPr sz="4500">
              <a:solidFill>
                <a:srgbClr val="274E13"/>
              </a:solidFill>
            </a:endParaRPr>
          </a:p>
        </p:txBody>
      </p:sp>
      <p:sp>
        <p:nvSpPr>
          <p:cNvPr id="1354" name="Google Shape;1354;p200"/>
          <p:cNvSpPr txBox="1"/>
          <p:nvPr/>
        </p:nvSpPr>
        <p:spPr>
          <a:xfrm>
            <a:off x="1104887" y="247500"/>
            <a:ext cx="16053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Q.86</a:t>
            </a:r>
            <a:endParaRPr b="1" sz="1800">
              <a:solidFill>
                <a:schemeClr val="accent3"/>
              </a:solidFill>
              <a:latin typeface="Open Sans"/>
              <a:ea typeface="Open Sans"/>
              <a:cs typeface="Open Sans"/>
              <a:sym typeface="Open Sans"/>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pic>
        <p:nvPicPr>
          <p:cNvPr id="1359" name="Google Shape;1359;p201"/>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360" name="Google Shape;1360;p201"/>
          <p:cNvSpPr txBox="1"/>
          <p:nvPr>
            <p:ph type="title"/>
          </p:nvPr>
        </p:nvSpPr>
        <p:spPr>
          <a:xfrm>
            <a:off x="1418500" y="756600"/>
            <a:ext cx="5778600" cy="3508800"/>
          </a:xfrm>
          <a:prstGeom prst="rect">
            <a:avLst/>
          </a:prstGeom>
        </p:spPr>
        <p:txBody>
          <a:bodyPr anchorCtr="0" anchor="ctr" bIns="91425" lIns="91425" spcFirstLastPara="1" rIns="91425" wrap="square" tIns="91425">
            <a:spAutoFit/>
          </a:bodyPr>
          <a:lstStyle/>
          <a:p>
            <a:pPr indent="-342900" lvl="0" marL="457200" rtl="0" algn="l">
              <a:lnSpc>
                <a:spcPct val="115000"/>
              </a:lnSpc>
              <a:spcBef>
                <a:spcPts val="0"/>
              </a:spcBef>
              <a:spcAft>
                <a:spcPts val="0"/>
              </a:spcAft>
              <a:buClr>
                <a:srgbClr val="1F1F1F"/>
              </a:buClr>
              <a:buSzPts val="1800"/>
              <a:buFont typeface="Arial"/>
              <a:buAutoNum type="arabicPeriod"/>
            </a:pPr>
            <a:r>
              <a:rPr b="0" lang="en" sz="1800">
                <a:solidFill>
                  <a:srgbClr val="1F1F1F"/>
                </a:solidFill>
                <a:latin typeface="Arial"/>
                <a:ea typeface="Arial"/>
                <a:cs typeface="Arial"/>
                <a:sym typeface="Arial"/>
              </a:rPr>
              <a:t>Azure Synapse Analytics</a:t>
            </a:r>
            <a:endParaRPr b="0" sz="1800">
              <a:solidFill>
                <a:srgbClr val="1F1F1F"/>
              </a:solidFill>
              <a:latin typeface="Arial"/>
              <a:ea typeface="Arial"/>
              <a:cs typeface="Arial"/>
              <a:sym typeface="Arial"/>
            </a:endParaRPr>
          </a:p>
          <a:p>
            <a:pPr indent="-336550" lvl="1" marL="914400" rtl="0" algn="l">
              <a:lnSpc>
                <a:spcPct val="115000"/>
              </a:lnSpc>
              <a:spcBef>
                <a:spcPts val="0"/>
              </a:spcBef>
              <a:spcAft>
                <a:spcPts val="0"/>
              </a:spcAft>
              <a:buClr>
                <a:srgbClr val="1F1F1F"/>
              </a:buClr>
              <a:buSzPts val="1700"/>
              <a:buFont typeface="Arial"/>
              <a:buChar char="○"/>
            </a:pPr>
            <a:r>
              <a:rPr b="0" lang="en" sz="1700">
                <a:solidFill>
                  <a:srgbClr val="1F1F1F"/>
                </a:solidFill>
                <a:latin typeface="Arial"/>
                <a:ea typeface="Arial"/>
                <a:cs typeface="Arial"/>
                <a:sym typeface="Arial"/>
              </a:rPr>
              <a:t>Uses cloud based enterprise data warehouse</a:t>
            </a:r>
            <a:endParaRPr b="0" sz="1700">
              <a:solidFill>
                <a:srgbClr val="1F1F1F"/>
              </a:solidFill>
              <a:latin typeface="Arial"/>
              <a:ea typeface="Arial"/>
              <a:cs typeface="Arial"/>
              <a:sym typeface="Arial"/>
            </a:endParaRPr>
          </a:p>
          <a:p>
            <a:pPr indent="-336550" lvl="1" marL="914400" rtl="0" algn="l">
              <a:lnSpc>
                <a:spcPct val="115000"/>
              </a:lnSpc>
              <a:spcBef>
                <a:spcPts val="0"/>
              </a:spcBef>
              <a:spcAft>
                <a:spcPts val="0"/>
              </a:spcAft>
              <a:buClr>
                <a:srgbClr val="1F1F1F"/>
              </a:buClr>
              <a:buSzPts val="1700"/>
              <a:buFont typeface="Arial"/>
              <a:buChar char="○"/>
            </a:pPr>
            <a:r>
              <a:rPr b="0" lang="en" sz="1700">
                <a:solidFill>
                  <a:srgbClr val="1F1F1F"/>
                </a:solidFill>
                <a:latin typeface="Arial"/>
                <a:ea typeface="Arial"/>
                <a:cs typeface="Arial"/>
                <a:sym typeface="Arial"/>
              </a:rPr>
              <a:t>takes advantage of massively parallel processing to run complex queries quickly across petabytes of data.</a:t>
            </a:r>
            <a:endParaRPr b="0" sz="17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AutoNum type="arabicPeriod"/>
            </a:pPr>
            <a:r>
              <a:rPr b="0" lang="en" sz="1800">
                <a:solidFill>
                  <a:srgbClr val="1F1F1F"/>
                </a:solidFill>
                <a:latin typeface="Arial"/>
                <a:ea typeface="Arial"/>
                <a:cs typeface="Arial"/>
                <a:sym typeface="Arial"/>
              </a:rPr>
              <a:t>Azure HDInsight</a:t>
            </a:r>
            <a:endParaRPr b="0" sz="1800">
              <a:solidFill>
                <a:srgbClr val="1F1F1F"/>
              </a:solidFill>
              <a:latin typeface="Arial"/>
              <a:ea typeface="Arial"/>
              <a:cs typeface="Arial"/>
              <a:sym typeface="Arial"/>
            </a:endParaRPr>
          </a:p>
          <a:p>
            <a:pPr indent="-336550" lvl="1" marL="914400" rtl="0" algn="l">
              <a:lnSpc>
                <a:spcPct val="115000"/>
              </a:lnSpc>
              <a:spcBef>
                <a:spcPts val="0"/>
              </a:spcBef>
              <a:spcAft>
                <a:spcPts val="0"/>
              </a:spcAft>
              <a:buClr>
                <a:srgbClr val="1F1F1F"/>
              </a:buClr>
              <a:buSzPts val="1700"/>
              <a:buFont typeface="Arial"/>
              <a:buChar char="○"/>
            </a:pPr>
            <a:r>
              <a:rPr b="0" lang="en" sz="1700">
                <a:solidFill>
                  <a:srgbClr val="1F1F1F"/>
                </a:solidFill>
                <a:latin typeface="Arial"/>
                <a:ea typeface="Arial"/>
                <a:cs typeface="Arial"/>
                <a:sym typeface="Arial"/>
              </a:rPr>
              <a:t>Process massive amounts of data w/ </a:t>
            </a:r>
            <a:r>
              <a:rPr b="0" lang="en" sz="1700">
                <a:solidFill>
                  <a:srgbClr val="1F1F1F"/>
                </a:solidFill>
                <a:latin typeface="Arial"/>
                <a:ea typeface="Arial"/>
                <a:cs typeface="Arial"/>
                <a:sym typeface="Arial"/>
              </a:rPr>
              <a:t>managed clusters of Hadoop clusters in the cloud.</a:t>
            </a:r>
            <a:endParaRPr b="0" sz="17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AutoNum type="arabicPeriod"/>
            </a:pPr>
            <a:r>
              <a:rPr b="0" lang="en" sz="1800">
                <a:solidFill>
                  <a:srgbClr val="1F1F1F"/>
                </a:solidFill>
                <a:latin typeface="Arial"/>
                <a:ea typeface="Arial"/>
                <a:cs typeface="Arial"/>
                <a:sym typeface="Arial"/>
              </a:rPr>
              <a:t>Azure Databricks</a:t>
            </a:r>
            <a:endParaRPr b="0" sz="1800">
              <a:solidFill>
                <a:srgbClr val="1F1F1F"/>
              </a:solidFill>
              <a:latin typeface="Arial"/>
              <a:ea typeface="Arial"/>
              <a:cs typeface="Arial"/>
              <a:sym typeface="Arial"/>
            </a:endParaRPr>
          </a:p>
          <a:p>
            <a:pPr indent="-336550" lvl="1" marL="914400" rtl="0" algn="l">
              <a:lnSpc>
                <a:spcPct val="115000"/>
              </a:lnSpc>
              <a:spcBef>
                <a:spcPts val="0"/>
              </a:spcBef>
              <a:spcAft>
                <a:spcPts val="0"/>
              </a:spcAft>
              <a:buClr>
                <a:srgbClr val="1F1F1F"/>
              </a:buClr>
              <a:buSzPts val="1700"/>
              <a:buFont typeface="Arial"/>
              <a:buChar char="○"/>
            </a:pPr>
            <a:r>
              <a:rPr b="0" lang="en" sz="1700">
                <a:solidFill>
                  <a:srgbClr val="1F1F1F"/>
                </a:solidFill>
                <a:latin typeface="Arial"/>
                <a:ea typeface="Arial"/>
                <a:cs typeface="Arial"/>
                <a:sym typeface="Arial"/>
              </a:rPr>
              <a:t>Apache Spark-based analytics service used to integrate other big data services in Azure</a:t>
            </a:r>
            <a:endParaRPr b="0" sz="1700">
              <a:solidFill>
                <a:srgbClr val="1F1F1F"/>
              </a:solidFill>
              <a:latin typeface="Arial"/>
              <a:ea typeface="Arial"/>
              <a:cs typeface="Arial"/>
              <a:sym typeface="Arial"/>
            </a:endParaRPr>
          </a:p>
        </p:txBody>
      </p:sp>
      <p:sp>
        <p:nvSpPr>
          <p:cNvPr id="1361" name="Google Shape;1361;p201"/>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.86</a:t>
            </a:r>
            <a:endParaRPr b="1" sz="1800">
              <a:solidFill>
                <a:schemeClr val="accent3"/>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87" name="Shape 187"/>
        <p:cNvGrpSpPr/>
        <p:nvPr/>
      </p:nvGrpSpPr>
      <p:grpSpPr>
        <a:xfrm>
          <a:off x="0" y="0"/>
          <a:ext cx="0" cy="0"/>
          <a:chOff x="0" y="0"/>
          <a:chExt cx="0" cy="0"/>
        </a:xfrm>
      </p:grpSpPr>
      <p:sp>
        <p:nvSpPr>
          <p:cNvPr id="188" name="Google Shape;188;p31"/>
          <p:cNvSpPr txBox="1"/>
          <p:nvPr>
            <p:ph type="title"/>
          </p:nvPr>
        </p:nvSpPr>
        <p:spPr>
          <a:xfrm>
            <a:off x="490250" y="526350"/>
            <a:ext cx="7837800" cy="4090800"/>
          </a:xfrm>
          <a:prstGeom prst="rect">
            <a:avLst/>
          </a:prstGeom>
        </p:spPr>
        <p:txBody>
          <a:bodyPr anchorCtr="0" anchor="ctr" bIns="91425" lIns="91425" spcFirstLastPara="1" rIns="91425" wrap="square" tIns="91425">
            <a:normAutofit/>
          </a:bodyPr>
          <a:lstStyle/>
          <a:p>
            <a:pPr indent="0" lvl="0" marL="0" rtl="0" algn="l">
              <a:lnSpc>
                <a:spcPct val="112500"/>
              </a:lnSpc>
              <a:spcBef>
                <a:spcPts val="0"/>
              </a:spcBef>
              <a:spcAft>
                <a:spcPts val="0"/>
              </a:spcAft>
              <a:buNone/>
            </a:pPr>
            <a:r>
              <a:rPr b="1" lang="en" sz="2300">
                <a:solidFill>
                  <a:srgbClr val="161616"/>
                </a:solidFill>
                <a:highlight>
                  <a:srgbClr val="FFFFFF"/>
                </a:highlight>
                <a:latin typeface="Arial"/>
                <a:ea typeface="Arial"/>
                <a:cs typeface="Arial"/>
                <a:sym typeface="Arial"/>
              </a:rPr>
              <a:t>Microsoft Azure Fundamentals: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Describe cloud concepts</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Next module: </a:t>
            </a:r>
            <a:endParaRPr b="1" sz="2300">
              <a:solidFill>
                <a:srgbClr val="161616"/>
              </a:solidFill>
              <a:highlight>
                <a:srgbClr val="FFFFFF"/>
              </a:highlight>
              <a:latin typeface="Arial"/>
              <a:ea typeface="Arial"/>
              <a:cs typeface="Arial"/>
              <a:sym typeface="Arial"/>
            </a:endParaRPr>
          </a:p>
          <a:p>
            <a:pPr indent="0" lvl="0" marL="45720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#1.3 Describe cloud service types</a:t>
            </a:r>
            <a:endParaRPr b="1" sz="2300">
              <a:solidFill>
                <a:srgbClr val="161616"/>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4000">
              <a:solidFill>
                <a:srgbClr val="1F1F1F"/>
              </a:solidFill>
              <a:latin typeface="Arial"/>
              <a:ea typeface="Arial"/>
              <a:cs typeface="Arial"/>
              <a:sym typeface="Arial"/>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pic>
        <p:nvPicPr>
          <p:cNvPr id="1366" name="Google Shape;1366;p202"/>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367" name="Google Shape;1367;p202"/>
          <p:cNvSpPr txBox="1"/>
          <p:nvPr>
            <p:ph type="title"/>
          </p:nvPr>
        </p:nvSpPr>
        <p:spPr>
          <a:xfrm>
            <a:off x="1789875" y="622700"/>
            <a:ext cx="4956000" cy="36480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a:t>
            </a:r>
            <a:endParaRPr sz="4500">
              <a:solidFill>
                <a:srgbClr val="274E13"/>
              </a:solidFill>
            </a:endParaRPr>
          </a:p>
          <a:p>
            <a:pPr indent="0" lvl="0" marL="0" rtl="0" algn="ctr">
              <a:spcBef>
                <a:spcPts val="0"/>
              </a:spcBef>
              <a:spcAft>
                <a:spcPts val="0"/>
              </a:spcAft>
              <a:buNone/>
            </a:pPr>
            <a:r>
              <a:rPr lang="en" sz="4500">
                <a:solidFill>
                  <a:srgbClr val="274E13"/>
                </a:solidFill>
              </a:rPr>
              <a:t>common AI </a:t>
            </a:r>
            <a:endParaRPr sz="4500">
              <a:solidFill>
                <a:srgbClr val="274E13"/>
              </a:solidFill>
            </a:endParaRPr>
          </a:p>
          <a:p>
            <a:pPr indent="0" lvl="0" marL="0" rtl="0" algn="ctr">
              <a:spcBef>
                <a:spcPts val="0"/>
              </a:spcBef>
              <a:spcAft>
                <a:spcPts val="0"/>
              </a:spcAft>
              <a:buNone/>
            </a:pPr>
            <a:r>
              <a:rPr lang="en" sz="4500">
                <a:solidFill>
                  <a:srgbClr val="274E13"/>
                </a:solidFill>
              </a:rPr>
              <a:t>and </a:t>
            </a:r>
            <a:endParaRPr sz="4500">
              <a:solidFill>
                <a:srgbClr val="274E13"/>
              </a:solidFill>
            </a:endParaRPr>
          </a:p>
          <a:p>
            <a:pPr indent="0" lvl="0" marL="0" rtl="0" algn="ctr">
              <a:spcBef>
                <a:spcPts val="0"/>
              </a:spcBef>
              <a:spcAft>
                <a:spcPts val="0"/>
              </a:spcAft>
              <a:buNone/>
            </a:pPr>
            <a:r>
              <a:rPr lang="en" sz="4500">
                <a:solidFill>
                  <a:srgbClr val="274E13"/>
                </a:solidFill>
              </a:rPr>
              <a:t>machine learning service types in Azure ?</a:t>
            </a:r>
            <a:endParaRPr sz="4500">
              <a:solidFill>
                <a:srgbClr val="274E13"/>
              </a:solidFill>
            </a:endParaRPr>
          </a:p>
        </p:txBody>
      </p:sp>
      <p:sp>
        <p:nvSpPr>
          <p:cNvPr id="1368" name="Google Shape;1368;p202"/>
          <p:cNvSpPr txBox="1"/>
          <p:nvPr/>
        </p:nvSpPr>
        <p:spPr>
          <a:xfrm>
            <a:off x="1104889" y="247500"/>
            <a:ext cx="1407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Q.87</a:t>
            </a:r>
            <a:endParaRPr b="1" sz="1800">
              <a:solidFill>
                <a:schemeClr val="accent3"/>
              </a:solidFill>
              <a:latin typeface="Open Sans"/>
              <a:ea typeface="Open Sans"/>
              <a:cs typeface="Open Sans"/>
              <a:sym typeface="Open Sans"/>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pic>
        <p:nvPicPr>
          <p:cNvPr id="1373" name="Google Shape;1373;p203"/>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374" name="Google Shape;1374;p203"/>
          <p:cNvSpPr txBox="1"/>
          <p:nvPr>
            <p:ph type="title"/>
          </p:nvPr>
        </p:nvSpPr>
        <p:spPr>
          <a:xfrm>
            <a:off x="1342298" y="604200"/>
            <a:ext cx="6093000" cy="4002000"/>
          </a:xfrm>
          <a:prstGeom prst="rect">
            <a:avLst/>
          </a:prstGeom>
        </p:spPr>
        <p:txBody>
          <a:bodyPr anchorCtr="0" anchor="ctr" bIns="91425" lIns="91425" spcFirstLastPara="1" rIns="91425" wrap="square" tIns="91425">
            <a:spAutoFit/>
          </a:bodyPr>
          <a:lstStyle/>
          <a:p>
            <a:pPr indent="-349250" lvl="0" marL="457200" rtl="0" algn="l">
              <a:lnSpc>
                <a:spcPct val="115000"/>
              </a:lnSpc>
              <a:spcBef>
                <a:spcPts val="0"/>
              </a:spcBef>
              <a:spcAft>
                <a:spcPts val="0"/>
              </a:spcAft>
              <a:buClr>
                <a:srgbClr val="1F1F1F"/>
              </a:buClr>
              <a:buSzPts val="1900"/>
              <a:buFont typeface="Arial"/>
              <a:buAutoNum type="arabicPeriod"/>
            </a:pPr>
            <a:r>
              <a:rPr b="0" lang="en" sz="1900">
                <a:solidFill>
                  <a:srgbClr val="1F1F1F"/>
                </a:solidFill>
                <a:latin typeface="Arial"/>
                <a:ea typeface="Arial"/>
                <a:cs typeface="Arial"/>
                <a:sym typeface="Arial"/>
              </a:rPr>
              <a:t>Azure Machine Learning Service:  </a:t>
            </a:r>
            <a:endParaRPr b="0" sz="1900">
              <a:solidFill>
                <a:srgbClr val="1F1F1F"/>
              </a:solidFill>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b="0" lang="en" sz="1800">
                <a:solidFill>
                  <a:srgbClr val="1F1F1F"/>
                </a:solidFill>
                <a:latin typeface="Arial"/>
                <a:ea typeface="Arial"/>
                <a:cs typeface="Arial"/>
                <a:sym typeface="Arial"/>
              </a:rPr>
              <a:t>Cloud-based environment you can use to develop, train, test, deploy, manage, and track machine learning models. It can auto-generate a model and auto-tune it for you. It will let you start training on your local machine, and then scale out to the cloud.</a:t>
            </a:r>
            <a:endParaRPr b="0" sz="18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AutoNum type="arabicPeriod"/>
            </a:pPr>
            <a:r>
              <a:rPr b="0" lang="en" sz="1900">
                <a:solidFill>
                  <a:srgbClr val="1F1F1F"/>
                </a:solidFill>
                <a:latin typeface="Arial"/>
                <a:ea typeface="Arial"/>
                <a:cs typeface="Arial"/>
                <a:sym typeface="Arial"/>
              </a:rPr>
              <a:t>Azure Machine Learning Studio: </a:t>
            </a:r>
            <a:endParaRPr b="0" sz="1900">
              <a:solidFill>
                <a:srgbClr val="1F1F1F"/>
              </a:solidFill>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b="0" lang="en" sz="1800">
                <a:solidFill>
                  <a:srgbClr val="1F1F1F"/>
                </a:solidFill>
                <a:latin typeface="Arial"/>
                <a:ea typeface="Arial"/>
                <a:cs typeface="Arial"/>
                <a:sym typeface="Arial"/>
              </a:rPr>
              <a:t>Collaborative visual workspace where you can build, test, and deploy machine learning solutions by using prebuilt machine learning algorithms and data-handling modules.</a:t>
            </a:r>
            <a:endParaRPr b="0" sz="1800">
              <a:solidFill>
                <a:srgbClr val="1F1F1F"/>
              </a:solidFill>
              <a:latin typeface="Arial"/>
              <a:ea typeface="Arial"/>
              <a:cs typeface="Arial"/>
              <a:sym typeface="Arial"/>
            </a:endParaRPr>
          </a:p>
        </p:txBody>
      </p:sp>
      <p:sp>
        <p:nvSpPr>
          <p:cNvPr id="1375" name="Google Shape;1375;p203"/>
          <p:cNvSpPr txBox="1"/>
          <p:nvPr/>
        </p:nvSpPr>
        <p:spPr>
          <a:xfrm>
            <a:off x="1104880" y="247500"/>
            <a:ext cx="20604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.87</a:t>
            </a:r>
            <a:endParaRPr b="1" sz="1800">
              <a:solidFill>
                <a:schemeClr val="accent3"/>
              </a:solidFill>
              <a:latin typeface="Open Sans"/>
              <a:ea typeface="Open Sans"/>
              <a:cs typeface="Open Sans"/>
              <a:sym typeface="Open Sans"/>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pic>
        <p:nvPicPr>
          <p:cNvPr id="1380" name="Google Shape;1380;p204"/>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381" name="Google Shape;1381;p204"/>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cognitive services in Azure ?</a:t>
            </a:r>
            <a:endParaRPr sz="4500">
              <a:solidFill>
                <a:srgbClr val="274E13"/>
              </a:solidFill>
            </a:endParaRPr>
          </a:p>
        </p:txBody>
      </p:sp>
      <p:sp>
        <p:nvSpPr>
          <p:cNvPr id="1382" name="Google Shape;1382;p204"/>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Q.88</a:t>
            </a:r>
            <a:endParaRPr b="1" sz="1800">
              <a:solidFill>
                <a:schemeClr val="accent3"/>
              </a:solidFill>
              <a:latin typeface="Open Sans"/>
              <a:ea typeface="Open Sans"/>
              <a:cs typeface="Open Sans"/>
              <a:sym typeface="Open Sans"/>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pic>
        <p:nvPicPr>
          <p:cNvPr id="1387" name="Google Shape;1387;p205"/>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388" name="Google Shape;1388;p205"/>
          <p:cNvSpPr txBox="1"/>
          <p:nvPr>
            <p:ph type="title"/>
          </p:nvPr>
        </p:nvSpPr>
        <p:spPr>
          <a:xfrm>
            <a:off x="1266098" y="528000"/>
            <a:ext cx="6093000" cy="3991200"/>
          </a:xfrm>
          <a:prstGeom prst="rect">
            <a:avLst/>
          </a:prstGeom>
        </p:spPr>
        <p:txBody>
          <a:bodyPr anchorCtr="0" anchor="ctr" bIns="91425" lIns="91425" spcFirstLastPara="1" rIns="91425" wrap="square" tIns="91425">
            <a:spAutoFit/>
          </a:bodyPr>
          <a:lstStyle/>
          <a:p>
            <a:pPr indent="-330200" lvl="0" marL="457200" rtl="0" algn="l">
              <a:lnSpc>
                <a:spcPct val="110000"/>
              </a:lnSpc>
              <a:spcBef>
                <a:spcPts val="0"/>
              </a:spcBef>
              <a:spcAft>
                <a:spcPts val="0"/>
              </a:spcAft>
              <a:buClr>
                <a:srgbClr val="1F1F1F"/>
              </a:buClr>
              <a:buSzPts val="1600"/>
              <a:buFont typeface="Arial"/>
              <a:buAutoNum type="arabicPeriod"/>
            </a:pPr>
            <a:r>
              <a:rPr lang="en" sz="1600">
                <a:solidFill>
                  <a:srgbClr val="1F1F1F"/>
                </a:solidFill>
                <a:latin typeface="Arial"/>
                <a:ea typeface="Arial"/>
                <a:cs typeface="Arial"/>
                <a:sym typeface="Arial"/>
              </a:rPr>
              <a:t>Vision:  </a:t>
            </a:r>
            <a:endParaRPr sz="1600">
              <a:solidFill>
                <a:srgbClr val="1F1F1F"/>
              </a:solidFill>
              <a:latin typeface="Arial"/>
              <a:ea typeface="Arial"/>
              <a:cs typeface="Arial"/>
              <a:sym typeface="Arial"/>
            </a:endParaRPr>
          </a:p>
          <a:p>
            <a:pPr indent="-330200" lvl="1" marL="914400" rtl="0" algn="l">
              <a:lnSpc>
                <a:spcPct val="110000"/>
              </a:lnSpc>
              <a:spcBef>
                <a:spcPts val="0"/>
              </a:spcBef>
              <a:spcAft>
                <a:spcPts val="0"/>
              </a:spcAft>
              <a:buSzPts val="1600"/>
              <a:buFont typeface="Arial"/>
              <a:buChar char="○"/>
            </a:pPr>
            <a:r>
              <a:rPr b="0" lang="en" sz="1600">
                <a:solidFill>
                  <a:srgbClr val="1F1F1F"/>
                </a:solidFill>
                <a:latin typeface="Arial"/>
                <a:ea typeface="Arial"/>
                <a:cs typeface="Arial"/>
                <a:sym typeface="Arial"/>
              </a:rPr>
              <a:t>Uses image-processing algorithms to smartly identify, caption, index, and moderate pictures and videos.</a:t>
            </a:r>
            <a:endParaRPr b="0" sz="1600">
              <a:solidFill>
                <a:srgbClr val="1F1F1F"/>
              </a:solidFill>
              <a:latin typeface="Arial"/>
              <a:ea typeface="Arial"/>
              <a:cs typeface="Arial"/>
              <a:sym typeface="Arial"/>
            </a:endParaRPr>
          </a:p>
          <a:p>
            <a:pPr indent="-330200" lvl="0" marL="457200" rtl="0" algn="l">
              <a:lnSpc>
                <a:spcPct val="110000"/>
              </a:lnSpc>
              <a:spcBef>
                <a:spcPts val="0"/>
              </a:spcBef>
              <a:spcAft>
                <a:spcPts val="0"/>
              </a:spcAft>
              <a:buClr>
                <a:srgbClr val="1F1F1F"/>
              </a:buClr>
              <a:buSzPts val="1600"/>
              <a:buFont typeface="Arial"/>
              <a:buAutoNum type="arabicPeriod"/>
            </a:pPr>
            <a:r>
              <a:rPr lang="en" sz="1600">
                <a:solidFill>
                  <a:srgbClr val="1F1F1F"/>
                </a:solidFill>
                <a:latin typeface="Arial"/>
                <a:ea typeface="Arial"/>
                <a:cs typeface="Arial"/>
                <a:sym typeface="Arial"/>
              </a:rPr>
              <a:t>Speech: </a:t>
            </a:r>
            <a:endParaRPr sz="1600">
              <a:solidFill>
                <a:srgbClr val="1F1F1F"/>
              </a:solidFill>
              <a:latin typeface="Arial"/>
              <a:ea typeface="Arial"/>
              <a:cs typeface="Arial"/>
              <a:sym typeface="Arial"/>
            </a:endParaRPr>
          </a:p>
          <a:p>
            <a:pPr indent="-330200" lvl="1" marL="914400" rtl="0" algn="l">
              <a:lnSpc>
                <a:spcPct val="110000"/>
              </a:lnSpc>
              <a:spcBef>
                <a:spcPts val="0"/>
              </a:spcBef>
              <a:spcAft>
                <a:spcPts val="0"/>
              </a:spcAft>
              <a:buSzPts val="1600"/>
              <a:buFont typeface="Arial"/>
              <a:buChar char="○"/>
            </a:pPr>
            <a:r>
              <a:rPr b="0" lang="en" sz="1600">
                <a:solidFill>
                  <a:srgbClr val="1F1F1F"/>
                </a:solidFill>
                <a:latin typeface="Arial"/>
                <a:ea typeface="Arial"/>
                <a:cs typeface="Arial"/>
                <a:sym typeface="Arial"/>
              </a:rPr>
              <a:t>Convert spoken audio into text, use voice for verification, or add speaker recognition to your app.</a:t>
            </a:r>
            <a:endParaRPr b="0" sz="1600">
              <a:solidFill>
                <a:srgbClr val="1F1F1F"/>
              </a:solidFill>
              <a:latin typeface="Arial"/>
              <a:ea typeface="Arial"/>
              <a:cs typeface="Arial"/>
              <a:sym typeface="Arial"/>
            </a:endParaRPr>
          </a:p>
          <a:p>
            <a:pPr indent="-330200" lvl="0" marL="457200" rtl="0" algn="l">
              <a:lnSpc>
                <a:spcPct val="110000"/>
              </a:lnSpc>
              <a:spcBef>
                <a:spcPts val="0"/>
              </a:spcBef>
              <a:spcAft>
                <a:spcPts val="0"/>
              </a:spcAft>
              <a:buClr>
                <a:srgbClr val="1F1F1F"/>
              </a:buClr>
              <a:buSzPts val="1600"/>
              <a:buFont typeface="Arial"/>
              <a:buAutoNum type="arabicPeriod"/>
            </a:pPr>
            <a:r>
              <a:rPr lang="en" sz="1600">
                <a:solidFill>
                  <a:srgbClr val="1F1F1F"/>
                </a:solidFill>
                <a:latin typeface="Arial"/>
                <a:ea typeface="Arial"/>
                <a:cs typeface="Arial"/>
                <a:sym typeface="Arial"/>
              </a:rPr>
              <a:t>Knowledge mapping: </a:t>
            </a:r>
            <a:endParaRPr sz="1600">
              <a:solidFill>
                <a:srgbClr val="1F1F1F"/>
              </a:solidFill>
              <a:latin typeface="Arial"/>
              <a:ea typeface="Arial"/>
              <a:cs typeface="Arial"/>
              <a:sym typeface="Arial"/>
            </a:endParaRPr>
          </a:p>
          <a:p>
            <a:pPr indent="-330200" lvl="1" marL="914400" rtl="0" algn="l">
              <a:lnSpc>
                <a:spcPct val="110000"/>
              </a:lnSpc>
              <a:spcBef>
                <a:spcPts val="0"/>
              </a:spcBef>
              <a:spcAft>
                <a:spcPts val="0"/>
              </a:spcAft>
              <a:buSzPts val="1600"/>
              <a:buFont typeface="Arial"/>
              <a:buChar char="○"/>
            </a:pPr>
            <a:r>
              <a:rPr b="0" lang="en" sz="1600">
                <a:solidFill>
                  <a:srgbClr val="1F1F1F"/>
                </a:solidFill>
                <a:latin typeface="Arial"/>
                <a:ea typeface="Arial"/>
                <a:cs typeface="Arial"/>
                <a:sym typeface="Arial"/>
              </a:rPr>
              <a:t>Map complex information and data to solve tasks such as intelligent recommendations and semantic search.</a:t>
            </a:r>
            <a:endParaRPr b="0" sz="1600">
              <a:solidFill>
                <a:srgbClr val="1F1F1F"/>
              </a:solidFill>
              <a:latin typeface="Arial"/>
              <a:ea typeface="Arial"/>
              <a:cs typeface="Arial"/>
              <a:sym typeface="Arial"/>
            </a:endParaRPr>
          </a:p>
          <a:p>
            <a:pPr indent="-330200" lvl="0" marL="457200" rtl="0" algn="l">
              <a:lnSpc>
                <a:spcPct val="110000"/>
              </a:lnSpc>
              <a:spcBef>
                <a:spcPts val="0"/>
              </a:spcBef>
              <a:spcAft>
                <a:spcPts val="0"/>
              </a:spcAft>
              <a:buClr>
                <a:srgbClr val="1F1F1F"/>
              </a:buClr>
              <a:buSzPts val="1600"/>
              <a:buFont typeface="Arial"/>
              <a:buAutoNum type="arabicPeriod"/>
            </a:pPr>
            <a:r>
              <a:rPr lang="en" sz="1600">
                <a:solidFill>
                  <a:srgbClr val="1F1F1F"/>
                </a:solidFill>
                <a:latin typeface="Arial"/>
                <a:ea typeface="Arial"/>
                <a:cs typeface="Arial"/>
                <a:sym typeface="Arial"/>
              </a:rPr>
              <a:t>Bing Search: </a:t>
            </a:r>
            <a:endParaRPr sz="1600">
              <a:solidFill>
                <a:srgbClr val="1F1F1F"/>
              </a:solidFill>
              <a:latin typeface="Arial"/>
              <a:ea typeface="Arial"/>
              <a:cs typeface="Arial"/>
              <a:sym typeface="Arial"/>
            </a:endParaRPr>
          </a:p>
          <a:p>
            <a:pPr indent="-304800" lvl="1" marL="914400" rtl="0" algn="l">
              <a:lnSpc>
                <a:spcPct val="110000"/>
              </a:lnSpc>
              <a:spcBef>
                <a:spcPts val="0"/>
              </a:spcBef>
              <a:spcAft>
                <a:spcPts val="0"/>
              </a:spcAft>
              <a:buSzPts val="1200"/>
              <a:buFont typeface="Arial"/>
              <a:buChar char="○"/>
            </a:pPr>
            <a:r>
              <a:rPr b="0" lang="en" sz="1200">
                <a:solidFill>
                  <a:srgbClr val="1F1F1F"/>
                </a:solidFill>
                <a:latin typeface="Arial"/>
                <a:ea typeface="Arial"/>
                <a:cs typeface="Arial"/>
                <a:sym typeface="Arial"/>
              </a:rPr>
              <a:t>Add Bing Search APIs to your apps and harness the ability to comb billions of webpages, images, videos, and news with a single API call.</a:t>
            </a:r>
            <a:endParaRPr b="0" sz="1200">
              <a:solidFill>
                <a:srgbClr val="1F1F1F"/>
              </a:solidFill>
              <a:latin typeface="Arial"/>
              <a:ea typeface="Arial"/>
              <a:cs typeface="Arial"/>
              <a:sym typeface="Arial"/>
            </a:endParaRPr>
          </a:p>
          <a:p>
            <a:pPr indent="-330200" lvl="0" marL="457200" rtl="0" algn="l">
              <a:lnSpc>
                <a:spcPct val="110000"/>
              </a:lnSpc>
              <a:spcBef>
                <a:spcPts val="0"/>
              </a:spcBef>
              <a:spcAft>
                <a:spcPts val="0"/>
              </a:spcAft>
              <a:buClr>
                <a:srgbClr val="1F1F1F"/>
              </a:buClr>
              <a:buSzPts val="1600"/>
              <a:buFont typeface="Arial"/>
              <a:buAutoNum type="arabicPeriod"/>
            </a:pPr>
            <a:r>
              <a:rPr lang="en" sz="1600">
                <a:solidFill>
                  <a:srgbClr val="1F1F1F"/>
                </a:solidFill>
                <a:latin typeface="Arial"/>
                <a:ea typeface="Arial"/>
                <a:cs typeface="Arial"/>
                <a:sym typeface="Arial"/>
              </a:rPr>
              <a:t>Natural Language processing: </a:t>
            </a:r>
            <a:endParaRPr sz="1600">
              <a:solidFill>
                <a:srgbClr val="1F1F1F"/>
              </a:solidFill>
              <a:latin typeface="Arial"/>
              <a:ea typeface="Arial"/>
              <a:cs typeface="Arial"/>
              <a:sym typeface="Arial"/>
            </a:endParaRPr>
          </a:p>
          <a:p>
            <a:pPr indent="-311150" lvl="1" marL="914400" rtl="0" algn="l">
              <a:lnSpc>
                <a:spcPct val="110000"/>
              </a:lnSpc>
              <a:spcBef>
                <a:spcPts val="0"/>
              </a:spcBef>
              <a:spcAft>
                <a:spcPts val="0"/>
              </a:spcAft>
              <a:buSzPts val="1300"/>
              <a:buFont typeface="Arial"/>
              <a:buChar char="○"/>
            </a:pPr>
            <a:r>
              <a:rPr b="0" lang="en" sz="1300">
                <a:solidFill>
                  <a:srgbClr val="1F1F1F"/>
                </a:solidFill>
                <a:latin typeface="Arial"/>
                <a:ea typeface="Arial"/>
                <a:cs typeface="Arial"/>
                <a:sym typeface="Arial"/>
              </a:rPr>
              <a:t>Allow your apps to process natural language with pre-built scripts, evaluate sentiment, and learn how to recognize what users want.</a:t>
            </a:r>
            <a:endParaRPr b="0" sz="1600">
              <a:solidFill>
                <a:srgbClr val="1F1F1F"/>
              </a:solidFill>
              <a:latin typeface="Arial"/>
              <a:ea typeface="Arial"/>
              <a:cs typeface="Arial"/>
              <a:sym typeface="Arial"/>
            </a:endParaRPr>
          </a:p>
        </p:txBody>
      </p:sp>
      <p:sp>
        <p:nvSpPr>
          <p:cNvPr id="1389" name="Google Shape;1389;p205"/>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.88</a:t>
            </a:r>
            <a:endParaRPr b="1" sz="1800">
              <a:solidFill>
                <a:schemeClr val="accent3"/>
              </a:solidFill>
              <a:latin typeface="Open Sans"/>
              <a:ea typeface="Open Sans"/>
              <a:cs typeface="Open Sans"/>
              <a:sym typeface="Open Sans"/>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pic>
        <p:nvPicPr>
          <p:cNvPr id="1394" name="Google Shape;1394;p206"/>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395" name="Google Shape;1395;p206"/>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DevOps services in Azure ?</a:t>
            </a:r>
            <a:endParaRPr sz="4500">
              <a:solidFill>
                <a:srgbClr val="274E13"/>
              </a:solidFill>
            </a:endParaRPr>
          </a:p>
        </p:txBody>
      </p:sp>
      <p:sp>
        <p:nvSpPr>
          <p:cNvPr id="1396" name="Google Shape;1396;p206"/>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Q.89</a:t>
            </a:r>
            <a:endParaRPr b="1" sz="1800">
              <a:solidFill>
                <a:schemeClr val="accent3"/>
              </a:solidFill>
              <a:latin typeface="Open Sans"/>
              <a:ea typeface="Open Sans"/>
              <a:cs typeface="Open Sans"/>
              <a:sym typeface="Open Sans"/>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pic>
        <p:nvPicPr>
          <p:cNvPr id="1401" name="Google Shape;1401;p207"/>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402" name="Google Shape;1402;p207"/>
          <p:cNvSpPr txBox="1"/>
          <p:nvPr>
            <p:ph type="title"/>
          </p:nvPr>
        </p:nvSpPr>
        <p:spPr>
          <a:xfrm>
            <a:off x="1266098" y="756600"/>
            <a:ext cx="6093000" cy="3263100"/>
          </a:xfrm>
          <a:prstGeom prst="rect">
            <a:avLst/>
          </a:prstGeom>
        </p:spPr>
        <p:txBody>
          <a:bodyPr anchorCtr="0" anchor="ctr" bIns="91425" lIns="91425" spcFirstLastPara="1" rIns="91425" wrap="square" tIns="91425">
            <a:spAutoFit/>
          </a:bodyPr>
          <a:lstStyle/>
          <a:p>
            <a:pPr indent="-330200" lvl="0" marL="457200" rtl="0" algn="l">
              <a:lnSpc>
                <a:spcPct val="115000"/>
              </a:lnSpc>
              <a:spcBef>
                <a:spcPts val="0"/>
              </a:spcBef>
              <a:spcAft>
                <a:spcPts val="0"/>
              </a:spcAft>
              <a:buClr>
                <a:srgbClr val="1F1F1F"/>
              </a:buClr>
              <a:buSzPts val="1600"/>
              <a:buFont typeface="Arial"/>
              <a:buAutoNum type="arabicPeriod"/>
            </a:pPr>
            <a:r>
              <a:rPr lang="en" sz="1600">
                <a:solidFill>
                  <a:srgbClr val="1F1F1F"/>
                </a:solidFill>
                <a:latin typeface="Arial"/>
                <a:ea typeface="Arial"/>
                <a:cs typeface="Arial"/>
                <a:sym typeface="Arial"/>
              </a:rPr>
              <a:t>Azure DevOps</a:t>
            </a:r>
            <a:endParaRPr sz="1600">
              <a:solidFill>
                <a:srgbClr val="1F1F1F"/>
              </a:solidFill>
              <a:latin typeface="Arial"/>
              <a:ea typeface="Arial"/>
              <a:cs typeface="Arial"/>
              <a:sym typeface="Arial"/>
            </a:endParaRPr>
          </a:p>
          <a:p>
            <a:pPr indent="-330200" lvl="1" marL="9144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Use development collaboration tools such as high-performance pipelines, free private Git repositories, configurable Kanban boards, and extensive automated and cloud-based load testing. Formerly known as Visual Studio Team Services.</a:t>
            </a:r>
            <a:endParaRPr b="0" sz="1600">
              <a:solidFill>
                <a:srgbClr val="1F1F1F"/>
              </a:solidFill>
              <a:latin typeface="Arial"/>
              <a:ea typeface="Arial"/>
              <a:cs typeface="Arial"/>
              <a:sym typeface="Arial"/>
            </a:endParaRPr>
          </a:p>
          <a:p>
            <a:pPr indent="-330200" lvl="1" marL="914400" rtl="0" algn="l">
              <a:lnSpc>
                <a:spcPct val="115000"/>
              </a:lnSpc>
              <a:spcBef>
                <a:spcPts val="0"/>
              </a:spcBef>
              <a:spcAft>
                <a:spcPts val="0"/>
              </a:spcAft>
              <a:buClr>
                <a:srgbClr val="1F1F1F"/>
              </a:buClr>
              <a:buSzPts val="1600"/>
              <a:buFont typeface="Arial"/>
              <a:buChar char="○"/>
            </a:pPr>
            <a:r>
              <a:t/>
            </a:r>
            <a:endParaRPr b="0" sz="1600">
              <a:solidFill>
                <a:srgbClr val="1F1F1F"/>
              </a:solidFill>
              <a:latin typeface="Arial"/>
              <a:ea typeface="Arial"/>
              <a:cs typeface="Arial"/>
              <a:sym typeface="Arial"/>
            </a:endParaRPr>
          </a:p>
          <a:p>
            <a:pPr indent="-330200" lvl="0" marL="457200" rtl="0" algn="l">
              <a:lnSpc>
                <a:spcPct val="115000"/>
              </a:lnSpc>
              <a:spcBef>
                <a:spcPts val="0"/>
              </a:spcBef>
              <a:spcAft>
                <a:spcPts val="0"/>
              </a:spcAft>
              <a:buClr>
                <a:srgbClr val="1F1F1F"/>
              </a:buClr>
              <a:buSzPts val="1600"/>
              <a:buFont typeface="Arial"/>
              <a:buAutoNum type="arabicPeriod"/>
            </a:pPr>
            <a:r>
              <a:rPr lang="en" sz="1600">
                <a:solidFill>
                  <a:srgbClr val="1F1F1F"/>
                </a:solidFill>
                <a:latin typeface="Arial"/>
                <a:ea typeface="Arial"/>
                <a:cs typeface="Arial"/>
                <a:sym typeface="Arial"/>
              </a:rPr>
              <a:t>Azure DevTest Labs</a:t>
            </a:r>
            <a:endParaRPr sz="1600">
              <a:solidFill>
                <a:srgbClr val="1F1F1F"/>
              </a:solidFill>
              <a:latin typeface="Arial"/>
              <a:ea typeface="Arial"/>
              <a:cs typeface="Arial"/>
              <a:sym typeface="Arial"/>
            </a:endParaRPr>
          </a:p>
          <a:p>
            <a:pPr indent="-330200" lvl="1" marL="9144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Quickly create on-demand Windows and Linux environments to test or demo applications directly from deployment pipelines</a:t>
            </a:r>
            <a:endParaRPr b="0" sz="1600">
              <a:solidFill>
                <a:srgbClr val="1F1F1F"/>
              </a:solidFill>
              <a:latin typeface="Arial"/>
              <a:ea typeface="Arial"/>
              <a:cs typeface="Arial"/>
              <a:sym typeface="Arial"/>
            </a:endParaRPr>
          </a:p>
        </p:txBody>
      </p:sp>
      <p:sp>
        <p:nvSpPr>
          <p:cNvPr id="1403" name="Google Shape;1403;p207"/>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.89</a:t>
            </a:r>
            <a:endParaRPr b="1" sz="1800">
              <a:solidFill>
                <a:schemeClr val="accent3"/>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0" y="0"/>
            <a:ext cx="9144000" cy="54300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990"/>
              <a:buNone/>
            </a:pPr>
            <a:r>
              <a:rPr b="1" lang="en" sz="1670">
                <a:solidFill>
                  <a:srgbClr val="161616"/>
                </a:solidFill>
                <a:highlight>
                  <a:srgbClr val="FFFFFF"/>
                </a:highlight>
                <a:latin typeface="Arial"/>
                <a:ea typeface="Arial"/>
                <a:cs typeface="Arial"/>
                <a:sym typeface="Arial"/>
              </a:rPr>
              <a:t>Microsoft Azure Fundamentals: </a:t>
            </a:r>
            <a:endParaRPr b="1" sz="1670">
              <a:solidFill>
                <a:srgbClr val="161616"/>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990"/>
              <a:buNone/>
            </a:pPr>
            <a:r>
              <a:t/>
            </a:r>
            <a:endParaRPr b="1" sz="1670">
              <a:solidFill>
                <a:srgbClr val="161616"/>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SzPts val="990"/>
              <a:buNone/>
            </a:pPr>
            <a:r>
              <a:rPr b="1" lang="en" sz="1670">
                <a:solidFill>
                  <a:srgbClr val="161616"/>
                </a:solidFill>
                <a:highlight>
                  <a:schemeClr val="accent3"/>
                </a:highlight>
                <a:latin typeface="Arial"/>
                <a:ea typeface="Arial"/>
                <a:cs typeface="Arial"/>
                <a:sym typeface="Arial"/>
              </a:rPr>
              <a:t>#1 Describe cloud concepts (3 modules):</a:t>
            </a:r>
            <a:endParaRPr b="1" sz="1670">
              <a:solidFill>
                <a:srgbClr val="161616"/>
              </a:solidFill>
              <a:highlight>
                <a:schemeClr val="accent3"/>
              </a:highlight>
              <a:latin typeface="Arial"/>
              <a:ea typeface="Arial"/>
              <a:cs typeface="Arial"/>
              <a:sym typeface="Arial"/>
            </a:endParaRPr>
          </a:p>
          <a:p>
            <a:pPr indent="457200" lvl="0" marL="457200" rtl="0" algn="l">
              <a:lnSpc>
                <a:spcPct val="100000"/>
              </a:lnSpc>
              <a:spcBef>
                <a:spcPts val="0"/>
              </a:spcBef>
              <a:spcAft>
                <a:spcPts val="0"/>
              </a:spcAft>
              <a:buSzPts val="990"/>
              <a:buNone/>
            </a:pPr>
            <a:r>
              <a:rPr b="1" lang="en" sz="1670">
                <a:solidFill>
                  <a:srgbClr val="161616"/>
                </a:solidFill>
                <a:highlight>
                  <a:schemeClr val="accent3"/>
                </a:highlight>
                <a:latin typeface="Arial"/>
                <a:ea typeface="Arial"/>
                <a:cs typeface="Arial"/>
                <a:sym typeface="Arial"/>
              </a:rPr>
              <a:t>1.1 Describe cloud computing</a:t>
            </a:r>
            <a:endParaRPr b="1" sz="1670">
              <a:solidFill>
                <a:srgbClr val="161616"/>
              </a:solidFill>
              <a:highlight>
                <a:schemeClr val="accent3"/>
              </a:highlight>
              <a:latin typeface="Arial"/>
              <a:ea typeface="Arial"/>
              <a:cs typeface="Arial"/>
              <a:sym typeface="Arial"/>
            </a:endParaRPr>
          </a:p>
          <a:p>
            <a:pPr indent="457200" lvl="0" marL="457200" rtl="0" algn="l">
              <a:lnSpc>
                <a:spcPct val="100000"/>
              </a:lnSpc>
              <a:spcBef>
                <a:spcPts val="0"/>
              </a:spcBef>
              <a:spcAft>
                <a:spcPts val="0"/>
              </a:spcAft>
              <a:buSzPts val="990"/>
              <a:buNone/>
            </a:pPr>
            <a:r>
              <a:rPr b="1" lang="en" sz="1670">
                <a:solidFill>
                  <a:srgbClr val="161616"/>
                </a:solidFill>
                <a:highlight>
                  <a:schemeClr val="accent3"/>
                </a:highlight>
                <a:latin typeface="Arial"/>
                <a:ea typeface="Arial"/>
                <a:cs typeface="Arial"/>
                <a:sym typeface="Arial"/>
              </a:rPr>
              <a:t>1.2 Describe the benefits of using cloud services</a:t>
            </a:r>
            <a:endParaRPr b="1" sz="1670">
              <a:solidFill>
                <a:srgbClr val="161616"/>
              </a:solidFill>
              <a:highlight>
                <a:schemeClr val="accent3"/>
              </a:highlight>
              <a:latin typeface="Arial"/>
              <a:ea typeface="Arial"/>
              <a:cs typeface="Arial"/>
              <a:sym typeface="Arial"/>
            </a:endParaRPr>
          </a:p>
          <a:p>
            <a:pPr indent="457200" lvl="0" marL="457200" rtl="0" algn="l">
              <a:lnSpc>
                <a:spcPct val="100000"/>
              </a:lnSpc>
              <a:spcBef>
                <a:spcPts val="0"/>
              </a:spcBef>
              <a:spcAft>
                <a:spcPts val="0"/>
              </a:spcAft>
              <a:buSzPts val="990"/>
              <a:buNone/>
            </a:pPr>
            <a:r>
              <a:rPr b="1" lang="en" sz="1670">
                <a:solidFill>
                  <a:srgbClr val="161616"/>
                </a:solidFill>
                <a:highlight>
                  <a:schemeClr val="accent3"/>
                </a:highlight>
                <a:latin typeface="Arial"/>
                <a:ea typeface="Arial"/>
                <a:cs typeface="Arial"/>
                <a:sym typeface="Arial"/>
              </a:rPr>
              <a:t>1.3 Describe cloud service types</a:t>
            </a:r>
            <a:endParaRPr b="1" sz="1670">
              <a:solidFill>
                <a:srgbClr val="161616"/>
              </a:solidFill>
              <a:highlight>
                <a:schemeClr val="accent3"/>
              </a:highlight>
              <a:latin typeface="Arial"/>
              <a:ea typeface="Arial"/>
              <a:cs typeface="Arial"/>
              <a:sym typeface="Arial"/>
            </a:endParaRPr>
          </a:p>
          <a:p>
            <a:pPr indent="457200" lvl="0" marL="457200" rtl="0" algn="l">
              <a:lnSpc>
                <a:spcPct val="100000"/>
              </a:lnSpc>
              <a:spcBef>
                <a:spcPts val="0"/>
              </a:spcBef>
              <a:spcAft>
                <a:spcPts val="0"/>
              </a:spcAft>
              <a:buSzPts val="990"/>
              <a:buNone/>
            </a:pPr>
            <a:r>
              <a:t/>
            </a:r>
            <a:endParaRPr b="1" sz="1670">
              <a:solidFill>
                <a:srgbClr val="161616"/>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SzPts val="990"/>
              <a:buNone/>
            </a:pPr>
            <a:r>
              <a:rPr b="1" lang="en" sz="1670">
                <a:solidFill>
                  <a:srgbClr val="161616"/>
                </a:solidFill>
                <a:highlight>
                  <a:schemeClr val="accent4"/>
                </a:highlight>
                <a:latin typeface="Arial"/>
                <a:ea typeface="Arial"/>
                <a:cs typeface="Arial"/>
                <a:sym typeface="Arial"/>
              </a:rPr>
              <a:t>#2 Describe Azure architecture and services (4 modules):</a:t>
            </a:r>
            <a:endParaRPr b="1" sz="1670">
              <a:solidFill>
                <a:srgbClr val="161616"/>
              </a:solidFill>
              <a:highlight>
                <a:schemeClr val="accent4"/>
              </a:highlight>
              <a:latin typeface="Arial"/>
              <a:ea typeface="Arial"/>
              <a:cs typeface="Arial"/>
              <a:sym typeface="Arial"/>
            </a:endParaRPr>
          </a:p>
          <a:p>
            <a:pPr indent="0" lvl="0" marL="457200" rtl="0" algn="l">
              <a:lnSpc>
                <a:spcPct val="100000"/>
              </a:lnSpc>
              <a:spcBef>
                <a:spcPts val="0"/>
              </a:spcBef>
              <a:spcAft>
                <a:spcPts val="0"/>
              </a:spcAft>
              <a:buSzPts val="990"/>
              <a:buNone/>
            </a:pPr>
            <a:r>
              <a:rPr b="1" lang="en" sz="1670">
                <a:solidFill>
                  <a:srgbClr val="161616"/>
                </a:solidFill>
                <a:highlight>
                  <a:schemeClr val="accent4"/>
                </a:highlight>
                <a:latin typeface="Arial"/>
                <a:ea typeface="Arial"/>
                <a:cs typeface="Arial"/>
                <a:sym typeface="Arial"/>
              </a:rPr>
              <a:t>	2.1 Describe the core architectural components of Azure</a:t>
            </a:r>
            <a:endParaRPr b="1" sz="1670">
              <a:solidFill>
                <a:srgbClr val="161616"/>
              </a:solidFill>
              <a:highlight>
                <a:schemeClr val="accent4"/>
              </a:highlight>
              <a:latin typeface="Arial"/>
              <a:ea typeface="Arial"/>
              <a:cs typeface="Arial"/>
              <a:sym typeface="Arial"/>
            </a:endParaRPr>
          </a:p>
          <a:p>
            <a:pPr indent="0" lvl="0" marL="457200" rtl="0" algn="l">
              <a:lnSpc>
                <a:spcPct val="100000"/>
              </a:lnSpc>
              <a:spcBef>
                <a:spcPts val="0"/>
              </a:spcBef>
              <a:spcAft>
                <a:spcPts val="0"/>
              </a:spcAft>
              <a:buSzPts val="990"/>
              <a:buNone/>
            </a:pPr>
            <a:r>
              <a:rPr b="1" lang="en" sz="1670">
                <a:solidFill>
                  <a:srgbClr val="161616"/>
                </a:solidFill>
                <a:highlight>
                  <a:schemeClr val="accent4"/>
                </a:highlight>
                <a:latin typeface="Arial"/>
                <a:ea typeface="Arial"/>
                <a:cs typeface="Arial"/>
                <a:sym typeface="Arial"/>
              </a:rPr>
              <a:t>	2.2 Describe Azure compute and networking services</a:t>
            </a:r>
            <a:endParaRPr b="1" sz="1670">
              <a:solidFill>
                <a:srgbClr val="161616"/>
              </a:solidFill>
              <a:highlight>
                <a:schemeClr val="accent4"/>
              </a:highlight>
              <a:latin typeface="Arial"/>
              <a:ea typeface="Arial"/>
              <a:cs typeface="Arial"/>
              <a:sym typeface="Arial"/>
            </a:endParaRPr>
          </a:p>
          <a:p>
            <a:pPr indent="457200" lvl="0" marL="457200" rtl="0" algn="l">
              <a:lnSpc>
                <a:spcPct val="100000"/>
              </a:lnSpc>
              <a:spcBef>
                <a:spcPts val="0"/>
              </a:spcBef>
              <a:spcAft>
                <a:spcPts val="0"/>
              </a:spcAft>
              <a:buSzPts val="990"/>
              <a:buNone/>
            </a:pPr>
            <a:r>
              <a:rPr b="1" lang="en" sz="1670">
                <a:solidFill>
                  <a:srgbClr val="161616"/>
                </a:solidFill>
                <a:highlight>
                  <a:schemeClr val="accent4"/>
                </a:highlight>
                <a:latin typeface="Arial"/>
                <a:ea typeface="Arial"/>
                <a:cs typeface="Arial"/>
                <a:sym typeface="Arial"/>
              </a:rPr>
              <a:t>2.3 Describe Azure storage services</a:t>
            </a:r>
            <a:endParaRPr b="1" sz="1670">
              <a:solidFill>
                <a:srgbClr val="161616"/>
              </a:solidFill>
              <a:highlight>
                <a:schemeClr val="accent4"/>
              </a:highlight>
              <a:latin typeface="Arial"/>
              <a:ea typeface="Arial"/>
              <a:cs typeface="Arial"/>
              <a:sym typeface="Arial"/>
            </a:endParaRPr>
          </a:p>
          <a:p>
            <a:pPr indent="457200" lvl="0" marL="457200" rtl="0" algn="l">
              <a:lnSpc>
                <a:spcPct val="100000"/>
              </a:lnSpc>
              <a:spcBef>
                <a:spcPts val="0"/>
              </a:spcBef>
              <a:spcAft>
                <a:spcPts val="0"/>
              </a:spcAft>
              <a:buSzPts val="990"/>
              <a:buNone/>
            </a:pPr>
            <a:r>
              <a:rPr b="1" lang="en" sz="1670">
                <a:solidFill>
                  <a:srgbClr val="161616"/>
                </a:solidFill>
                <a:highlight>
                  <a:schemeClr val="accent4"/>
                </a:highlight>
                <a:latin typeface="Arial"/>
                <a:ea typeface="Arial"/>
                <a:cs typeface="Arial"/>
                <a:sym typeface="Arial"/>
              </a:rPr>
              <a:t>2.4 Describe Azure identity, access, and security</a:t>
            </a:r>
            <a:endParaRPr b="1" sz="1670">
              <a:solidFill>
                <a:srgbClr val="161616"/>
              </a:solidFill>
              <a:highlight>
                <a:schemeClr val="accent4"/>
              </a:highlight>
              <a:latin typeface="Arial"/>
              <a:ea typeface="Arial"/>
              <a:cs typeface="Arial"/>
              <a:sym typeface="Arial"/>
            </a:endParaRPr>
          </a:p>
          <a:p>
            <a:pPr indent="457200" lvl="0" marL="457200" rtl="0" algn="l">
              <a:lnSpc>
                <a:spcPct val="100000"/>
              </a:lnSpc>
              <a:spcBef>
                <a:spcPts val="0"/>
              </a:spcBef>
              <a:spcAft>
                <a:spcPts val="0"/>
              </a:spcAft>
              <a:buSzPts val="990"/>
              <a:buNone/>
            </a:pPr>
            <a:r>
              <a:t/>
            </a:r>
            <a:endParaRPr b="1" sz="1670">
              <a:solidFill>
                <a:srgbClr val="161616"/>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SzPts val="990"/>
              <a:buNone/>
            </a:pPr>
            <a:r>
              <a:rPr b="1" lang="en" sz="1670">
                <a:solidFill>
                  <a:srgbClr val="161616"/>
                </a:solidFill>
                <a:highlight>
                  <a:schemeClr val="accent6"/>
                </a:highlight>
                <a:latin typeface="Arial"/>
                <a:ea typeface="Arial"/>
                <a:cs typeface="Arial"/>
                <a:sym typeface="Arial"/>
              </a:rPr>
              <a:t>#3 Describe Azure management and governance (4 modules)</a:t>
            </a:r>
            <a:endParaRPr b="1" sz="1670">
              <a:solidFill>
                <a:srgbClr val="161616"/>
              </a:solidFill>
              <a:highlight>
                <a:schemeClr val="accent6"/>
              </a:highlight>
              <a:latin typeface="Arial"/>
              <a:ea typeface="Arial"/>
              <a:cs typeface="Arial"/>
              <a:sym typeface="Arial"/>
            </a:endParaRPr>
          </a:p>
          <a:p>
            <a:pPr indent="0" lvl="0" marL="457200" rtl="0" algn="l">
              <a:lnSpc>
                <a:spcPct val="100000"/>
              </a:lnSpc>
              <a:spcBef>
                <a:spcPts val="0"/>
              </a:spcBef>
              <a:spcAft>
                <a:spcPts val="0"/>
              </a:spcAft>
              <a:buSzPts val="990"/>
              <a:buNone/>
            </a:pPr>
            <a:r>
              <a:rPr b="1" lang="en" sz="1670">
                <a:solidFill>
                  <a:srgbClr val="161616"/>
                </a:solidFill>
                <a:highlight>
                  <a:schemeClr val="accent6"/>
                </a:highlight>
                <a:latin typeface="Arial"/>
                <a:ea typeface="Arial"/>
                <a:cs typeface="Arial"/>
                <a:sym typeface="Arial"/>
              </a:rPr>
              <a:t>	3.1 </a:t>
            </a:r>
            <a:r>
              <a:rPr b="1" lang="en" sz="1670">
                <a:solidFill>
                  <a:srgbClr val="161616"/>
                </a:solidFill>
                <a:highlight>
                  <a:schemeClr val="accent6"/>
                </a:highlight>
                <a:latin typeface="Arial"/>
                <a:ea typeface="Arial"/>
                <a:cs typeface="Arial"/>
                <a:sym typeface="Arial"/>
              </a:rPr>
              <a:t>Describe cost management in Azure</a:t>
            </a:r>
            <a:endParaRPr b="1" sz="1670">
              <a:solidFill>
                <a:srgbClr val="161616"/>
              </a:solidFill>
              <a:highlight>
                <a:schemeClr val="accent6"/>
              </a:highlight>
              <a:latin typeface="Arial"/>
              <a:ea typeface="Arial"/>
              <a:cs typeface="Arial"/>
              <a:sym typeface="Arial"/>
            </a:endParaRPr>
          </a:p>
          <a:p>
            <a:pPr indent="0" lvl="0" marL="457200" rtl="0" algn="l">
              <a:lnSpc>
                <a:spcPct val="100000"/>
              </a:lnSpc>
              <a:spcBef>
                <a:spcPts val="0"/>
              </a:spcBef>
              <a:spcAft>
                <a:spcPts val="0"/>
              </a:spcAft>
              <a:buSzPts val="990"/>
              <a:buNone/>
            </a:pPr>
            <a:r>
              <a:rPr b="1" lang="en" sz="1670">
                <a:solidFill>
                  <a:srgbClr val="161616"/>
                </a:solidFill>
                <a:highlight>
                  <a:schemeClr val="accent6"/>
                </a:highlight>
                <a:latin typeface="Arial"/>
                <a:ea typeface="Arial"/>
                <a:cs typeface="Arial"/>
                <a:sym typeface="Arial"/>
              </a:rPr>
              <a:t>	3.2 Describe features and tools in Azure for governance and compliance</a:t>
            </a:r>
            <a:endParaRPr b="1" sz="1670">
              <a:solidFill>
                <a:srgbClr val="161616"/>
              </a:solidFill>
              <a:highlight>
                <a:schemeClr val="accent6"/>
              </a:highlight>
              <a:latin typeface="Arial"/>
              <a:ea typeface="Arial"/>
              <a:cs typeface="Arial"/>
              <a:sym typeface="Arial"/>
            </a:endParaRPr>
          </a:p>
          <a:p>
            <a:pPr indent="0" lvl="0" marL="457200" rtl="0" algn="l">
              <a:lnSpc>
                <a:spcPct val="100000"/>
              </a:lnSpc>
              <a:spcBef>
                <a:spcPts val="0"/>
              </a:spcBef>
              <a:spcAft>
                <a:spcPts val="0"/>
              </a:spcAft>
              <a:buSzPts val="990"/>
              <a:buNone/>
            </a:pPr>
            <a:r>
              <a:rPr b="1" lang="en" sz="1670">
                <a:solidFill>
                  <a:srgbClr val="161616"/>
                </a:solidFill>
                <a:highlight>
                  <a:schemeClr val="accent6"/>
                </a:highlight>
                <a:latin typeface="Arial"/>
                <a:ea typeface="Arial"/>
                <a:cs typeface="Arial"/>
                <a:sym typeface="Arial"/>
              </a:rPr>
              <a:t>	3.3 Describe features and tools for managing and deploying Azure resources</a:t>
            </a:r>
            <a:endParaRPr b="1" sz="1670">
              <a:solidFill>
                <a:srgbClr val="161616"/>
              </a:solidFill>
              <a:highlight>
                <a:schemeClr val="accent6"/>
              </a:highlight>
              <a:latin typeface="Arial"/>
              <a:ea typeface="Arial"/>
              <a:cs typeface="Arial"/>
              <a:sym typeface="Arial"/>
            </a:endParaRPr>
          </a:p>
          <a:p>
            <a:pPr indent="0" lvl="0" marL="457200" rtl="0" algn="l">
              <a:lnSpc>
                <a:spcPct val="100000"/>
              </a:lnSpc>
              <a:spcBef>
                <a:spcPts val="0"/>
              </a:spcBef>
              <a:spcAft>
                <a:spcPts val="0"/>
              </a:spcAft>
              <a:buSzPts val="990"/>
              <a:buNone/>
            </a:pPr>
            <a:r>
              <a:rPr b="1" lang="en" sz="1670">
                <a:solidFill>
                  <a:srgbClr val="161616"/>
                </a:solidFill>
                <a:highlight>
                  <a:schemeClr val="accent6"/>
                </a:highlight>
                <a:latin typeface="Arial"/>
                <a:ea typeface="Arial"/>
                <a:cs typeface="Arial"/>
                <a:sym typeface="Arial"/>
              </a:rPr>
              <a:t>	3.4 Describe monitoring tools in Azure</a:t>
            </a:r>
            <a:endParaRPr b="1" sz="1670">
              <a:solidFill>
                <a:srgbClr val="161616"/>
              </a:solidFill>
              <a:highlight>
                <a:schemeClr val="accent6"/>
              </a:highlight>
              <a:latin typeface="Arial"/>
              <a:ea typeface="Arial"/>
              <a:cs typeface="Arial"/>
              <a:sym typeface="Arial"/>
            </a:endParaRPr>
          </a:p>
          <a:p>
            <a:pPr indent="0" lvl="0" marL="457200" rtl="0" algn="l">
              <a:lnSpc>
                <a:spcPct val="100000"/>
              </a:lnSpc>
              <a:spcBef>
                <a:spcPts val="0"/>
              </a:spcBef>
              <a:spcAft>
                <a:spcPts val="0"/>
              </a:spcAft>
              <a:buSzPts val="990"/>
              <a:buNone/>
            </a:pPr>
            <a:r>
              <a:t/>
            </a:r>
            <a:endParaRPr b="1" sz="1670">
              <a:solidFill>
                <a:srgbClr val="161616"/>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2"/>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94" name="Google Shape;194;p32"/>
          <p:cNvSpPr txBox="1"/>
          <p:nvPr>
            <p:ph type="title"/>
          </p:nvPr>
        </p:nvSpPr>
        <p:spPr>
          <a:xfrm>
            <a:off x="2190051" y="657325"/>
            <a:ext cx="45414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endParaRPr sz="4500">
              <a:solidFill>
                <a:srgbClr val="274E13"/>
              </a:solidFill>
            </a:endParaRPr>
          </a:p>
          <a:p>
            <a:pPr indent="0" lvl="0" marL="0" rtl="0" algn="ctr">
              <a:spcBef>
                <a:spcPts val="0"/>
              </a:spcBef>
              <a:spcAft>
                <a:spcPts val="0"/>
              </a:spcAft>
              <a:buNone/>
            </a:pPr>
            <a:r>
              <a:rPr lang="en" sz="4500">
                <a:solidFill>
                  <a:srgbClr val="274E13"/>
                </a:solidFill>
              </a:rPr>
              <a:t>IaaS</a:t>
            </a:r>
            <a:endParaRPr sz="4500">
              <a:solidFill>
                <a:srgbClr val="274E13"/>
              </a:solidFill>
            </a:endParaRPr>
          </a:p>
        </p:txBody>
      </p:sp>
      <p:sp>
        <p:nvSpPr>
          <p:cNvPr id="195" name="Google Shape;195;p32"/>
          <p:cNvSpPr txBox="1"/>
          <p:nvPr/>
        </p:nvSpPr>
        <p:spPr>
          <a:xfrm>
            <a:off x="1441210" y="494575"/>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Q.8</a:t>
            </a:r>
            <a:endParaRPr b="1" sz="1800">
              <a:solidFill>
                <a:schemeClr val="accent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3"/>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201" name="Google Shape;201;p33"/>
          <p:cNvSpPr txBox="1"/>
          <p:nvPr>
            <p:ph type="title"/>
          </p:nvPr>
        </p:nvSpPr>
        <p:spPr>
          <a:xfrm>
            <a:off x="1392550" y="580375"/>
            <a:ext cx="5774100" cy="4176600"/>
          </a:xfrm>
          <a:prstGeom prst="rect">
            <a:avLst/>
          </a:prstGeom>
        </p:spPr>
        <p:txBody>
          <a:bodyPr anchorCtr="0" anchor="ctr" bIns="91425" lIns="91425" spcFirstLastPara="1" rIns="91425" wrap="square" tIns="91425">
            <a:spAutoFit/>
          </a:bodyPr>
          <a:lstStyle/>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IaaS - the MOST flexible category of cloud services</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Max amount of control for your cloud resources</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Cloud provider responsible for maintaining the HW, Network connectivity and Physical security</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You are responsible for everything else:</a:t>
            </a:r>
            <a:endParaRPr b="0" sz="1900">
              <a:solidFill>
                <a:srgbClr val="1F1F1F"/>
              </a:solidFill>
              <a:latin typeface="Arial"/>
              <a:ea typeface="Arial"/>
              <a:cs typeface="Arial"/>
              <a:sym typeface="Arial"/>
            </a:endParaRPr>
          </a:p>
          <a:p>
            <a:pPr indent="-349250" lvl="1" marL="9144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OS, config, maintenance,</a:t>
            </a:r>
            <a:endParaRPr b="0" sz="1900">
              <a:solidFill>
                <a:srgbClr val="1F1F1F"/>
              </a:solidFill>
              <a:latin typeface="Arial"/>
              <a:ea typeface="Arial"/>
              <a:cs typeface="Arial"/>
              <a:sym typeface="Arial"/>
            </a:endParaRPr>
          </a:p>
          <a:p>
            <a:pPr indent="-349250" lvl="1" marL="9144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Network, config,</a:t>
            </a:r>
            <a:endParaRPr b="0" sz="1900">
              <a:solidFill>
                <a:srgbClr val="1F1F1F"/>
              </a:solidFill>
              <a:latin typeface="Arial"/>
              <a:ea typeface="Arial"/>
              <a:cs typeface="Arial"/>
              <a:sym typeface="Arial"/>
            </a:endParaRPr>
          </a:p>
          <a:p>
            <a:pPr indent="-349250" lvl="1" marL="9144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DB and storage config</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essentially renting the HW in a cloud datacenter</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advantage = rapid deployment of new compute devices (Lift &amp; Shift; Test and Dev)</a:t>
            </a:r>
            <a:endParaRPr b="0" sz="1900">
              <a:solidFill>
                <a:srgbClr val="1F1F1F"/>
              </a:solidFill>
              <a:latin typeface="Arial"/>
              <a:ea typeface="Arial"/>
              <a:cs typeface="Arial"/>
              <a:sym typeface="Arial"/>
            </a:endParaRPr>
          </a:p>
        </p:txBody>
      </p:sp>
      <p:sp>
        <p:nvSpPr>
          <p:cNvPr id="202" name="Google Shape;202;p33"/>
          <p:cNvSpPr txBox="1"/>
          <p:nvPr/>
        </p:nvSpPr>
        <p:spPr>
          <a:xfrm>
            <a:off x="1154410" y="325250"/>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A.8</a:t>
            </a:r>
            <a:endParaRPr b="1" sz="1800">
              <a:solidFill>
                <a:schemeClr val="accent3"/>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4"/>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208" name="Google Shape;208;p34"/>
          <p:cNvSpPr txBox="1"/>
          <p:nvPr>
            <p:ph type="title"/>
          </p:nvPr>
        </p:nvSpPr>
        <p:spPr>
          <a:xfrm>
            <a:off x="2190051" y="657325"/>
            <a:ext cx="45414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endParaRPr sz="4500">
              <a:solidFill>
                <a:srgbClr val="274E13"/>
              </a:solidFill>
            </a:endParaRPr>
          </a:p>
          <a:p>
            <a:pPr indent="0" lvl="0" marL="0" rtl="0" algn="ctr">
              <a:spcBef>
                <a:spcPts val="0"/>
              </a:spcBef>
              <a:spcAft>
                <a:spcPts val="0"/>
              </a:spcAft>
              <a:buNone/>
            </a:pPr>
            <a:r>
              <a:rPr lang="en" sz="4500">
                <a:solidFill>
                  <a:srgbClr val="274E13"/>
                </a:solidFill>
              </a:rPr>
              <a:t>PaaS</a:t>
            </a:r>
            <a:endParaRPr sz="4500">
              <a:solidFill>
                <a:srgbClr val="274E13"/>
              </a:solidFill>
            </a:endParaRPr>
          </a:p>
        </p:txBody>
      </p:sp>
      <p:sp>
        <p:nvSpPr>
          <p:cNvPr id="209" name="Google Shape;209;p34"/>
          <p:cNvSpPr txBox="1"/>
          <p:nvPr/>
        </p:nvSpPr>
        <p:spPr>
          <a:xfrm>
            <a:off x="1441210" y="494575"/>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Q.9</a:t>
            </a:r>
            <a:endParaRPr b="1" sz="1800">
              <a:solidFill>
                <a:schemeClr val="accent3"/>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5"/>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215" name="Google Shape;215;p35"/>
          <p:cNvSpPr txBox="1"/>
          <p:nvPr>
            <p:ph type="title"/>
          </p:nvPr>
        </p:nvSpPr>
        <p:spPr>
          <a:xfrm>
            <a:off x="1392550" y="580375"/>
            <a:ext cx="5774100" cy="4640400"/>
          </a:xfrm>
          <a:prstGeom prst="rect">
            <a:avLst/>
          </a:prstGeom>
        </p:spPr>
        <p:txBody>
          <a:bodyPr anchorCtr="0" anchor="ctr" bIns="91425" lIns="91425" spcFirstLastPara="1" rIns="91425" wrap="square" tIns="91425">
            <a:spAutoFit/>
          </a:bodyPr>
          <a:lstStyle/>
          <a:p>
            <a:pPr indent="-330200" lvl="0" marL="4572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P</a:t>
            </a:r>
            <a:r>
              <a:rPr b="0" lang="en" sz="1600">
                <a:solidFill>
                  <a:srgbClr val="1F1F1F"/>
                </a:solidFill>
                <a:latin typeface="Arial"/>
                <a:ea typeface="Arial"/>
                <a:cs typeface="Arial"/>
                <a:sym typeface="Arial"/>
              </a:rPr>
              <a:t>aaS - middl</a:t>
            </a:r>
            <a:r>
              <a:rPr b="0" lang="en" sz="1600">
                <a:solidFill>
                  <a:srgbClr val="1F1F1F"/>
                </a:solidFill>
                <a:latin typeface="Arial"/>
                <a:ea typeface="Arial"/>
                <a:cs typeface="Arial"/>
                <a:sym typeface="Arial"/>
              </a:rPr>
              <a:t>e ground; managed hosting environment</a:t>
            </a:r>
            <a:endParaRPr b="0" sz="1600">
              <a:solidFill>
                <a:srgbClr val="1F1F1F"/>
              </a:solidFill>
              <a:latin typeface="Arial"/>
              <a:ea typeface="Arial"/>
              <a:cs typeface="Arial"/>
              <a:sym typeface="Arial"/>
            </a:endParaRPr>
          </a:p>
          <a:p>
            <a:pPr indent="-330200" lvl="0" marL="4572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Cloud provider is responsible for maintaining the physical infrastructure, </a:t>
            </a:r>
            <a:r>
              <a:rPr b="0" lang="en" sz="1600">
                <a:solidFill>
                  <a:srgbClr val="1F1F1F"/>
                </a:solidFill>
                <a:latin typeface="Arial"/>
                <a:ea typeface="Arial"/>
                <a:cs typeface="Arial"/>
                <a:sym typeface="Arial"/>
              </a:rPr>
              <a:t>physical</a:t>
            </a:r>
            <a:r>
              <a:rPr b="0" lang="en" sz="1600">
                <a:solidFill>
                  <a:srgbClr val="1F1F1F"/>
                </a:solidFill>
                <a:latin typeface="Arial"/>
                <a:ea typeface="Arial"/>
                <a:cs typeface="Arial"/>
                <a:sym typeface="Arial"/>
              </a:rPr>
              <a:t> security, connection to internet, OS, middleware, dev tools and B.I. services</a:t>
            </a:r>
            <a:endParaRPr b="0" sz="1600">
              <a:solidFill>
                <a:srgbClr val="1F1F1F"/>
              </a:solidFill>
              <a:latin typeface="Arial"/>
              <a:ea typeface="Arial"/>
              <a:cs typeface="Arial"/>
              <a:sym typeface="Arial"/>
            </a:endParaRPr>
          </a:p>
          <a:p>
            <a:pPr indent="-330200" lvl="0" marL="4572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You are responsible for:</a:t>
            </a:r>
            <a:endParaRPr b="0" sz="1600">
              <a:solidFill>
                <a:srgbClr val="1F1F1F"/>
              </a:solidFill>
              <a:latin typeface="Arial"/>
              <a:ea typeface="Arial"/>
              <a:cs typeface="Arial"/>
              <a:sym typeface="Arial"/>
            </a:endParaRPr>
          </a:p>
          <a:p>
            <a:pPr indent="-330200" lvl="1" marL="914400" rtl="0" algn="l">
              <a:lnSpc>
                <a:spcPct val="115000"/>
              </a:lnSpc>
              <a:spcBef>
                <a:spcPts val="0"/>
              </a:spcBef>
              <a:spcAft>
                <a:spcPts val="0"/>
              </a:spcAft>
              <a:buClr>
                <a:srgbClr val="1F1F1F"/>
              </a:buClr>
              <a:buSzPts val="1600"/>
              <a:buFont typeface="Arial"/>
              <a:buChar char="○"/>
            </a:pPr>
            <a:r>
              <a:rPr b="0" lang="en" sz="1600" strike="sngStrike">
                <a:solidFill>
                  <a:srgbClr val="1F1F1F"/>
                </a:solidFill>
                <a:latin typeface="Arial"/>
                <a:ea typeface="Arial"/>
                <a:cs typeface="Arial"/>
                <a:sym typeface="Arial"/>
              </a:rPr>
              <a:t>OS, config, maintenance,</a:t>
            </a:r>
            <a:endParaRPr b="0" sz="1600" strike="sngStrike">
              <a:solidFill>
                <a:srgbClr val="1F1F1F"/>
              </a:solidFill>
              <a:latin typeface="Arial"/>
              <a:ea typeface="Arial"/>
              <a:cs typeface="Arial"/>
              <a:sym typeface="Arial"/>
            </a:endParaRPr>
          </a:p>
          <a:p>
            <a:pPr indent="-330200" lvl="1" marL="9144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Network, config,</a:t>
            </a:r>
            <a:endParaRPr b="0" sz="1600">
              <a:solidFill>
                <a:srgbClr val="1F1F1F"/>
              </a:solidFill>
              <a:latin typeface="Arial"/>
              <a:ea typeface="Arial"/>
              <a:cs typeface="Arial"/>
              <a:sym typeface="Arial"/>
            </a:endParaRPr>
          </a:p>
          <a:p>
            <a:pPr indent="-330200" lvl="1" marL="9144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DB and storage config</a:t>
            </a:r>
            <a:endParaRPr b="0" sz="1600">
              <a:solidFill>
                <a:srgbClr val="1F1F1F"/>
              </a:solidFill>
              <a:latin typeface="Arial"/>
              <a:ea typeface="Arial"/>
              <a:cs typeface="Arial"/>
              <a:sym typeface="Arial"/>
            </a:endParaRPr>
          </a:p>
          <a:p>
            <a:pPr indent="-330200" lvl="1" marL="9144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Network and app security </a:t>
            </a:r>
            <a:endParaRPr b="0" sz="1600">
              <a:solidFill>
                <a:srgbClr val="1F1F1F"/>
              </a:solidFill>
              <a:latin typeface="Arial"/>
              <a:ea typeface="Arial"/>
              <a:cs typeface="Arial"/>
              <a:sym typeface="Arial"/>
            </a:endParaRPr>
          </a:p>
          <a:p>
            <a:pPr indent="-330200" lvl="1" marL="9144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Directory infrastructure</a:t>
            </a:r>
            <a:endParaRPr b="0" sz="1600">
              <a:solidFill>
                <a:srgbClr val="1F1F1F"/>
              </a:solidFill>
              <a:latin typeface="Arial"/>
              <a:ea typeface="Arial"/>
              <a:cs typeface="Arial"/>
              <a:sym typeface="Arial"/>
            </a:endParaRPr>
          </a:p>
          <a:p>
            <a:pPr indent="-330200" lvl="0" marL="4572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Well suited to provide a complete DEV environment w/o maintaining all the infrastructure.</a:t>
            </a:r>
            <a:endParaRPr b="0" sz="1600">
              <a:solidFill>
                <a:srgbClr val="1F1F1F"/>
              </a:solidFill>
              <a:latin typeface="Arial"/>
              <a:ea typeface="Arial"/>
              <a:cs typeface="Arial"/>
              <a:sym typeface="Arial"/>
            </a:endParaRPr>
          </a:p>
          <a:p>
            <a:pPr indent="-330200" lvl="0" marL="4572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Example:</a:t>
            </a:r>
            <a:r>
              <a:rPr lang="en" sz="1600">
                <a:solidFill>
                  <a:srgbClr val="1F1F1F"/>
                </a:solidFill>
                <a:latin typeface="Arial"/>
                <a:ea typeface="Arial"/>
                <a:cs typeface="Arial"/>
                <a:sym typeface="Arial"/>
              </a:rPr>
              <a:t> </a:t>
            </a:r>
            <a:r>
              <a:rPr lang="en" sz="1200">
                <a:solidFill>
                  <a:srgbClr val="1F1F1F"/>
                </a:solidFill>
                <a:latin typeface="Arial"/>
                <a:ea typeface="Arial"/>
                <a:cs typeface="Arial"/>
                <a:sym typeface="Arial"/>
              </a:rPr>
              <a:t>Azure App Services</a:t>
            </a:r>
            <a:r>
              <a:rPr b="0" lang="en" sz="1200">
                <a:solidFill>
                  <a:srgbClr val="1F1F1F"/>
                </a:solidFill>
                <a:latin typeface="Arial"/>
                <a:ea typeface="Arial"/>
                <a:cs typeface="Arial"/>
                <a:sym typeface="Arial"/>
              </a:rPr>
              <a:t> provides a managed hosting environment where devs can upload web applications, w/o having to worry about the physical hardware and software requirements.</a:t>
            </a:r>
            <a:endParaRPr b="0" sz="1200">
              <a:solidFill>
                <a:srgbClr val="1F1F1F"/>
              </a:solidFill>
              <a:latin typeface="Arial"/>
              <a:ea typeface="Arial"/>
              <a:cs typeface="Arial"/>
              <a:sym typeface="Arial"/>
            </a:endParaRPr>
          </a:p>
          <a:p>
            <a:pPr indent="0" lvl="0" marL="0" rtl="0" algn="l">
              <a:lnSpc>
                <a:spcPct val="115000"/>
              </a:lnSpc>
              <a:spcBef>
                <a:spcPts val="800"/>
              </a:spcBef>
              <a:spcAft>
                <a:spcPts val="800"/>
              </a:spcAft>
              <a:buNone/>
            </a:pPr>
            <a:r>
              <a:t/>
            </a:r>
            <a:endParaRPr b="0" sz="1600">
              <a:solidFill>
                <a:srgbClr val="1F1F1F"/>
              </a:solidFill>
              <a:latin typeface="Arial"/>
              <a:ea typeface="Arial"/>
              <a:cs typeface="Arial"/>
              <a:sym typeface="Arial"/>
            </a:endParaRPr>
          </a:p>
        </p:txBody>
      </p:sp>
      <p:sp>
        <p:nvSpPr>
          <p:cNvPr id="216" name="Google Shape;216;p35"/>
          <p:cNvSpPr txBox="1"/>
          <p:nvPr/>
        </p:nvSpPr>
        <p:spPr>
          <a:xfrm>
            <a:off x="1154410" y="325250"/>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A.9</a:t>
            </a:r>
            <a:endParaRPr b="1" sz="1800">
              <a:solidFill>
                <a:schemeClr val="accent3"/>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6"/>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222" name="Google Shape;222;p36"/>
          <p:cNvSpPr txBox="1"/>
          <p:nvPr>
            <p:ph type="title"/>
          </p:nvPr>
        </p:nvSpPr>
        <p:spPr>
          <a:xfrm>
            <a:off x="2190051" y="657325"/>
            <a:ext cx="45414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endParaRPr sz="4500">
              <a:solidFill>
                <a:srgbClr val="274E13"/>
              </a:solidFill>
            </a:endParaRPr>
          </a:p>
          <a:p>
            <a:pPr indent="0" lvl="0" marL="0" rtl="0" algn="ctr">
              <a:spcBef>
                <a:spcPts val="0"/>
              </a:spcBef>
              <a:spcAft>
                <a:spcPts val="0"/>
              </a:spcAft>
              <a:buNone/>
            </a:pPr>
            <a:r>
              <a:rPr lang="en" sz="4500">
                <a:solidFill>
                  <a:srgbClr val="274E13"/>
                </a:solidFill>
              </a:rPr>
              <a:t>SaaS</a:t>
            </a:r>
            <a:endParaRPr sz="4500">
              <a:solidFill>
                <a:srgbClr val="274E13"/>
              </a:solidFill>
            </a:endParaRPr>
          </a:p>
        </p:txBody>
      </p:sp>
      <p:sp>
        <p:nvSpPr>
          <p:cNvPr id="223" name="Google Shape;223;p36"/>
          <p:cNvSpPr txBox="1"/>
          <p:nvPr/>
        </p:nvSpPr>
        <p:spPr>
          <a:xfrm>
            <a:off x="1441198" y="494575"/>
            <a:ext cx="748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Q.10</a:t>
            </a:r>
            <a:endParaRPr b="1" sz="1800">
              <a:solidFill>
                <a:schemeClr val="accent3"/>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7"/>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229" name="Google Shape;229;p37"/>
          <p:cNvSpPr txBox="1"/>
          <p:nvPr>
            <p:ph type="title"/>
          </p:nvPr>
        </p:nvSpPr>
        <p:spPr>
          <a:xfrm>
            <a:off x="1392550" y="580375"/>
            <a:ext cx="5774100" cy="4176600"/>
          </a:xfrm>
          <a:prstGeom prst="rect">
            <a:avLst/>
          </a:prstGeom>
        </p:spPr>
        <p:txBody>
          <a:bodyPr anchorCtr="0" anchor="ctr" bIns="91425" lIns="91425" spcFirstLastPara="1" rIns="91425" wrap="square" tIns="91425">
            <a:spAutoFit/>
          </a:bodyPr>
          <a:lstStyle/>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S</a:t>
            </a:r>
            <a:r>
              <a:rPr b="0" lang="en" sz="1900">
                <a:solidFill>
                  <a:srgbClr val="1F1F1F"/>
                </a:solidFill>
                <a:latin typeface="Arial"/>
                <a:ea typeface="Arial"/>
                <a:cs typeface="Arial"/>
                <a:sym typeface="Arial"/>
              </a:rPr>
              <a:t>aaS - most complete cloud service model </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Cloud provider has the most </a:t>
            </a:r>
            <a:r>
              <a:rPr b="0" lang="en" sz="1900">
                <a:solidFill>
                  <a:srgbClr val="1F1F1F"/>
                </a:solidFill>
                <a:latin typeface="Arial"/>
                <a:ea typeface="Arial"/>
                <a:cs typeface="Arial"/>
                <a:sym typeface="Arial"/>
              </a:rPr>
              <a:t>responsibility:</a:t>
            </a:r>
            <a:r>
              <a:rPr b="0" lang="en" sz="1900">
                <a:solidFill>
                  <a:srgbClr val="1F1F1F"/>
                </a:solidFill>
                <a:latin typeface="Arial"/>
                <a:ea typeface="Arial"/>
                <a:cs typeface="Arial"/>
                <a:sym typeface="Arial"/>
              </a:rPr>
              <a:t> maintaining the physical infrastructure, security of the datacenters, power, network connectivity, and application dev and patching</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You are responsible for:</a:t>
            </a:r>
            <a:endParaRPr b="0" sz="1900">
              <a:solidFill>
                <a:srgbClr val="1F1F1F"/>
              </a:solidFill>
              <a:latin typeface="Arial"/>
              <a:ea typeface="Arial"/>
              <a:cs typeface="Arial"/>
              <a:sym typeface="Arial"/>
            </a:endParaRPr>
          </a:p>
          <a:p>
            <a:pPr indent="-349250" lvl="1" marL="9144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Data you put in</a:t>
            </a:r>
            <a:endParaRPr b="0" sz="1900">
              <a:solidFill>
                <a:srgbClr val="1F1F1F"/>
              </a:solidFill>
              <a:latin typeface="Arial"/>
              <a:ea typeface="Arial"/>
              <a:cs typeface="Arial"/>
              <a:sym typeface="Arial"/>
            </a:endParaRPr>
          </a:p>
          <a:p>
            <a:pPr indent="-349250" lvl="1" marL="9144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Devices allowed</a:t>
            </a:r>
            <a:endParaRPr b="0" sz="1900">
              <a:solidFill>
                <a:srgbClr val="1F1F1F"/>
              </a:solidFill>
              <a:latin typeface="Arial"/>
              <a:ea typeface="Arial"/>
              <a:cs typeface="Arial"/>
              <a:sym typeface="Arial"/>
            </a:endParaRPr>
          </a:p>
          <a:p>
            <a:pPr indent="-349250" lvl="1" marL="9144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User access</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Examples: </a:t>
            </a:r>
            <a:r>
              <a:rPr b="0" lang="en" sz="1900">
                <a:solidFill>
                  <a:srgbClr val="1F1F1F"/>
                </a:solidFill>
                <a:latin typeface="Arial"/>
                <a:ea typeface="Arial"/>
                <a:cs typeface="Arial"/>
                <a:sym typeface="Arial"/>
              </a:rPr>
              <a:t>Email, financial software, messaging applications, and connectivity software, M365 online</a:t>
            </a:r>
            <a:endParaRPr b="0" sz="1900">
              <a:solidFill>
                <a:srgbClr val="1F1F1F"/>
              </a:solidFill>
              <a:latin typeface="Arial"/>
              <a:ea typeface="Arial"/>
              <a:cs typeface="Arial"/>
              <a:sym typeface="Arial"/>
            </a:endParaRPr>
          </a:p>
        </p:txBody>
      </p:sp>
      <p:sp>
        <p:nvSpPr>
          <p:cNvPr id="230" name="Google Shape;230;p37"/>
          <p:cNvSpPr txBox="1"/>
          <p:nvPr/>
        </p:nvSpPr>
        <p:spPr>
          <a:xfrm>
            <a:off x="1154410" y="325250"/>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A.10</a:t>
            </a:r>
            <a:endParaRPr b="1" sz="1800">
              <a:solidFill>
                <a:schemeClr val="accent3"/>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8"/>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236" name="Google Shape;236;p38"/>
          <p:cNvSpPr txBox="1"/>
          <p:nvPr>
            <p:ph type="title"/>
          </p:nvPr>
        </p:nvSpPr>
        <p:spPr>
          <a:xfrm>
            <a:off x="2190051" y="657325"/>
            <a:ext cx="45414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is </a:t>
            </a:r>
            <a:endParaRPr sz="4500">
              <a:solidFill>
                <a:srgbClr val="274E13"/>
              </a:solidFill>
            </a:endParaRPr>
          </a:p>
          <a:p>
            <a:pPr indent="0" lvl="0" marL="0" rtl="0" algn="ctr">
              <a:spcBef>
                <a:spcPts val="0"/>
              </a:spcBef>
              <a:spcAft>
                <a:spcPts val="0"/>
              </a:spcAft>
              <a:buNone/>
            </a:pPr>
            <a:r>
              <a:rPr lang="en" sz="4500">
                <a:solidFill>
                  <a:srgbClr val="274E13"/>
                </a:solidFill>
              </a:rPr>
              <a:t>Serverless</a:t>
            </a:r>
            <a:endParaRPr sz="4500">
              <a:solidFill>
                <a:srgbClr val="274E13"/>
              </a:solidFill>
            </a:endParaRPr>
          </a:p>
          <a:p>
            <a:pPr indent="0" lvl="0" marL="0" rtl="0" algn="ctr">
              <a:spcBef>
                <a:spcPts val="0"/>
              </a:spcBef>
              <a:spcAft>
                <a:spcPts val="0"/>
              </a:spcAft>
              <a:buNone/>
            </a:pPr>
            <a:r>
              <a:rPr lang="en" sz="4500">
                <a:solidFill>
                  <a:srgbClr val="274E13"/>
                </a:solidFill>
              </a:rPr>
              <a:t>Computing?</a:t>
            </a:r>
            <a:endParaRPr sz="4500">
              <a:solidFill>
                <a:srgbClr val="274E13"/>
              </a:solidFill>
            </a:endParaRPr>
          </a:p>
        </p:txBody>
      </p:sp>
      <p:sp>
        <p:nvSpPr>
          <p:cNvPr id="237" name="Google Shape;237;p38"/>
          <p:cNvSpPr txBox="1"/>
          <p:nvPr/>
        </p:nvSpPr>
        <p:spPr>
          <a:xfrm>
            <a:off x="1441198" y="494575"/>
            <a:ext cx="748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Q.10b</a:t>
            </a:r>
            <a:endParaRPr b="1" sz="1800">
              <a:solidFill>
                <a:schemeClr val="accent3"/>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9"/>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243" name="Google Shape;243;p39"/>
          <p:cNvSpPr txBox="1"/>
          <p:nvPr>
            <p:ph type="title"/>
          </p:nvPr>
        </p:nvSpPr>
        <p:spPr>
          <a:xfrm>
            <a:off x="1392550" y="580375"/>
            <a:ext cx="5933400" cy="2853600"/>
          </a:xfrm>
          <a:prstGeom prst="rect">
            <a:avLst/>
          </a:prstGeom>
        </p:spPr>
        <p:txBody>
          <a:bodyPr anchorCtr="0" anchor="ctr" bIns="91425" lIns="91425" spcFirstLastPara="1" rIns="91425" wrap="square" tIns="91425">
            <a:spAutoFit/>
          </a:bodyPr>
          <a:lstStyle/>
          <a:p>
            <a:pPr indent="-336550" lvl="0" marL="457200" rtl="0" algn="l">
              <a:lnSpc>
                <a:spcPct val="115000"/>
              </a:lnSpc>
              <a:spcBef>
                <a:spcPts val="0"/>
              </a:spcBef>
              <a:spcAft>
                <a:spcPts val="0"/>
              </a:spcAft>
              <a:buClr>
                <a:srgbClr val="1F1F1F"/>
              </a:buClr>
              <a:buSzPts val="1700"/>
              <a:buFont typeface="Arial"/>
              <a:buChar char="●"/>
            </a:pPr>
            <a:r>
              <a:rPr b="0" lang="en" sz="1700">
                <a:solidFill>
                  <a:srgbClr val="1F1F1F"/>
                </a:solidFill>
                <a:latin typeface="Arial"/>
                <a:ea typeface="Arial"/>
                <a:cs typeface="Arial"/>
                <a:sym typeface="Arial"/>
              </a:rPr>
              <a:t>Like PaaS</a:t>
            </a:r>
            <a:endParaRPr b="0" sz="1700">
              <a:solidFill>
                <a:srgbClr val="1F1F1F"/>
              </a:solidFill>
              <a:latin typeface="Arial"/>
              <a:ea typeface="Arial"/>
              <a:cs typeface="Arial"/>
              <a:sym typeface="Arial"/>
            </a:endParaRPr>
          </a:p>
          <a:p>
            <a:pPr indent="-336550" lvl="0" marL="457200" rtl="0" algn="l">
              <a:lnSpc>
                <a:spcPct val="115000"/>
              </a:lnSpc>
              <a:spcBef>
                <a:spcPts val="0"/>
              </a:spcBef>
              <a:spcAft>
                <a:spcPts val="0"/>
              </a:spcAft>
              <a:buClr>
                <a:srgbClr val="1F1F1F"/>
              </a:buClr>
              <a:buSzPts val="1700"/>
              <a:buFont typeface="Arial"/>
              <a:buChar char="●"/>
            </a:pPr>
            <a:r>
              <a:rPr b="0" lang="en" sz="1700">
                <a:solidFill>
                  <a:srgbClr val="1F1F1F"/>
                </a:solidFill>
                <a:latin typeface="Arial"/>
                <a:ea typeface="Arial"/>
                <a:cs typeface="Arial"/>
                <a:sym typeface="Arial"/>
              </a:rPr>
              <a:t>Enables devs to build applications faster by eliminating the need for them to manage infrastructure. </a:t>
            </a:r>
            <a:endParaRPr b="0" sz="1700">
              <a:solidFill>
                <a:srgbClr val="1F1F1F"/>
              </a:solidFill>
              <a:latin typeface="Arial"/>
              <a:ea typeface="Arial"/>
              <a:cs typeface="Arial"/>
              <a:sym typeface="Arial"/>
            </a:endParaRPr>
          </a:p>
          <a:p>
            <a:pPr indent="-336550" lvl="0" marL="457200" rtl="0" algn="l">
              <a:lnSpc>
                <a:spcPct val="115000"/>
              </a:lnSpc>
              <a:spcBef>
                <a:spcPts val="0"/>
              </a:spcBef>
              <a:spcAft>
                <a:spcPts val="0"/>
              </a:spcAft>
              <a:buClr>
                <a:srgbClr val="1F1F1F"/>
              </a:buClr>
              <a:buSzPts val="1700"/>
              <a:buFont typeface="Arial"/>
              <a:buChar char="●"/>
            </a:pPr>
            <a:r>
              <a:rPr b="0" lang="en" sz="1700">
                <a:solidFill>
                  <a:srgbClr val="1F1F1F"/>
                </a:solidFill>
                <a:latin typeface="Arial"/>
                <a:ea typeface="Arial"/>
                <a:cs typeface="Arial"/>
                <a:sym typeface="Arial"/>
              </a:rPr>
              <a:t>cloud service provider provisions, scales, and manages the infrastructure required to run the code  </a:t>
            </a:r>
            <a:endParaRPr b="0" sz="1700">
              <a:solidFill>
                <a:srgbClr val="1F1F1F"/>
              </a:solidFill>
              <a:latin typeface="Arial"/>
              <a:ea typeface="Arial"/>
              <a:cs typeface="Arial"/>
              <a:sym typeface="Arial"/>
            </a:endParaRPr>
          </a:p>
          <a:p>
            <a:pPr indent="-336550" lvl="0" marL="457200" rtl="0" algn="l">
              <a:lnSpc>
                <a:spcPct val="115000"/>
              </a:lnSpc>
              <a:spcBef>
                <a:spcPts val="0"/>
              </a:spcBef>
              <a:spcAft>
                <a:spcPts val="0"/>
              </a:spcAft>
              <a:buClr>
                <a:srgbClr val="1F1F1F"/>
              </a:buClr>
              <a:buSzPts val="1700"/>
              <a:buFont typeface="Arial"/>
              <a:buChar char="●"/>
            </a:pPr>
            <a:r>
              <a:rPr b="0" lang="en" sz="1700">
                <a:solidFill>
                  <a:srgbClr val="1F1F1F"/>
                </a:solidFill>
                <a:latin typeface="Arial"/>
                <a:ea typeface="Arial"/>
                <a:cs typeface="Arial"/>
                <a:sym typeface="Arial"/>
              </a:rPr>
              <a:t>Serverless = infrastructure mgmt is invisible to the devs</a:t>
            </a:r>
            <a:endParaRPr b="0" sz="1700">
              <a:solidFill>
                <a:srgbClr val="1F1F1F"/>
              </a:solidFill>
              <a:latin typeface="Arial"/>
              <a:ea typeface="Arial"/>
              <a:cs typeface="Arial"/>
              <a:sym typeface="Arial"/>
            </a:endParaRPr>
          </a:p>
          <a:p>
            <a:pPr indent="-336550" lvl="0" marL="457200" rtl="0" algn="l">
              <a:lnSpc>
                <a:spcPct val="115000"/>
              </a:lnSpc>
              <a:spcBef>
                <a:spcPts val="0"/>
              </a:spcBef>
              <a:spcAft>
                <a:spcPts val="0"/>
              </a:spcAft>
              <a:buClr>
                <a:srgbClr val="1F1F1F"/>
              </a:buClr>
              <a:buSzPts val="1700"/>
              <a:buFont typeface="Arial"/>
              <a:buChar char="●"/>
            </a:pPr>
            <a:r>
              <a:rPr b="0" lang="en" sz="1700">
                <a:solidFill>
                  <a:srgbClr val="1F1F1F"/>
                </a:solidFill>
                <a:latin typeface="Arial"/>
                <a:ea typeface="Arial"/>
                <a:cs typeface="Arial"/>
                <a:sym typeface="Arial"/>
              </a:rPr>
              <a:t>highly scalable and event-driven, only using resources when a specific function or trigger occurs.</a:t>
            </a:r>
            <a:endParaRPr b="0" sz="1700">
              <a:solidFill>
                <a:srgbClr val="1F1F1F"/>
              </a:solidFill>
              <a:latin typeface="Arial"/>
              <a:ea typeface="Arial"/>
              <a:cs typeface="Arial"/>
              <a:sym typeface="Arial"/>
            </a:endParaRPr>
          </a:p>
          <a:p>
            <a:pPr indent="-336550" lvl="0" marL="457200" rtl="0" algn="l">
              <a:lnSpc>
                <a:spcPct val="115000"/>
              </a:lnSpc>
              <a:spcBef>
                <a:spcPts val="0"/>
              </a:spcBef>
              <a:spcAft>
                <a:spcPts val="0"/>
              </a:spcAft>
              <a:buClr>
                <a:srgbClr val="1F1F1F"/>
              </a:buClr>
              <a:buSzPts val="1700"/>
              <a:buFont typeface="Arial"/>
              <a:buChar char="●"/>
            </a:pPr>
            <a:r>
              <a:rPr b="0" lang="en" sz="1700">
                <a:solidFill>
                  <a:srgbClr val="1F1F1F"/>
                </a:solidFill>
                <a:latin typeface="Arial"/>
                <a:ea typeface="Arial"/>
                <a:cs typeface="Arial"/>
                <a:sym typeface="Arial"/>
              </a:rPr>
              <a:t>Important: servers are still running the code.</a:t>
            </a:r>
            <a:endParaRPr b="0" sz="1700">
              <a:solidFill>
                <a:srgbClr val="1F1F1F"/>
              </a:solidFill>
              <a:latin typeface="Arial"/>
              <a:ea typeface="Arial"/>
              <a:cs typeface="Arial"/>
              <a:sym typeface="Arial"/>
            </a:endParaRPr>
          </a:p>
        </p:txBody>
      </p:sp>
      <p:sp>
        <p:nvSpPr>
          <p:cNvPr id="244" name="Google Shape;244;p39"/>
          <p:cNvSpPr txBox="1"/>
          <p:nvPr/>
        </p:nvSpPr>
        <p:spPr>
          <a:xfrm>
            <a:off x="1154400" y="325250"/>
            <a:ext cx="9975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A.10b</a:t>
            </a:r>
            <a:endParaRPr b="1" sz="1800">
              <a:solidFill>
                <a:schemeClr val="accent3"/>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0"/>
          <p:cNvPicPr preferRelativeResize="0"/>
          <p:nvPr/>
        </p:nvPicPr>
        <p:blipFill>
          <a:blip r:embed="rId3">
            <a:alphaModFix/>
          </a:blip>
          <a:stretch>
            <a:fillRect/>
          </a:stretch>
        </p:blipFill>
        <p:spPr>
          <a:xfrm>
            <a:off x="1135369" y="-182811"/>
            <a:ext cx="6396374" cy="2388375"/>
          </a:xfrm>
          <a:prstGeom prst="rect">
            <a:avLst/>
          </a:prstGeom>
          <a:noFill/>
          <a:ln>
            <a:noFill/>
          </a:ln>
        </p:spPr>
      </p:pic>
      <p:pic>
        <p:nvPicPr>
          <p:cNvPr id="250" name="Google Shape;250;p40"/>
          <p:cNvPicPr preferRelativeResize="0"/>
          <p:nvPr/>
        </p:nvPicPr>
        <p:blipFill>
          <a:blip r:embed="rId4">
            <a:alphaModFix/>
          </a:blip>
          <a:stretch>
            <a:fillRect/>
          </a:stretch>
        </p:blipFill>
        <p:spPr>
          <a:xfrm>
            <a:off x="1666675" y="1965900"/>
            <a:ext cx="5371850" cy="3253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54" name="Shape 254"/>
        <p:cNvGrpSpPr/>
        <p:nvPr/>
      </p:nvGrpSpPr>
      <p:grpSpPr>
        <a:xfrm>
          <a:off x="0" y="0"/>
          <a:ext cx="0" cy="0"/>
          <a:chOff x="0" y="0"/>
          <a:chExt cx="0" cy="0"/>
        </a:xfrm>
      </p:grpSpPr>
      <p:sp>
        <p:nvSpPr>
          <p:cNvPr id="255" name="Google Shape;255;p41"/>
          <p:cNvSpPr txBox="1"/>
          <p:nvPr>
            <p:ph type="title"/>
          </p:nvPr>
        </p:nvSpPr>
        <p:spPr>
          <a:xfrm>
            <a:off x="490250" y="526350"/>
            <a:ext cx="7837800" cy="4090800"/>
          </a:xfrm>
          <a:prstGeom prst="rect">
            <a:avLst/>
          </a:prstGeom>
        </p:spPr>
        <p:txBody>
          <a:bodyPr anchorCtr="0" anchor="ctr" bIns="91425" lIns="91425" spcFirstLastPara="1" rIns="91425" wrap="square" tIns="91425">
            <a:normAutofit/>
          </a:bodyPr>
          <a:lstStyle/>
          <a:p>
            <a:pPr indent="0" lvl="0" marL="0" rtl="0" algn="l">
              <a:lnSpc>
                <a:spcPct val="112500"/>
              </a:lnSpc>
              <a:spcBef>
                <a:spcPts val="0"/>
              </a:spcBef>
              <a:spcAft>
                <a:spcPts val="0"/>
              </a:spcAft>
              <a:buNone/>
            </a:pPr>
            <a:r>
              <a:rPr b="1" lang="en" sz="2300">
                <a:solidFill>
                  <a:srgbClr val="161616"/>
                </a:solidFill>
                <a:highlight>
                  <a:srgbClr val="FFFFFF"/>
                </a:highlight>
                <a:latin typeface="Arial"/>
                <a:ea typeface="Arial"/>
                <a:cs typeface="Arial"/>
                <a:sym typeface="Arial"/>
              </a:rPr>
              <a:t>Microsoft Azure Fundamentals: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Describe Azure architecture and services</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Next module: </a:t>
            </a:r>
            <a:endParaRPr b="1" sz="2300">
              <a:solidFill>
                <a:srgbClr val="161616"/>
              </a:solidFill>
              <a:highlight>
                <a:srgbClr val="FFFFFF"/>
              </a:highlight>
              <a:latin typeface="Arial"/>
              <a:ea typeface="Arial"/>
              <a:cs typeface="Arial"/>
              <a:sym typeface="Arial"/>
            </a:endParaRPr>
          </a:p>
          <a:p>
            <a:pPr indent="0" lvl="0" marL="45720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#2.1 Describe the core architectural components of Azure</a:t>
            </a:r>
            <a:endParaRPr b="1" sz="2300">
              <a:solidFill>
                <a:srgbClr val="161616"/>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4000">
              <a:solidFill>
                <a:srgbClr val="1F1F1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7" name="Shape 77"/>
        <p:cNvGrpSpPr/>
        <p:nvPr/>
      </p:nvGrpSpPr>
      <p:grpSpPr>
        <a:xfrm>
          <a:off x="0" y="0"/>
          <a:ext cx="0" cy="0"/>
          <a:chOff x="0" y="0"/>
          <a:chExt cx="0" cy="0"/>
        </a:xfrm>
      </p:grpSpPr>
      <p:sp>
        <p:nvSpPr>
          <p:cNvPr id="78" name="Google Shape;78;p15"/>
          <p:cNvSpPr txBox="1"/>
          <p:nvPr>
            <p:ph type="title"/>
          </p:nvPr>
        </p:nvSpPr>
        <p:spPr>
          <a:xfrm>
            <a:off x="490250" y="526350"/>
            <a:ext cx="7837800" cy="4090800"/>
          </a:xfrm>
          <a:prstGeom prst="rect">
            <a:avLst/>
          </a:prstGeom>
        </p:spPr>
        <p:txBody>
          <a:bodyPr anchorCtr="0" anchor="ctr" bIns="91425" lIns="91425" spcFirstLastPara="1" rIns="91425" wrap="square" tIns="91425">
            <a:normAutofit/>
          </a:bodyPr>
          <a:lstStyle/>
          <a:p>
            <a:pPr indent="0" lvl="0" marL="0" rtl="0" algn="l">
              <a:lnSpc>
                <a:spcPct val="112500"/>
              </a:lnSpc>
              <a:spcBef>
                <a:spcPts val="0"/>
              </a:spcBef>
              <a:spcAft>
                <a:spcPts val="0"/>
              </a:spcAft>
              <a:buNone/>
            </a:pPr>
            <a:r>
              <a:rPr b="1" lang="en" sz="2300">
                <a:solidFill>
                  <a:srgbClr val="161616"/>
                </a:solidFill>
                <a:highlight>
                  <a:srgbClr val="FFFFFF"/>
                </a:highlight>
                <a:latin typeface="Arial"/>
                <a:ea typeface="Arial"/>
                <a:cs typeface="Arial"/>
                <a:sym typeface="Arial"/>
              </a:rPr>
              <a:t>Microsoft Azure Fundamentals: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Describe cloud concepts</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Next module: </a:t>
            </a:r>
            <a:endParaRPr b="1" sz="2300">
              <a:solidFill>
                <a:srgbClr val="161616"/>
              </a:solidFill>
              <a:highlight>
                <a:srgbClr val="FFFFFF"/>
              </a:highlight>
              <a:latin typeface="Arial"/>
              <a:ea typeface="Arial"/>
              <a:cs typeface="Arial"/>
              <a:sym typeface="Arial"/>
            </a:endParaRPr>
          </a:p>
          <a:p>
            <a:pPr indent="0" lvl="0" marL="45720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#1.1 Describe cloud computing</a:t>
            </a:r>
            <a:endParaRPr b="1" sz="2300">
              <a:solidFill>
                <a:srgbClr val="161616"/>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4000">
              <a:solidFill>
                <a:srgbClr val="1F1F1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2"/>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261" name="Google Shape;261;p42"/>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Azure physical infrastructure</a:t>
            </a:r>
            <a:endParaRPr sz="4500">
              <a:solidFill>
                <a:srgbClr val="274E13"/>
              </a:solidFill>
            </a:endParaRPr>
          </a:p>
        </p:txBody>
      </p:sp>
      <p:sp>
        <p:nvSpPr>
          <p:cNvPr id="262" name="Google Shape;262;p42"/>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Q.11</a:t>
            </a:r>
            <a:endParaRPr b="1" sz="1800">
              <a:solidFill>
                <a:schemeClr val="accent3"/>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3"/>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268" name="Google Shape;268;p43"/>
          <p:cNvSpPr txBox="1"/>
          <p:nvPr>
            <p:ph type="title"/>
          </p:nvPr>
        </p:nvSpPr>
        <p:spPr>
          <a:xfrm>
            <a:off x="1266098" y="756600"/>
            <a:ext cx="6093000" cy="2593500"/>
          </a:xfrm>
          <a:prstGeom prst="rect">
            <a:avLst/>
          </a:prstGeom>
        </p:spPr>
        <p:txBody>
          <a:bodyPr anchorCtr="0" anchor="ctr" bIns="91425" lIns="91425" spcFirstLastPara="1" rIns="91425" wrap="square" tIns="91425">
            <a:spAutoFit/>
          </a:bodyPr>
          <a:lstStyle/>
          <a:p>
            <a:pPr indent="-419100" lvl="0" marL="457200" rtl="0" algn="l">
              <a:lnSpc>
                <a:spcPct val="115000"/>
              </a:lnSpc>
              <a:spcBef>
                <a:spcPts val="0"/>
              </a:spcBef>
              <a:spcAft>
                <a:spcPts val="0"/>
              </a:spcAft>
              <a:buClr>
                <a:srgbClr val="1F1F1F"/>
              </a:buClr>
              <a:buSzPts val="3000"/>
              <a:buFont typeface="Arial"/>
              <a:buAutoNum type="arabicPeriod"/>
            </a:pPr>
            <a:r>
              <a:rPr b="0" lang="en" sz="3000">
                <a:solidFill>
                  <a:srgbClr val="1F1F1F"/>
                </a:solidFill>
                <a:latin typeface="Arial"/>
                <a:ea typeface="Arial"/>
                <a:cs typeface="Arial"/>
                <a:sym typeface="Arial"/>
              </a:rPr>
              <a:t>Datacenters</a:t>
            </a:r>
            <a:endParaRPr b="0" sz="3000">
              <a:solidFill>
                <a:srgbClr val="1F1F1F"/>
              </a:solidFill>
              <a:latin typeface="Arial"/>
              <a:ea typeface="Arial"/>
              <a:cs typeface="Arial"/>
              <a:sym typeface="Arial"/>
            </a:endParaRPr>
          </a:p>
          <a:p>
            <a:pPr indent="-387350" lvl="1" marL="914400" rtl="0" algn="l">
              <a:lnSpc>
                <a:spcPct val="115000"/>
              </a:lnSpc>
              <a:spcBef>
                <a:spcPts val="0"/>
              </a:spcBef>
              <a:spcAft>
                <a:spcPts val="0"/>
              </a:spcAft>
              <a:buSzPts val="2500"/>
              <a:buFont typeface="Arial"/>
              <a:buAutoNum type="alphaLcPeriod"/>
            </a:pPr>
            <a:r>
              <a:rPr b="0" lang="en" sz="2500">
                <a:solidFill>
                  <a:srgbClr val="1F1F1F"/>
                </a:solidFill>
                <a:latin typeface="Arial"/>
                <a:ea typeface="Arial"/>
                <a:cs typeface="Arial"/>
                <a:sym typeface="Arial"/>
              </a:rPr>
              <a:t>Grouped into Azure REGIONS or Azure AVAILABILITY ZONES</a:t>
            </a:r>
            <a:endParaRPr b="0" sz="2500">
              <a:solidFill>
                <a:srgbClr val="1F1F1F"/>
              </a:solidFill>
              <a:latin typeface="Arial"/>
              <a:ea typeface="Arial"/>
              <a:cs typeface="Arial"/>
              <a:sym typeface="Arial"/>
            </a:endParaRPr>
          </a:p>
          <a:p>
            <a:pPr indent="-419100" lvl="0" marL="457200" rtl="0" algn="l">
              <a:lnSpc>
                <a:spcPct val="115000"/>
              </a:lnSpc>
              <a:spcBef>
                <a:spcPts val="0"/>
              </a:spcBef>
              <a:spcAft>
                <a:spcPts val="0"/>
              </a:spcAft>
              <a:buClr>
                <a:srgbClr val="1F1F1F"/>
              </a:buClr>
              <a:buSzPts val="3000"/>
              <a:buFont typeface="Arial"/>
              <a:buAutoNum type="arabicPeriod"/>
            </a:pPr>
            <a:r>
              <a:rPr b="0" lang="en" sz="3000">
                <a:solidFill>
                  <a:srgbClr val="1F1F1F"/>
                </a:solidFill>
                <a:latin typeface="Arial"/>
                <a:ea typeface="Arial"/>
                <a:cs typeface="Arial"/>
                <a:sym typeface="Arial"/>
              </a:rPr>
              <a:t>Resources</a:t>
            </a:r>
            <a:endParaRPr b="0" sz="3000">
              <a:solidFill>
                <a:srgbClr val="1F1F1F"/>
              </a:solidFill>
              <a:latin typeface="Arial"/>
              <a:ea typeface="Arial"/>
              <a:cs typeface="Arial"/>
              <a:sym typeface="Arial"/>
            </a:endParaRPr>
          </a:p>
          <a:p>
            <a:pPr indent="-419100" lvl="0" marL="457200" rtl="0" algn="l">
              <a:lnSpc>
                <a:spcPct val="115000"/>
              </a:lnSpc>
              <a:spcBef>
                <a:spcPts val="0"/>
              </a:spcBef>
              <a:spcAft>
                <a:spcPts val="0"/>
              </a:spcAft>
              <a:buClr>
                <a:srgbClr val="1F1F1F"/>
              </a:buClr>
              <a:buSzPts val="3000"/>
              <a:buFont typeface="Arial"/>
              <a:buAutoNum type="arabicPeriod"/>
            </a:pPr>
            <a:r>
              <a:rPr b="0" lang="en" sz="3000">
                <a:solidFill>
                  <a:srgbClr val="1F1F1F"/>
                </a:solidFill>
                <a:latin typeface="Arial"/>
                <a:ea typeface="Arial"/>
                <a:cs typeface="Arial"/>
                <a:sym typeface="Arial"/>
              </a:rPr>
              <a:t>Subscriptions</a:t>
            </a:r>
            <a:endParaRPr b="0" sz="3000">
              <a:solidFill>
                <a:srgbClr val="1F1F1F"/>
              </a:solidFill>
              <a:latin typeface="Arial"/>
              <a:ea typeface="Arial"/>
              <a:cs typeface="Arial"/>
              <a:sym typeface="Arial"/>
            </a:endParaRPr>
          </a:p>
        </p:txBody>
      </p:sp>
      <p:sp>
        <p:nvSpPr>
          <p:cNvPr id="269" name="Google Shape;269;p43"/>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.11</a:t>
            </a:r>
            <a:endParaRPr b="1" sz="1800">
              <a:solidFill>
                <a:schemeClr val="accent3"/>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44"/>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275" name="Google Shape;275;p44"/>
          <p:cNvSpPr txBox="1"/>
          <p:nvPr>
            <p:ph type="title"/>
          </p:nvPr>
        </p:nvSpPr>
        <p:spPr>
          <a:xfrm>
            <a:off x="1238250" y="698900"/>
            <a:ext cx="5898900" cy="36480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is difference between:</a:t>
            </a:r>
            <a:endParaRPr sz="4500">
              <a:solidFill>
                <a:srgbClr val="274E13"/>
              </a:solidFill>
            </a:endParaRPr>
          </a:p>
          <a:p>
            <a:pPr indent="-514350" lvl="0" marL="457200" rtl="0" algn="ctr">
              <a:spcBef>
                <a:spcPts val="0"/>
              </a:spcBef>
              <a:spcAft>
                <a:spcPts val="0"/>
              </a:spcAft>
              <a:buClr>
                <a:srgbClr val="274E13"/>
              </a:buClr>
              <a:buSzPts val="4500"/>
              <a:buChar char="-"/>
            </a:pPr>
            <a:r>
              <a:rPr lang="en" sz="4500">
                <a:solidFill>
                  <a:srgbClr val="274E13"/>
                </a:solidFill>
              </a:rPr>
              <a:t>Azure Region </a:t>
            </a:r>
            <a:endParaRPr sz="4500">
              <a:solidFill>
                <a:srgbClr val="274E13"/>
              </a:solidFill>
            </a:endParaRPr>
          </a:p>
          <a:p>
            <a:pPr indent="-514350" lvl="0" marL="457200" rtl="0" algn="ctr">
              <a:spcBef>
                <a:spcPts val="0"/>
              </a:spcBef>
              <a:spcAft>
                <a:spcPts val="0"/>
              </a:spcAft>
              <a:buClr>
                <a:srgbClr val="274E13"/>
              </a:buClr>
              <a:buSzPts val="4500"/>
              <a:buChar char="-"/>
            </a:pPr>
            <a:r>
              <a:rPr lang="en" sz="4500">
                <a:solidFill>
                  <a:srgbClr val="274E13"/>
                </a:solidFill>
              </a:rPr>
              <a:t>Availability</a:t>
            </a:r>
            <a:r>
              <a:rPr lang="en" sz="4500">
                <a:solidFill>
                  <a:srgbClr val="274E13"/>
                </a:solidFill>
              </a:rPr>
              <a:t> Zone </a:t>
            </a:r>
            <a:endParaRPr sz="4500">
              <a:solidFill>
                <a:srgbClr val="274E13"/>
              </a:solidFill>
            </a:endParaRPr>
          </a:p>
          <a:p>
            <a:pPr indent="-514350" lvl="0" marL="457200" rtl="0" algn="ctr">
              <a:spcBef>
                <a:spcPts val="0"/>
              </a:spcBef>
              <a:spcAft>
                <a:spcPts val="0"/>
              </a:spcAft>
              <a:buClr>
                <a:srgbClr val="274E13"/>
              </a:buClr>
              <a:buSzPts val="4500"/>
              <a:buChar char="-"/>
            </a:pPr>
            <a:r>
              <a:rPr lang="en" sz="4500">
                <a:solidFill>
                  <a:srgbClr val="274E13"/>
                </a:solidFill>
              </a:rPr>
              <a:t>Region Pair</a:t>
            </a:r>
            <a:endParaRPr sz="4500">
              <a:solidFill>
                <a:srgbClr val="274E13"/>
              </a:solidFill>
            </a:endParaRPr>
          </a:p>
          <a:p>
            <a:pPr indent="-514350" lvl="0" marL="457200" rtl="0" algn="ctr">
              <a:spcBef>
                <a:spcPts val="0"/>
              </a:spcBef>
              <a:spcAft>
                <a:spcPts val="0"/>
              </a:spcAft>
              <a:buClr>
                <a:srgbClr val="274E13"/>
              </a:buClr>
              <a:buSzPts val="4500"/>
              <a:buChar char="-"/>
            </a:pPr>
            <a:r>
              <a:rPr lang="en" sz="4500">
                <a:solidFill>
                  <a:srgbClr val="274E13"/>
                </a:solidFill>
              </a:rPr>
              <a:t>Sovereign Region</a:t>
            </a:r>
            <a:endParaRPr sz="4500">
              <a:solidFill>
                <a:srgbClr val="274E13"/>
              </a:solidFill>
            </a:endParaRPr>
          </a:p>
        </p:txBody>
      </p:sp>
      <p:sp>
        <p:nvSpPr>
          <p:cNvPr id="276" name="Google Shape;276;p44"/>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Q.12</a:t>
            </a:r>
            <a:endParaRPr b="1" sz="1800">
              <a:solidFill>
                <a:schemeClr val="accent3"/>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5"/>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282" name="Google Shape;282;p45"/>
          <p:cNvSpPr txBox="1"/>
          <p:nvPr>
            <p:ph type="title"/>
          </p:nvPr>
        </p:nvSpPr>
        <p:spPr>
          <a:xfrm>
            <a:off x="1266098" y="508071"/>
            <a:ext cx="6093000" cy="3829500"/>
          </a:xfrm>
          <a:prstGeom prst="rect">
            <a:avLst/>
          </a:prstGeom>
        </p:spPr>
        <p:txBody>
          <a:bodyPr anchorCtr="0" anchor="ctr" bIns="91425" lIns="91425" spcFirstLastPara="1" rIns="91425" wrap="square" tIns="91425">
            <a:spAutoFit/>
          </a:bodyPr>
          <a:lstStyle/>
          <a:p>
            <a:pPr indent="-330200" lvl="0" marL="457200" rtl="0" algn="l">
              <a:lnSpc>
                <a:spcPct val="115000"/>
              </a:lnSpc>
              <a:spcBef>
                <a:spcPts val="0"/>
              </a:spcBef>
              <a:spcAft>
                <a:spcPts val="0"/>
              </a:spcAft>
              <a:buClr>
                <a:srgbClr val="1F1F1F"/>
              </a:buClr>
              <a:buSzPts val="1600"/>
              <a:buFont typeface="Arial"/>
              <a:buAutoNum type="arabicPeriod"/>
            </a:pPr>
            <a:r>
              <a:rPr lang="en" sz="1600">
                <a:solidFill>
                  <a:srgbClr val="1F1F1F"/>
                </a:solidFill>
                <a:latin typeface="Arial"/>
                <a:ea typeface="Arial"/>
                <a:cs typeface="Arial"/>
                <a:sym typeface="Arial"/>
              </a:rPr>
              <a:t>Azure Region</a:t>
            </a:r>
            <a:r>
              <a:rPr b="0" lang="en" sz="1600">
                <a:solidFill>
                  <a:srgbClr val="1F1F1F"/>
                </a:solidFill>
                <a:latin typeface="Arial"/>
                <a:ea typeface="Arial"/>
                <a:cs typeface="Arial"/>
                <a:sym typeface="Arial"/>
              </a:rPr>
              <a:t> - a geographical area that has dcs networked together with a low latency network (some </a:t>
            </a:r>
            <a:r>
              <a:rPr b="0" lang="en" sz="1600">
                <a:solidFill>
                  <a:srgbClr val="1F1F1F"/>
                </a:solidFill>
                <a:latin typeface="Arial"/>
                <a:ea typeface="Arial"/>
                <a:cs typeface="Arial"/>
                <a:sym typeface="Arial"/>
              </a:rPr>
              <a:t>services</a:t>
            </a:r>
            <a:r>
              <a:rPr b="0" lang="en" sz="1600">
                <a:solidFill>
                  <a:srgbClr val="1F1F1F"/>
                </a:solidFill>
                <a:latin typeface="Arial"/>
                <a:ea typeface="Arial"/>
                <a:cs typeface="Arial"/>
                <a:sym typeface="Arial"/>
              </a:rPr>
              <a:t> do not require you to select a region: Azure Active Directory, </a:t>
            </a:r>
            <a:r>
              <a:rPr b="0" lang="en" sz="1600">
                <a:solidFill>
                  <a:srgbClr val="1F1F1F"/>
                </a:solidFill>
                <a:latin typeface="Arial"/>
                <a:ea typeface="Arial"/>
                <a:cs typeface="Arial"/>
                <a:sym typeface="Arial"/>
              </a:rPr>
              <a:t>Traffic</a:t>
            </a:r>
            <a:r>
              <a:rPr b="0" lang="en" sz="1600">
                <a:solidFill>
                  <a:srgbClr val="1F1F1F"/>
                </a:solidFill>
                <a:latin typeface="Arial"/>
                <a:ea typeface="Arial"/>
                <a:cs typeface="Arial"/>
                <a:sym typeface="Arial"/>
              </a:rPr>
              <a:t> Mgr, DNS)</a:t>
            </a:r>
            <a:endParaRPr sz="1600">
              <a:solidFill>
                <a:srgbClr val="1F1F1F"/>
              </a:solidFill>
              <a:latin typeface="Arial"/>
              <a:ea typeface="Arial"/>
              <a:cs typeface="Arial"/>
              <a:sym typeface="Arial"/>
            </a:endParaRPr>
          </a:p>
          <a:p>
            <a:pPr indent="-330200" lvl="0" marL="457200" rtl="0" algn="l">
              <a:lnSpc>
                <a:spcPct val="115000"/>
              </a:lnSpc>
              <a:spcBef>
                <a:spcPts val="0"/>
              </a:spcBef>
              <a:spcAft>
                <a:spcPts val="0"/>
              </a:spcAft>
              <a:buClr>
                <a:srgbClr val="1F1F1F"/>
              </a:buClr>
              <a:buSzPts val="1600"/>
              <a:buFont typeface="Arial"/>
              <a:buAutoNum type="arabicPeriod"/>
            </a:pPr>
            <a:r>
              <a:rPr lang="en" sz="1600">
                <a:solidFill>
                  <a:srgbClr val="1F1F1F"/>
                </a:solidFill>
                <a:latin typeface="Arial"/>
                <a:ea typeface="Arial"/>
                <a:cs typeface="Arial"/>
                <a:sym typeface="Arial"/>
              </a:rPr>
              <a:t>Availability Zone</a:t>
            </a:r>
            <a:r>
              <a:rPr b="0" lang="en" sz="1600">
                <a:solidFill>
                  <a:srgbClr val="1F1F1F"/>
                </a:solidFill>
                <a:latin typeface="Arial"/>
                <a:ea typeface="Arial"/>
                <a:cs typeface="Arial"/>
                <a:sym typeface="Arial"/>
              </a:rPr>
              <a:t> - physically separate dcs within a REGION; min of 3 separate availability zones are present in all availability zone-enabled regions for redundancy</a:t>
            </a:r>
            <a:endParaRPr sz="1600">
              <a:solidFill>
                <a:srgbClr val="1F1F1F"/>
              </a:solidFill>
              <a:latin typeface="Arial"/>
              <a:ea typeface="Arial"/>
              <a:cs typeface="Arial"/>
              <a:sym typeface="Arial"/>
            </a:endParaRPr>
          </a:p>
          <a:p>
            <a:pPr indent="-330200" lvl="0" marL="457200" rtl="0" algn="l">
              <a:lnSpc>
                <a:spcPct val="115000"/>
              </a:lnSpc>
              <a:spcBef>
                <a:spcPts val="0"/>
              </a:spcBef>
              <a:spcAft>
                <a:spcPts val="0"/>
              </a:spcAft>
              <a:buClr>
                <a:srgbClr val="1F1F1F"/>
              </a:buClr>
              <a:buSzPts val="1600"/>
              <a:buFont typeface="Arial"/>
              <a:buAutoNum type="arabicPeriod"/>
            </a:pPr>
            <a:r>
              <a:rPr lang="en" sz="1600">
                <a:solidFill>
                  <a:srgbClr val="1F1F1F"/>
                </a:solidFill>
                <a:latin typeface="Arial"/>
                <a:ea typeface="Arial"/>
                <a:cs typeface="Arial"/>
                <a:sym typeface="Arial"/>
              </a:rPr>
              <a:t>Region Pair</a:t>
            </a:r>
            <a:r>
              <a:rPr b="0" lang="en" sz="1600">
                <a:solidFill>
                  <a:srgbClr val="1F1F1F"/>
                </a:solidFill>
                <a:latin typeface="Arial"/>
                <a:ea typeface="Arial"/>
                <a:cs typeface="Arial"/>
                <a:sym typeface="Arial"/>
              </a:rPr>
              <a:t> - paired with another region within the same geography &gt; 300 miles apart; Most are paired in 2 directions; Planned Azure updates are rolled out to paired regions one region at a time to minimize downtime and risk</a:t>
            </a:r>
            <a:endParaRPr b="0" sz="1600">
              <a:solidFill>
                <a:srgbClr val="1F1F1F"/>
              </a:solidFill>
              <a:latin typeface="Arial"/>
              <a:ea typeface="Arial"/>
              <a:cs typeface="Arial"/>
              <a:sym typeface="Arial"/>
            </a:endParaRPr>
          </a:p>
          <a:p>
            <a:pPr indent="-330200" lvl="0" marL="457200" rtl="0" algn="l">
              <a:lnSpc>
                <a:spcPct val="115000"/>
              </a:lnSpc>
              <a:spcBef>
                <a:spcPts val="0"/>
              </a:spcBef>
              <a:spcAft>
                <a:spcPts val="0"/>
              </a:spcAft>
              <a:buClr>
                <a:srgbClr val="1F1F1F"/>
              </a:buClr>
              <a:buSzPts val="1600"/>
              <a:buFont typeface="Arial"/>
              <a:buAutoNum type="arabicPeriod"/>
            </a:pPr>
            <a:r>
              <a:rPr lang="en" sz="1600">
                <a:solidFill>
                  <a:srgbClr val="1F1F1F"/>
                </a:solidFill>
                <a:latin typeface="Arial"/>
                <a:ea typeface="Arial"/>
                <a:cs typeface="Arial"/>
                <a:sym typeface="Arial"/>
              </a:rPr>
              <a:t>Sovereign Region</a:t>
            </a:r>
            <a:r>
              <a:rPr b="0" lang="en" sz="1600">
                <a:solidFill>
                  <a:srgbClr val="1F1F1F"/>
                </a:solidFill>
                <a:latin typeface="Arial"/>
                <a:ea typeface="Arial"/>
                <a:cs typeface="Arial"/>
                <a:sym typeface="Arial"/>
              </a:rPr>
              <a:t> - instances of Azure that are isolated from the main instance of Azure.</a:t>
            </a:r>
            <a:endParaRPr b="0" sz="1600">
              <a:solidFill>
                <a:srgbClr val="1F1F1F"/>
              </a:solidFill>
              <a:latin typeface="Arial"/>
              <a:ea typeface="Arial"/>
              <a:cs typeface="Arial"/>
              <a:sym typeface="Arial"/>
            </a:endParaRPr>
          </a:p>
        </p:txBody>
      </p:sp>
      <p:sp>
        <p:nvSpPr>
          <p:cNvPr id="283" name="Google Shape;283;p45"/>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.12</a:t>
            </a:r>
            <a:endParaRPr b="1" sz="1800">
              <a:solidFill>
                <a:schemeClr val="accent3"/>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6"/>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289" name="Google Shape;289;p46"/>
          <p:cNvSpPr txBox="1"/>
          <p:nvPr>
            <p:ph type="title"/>
          </p:nvPr>
        </p:nvSpPr>
        <p:spPr>
          <a:xfrm>
            <a:off x="15430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Azure management infrastructure</a:t>
            </a:r>
            <a:endParaRPr sz="4500">
              <a:solidFill>
                <a:srgbClr val="274E13"/>
              </a:solidFill>
            </a:endParaRPr>
          </a:p>
        </p:txBody>
      </p:sp>
      <p:sp>
        <p:nvSpPr>
          <p:cNvPr id="290" name="Google Shape;290;p46"/>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Q.13</a:t>
            </a:r>
            <a:endParaRPr b="1" sz="1800">
              <a:solidFill>
                <a:schemeClr val="accent3"/>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7"/>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296" name="Google Shape;296;p47"/>
          <p:cNvSpPr txBox="1"/>
          <p:nvPr>
            <p:ph type="title"/>
          </p:nvPr>
        </p:nvSpPr>
        <p:spPr>
          <a:xfrm>
            <a:off x="1418498" y="756600"/>
            <a:ext cx="6093000" cy="2239500"/>
          </a:xfrm>
          <a:prstGeom prst="rect">
            <a:avLst/>
          </a:prstGeom>
        </p:spPr>
        <p:txBody>
          <a:bodyPr anchorCtr="0" anchor="ctr" bIns="91425" lIns="91425" spcFirstLastPara="1" rIns="91425" wrap="square" tIns="91425">
            <a:spAutoFit/>
          </a:bodyPr>
          <a:lstStyle/>
          <a:p>
            <a:pPr indent="-419100" lvl="0" marL="457200" rtl="0" algn="l">
              <a:lnSpc>
                <a:spcPct val="115000"/>
              </a:lnSpc>
              <a:spcBef>
                <a:spcPts val="0"/>
              </a:spcBef>
              <a:spcAft>
                <a:spcPts val="0"/>
              </a:spcAft>
              <a:buClr>
                <a:srgbClr val="1F1F1F"/>
              </a:buClr>
              <a:buSzPts val="3000"/>
              <a:buFont typeface="Arial"/>
              <a:buAutoNum type="arabicPeriod"/>
            </a:pPr>
            <a:r>
              <a:rPr b="0" lang="en" sz="3000">
                <a:solidFill>
                  <a:srgbClr val="1F1F1F"/>
                </a:solidFill>
                <a:latin typeface="Arial"/>
                <a:ea typeface="Arial"/>
                <a:cs typeface="Arial"/>
                <a:sym typeface="Arial"/>
              </a:rPr>
              <a:t>Resources</a:t>
            </a:r>
            <a:endParaRPr b="0" sz="3000">
              <a:solidFill>
                <a:srgbClr val="1F1F1F"/>
              </a:solidFill>
              <a:latin typeface="Arial"/>
              <a:ea typeface="Arial"/>
              <a:cs typeface="Arial"/>
              <a:sym typeface="Arial"/>
            </a:endParaRPr>
          </a:p>
          <a:p>
            <a:pPr indent="-419100" lvl="0" marL="457200" rtl="0" algn="l">
              <a:lnSpc>
                <a:spcPct val="115000"/>
              </a:lnSpc>
              <a:spcBef>
                <a:spcPts val="0"/>
              </a:spcBef>
              <a:spcAft>
                <a:spcPts val="0"/>
              </a:spcAft>
              <a:buClr>
                <a:srgbClr val="1F1F1F"/>
              </a:buClr>
              <a:buSzPts val="3000"/>
              <a:buFont typeface="Arial"/>
              <a:buAutoNum type="arabicPeriod"/>
            </a:pPr>
            <a:r>
              <a:rPr b="0" lang="en" sz="3000">
                <a:solidFill>
                  <a:srgbClr val="1F1F1F"/>
                </a:solidFill>
                <a:latin typeface="Arial"/>
                <a:ea typeface="Arial"/>
                <a:cs typeface="Arial"/>
                <a:sym typeface="Arial"/>
              </a:rPr>
              <a:t>Resource Groups</a:t>
            </a:r>
            <a:endParaRPr b="0" sz="3000">
              <a:solidFill>
                <a:srgbClr val="1F1F1F"/>
              </a:solidFill>
              <a:latin typeface="Arial"/>
              <a:ea typeface="Arial"/>
              <a:cs typeface="Arial"/>
              <a:sym typeface="Arial"/>
            </a:endParaRPr>
          </a:p>
          <a:p>
            <a:pPr indent="-419100" lvl="0" marL="457200" rtl="0" algn="l">
              <a:lnSpc>
                <a:spcPct val="115000"/>
              </a:lnSpc>
              <a:spcBef>
                <a:spcPts val="0"/>
              </a:spcBef>
              <a:spcAft>
                <a:spcPts val="0"/>
              </a:spcAft>
              <a:buClr>
                <a:srgbClr val="1F1F1F"/>
              </a:buClr>
              <a:buSzPts val="3000"/>
              <a:buFont typeface="Arial"/>
              <a:buAutoNum type="arabicPeriod"/>
            </a:pPr>
            <a:r>
              <a:rPr b="0" lang="en" sz="3000">
                <a:solidFill>
                  <a:srgbClr val="1F1F1F"/>
                </a:solidFill>
                <a:latin typeface="Arial"/>
                <a:ea typeface="Arial"/>
                <a:cs typeface="Arial"/>
                <a:sym typeface="Arial"/>
              </a:rPr>
              <a:t>Subscriptions</a:t>
            </a:r>
            <a:endParaRPr b="0" sz="3000">
              <a:solidFill>
                <a:srgbClr val="1F1F1F"/>
              </a:solidFill>
              <a:latin typeface="Arial"/>
              <a:ea typeface="Arial"/>
              <a:cs typeface="Arial"/>
              <a:sym typeface="Arial"/>
            </a:endParaRPr>
          </a:p>
          <a:p>
            <a:pPr indent="-419100" lvl="0" marL="457200" rtl="0" algn="l">
              <a:lnSpc>
                <a:spcPct val="115000"/>
              </a:lnSpc>
              <a:spcBef>
                <a:spcPts val="0"/>
              </a:spcBef>
              <a:spcAft>
                <a:spcPts val="0"/>
              </a:spcAft>
              <a:buClr>
                <a:srgbClr val="1F1F1F"/>
              </a:buClr>
              <a:buSzPts val="3000"/>
              <a:buFont typeface="Arial"/>
              <a:buAutoNum type="arabicPeriod"/>
            </a:pPr>
            <a:r>
              <a:rPr b="0" lang="en" sz="3000">
                <a:solidFill>
                  <a:srgbClr val="1F1F1F"/>
                </a:solidFill>
                <a:latin typeface="Arial"/>
                <a:ea typeface="Arial"/>
                <a:cs typeface="Arial"/>
                <a:sym typeface="Arial"/>
              </a:rPr>
              <a:t>Accounts</a:t>
            </a:r>
            <a:endParaRPr b="0" sz="3000">
              <a:solidFill>
                <a:srgbClr val="1F1F1F"/>
              </a:solidFill>
              <a:latin typeface="Arial"/>
              <a:ea typeface="Arial"/>
              <a:cs typeface="Arial"/>
              <a:sym typeface="Arial"/>
            </a:endParaRPr>
          </a:p>
        </p:txBody>
      </p:sp>
      <p:sp>
        <p:nvSpPr>
          <p:cNvPr id="297" name="Google Shape;297;p47"/>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.13</a:t>
            </a:r>
            <a:endParaRPr b="1" sz="1800">
              <a:solidFill>
                <a:schemeClr val="accent3"/>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8"/>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303" name="Google Shape;303;p48"/>
          <p:cNvSpPr txBox="1"/>
          <p:nvPr>
            <p:ph type="title"/>
          </p:nvPr>
        </p:nvSpPr>
        <p:spPr>
          <a:xfrm>
            <a:off x="1543050" y="1003700"/>
            <a:ext cx="52029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is an Azure Resource </a:t>
            </a:r>
            <a:endParaRPr sz="4500">
              <a:solidFill>
                <a:srgbClr val="274E13"/>
              </a:solidFill>
            </a:endParaRPr>
          </a:p>
          <a:p>
            <a:pPr indent="0" lvl="0" marL="0" rtl="0" algn="ctr">
              <a:spcBef>
                <a:spcPts val="0"/>
              </a:spcBef>
              <a:spcAft>
                <a:spcPts val="0"/>
              </a:spcAft>
              <a:buNone/>
            </a:pPr>
            <a:r>
              <a:rPr lang="en" sz="4500">
                <a:solidFill>
                  <a:srgbClr val="274E13"/>
                </a:solidFill>
              </a:rPr>
              <a:t>vs. </a:t>
            </a:r>
            <a:endParaRPr sz="4500">
              <a:solidFill>
                <a:srgbClr val="274E13"/>
              </a:solidFill>
            </a:endParaRPr>
          </a:p>
          <a:p>
            <a:pPr indent="0" lvl="0" marL="0" rtl="0" algn="ctr">
              <a:spcBef>
                <a:spcPts val="0"/>
              </a:spcBef>
              <a:spcAft>
                <a:spcPts val="0"/>
              </a:spcAft>
              <a:buNone/>
            </a:pPr>
            <a:r>
              <a:rPr lang="en" sz="4500">
                <a:solidFill>
                  <a:srgbClr val="274E13"/>
                </a:solidFill>
              </a:rPr>
              <a:t>Resource Group?</a:t>
            </a:r>
            <a:endParaRPr sz="4500">
              <a:solidFill>
                <a:srgbClr val="274E13"/>
              </a:solidFill>
            </a:endParaRPr>
          </a:p>
        </p:txBody>
      </p:sp>
      <p:sp>
        <p:nvSpPr>
          <p:cNvPr id="304" name="Google Shape;304;p48"/>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Q.14</a:t>
            </a:r>
            <a:endParaRPr b="1" sz="1800">
              <a:solidFill>
                <a:schemeClr val="accent3"/>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9"/>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310" name="Google Shape;310;p49"/>
          <p:cNvSpPr txBox="1"/>
          <p:nvPr>
            <p:ph type="title"/>
          </p:nvPr>
        </p:nvSpPr>
        <p:spPr>
          <a:xfrm>
            <a:off x="1266098" y="528000"/>
            <a:ext cx="6093000" cy="4863900"/>
          </a:xfrm>
          <a:prstGeom prst="rect">
            <a:avLst/>
          </a:prstGeom>
        </p:spPr>
        <p:txBody>
          <a:bodyPr anchorCtr="0" anchor="ctr" bIns="91425" lIns="91425" spcFirstLastPara="1" rIns="91425" wrap="square" tIns="91425">
            <a:spAutoFit/>
          </a:bodyPr>
          <a:lstStyle/>
          <a:p>
            <a:pPr indent="-387350" lvl="0" marL="457200" rtl="0" algn="l">
              <a:lnSpc>
                <a:spcPct val="115000"/>
              </a:lnSpc>
              <a:spcBef>
                <a:spcPts val="0"/>
              </a:spcBef>
              <a:spcAft>
                <a:spcPts val="0"/>
              </a:spcAft>
              <a:buClr>
                <a:srgbClr val="1F1F1F"/>
              </a:buClr>
              <a:buSzPts val="2500"/>
              <a:buFont typeface="Arial"/>
              <a:buAutoNum type="arabicPeriod"/>
            </a:pPr>
            <a:r>
              <a:rPr b="0" lang="en" sz="2500">
                <a:solidFill>
                  <a:srgbClr val="1F1F1F"/>
                </a:solidFill>
                <a:latin typeface="Arial"/>
                <a:ea typeface="Arial"/>
                <a:cs typeface="Arial"/>
                <a:sym typeface="Arial"/>
              </a:rPr>
              <a:t>Resources</a:t>
            </a:r>
            <a:endParaRPr b="0" sz="2500">
              <a:solidFill>
                <a:srgbClr val="1F1F1F"/>
              </a:solidFill>
              <a:latin typeface="Arial"/>
              <a:ea typeface="Arial"/>
              <a:cs typeface="Arial"/>
              <a:sym typeface="Arial"/>
            </a:endParaRPr>
          </a:p>
          <a:p>
            <a:pPr indent="-342900" lvl="1" marL="914400" rtl="0" algn="l">
              <a:lnSpc>
                <a:spcPct val="115000"/>
              </a:lnSpc>
              <a:spcBef>
                <a:spcPts val="0"/>
              </a:spcBef>
              <a:spcAft>
                <a:spcPts val="0"/>
              </a:spcAft>
              <a:buClr>
                <a:srgbClr val="1F1F1F"/>
              </a:buClr>
              <a:buSzPts val="1800"/>
              <a:buFont typeface="Arial"/>
              <a:buAutoNum type="alphaLcPeriod"/>
            </a:pPr>
            <a:r>
              <a:rPr b="0" lang="en" sz="1800">
                <a:solidFill>
                  <a:srgbClr val="1F1F1F"/>
                </a:solidFill>
                <a:latin typeface="Arial"/>
                <a:ea typeface="Arial"/>
                <a:cs typeface="Arial"/>
                <a:sym typeface="Arial"/>
              </a:rPr>
              <a:t>Resource is a basic building block of Azure. Anything you create, provision, deploy, etc. is a resource. Virtual Machines (VMs), virtual networks, databases, cognitive services, etc. are all considered resources within Azure</a:t>
            </a:r>
            <a:endParaRPr b="0" sz="1800">
              <a:solidFill>
                <a:srgbClr val="1F1F1F"/>
              </a:solidFill>
              <a:latin typeface="Arial"/>
              <a:ea typeface="Arial"/>
              <a:cs typeface="Arial"/>
              <a:sym typeface="Arial"/>
            </a:endParaRPr>
          </a:p>
          <a:p>
            <a:pPr indent="-387350" lvl="0" marL="457200" rtl="0" algn="l">
              <a:lnSpc>
                <a:spcPct val="115000"/>
              </a:lnSpc>
              <a:spcBef>
                <a:spcPts val="0"/>
              </a:spcBef>
              <a:spcAft>
                <a:spcPts val="0"/>
              </a:spcAft>
              <a:buClr>
                <a:srgbClr val="1F1F1F"/>
              </a:buClr>
              <a:buSzPts val="2500"/>
              <a:buFont typeface="Arial"/>
              <a:buAutoNum type="arabicPeriod"/>
            </a:pPr>
            <a:r>
              <a:rPr b="0" lang="en" sz="2500">
                <a:solidFill>
                  <a:srgbClr val="1F1F1F"/>
                </a:solidFill>
                <a:latin typeface="Arial"/>
                <a:ea typeface="Arial"/>
                <a:cs typeface="Arial"/>
                <a:sym typeface="Arial"/>
              </a:rPr>
              <a:t>Resource Groups</a:t>
            </a:r>
            <a:endParaRPr b="0" sz="2500">
              <a:solidFill>
                <a:srgbClr val="1F1F1F"/>
              </a:solidFill>
              <a:latin typeface="Arial"/>
              <a:ea typeface="Arial"/>
              <a:cs typeface="Arial"/>
              <a:sym typeface="Arial"/>
            </a:endParaRPr>
          </a:p>
          <a:p>
            <a:pPr indent="-342900" lvl="1" marL="914400" rtl="0" algn="l">
              <a:lnSpc>
                <a:spcPct val="115000"/>
              </a:lnSpc>
              <a:spcBef>
                <a:spcPts val="0"/>
              </a:spcBef>
              <a:spcAft>
                <a:spcPts val="0"/>
              </a:spcAft>
              <a:buClr>
                <a:srgbClr val="1F1F1F"/>
              </a:buClr>
              <a:buSzPts val="1800"/>
              <a:buFont typeface="Arial"/>
              <a:buAutoNum type="alphaLcPeriod"/>
            </a:pPr>
            <a:r>
              <a:rPr b="0" lang="en" sz="1800">
                <a:solidFill>
                  <a:srgbClr val="1F1F1F"/>
                </a:solidFill>
                <a:latin typeface="Arial"/>
                <a:ea typeface="Arial"/>
                <a:cs typeface="Arial"/>
                <a:sym typeface="Arial"/>
              </a:rPr>
              <a:t>Resource groups are simply groupings of resources</a:t>
            </a:r>
            <a:endParaRPr b="0" sz="1800">
              <a:solidFill>
                <a:srgbClr val="1F1F1F"/>
              </a:solidFill>
              <a:latin typeface="Arial"/>
              <a:ea typeface="Arial"/>
              <a:cs typeface="Arial"/>
              <a:sym typeface="Arial"/>
            </a:endParaRPr>
          </a:p>
          <a:p>
            <a:pPr indent="0" lvl="0" marL="0" rtl="0" algn="l">
              <a:lnSpc>
                <a:spcPct val="115000"/>
              </a:lnSpc>
              <a:spcBef>
                <a:spcPts val="0"/>
              </a:spcBef>
              <a:spcAft>
                <a:spcPts val="0"/>
              </a:spcAft>
              <a:buNone/>
            </a:pPr>
            <a:r>
              <a:rPr b="0" lang="en" sz="1600">
                <a:solidFill>
                  <a:srgbClr val="1F1F1F"/>
                </a:solidFill>
                <a:latin typeface="Arial"/>
                <a:ea typeface="Arial"/>
                <a:cs typeface="Arial"/>
                <a:sym typeface="Arial"/>
              </a:rPr>
              <a:t>** When you create a resource, you’re </a:t>
            </a:r>
            <a:r>
              <a:rPr i="1" lang="en" sz="1600" u="sng">
                <a:solidFill>
                  <a:srgbClr val="1F1F1F"/>
                </a:solidFill>
                <a:latin typeface="Arial"/>
                <a:ea typeface="Arial"/>
                <a:cs typeface="Arial"/>
                <a:sym typeface="Arial"/>
              </a:rPr>
              <a:t>required </a:t>
            </a:r>
            <a:r>
              <a:rPr b="0" lang="en" sz="1600">
                <a:solidFill>
                  <a:srgbClr val="1F1F1F"/>
                </a:solidFill>
                <a:latin typeface="Arial"/>
                <a:ea typeface="Arial"/>
                <a:cs typeface="Arial"/>
                <a:sym typeface="Arial"/>
              </a:rPr>
              <a:t>to place it into a resource group. Resource group can contain many resources, a </a:t>
            </a:r>
            <a:r>
              <a:rPr i="1" lang="en" sz="1600" u="sng">
                <a:solidFill>
                  <a:srgbClr val="1F1F1F"/>
                </a:solidFill>
                <a:latin typeface="Arial"/>
                <a:ea typeface="Arial"/>
                <a:cs typeface="Arial"/>
                <a:sym typeface="Arial"/>
              </a:rPr>
              <a:t>single resource can only be in one resource group at a time.</a:t>
            </a:r>
            <a:endParaRPr i="1" sz="1600" u="sng">
              <a:solidFill>
                <a:srgbClr val="1F1F1F"/>
              </a:solidFill>
              <a:latin typeface="Arial"/>
              <a:ea typeface="Arial"/>
              <a:cs typeface="Arial"/>
              <a:sym typeface="Arial"/>
            </a:endParaRPr>
          </a:p>
          <a:p>
            <a:pPr indent="0" lvl="0" marL="0" rtl="0" algn="l">
              <a:lnSpc>
                <a:spcPct val="115000"/>
              </a:lnSpc>
              <a:spcBef>
                <a:spcPts val="0"/>
              </a:spcBef>
              <a:spcAft>
                <a:spcPts val="0"/>
              </a:spcAft>
              <a:buNone/>
            </a:pPr>
            <a:r>
              <a:rPr i="1" lang="en" sz="1600" u="sng">
                <a:solidFill>
                  <a:srgbClr val="1F1F1F"/>
                </a:solidFill>
                <a:latin typeface="Arial"/>
                <a:ea typeface="Arial"/>
                <a:cs typeface="Arial"/>
                <a:sym typeface="Arial"/>
              </a:rPr>
              <a:t>Resource Groups cannot be nested.</a:t>
            </a:r>
            <a:endParaRPr i="1" sz="1600" u="sng">
              <a:solidFill>
                <a:srgbClr val="1F1F1F"/>
              </a:solidFill>
              <a:latin typeface="Arial"/>
              <a:ea typeface="Arial"/>
              <a:cs typeface="Arial"/>
              <a:sym typeface="Arial"/>
            </a:endParaRPr>
          </a:p>
          <a:p>
            <a:pPr indent="0" lvl="0" marL="0" rtl="0" algn="l">
              <a:lnSpc>
                <a:spcPct val="115000"/>
              </a:lnSpc>
              <a:spcBef>
                <a:spcPts val="0"/>
              </a:spcBef>
              <a:spcAft>
                <a:spcPts val="0"/>
              </a:spcAft>
              <a:buNone/>
            </a:pPr>
            <a:r>
              <a:t/>
            </a:r>
            <a:endParaRPr b="0" sz="2800">
              <a:solidFill>
                <a:srgbClr val="1F1F1F"/>
              </a:solidFill>
              <a:latin typeface="Arial"/>
              <a:ea typeface="Arial"/>
              <a:cs typeface="Arial"/>
              <a:sym typeface="Arial"/>
            </a:endParaRPr>
          </a:p>
        </p:txBody>
      </p:sp>
      <p:sp>
        <p:nvSpPr>
          <p:cNvPr id="311" name="Google Shape;311;p49"/>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.14</a:t>
            </a:r>
            <a:endParaRPr b="1" sz="1800">
              <a:solidFill>
                <a:schemeClr val="accent3"/>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50"/>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317" name="Google Shape;317;p50"/>
          <p:cNvSpPr txBox="1"/>
          <p:nvPr>
            <p:ph type="title"/>
          </p:nvPr>
        </p:nvSpPr>
        <p:spPr>
          <a:xfrm>
            <a:off x="1543050" y="1003700"/>
            <a:ext cx="52029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Why would someone want to to create multiple Azure subscriptions?</a:t>
            </a:r>
            <a:endParaRPr sz="4500">
              <a:solidFill>
                <a:srgbClr val="274E13"/>
              </a:solidFill>
            </a:endParaRPr>
          </a:p>
        </p:txBody>
      </p:sp>
      <p:sp>
        <p:nvSpPr>
          <p:cNvPr id="318" name="Google Shape;318;p50"/>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Q.15</a:t>
            </a:r>
            <a:endParaRPr b="1" sz="1800">
              <a:solidFill>
                <a:schemeClr val="accent3"/>
              </a:solidFill>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51"/>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324" name="Google Shape;324;p51"/>
          <p:cNvSpPr txBox="1"/>
          <p:nvPr>
            <p:ph type="title"/>
          </p:nvPr>
        </p:nvSpPr>
        <p:spPr>
          <a:xfrm>
            <a:off x="1723300" y="756600"/>
            <a:ext cx="5341500" cy="3223200"/>
          </a:xfrm>
          <a:prstGeom prst="rect">
            <a:avLst/>
          </a:prstGeom>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0" lang="en" sz="2800">
                <a:solidFill>
                  <a:srgbClr val="1F1F1F"/>
                </a:solidFill>
                <a:latin typeface="Arial"/>
                <a:ea typeface="Arial"/>
                <a:cs typeface="Arial"/>
                <a:sym typeface="Arial"/>
              </a:rPr>
              <a:t>Might want to create additional subscriptions for resource or billing management purposes</a:t>
            </a:r>
            <a:endParaRPr b="0" sz="2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Char char="●"/>
            </a:pPr>
            <a:r>
              <a:rPr b="0" lang="en" sz="1800">
                <a:solidFill>
                  <a:srgbClr val="1F1F1F"/>
                </a:solidFill>
                <a:latin typeface="Arial"/>
                <a:ea typeface="Arial"/>
                <a:cs typeface="Arial"/>
                <a:sym typeface="Arial"/>
              </a:rPr>
              <a:t>For example, you may want to create additional </a:t>
            </a:r>
            <a:r>
              <a:rPr b="0" lang="en" sz="1800">
                <a:solidFill>
                  <a:srgbClr val="1F1F1F"/>
                </a:solidFill>
                <a:latin typeface="Arial"/>
                <a:ea typeface="Arial"/>
                <a:cs typeface="Arial"/>
                <a:sym typeface="Arial"/>
              </a:rPr>
              <a:t>subscriptions</a:t>
            </a:r>
            <a:r>
              <a:rPr b="0" lang="en" sz="1800">
                <a:solidFill>
                  <a:srgbClr val="1F1F1F"/>
                </a:solidFill>
                <a:latin typeface="Arial"/>
                <a:ea typeface="Arial"/>
                <a:cs typeface="Arial"/>
                <a:sym typeface="Arial"/>
              </a:rPr>
              <a:t> to separate </a:t>
            </a:r>
            <a:r>
              <a:rPr lang="en" sz="1800">
                <a:solidFill>
                  <a:srgbClr val="1F1F1F"/>
                </a:solidFill>
                <a:latin typeface="Arial"/>
                <a:ea typeface="Arial"/>
                <a:cs typeface="Arial"/>
                <a:sym typeface="Arial"/>
              </a:rPr>
              <a:t>Environments </a:t>
            </a:r>
            <a:r>
              <a:rPr b="0" lang="en" sz="1800">
                <a:solidFill>
                  <a:srgbClr val="1F1F1F"/>
                </a:solidFill>
                <a:latin typeface="Arial"/>
                <a:ea typeface="Arial"/>
                <a:cs typeface="Arial"/>
                <a:sym typeface="Arial"/>
              </a:rPr>
              <a:t>(development and testing, security, or to isolate data for compliance reasons), </a:t>
            </a:r>
            <a:r>
              <a:rPr lang="en" sz="1800">
                <a:solidFill>
                  <a:srgbClr val="1F1F1F"/>
                </a:solidFill>
                <a:latin typeface="Arial"/>
                <a:ea typeface="Arial"/>
                <a:cs typeface="Arial"/>
                <a:sym typeface="Arial"/>
              </a:rPr>
              <a:t>Org Structures,</a:t>
            </a:r>
            <a:r>
              <a:rPr b="0" lang="en" sz="1800">
                <a:solidFill>
                  <a:srgbClr val="1F1F1F"/>
                </a:solidFill>
                <a:latin typeface="Arial"/>
                <a:ea typeface="Arial"/>
                <a:cs typeface="Arial"/>
                <a:sym typeface="Arial"/>
              </a:rPr>
              <a:t> or </a:t>
            </a:r>
            <a:r>
              <a:rPr lang="en" sz="1800">
                <a:solidFill>
                  <a:srgbClr val="1F1F1F"/>
                </a:solidFill>
                <a:latin typeface="Arial"/>
                <a:ea typeface="Arial"/>
                <a:cs typeface="Arial"/>
                <a:sym typeface="Arial"/>
              </a:rPr>
              <a:t>Billing</a:t>
            </a:r>
            <a:endParaRPr sz="1800">
              <a:solidFill>
                <a:srgbClr val="1F1F1F"/>
              </a:solidFill>
              <a:latin typeface="Arial"/>
              <a:ea typeface="Arial"/>
              <a:cs typeface="Arial"/>
              <a:sym typeface="Arial"/>
            </a:endParaRPr>
          </a:p>
        </p:txBody>
      </p:sp>
      <p:sp>
        <p:nvSpPr>
          <p:cNvPr id="325" name="Google Shape;325;p51"/>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.15</a:t>
            </a:r>
            <a:endParaRPr b="1" sz="1800">
              <a:solidFill>
                <a:schemeClr val="accent3"/>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84" name="Google Shape;84;p16"/>
          <p:cNvSpPr txBox="1"/>
          <p:nvPr>
            <p:ph type="title"/>
          </p:nvPr>
        </p:nvSpPr>
        <p:spPr>
          <a:xfrm>
            <a:off x="1543059" y="1003696"/>
            <a:ext cx="49062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the shared responsibility model</a:t>
            </a:r>
            <a:endParaRPr sz="4500">
              <a:solidFill>
                <a:srgbClr val="274E13"/>
              </a:solidFill>
            </a:endParaRPr>
          </a:p>
        </p:txBody>
      </p:sp>
      <p:sp>
        <p:nvSpPr>
          <p:cNvPr id="85" name="Google Shape;85;p16"/>
          <p:cNvSpPr txBox="1"/>
          <p:nvPr/>
        </p:nvSpPr>
        <p:spPr>
          <a:xfrm>
            <a:off x="1441210" y="494575"/>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Q.1</a:t>
            </a:r>
            <a:endParaRPr b="1" sz="1800">
              <a:solidFill>
                <a:schemeClr val="accent3"/>
              </a:solidFill>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52"/>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331" name="Google Shape;331;p52"/>
          <p:cNvSpPr txBox="1"/>
          <p:nvPr>
            <p:ph type="title"/>
          </p:nvPr>
        </p:nvSpPr>
        <p:spPr>
          <a:xfrm>
            <a:off x="1543050" y="546500"/>
            <a:ext cx="5202900" cy="32787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Why would someone want to to create a Management group?</a:t>
            </a:r>
            <a:endParaRPr sz="4500">
              <a:solidFill>
                <a:srgbClr val="274E13"/>
              </a:solidFill>
            </a:endParaRPr>
          </a:p>
          <a:p>
            <a:pPr indent="0" lvl="0" marL="0" rtl="0" algn="ctr">
              <a:spcBef>
                <a:spcPts val="0"/>
              </a:spcBef>
              <a:spcAft>
                <a:spcPts val="0"/>
              </a:spcAft>
              <a:buNone/>
            </a:pPr>
            <a:r>
              <a:rPr lang="en" sz="3300">
                <a:solidFill>
                  <a:srgbClr val="274E13"/>
                </a:solidFill>
              </a:rPr>
              <a:t>What is diff b/n groups and subscriptions?</a:t>
            </a:r>
            <a:endParaRPr sz="3300">
              <a:solidFill>
                <a:srgbClr val="274E13"/>
              </a:solidFill>
            </a:endParaRPr>
          </a:p>
        </p:txBody>
      </p:sp>
      <p:sp>
        <p:nvSpPr>
          <p:cNvPr id="332" name="Google Shape;332;p52"/>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Q.16</a:t>
            </a:r>
            <a:endParaRPr b="1" sz="1800">
              <a:solidFill>
                <a:schemeClr val="accent3"/>
              </a:solidFill>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53"/>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338" name="Google Shape;338;p53"/>
          <p:cNvSpPr txBox="1"/>
          <p:nvPr>
            <p:ph type="title"/>
          </p:nvPr>
        </p:nvSpPr>
        <p:spPr>
          <a:xfrm>
            <a:off x="1266100" y="604200"/>
            <a:ext cx="6151200" cy="4057500"/>
          </a:xfrm>
          <a:prstGeom prst="rect">
            <a:avLst/>
          </a:prstGeom>
        </p:spPr>
        <p:txBody>
          <a:bodyPr anchorCtr="0" anchor="ctr" bIns="91425" lIns="91425" spcFirstLastPara="1" rIns="91425" wrap="square" tIns="91425">
            <a:spAutoFit/>
          </a:bodyPr>
          <a:lstStyle/>
          <a:p>
            <a:pPr indent="-336550" lvl="0" marL="457200" rtl="0" algn="l">
              <a:lnSpc>
                <a:spcPct val="115000"/>
              </a:lnSpc>
              <a:spcBef>
                <a:spcPts val="0"/>
              </a:spcBef>
              <a:spcAft>
                <a:spcPts val="0"/>
              </a:spcAft>
              <a:buClr>
                <a:srgbClr val="1F1F1F"/>
              </a:buClr>
              <a:buSzPts val="1700"/>
              <a:buFont typeface="Arial"/>
              <a:buAutoNum type="arabicPeriod"/>
            </a:pPr>
            <a:r>
              <a:rPr b="0" lang="en" sz="1700" u="sng">
                <a:solidFill>
                  <a:srgbClr val="1F1F1F"/>
                </a:solidFill>
                <a:latin typeface="Arial"/>
                <a:ea typeface="Arial"/>
                <a:cs typeface="Arial"/>
                <a:sym typeface="Arial"/>
              </a:rPr>
              <a:t>Resources </a:t>
            </a:r>
            <a:r>
              <a:rPr b="0" lang="en" sz="1700">
                <a:solidFill>
                  <a:srgbClr val="1F1F1F"/>
                </a:solidFill>
                <a:latin typeface="Arial"/>
                <a:ea typeface="Arial"/>
                <a:cs typeface="Arial"/>
                <a:sym typeface="Arial"/>
              </a:rPr>
              <a:t>are gathered into </a:t>
            </a:r>
            <a:r>
              <a:rPr b="0" lang="en" sz="1700" u="sng">
                <a:solidFill>
                  <a:srgbClr val="1F1F1F"/>
                </a:solidFill>
                <a:latin typeface="Arial"/>
                <a:ea typeface="Arial"/>
                <a:cs typeface="Arial"/>
                <a:sym typeface="Arial"/>
              </a:rPr>
              <a:t>resource groups</a:t>
            </a:r>
            <a:r>
              <a:rPr b="0" lang="en" sz="1700">
                <a:solidFill>
                  <a:srgbClr val="1F1F1F"/>
                </a:solidFill>
                <a:latin typeface="Arial"/>
                <a:ea typeface="Arial"/>
                <a:cs typeface="Arial"/>
                <a:sym typeface="Arial"/>
              </a:rPr>
              <a:t>, resource groups are gathered into </a:t>
            </a:r>
            <a:r>
              <a:rPr b="0" lang="en" sz="1700" u="sng">
                <a:solidFill>
                  <a:srgbClr val="1F1F1F"/>
                </a:solidFill>
                <a:latin typeface="Arial"/>
                <a:ea typeface="Arial"/>
                <a:cs typeface="Arial"/>
                <a:sym typeface="Arial"/>
              </a:rPr>
              <a:t>subscriptions</a:t>
            </a:r>
            <a:endParaRPr b="0" sz="1700" u="sng">
              <a:solidFill>
                <a:srgbClr val="1F1F1F"/>
              </a:solidFill>
              <a:latin typeface="Arial"/>
              <a:ea typeface="Arial"/>
              <a:cs typeface="Arial"/>
              <a:sym typeface="Arial"/>
            </a:endParaRPr>
          </a:p>
          <a:p>
            <a:pPr indent="-336550" lvl="0" marL="457200" rtl="0" algn="l">
              <a:lnSpc>
                <a:spcPct val="115000"/>
              </a:lnSpc>
              <a:spcBef>
                <a:spcPts val="0"/>
              </a:spcBef>
              <a:spcAft>
                <a:spcPts val="0"/>
              </a:spcAft>
              <a:buClr>
                <a:srgbClr val="1F1F1F"/>
              </a:buClr>
              <a:buSzPts val="1700"/>
              <a:buFont typeface="Arial"/>
              <a:buAutoNum type="arabicPeriod"/>
            </a:pPr>
            <a:r>
              <a:rPr b="0" lang="en" sz="1700">
                <a:solidFill>
                  <a:srgbClr val="1F1F1F"/>
                </a:solidFill>
                <a:latin typeface="Arial"/>
                <a:ea typeface="Arial"/>
                <a:cs typeface="Arial"/>
                <a:sym typeface="Arial"/>
              </a:rPr>
              <a:t>Organize subscriptions into containers called </a:t>
            </a:r>
            <a:r>
              <a:rPr lang="en" sz="1700">
                <a:solidFill>
                  <a:srgbClr val="1F1F1F"/>
                </a:solidFill>
                <a:latin typeface="Arial"/>
                <a:ea typeface="Arial"/>
                <a:cs typeface="Arial"/>
                <a:sym typeface="Arial"/>
              </a:rPr>
              <a:t>management groups</a:t>
            </a:r>
            <a:r>
              <a:rPr b="0" lang="en" sz="1700">
                <a:solidFill>
                  <a:srgbClr val="1F1F1F"/>
                </a:solidFill>
                <a:latin typeface="Arial"/>
                <a:ea typeface="Arial"/>
                <a:cs typeface="Arial"/>
                <a:sym typeface="Arial"/>
              </a:rPr>
              <a:t> and apply </a:t>
            </a:r>
            <a:r>
              <a:rPr lang="en" sz="1700">
                <a:solidFill>
                  <a:srgbClr val="1F1F1F"/>
                </a:solidFill>
                <a:latin typeface="Arial"/>
                <a:ea typeface="Arial"/>
                <a:cs typeface="Arial"/>
                <a:sym typeface="Arial"/>
              </a:rPr>
              <a:t>governance conditions</a:t>
            </a:r>
            <a:r>
              <a:rPr b="0" lang="en" sz="1700">
                <a:solidFill>
                  <a:srgbClr val="1F1F1F"/>
                </a:solidFill>
                <a:latin typeface="Arial"/>
                <a:ea typeface="Arial"/>
                <a:cs typeface="Arial"/>
                <a:sym typeface="Arial"/>
              </a:rPr>
              <a:t> to the management groups.</a:t>
            </a:r>
            <a:endParaRPr b="0" sz="1700">
              <a:solidFill>
                <a:srgbClr val="1F1F1F"/>
              </a:solidFill>
              <a:latin typeface="Arial"/>
              <a:ea typeface="Arial"/>
              <a:cs typeface="Arial"/>
              <a:sym typeface="Arial"/>
            </a:endParaRPr>
          </a:p>
          <a:p>
            <a:pPr indent="-336550" lvl="0" marL="457200" rtl="0" algn="l">
              <a:lnSpc>
                <a:spcPct val="115000"/>
              </a:lnSpc>
              <a:spcBef>
                <a:spcPts val="0"/>
              </a:spcBef>
              <a:spcAft>
                <a:spcPts val="0"/>
              </a:spcAft>
              <a:buClr>
                <a:srgbClr val="1F1F1F"/>
              </a:buClr>
              <a:buSzPts val="1700"/>
              <a:buFont typeface="Arial"/>
              <a:buAutoNum type="arabicPeriod"/>
            </a:pPr>
            <a:r>
              <a:rPr b="0" lang="en" sz="1700">
                <a:solidFill>
                  <a:srgbClr val="1F1F1F"/>
                </a:solidFill>
                <a:latin typeface="Arial"/>
                <a:ea typeface="Arial"/>
                <a:cs typeface="Arial"/>
                <a:sym typeface="Arial"/>
              </a:rPr>
              <a:t>Management groups:</a:t>
            </a:r>
            <a:endParaRPr b="0" sz="1700">
              <a:solidFill>
                <a:srgbClr val="1F1F1F"/>
              </a:solidFill>
              <a:latin typeface="Arial"/>
              <a:ea typeface="Arial"/>
              <a:cs typeface="Arial"/>
              <a:sym typeface="Arial"/>
            </a:endParaRPr>
          </a:p>
          <a:p>
            <a:pPr indent="-336550" lvl="1" marL="914400" rtl="0" algn="l">
              <a:lnSpc>
                <a:spcPct val="115000"/>
              </a:lnSpc>
              <a:spcBef>
                <a:spcPts val="0"/>
              </a:spcBef>
              <a:spcAft>
                <a:spcPts val="0"/>
              </a:spcAft>
              <a:buClr>
                <a:srgbClr val="1F1F1F"/>
              </a:buClr>
              <a:buSzPts val="1700"/>
              <a:buFont typeface="Arial"/>
              <a:buChar char="○"/>
            </a:pPr>
            <a:r>
              <a:rPr b="0" lang="en" sz="1700">
                <a:solidFill>
                  <a:srgbClr val="1F1F1F"/>
                </a:solidFill>
                <a:latin typeface="Arial"/>
                <a:ea typeface="Arial"/>
                <a:cs typeface="Arial"/>
                <a:sym typeface="Arial"/>
              </a:rPr>
              <a:t>provide a level of scope </a:t>
            </a:r>
            <a:r>
              <a:rPr i="1" lang="en" sz="1700" u="sng">
                <a:solidFill>
                  <a:srgbClr val="1F1F1F"/>
                </a:solidFill>
                <a:latin typeface="Arial"/>
                <a:ea typeface="Arial"/>
                <a:cs typeface="Arial"/>
                <a:sym typeface="Arial"/>
              </a:rPr>
              <a:t>above subscriptions</a:t>
            </a:r>
            <a:endParaRPr b="0" sz="1700">
              <a:solidFill>
                <a:srgbClr val="1F1F1F"/>
              </a:solidFill>
              <a:latin typeface="Arial"/>
              <a:ea typeface="Arial"/>
              <a:cs typeface="Arial"/>
              <a:sym typeface="Arial"/>
            </a:endParaRPr>
          </a:p>
          <a:p>
            <a:pPr indent="-336550" lvl="1" marL="914400" rtl="0" algn="l">
              <a:lnSpc>
                <a:spcPct val="115000"/>
              </a:lnSpc>
              <a:spcBef>
                <a:spcPts val="0"/>
              </a:spcBef>
              <a:spcAft>
                <a:spcPts val="0"/>
              </a:spcAft>
              <a:buClr>
                <a:srgbClr val="1F1F1F"/>
              </a:buClr>
              <a:buSzPts val="1700"/>
              <a:buFont typeface="Arial"/>
              <a:buChar char="○"/>
            </a:pPr>
            <a:r>
              <a:rPr b="0" lang="en" sz="1700">
                <a:solidFill>
                  <a:srgbClr val="1F1F1F"/>
                </a:solidFill>
                <a:latin typeface="Arial"/>
                <a:ea typeface="Arial"/>
                <a:cs typeface="Arial"/>
                <a:sym typeface="Arial"/>
              </a:rPr>
              <a:t>give you enterprise-grade mgmt at a large scale, irregardless of subscriptions you have.</a:t>
            </a:r>
            <a:endParaRPr b="0" sz="1700">
              <a:solidFill>
                <a:srgbClr val="1F1F1F"/>
              </a:solidFill>
              <a:latin typeface="Arial"/>
              <a:ea typeface="Arial"/>
              <a:cs typeface="Arial"/>
              <a:sym typeface="Arial"/>
            </a:endParaRPr>
          </a:p>
          <a:p>
            <a:pPr indent="-336550" lvl="1" marL="914400" rtl="0" algn="l">
              <a:lnSpc>
                <a:spcPct val="115000"/>
              </a:lnSpc>
              <a:spcBef>
                <a:spcPts val="0"/>
              </a:spcBef>
              <a:spcAft>
                <a:spcPts val="0"/>
              </a:spcAft>
              <a:buClr>
                <a:srgbClr val="1F1F1F"/>
              </a:buClr>
              <a:buSzPts val="1700"/>
              <a:buFont typeface="Arial"/>
              <a:buChar char="○"/>
            </a:pPr>
            <a:r>
              <a:rPr lang="en" sz="1700">
                <a:solidFill>
                  <a:srgbClr val="1F1F1F"/>
                </a:solidFill>
                <a:latin typeface="Arial"/>
                <a:ea typeface="Arial"/>
                <a:cs typeface="Arial"/>
                <a:sym typeface="Arial"/>
              </a:rPr>
              <a:t>can be nested.</a:t>
            </a:r>
            <a:endParaRPr sz="1700">
              <a:solidFill>
                <a:srgbClr val="1F1F1F"/>
              </a:solidFill>
              <a:latin typeface="Arial"/>
              <a:ea typeface="Arial"/>
              <a:cs typeface="Arial"/>
              <a:sym typeface="Arial"/>
            </a:endParaRPr>
          </a:p>
          <a:p>
            <a:pPr indent="-336550" lvl="1" marL="914400" rtl="0" algn="l">
              <a:lnSpc>
                <a:spcPct val="115000"/>
              </a:lnSpc>
              <a:spcBef>
                <a:spcPts val="0"/>
              </a:spcBef>
              <a:spcAft>
                <a:spcPts val="0"/>
              </a:spcAft>
              <a:buClr>
                <a:srgbClr val="1F1F1F"/>
              </a:buClr>
              <a:buSzPts val="1700"/>
              <a:buFont typeface="Arial"/>
              <a:buChar char="○"/>
            </a:pPr>
            <a:r>
              <a:rPr b="0" lang="en" sz="1700">
                <a:solidFill>
                  <a:srgbClr val="1F1F1F"/>
                </a:solidFill>
                <a:latin typeface="Arial"/>
                <a:ea typeface="Arial"/>
                <a:cs typeface="Arial"/>
                <a:sym typeface="Arial"/>
              </a:rPr>
              <a:t>10,000 can be supported in a single directory</a:t>
            </a:r>
            <a:endParaRPr b="0" sz="1700">
              <a:solidFill>
                <a:srgbClr val="1F1F1F"/>
              </a:solidFill>
              <a:latin typeface="Arial"/>
              <a:ea typeface="Arial"/>
              <a:cs typeface="Arial"/>
              <a:sym typeface="Arial"/>
            </a:endParaRPr>
          </a:p>
          <a:p>
            <a:pPr indent="-336550" lvl="1" marL="914400" rtl="0" algn="l">
              <a:lnSpc>
                <a:spcPct val="115000"/>
              </a:lnSpc>
              <a:spcBef>
                <a:spcPts val="0"/>
              </a:spcBef>
              <a:spcAft>
                <a:spcPts val="0"/>
              </a:spcAft>
              <a:buClr>
                <a:srgbClr val="1F1F1F"/>
              </a:buClr>
              <a:buSzPts val="1700"/>
              <a:buFont typeface="Arial"/>
              <a:buChar char="○"/>
            </a:pPr>
            <a:r>
              <a:rPr b="0" lang="en" sz="1700">
                <a:solidFill>
                  <a:srgbClr val="1F1F1F"/>
                </a:solidFill>
                <a:latin typeface="Arial"/>
                <a:ea typeface="Arial"/>
                <a:cs typeface="Arial"/>
                <a:sym typeface="Arial"/>
              </a:rPr>
              <a:t>Can support up to 6 levels of depth</a:t>
            </a:r>
            <a:endParaRPr b="0" sz="1700">
              <a:solidFill>
                <a:srgbClr val="1F1F1F"/>
              </a:solidFill>
              <a:latin typeface="Arial"/>
              <a:ea typeface="Arial"/>
              <a:cs typeface="Arial"/>
              <a:sym typeface="Arial"/>
            </a:endParaRPr>
          </a:p>
          <a:p>
            <a:pPr indent="-336550" lvl="1" marL="914400" rtl="0" algn="l">
              <a:lnSpc>
                <a:spcPct val="115000"/>
              </a:lnSpc>
              <a:spcBef>
                <a:spcPts val="0"/>
              </a:spcBef>
              <a:spcAft>
                <a:spcPts val="0"/>
              </a:spcAft>
              <a:buClr>
                <a:srgbClr val="1F1F1F"/>
              </a:buClr>
              <a:buSzPts val="1700"/>
              <a:buFont typeface="Arial"/>
              <a:buChar char="○"/>
            </a:pPr>
            <a:r>
              <a:rPr b="0" lang="en" sz="1700">
                <a:solidFill>
                  <a:srgbClr val="1F1F1F"/>
                </a:solidFill>
                <a:latin typeface="Arial"/>
                <a:ea typeface="Arial"/>
                <a:cs typeface="Arial"/>
                <a:sym typeface="Arial"/>
              </a:rPr>
              <a:t>Can support only ONE parent</a:t>
            </a:r>
            <a:endParaRPr b="0" sz="1700">
              <a:solidFill>
                <a:srgbClr val="1F1F1F"/>
              </a:solidFill>
              <a:latin typeface="Arial"/>
              <a:ea typeface="Arial"/>
              <a:cs typeface="Arial"/>
              <a:sym typeface="Arial"/>
            </a:endParaRPr>
          </a:p>
        </p:txBody>
      </p:sp>
      <p:sp>
        <p:nvSpPr>
          <p:cNvPr id="339" name="Google Shape;339;p53"/>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.16</a:t>
            </a:r>
            <a:endParaRPr b="1" sz="1800">
              <a:solidFill>
                <a:schemeClr val="accent3"/>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43" name="Shape 343"/>
        <p:cNvGrpSpPr/>
        <p:nvPr/>
      </p:nvGrpSpPr>
      <p:grpSpPr>
        <a:xfrm>
          <a:off x="0" y="0"/>
          <a:ext cx="0" cy="0"/>
          <a:chOff x="0" y="0"/>
          <a:chExt cx="0" cy="0"/>
        </a:xfrm>
      </p:grpSpPr>
      <p:sp>
        <p:nvSpPr>
          <p:cNvPr id="344" name="Google Shape;344;p54"/>
          <p:cNvSpPr txBox="1"/>
          <p:nvPr>
            <p:ph type="title"/>
          </p:nvPr>
        </p:nvSpPr>
        <p:spPr>
          <a:xfrm>
            <a:off x="490250" y="526350"/>
            <a:ext cx="7837800" cy="4090800"/>
          </a:xfrm>
          <a:prstGeom prst="rect">
            <a:avLst/>
          </a:prstGeom>
        </p:spPr>
        <p:txBody>
          <a:bodyPr anchorCtr="0" anchor="ctr" bIns="91425" lIns="91425" spcFirstLastPara="1" rIns="91425" wrap="square" tIns="91425">
            <a:normAutofit/>
          </a:bodyPr>
          <a:lstStyle/>
          <a:p>
            <a:pPr indent="0" lvl="0" marL="0" rtl="0" algn="l">
              <a:lnSpc>
                <a:spcPct val="112500"/>
              </a:lnSpc>
              <a:spcBef>
                <a:spcPts val="0"/>
              </a:spcBef>
              <a:spcAft>
                <a:spcPts val="0"/>
              </a:spcAft>
              <a:buNone/>
            </a:pPr>
            <a:r>
              <a:rPr b="1" lang="en" sz="2300">
                <a:solidFill>
                  <a:srgbClr val="161616"/>
                </a:solidFill>
                <a:highlight>
                  <a:srgbClr val="FFFFFF"/>
                </a:highlight>
                <a:latin typeface="Arial"/>
                <a:ea typeface="Arial"/>
                <a:cs typeface="Arial"/>
                <a:sym typeface="Arial"/>
              </a:rPr>
              <a:t>Microsoft Azure Fundamentals: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Describe Azure architecture and services</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Next module: </a:t>
            </a:r>
            <a:endParaRPr b="1" sz="2300">
              <a:solidFill>
                <a:srgbClr val="161616"/>
              </a:solidFill>
              <a:highlight>
                <a:srgbClr val="FFFFFF"/>
              </a:highlight>
              <a:latin typeface="Arial"/>
              <a:ea typeface="Arial"/>
              <a:cs typeface="Arial"/>
              <a:sym typeface="Arial"/>
            </a:endParaRPr>
          </a:p>
          <a:p>
            <a:pPr indent="0" lvl="0" marL="45720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#2.2 Describe Azure compute and networking services</a:t>
            </a:r>
            <a:endParaRPr b="1" sz="2300">
              <a:solidFill>
                <a:srgbClr val="161616"/>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4000">
              <a:solidFill>
                <a:srgbClr val="1F1F1F"/>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5"/>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350" name="Google Shape;350;p55"/>
          <p:cNvSpPr txBox="1"/>
          <p:nvPr>
            <p:ph type="title"/>
          </p:nvPr>
        </p:nvSpPr>
        <p:spPr>
          <a:xfrm>
            <a:off x="1543050" y="1003700"/>
            <a:ext cx="5202900" cy="8772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is a VM?</a:t>
            </a:r>
            <a:endParaRPr sz="4500">
              <a:solidFill>
                <a:srgbClr val="274E13"/>
              </a:solidFill>
            </a:endParaRPr>
          </a:p>
        </p:txBody>
      </p:sp>
      <p:sp>
        <p:nvSpPr>
          <p:cNvPr id="351" name="Google Shape;351;p55"/>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Q.17</a:t>
            </a:r>
            <a:endParaRPr b="1" sz="1800">
              <a:solidFill>
                <a:schemeClr val="accent3"/>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56"/>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357" name="Google Shape;357;p56"/>
          <p:cNvSpPr txBox="1"/>
          <p:nvPr>
            <p:ph type="title"/>
          </p:nvPr>
        </p:nvSpPr>
        <p:spPr>
          <a:xfrm>
            <a:off x="1266100" y="756600"/>
            <a:ext cx="6006900" cy="2970600"/>
          </a:xfrm>
          <a:prstGeom prst="rect">
            <a:avLst/>
          </a:prstGeom>
        </p:spPr>
        <p:txBody>
          <a:bodyPr anchorCtr="0" anchor="ctr" bIns="91425" lIns="91425" spcFirstLastPara="1" rIns="91425" wrap="square" tIns="91425">
            <a:spAutoFit/>
          </a:bodyPr>
          <a:lstStyle/>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VMs provide infrastructure as a service (IaaS) in the form of a virtualized server and can be used in many ways. </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VMs are an ideal choice when you need:</a:t>
            </a:r>
            <a:endParaRPr b="0" sz="2000">
              <a:solidFill>
                <a:srgbClr val="1F1F1F"/>
              </a:solidFill>
              <a:latin typeface="Arial"/>
              <a:ea typeface="Arial"/>
              <a:cs typeface="Arial"/>
              <a:sym typeface="Arial"/>
            </a:endParaRPr>
          </a:p>
          <a:p>
            <a:pPr indent="-355600" lvl="1" marL="914400" rtl="0" algn="l">
              <a:lnSpc>
                <a:spcPct val="115000"/>
              </a:lnSpc>
              <a:spcBef>
                <a:spcPts val="0"/>
              </a:spcBef>
              <a:spcAft>
                <a:spcPts val="0"/>
              </a:spcAft>
              <a:buSzPts val="2000"/>
              <a:buFont typeface="Arial"/>
              <a:buAutoNum type="alphaLcPeriod"/>
            </a:pPr>
            <a:r>
              <a:rPr lang="en" sz="2000">
                <a:solidFill>
                  <a:srgbClr val="1F1F1F"/>
                </a:solidFill>
                <a:latin typeface="Arial"/>
                <a:ea typeface="Arial"/>
                <a:cs typeface="Arial"/>
                <a:sym typeface="Arial"/>
              </a:rPr>
              <a:t>Total control over the operating system </a:t>
            </a:r>
            <a:r>
              <a:rPr b="0" lang="en" sz="2000">
                <a:solidFill>
                  <a:srgbClr val="1F1F1F"/>
                </a:solidFill>
                <a:latin typeface="Arial"/>
                <a:ea typeface="Arial"/>
                <a:cs typeface="Arial"/>
                <a:sym typeface="Arial"/>
              </a:rPr>
              <a:t>(OS).</a:t>
            </a:r>
            <a:endParaRPr b="0" sz="2000">
              <a:solidFill>
                <a:srgbClr val="1F1F1F"/>
              </a:solidFill>
              <a:latin typeface="Arial"/>
              <a:ea typeface="Arial"/>
              <a:cs typeface="Arial"/>
              <a:sym typeface="Arial"/>
            </a:endParaRPr>
          </a:p>
          <a:p>
            <a:pPr indent="-355600" lvl="1" marL="914400" rtl="0" algn="l">
              <a:lnSpc>
                <a:spcPct val="115000"/>
              </a:lnSpc>
              <a:spcBef>
                <a:spcPts val="0"/>
              </a:spcBef>
              <a:spcAft>
                <a:spcPts val="0"/>
              </a:spcAft>
              <a:buSzPts val="2000"/>
              <a:buFont typeface="Arial"/>
              <a:buAutoNum type="alphaLcPeriod"/>
            </a:pPr>
            <a:r>
              <a:rPr b="0" lang="en" sz="2000">
                <a:solidFill>
                  <a:srgbClr val="1F1F1F"/>
                </a:solidFill>
                <a:latin typeface="Arial"/>
                <a:ea typeface="Arial"/>
                <a:cs typeface="Arial"/>
                <a:sym typeface="Arial"/>
              </a:rPr>
              <a:t>The ability to run </a:t>
            </a:r>
            <a:r>
              <a:rPr lang="en" sz="2000">
                <a:solidFill>
                  <a:srgbClr val="1F1F1F"/>
                </a:solidFill>
                <a:latin typeface="Arial"/>
                <a:ea typeface="Arial"/>
                <a:cs typeface="Arial"/>
                <a:sym typeface="Arial"/>
              </a:rPr>
              <a:t>custom software</a:t>
            </a:r>
            <a:r>
              <a:rPr b="0" lang="en" sz="2000">
                <a:solidFill>
                  <a:srgbClr val="1F1F1F"/>
                </a:solidFill>
                <a:latin typeface="Arial"/>
                <a:ea typeface="Arial"/>
                <a:cs typeface="Arial"/>
                <a:sym typeface="Arial"/>
              </a:rPr>
              <a:t>.</a:t>
            </a:r>
            <a:endParaRPr b="0" sz="2000">
              <a:solidFill>
                <a:srgbClr val="1F1F1F"/>
              </a:solidFill>
              <a:latin typeface="Arial"/>
              <a:ea typeface="Arial"/>
              <a:cs typeface="Arial"/>
              <a:sym typeface="Arial"/>
            </a:endParaRPr>
          </a:p>
          <a:p>
            <a:pPr indent="-355600" lvl="1" marL="914400" rtl="0" algn="l">
              <a:lnSpc>
                <a:spcPct val="115000"/>
              </a:lnSpc>
              <a:spcBef>
                <a:spcPts val="0"/>
              </a:spcBef>
              <a:spcAft>
                <a:spcPts val="0"/>
              </a:spcAft>
              <a:buSzPts val="2000"/>
              <a:buFont typeface="Arial"/>
              <a:buAutoNum type="alphaLcPeriod"/>
            </a:pPr>
            <a:r>
              <a:rPr b="0" lang="en" sz="2000">
                <a:solidFill>
                  <a:srgbClr val="1F1F1F"/>
                </a:solidFill>
                <a:latin typeface="Arial"/>
                <a:ea typeface="Arial"/>
                <a:cs typeface="Arial"/>
                <a:sym typeface="Arial"/>
              </a:rPr>
              <a:t>To use </a:t>
            </a:r>
            <a:r>
              <a:rPr lang="en" sz="2000">
                <a:solidFill>
                  <a:srgbClr val="1F1F1F"/>
                </a:solidFill>
                <a:latin typeface="Arial"/>
                <a:ea typeface="Arial"/>
                <a:cs typeface="Arial"/>
                <a:sym typeface="Arial"/>
              </a:rPr>
              <a:t>custom hosting configurations.</a:t>
            </a:r>
            <a:endParaRPr sz="2000">
              <a:solidFill>
                <a:srgbClr val="1F1F1F"/>
              </a:solidFill>
              <a:latin typeface="Arial"/>
              <a:ea typeface="Arial"/>
              <a:cs typeface="Arial"/>
              <a:sym typeface="Arial"/>
            </a:endParaRPr>
          </a:p>
        </p:txBody>
      </p:sp>
      <p:sp>
        <p:nvSpPr>
          <p:cNvPr id="358" name="Google Shape;358;p56"/>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.17</a:t>
            </a:r>
            <a:endParaRPr b="1" sz="1800">
              <a:solidFill>
                <a:schemeClr val="accent3"/>
              </a:solidFill>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57"/>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364" name="Google Shape;364;p57"/>
          <p:cNvSpPr txBox="1"/>
          <p:nvPr>
            <p:ph type="title"/>
          </p:nvPr>
        </p:nvSpPr>
        <p:spPr>
          <a:xfrm>
            <a:off x="1543050" y="1003700"/>
            <a:ext cx="52029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allows you to </a:t>
            </a:r>
            <a:r>
              <a:rPr lang="en" sz="4500">
                <a:solidFill>
                  <a:srgbClr val="274E13"/>
                </a:solidFill>
              </a:rPr>
              <a:t>create</a:t>
            </a:r>
            <a:r>
              <a:rPr lang="en" sz="4500">
                <a:solidFill>
                  <a:srgbClr val="274E13"/>
                </a:solidFill>
              </a:rPr>
              <a:t> and manage a </a:t>
            </a:r>
            <a:r>
              <a:rPr lang="en" sz="4500">
                <a:solidFill>
                  <a:srgbClr val="274E13"/>
                </a:solidFill>
              </a:rPr>
              <a:t>group</a:t>
            </a:r>
            <a:r>
              <a:rPr lang="en" sz="4500">
                <a:solidFill>
                  <a:srgbClr val="274E13"/>
                </a:solidFill>
              </a:rPr>
              <a:t> of identical load-</a:t>
            </a:r>
            <a:r>
              <a:rPr lang="en" sz="4500">
                <a:solidFill>
                  <a:srgbClr val="274E13"/>
                </a:solidFill>
              </a:rPr>
              <a:t>balanced</a:t>
            </a:r>
            <a:r>
              <a:rPr lang="en" sz="4500">
                <a:solidFill>
                  <a:srgbClr val="274E13"/>
                </a:solidFill>
              </a:rPr>
              <a:t> VMs?</a:t>
            </a:r>
            <a:endParaRPr sz="4500">
              <a:solidFill>
                <a:srgbClr val="274E13"/>
              </a:solidFill>
            </a:endParaRPr>
          </a:p>
        </p:txBody>
      </p:sp>
      <p:sp>
        <p:nvSpPr>
          <p:cNvPr id="365" name="Google Shape;365;p57"/>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Q.18</a:t>
            </a:r>
            <a:endParaRPr b="1" sz="1800">
              <a:solidFill>
                <a:schemeClr val="accent3"/>
              </a:solidFill>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8"/>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371" name="Google Shape;371;p58"/>
          <p:cNvSpPr txBox="1"/>
          <p:nvPr>
            <p:ph type="title"/>
          </p:nvPr>
        </p:nvSpPr>
        <p:spPr>
          <a:xfrm>
            <a:off x="1717225" y="451800"/>
            <a:ext cx="5555700" cy="3820500"/>
          </a:xfrm>
          <a:prstGeom prst="rect">
            <a:avLst/>
          </a:prstGeom>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0" lang="en" sz="2800">
                <a:solidFill>
                  <a:srgbClr val="1F1F1F"/>
                </a:solidFill>
                <a:latin typeface="Arial"/>
                <a:ea typeface="Arial"/>
                <a:cs typeface="Arial"/>
                <a:sym typeface="Arial"/>
              </a:rPr>
              <a:t>Virtual machine scale sets</a:t>
            </a:r>
            <a:endParaRPr b="0" sz="2800">
              <a:solidFill>
                <a:srgbClr val="1F1F1F"/>
              </a:solidFill>
              <a:latin typeface="Arial"/>
              <a:ea typeface="Arial"/>
              <a:cs typeface="Arial"/>
              <a:sym typeface="Arial"/>
            </a:endParaRPr>
          </a:p>
          <a:p>
            <a:pPr indent="0" lvl="0" marL="0" rtl="0" algn="l">
              <a:lnSpc>
                <a:spcPct val="115000"/>
              </a:lnSpc>
              <a:spcBef>
                <a:spcPts val="0"/>
              </a:spcBef>
              <a:spcAft>
                <a:spcPts val="0"/>
              </a:spcAft>
              <a:buNone/>
            </a:pPr>
            <a:r>
              <a:rPr b="0" lang="en" sz="2000">
                <a:solidFill>
                  <a:srgbClr val="1F1F1F"/>
                </a:solidFill>
                <a:latin typeface="Arial"/>
                <a:ea typeface="Arial"/>
                <a:cs typeface="Arial"/>
                <a:sym typeface="Arial"/>
              </a:rPr>
              <a:t>Scale sets allow you to:</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Char char="-"/>
            </a:pPr>
            <a:r>
              <a:rPr lang="en" sz="2000">
                <a:solidFill>
                  <a:srgbClr val="1F1F1F"/>
                </a:solidFill>
                <a:latin typeface="Arial"/>
                <a:ea typeface="Arial"/>
                <a:cs typeface="Arial"/>
                <a:sym typeface="Arial"/>
              </a:rPr>
              <a:t>centrally manage</a:t>
            </a:r>
            <a:r>
              <a:rPr b="0" lang="en" sz="2000">
                <a:solidFill>
                  <a:srgbClr val="1F1F1F"/>
                </a:solidFill>
                <a:latin typeface="Arial"/>
                <a:ea typeface="Arial"/>
                <a:cs typeface="Arial"/>
                <a:sym typeface="Arial"/>
              </a:rPr>
              <a:t>, </a:t>
            </a:r>
            <a:r>
              <a:rPr lang="en" sz="2000">
                <a:solidFill>
                  <a:srgbClr val="1F1F1F"/>
                </a:solidFill>
                <a:latin typeface="Arial"/>
                <a:ea typeface="Arial"/>
                <a:cs typeface="Arial"/>
                <a:sym typeface="Arial"/>
              </a:rPr>
              <a:t>configure</a:t>
            </a:r>
            <a:r>
              <a:rPr b="0" lang="en" sz="2000">
                <a:solidFill>
                  <a:srgbClr val="1F1F1F"/>
                </a:solidFill>
                <a:latin typeface="Arial"/>
                <a:ea typeface="Arial"/>
                <a:cs typeface="Arial"/>
                <a:sym typeface="Arial"/>
              </a:rPr>
              <a:t>, and </a:t>
            </a:r>
            <a:r>
              <a:rPr lang="en" sz="2000">
                <a:solidFill>
                  <a:srgbClr val="1F1F1F"/>
                </a:solidFill>
                <a:latin typeface="Arial"/>
                <a:ea typeface="Arial"/>
                <a:cs typeface="Arial"/>
                <a:sym typeface="Arial"/>
              </a:rPr>
              <a:t>update </a:t>
            </a:r>
            <a:r>
              <a:rPr b="0" lang="en" sz="2000">
                <a:solidFill>
                  <a:srgbClr val="1F1F1F"/>
                </a:solidFill>
                <a:latin typeface="Arial"/>
                <a:ea typeface="Arial"/>
                <a:cs typeface="Arial"/>
                <a:sym typeface="Arial"/>
              </a:rPr>
              <a:t>a large number of VMs in minutes. </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Char char="-"/>
            </a:pPr>
            <a:r>
              <a:rPr b="0" lang="en" sz="2000">
                <a:solidFill>
                  <a:srgbClr val="1F1F1F"/>
                </a:solidFill>
                <a:latin typeface="Arial"/>
                <a:ea typeface="Arial"/>
                <a:cs typeface="Arial"/>
                <a:sym typeface="Arial"/>
              </a:rPr>
              <a:t>automatically increase or decrease in response to demand, or you can set it to scale based on a defined schedule. </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Char char="-"/>
            </a:pPr>
            <a:r>
              <a:rPr b="0" lang="en" sz="2000">
                <a:solidFill>
                  <a:srgbClr val="1F1F1F"/>
                </a:solidFill>
                <a:latin typeface="Arial"/>
                <a:ea typeface="Arial"/>
                <a:cs typeface="Arial"/>
                <a:sym typeface="Arial"/>
              </a:rPr>
              <a:t>automatically deploy a </a:t>
            </a:r>
            <a:r>
              <a:rPr lang="en" sz="2000">
                <a:solidFill>
                  <a:srgbClr val="1F1F1F"/>
                </a:solidFill>
                <a:latin typeface="Arial"/>
                <a:ea typeface="Arial"/>
                <a:cs typeface="Arial"/>
                <a:sym typeface="Arial"/>
              </a:rPr>
              <a:t>load balancer</a:t>
            </a:r>
            <a:r>
              <a:rPr b="0" lang="en" sz="2000">
                <a:solidFill>
                  <a:srgbClr val="1F1F1F"/>
                </a:solidFill>
                <a:latin typeface="Arial"/>
                <a:ea typeface="Arial"/>
                <a:cs typeface="Arial"/>
                <a:sym typeface="Arial"/>
              </a:rPr>
              <a:t> to make sure that your resources are being used efficiently</a:t>
            </a:r>
            <a:endParaRPr b="0" sz="2000">
              <a:solidFill>
                <a:srgbClr val="1F1F1F"/>
              </a:solidFill>
              <a:latin typeface="Arial"/>
              <a:ea typeface="Arial"/>
              <a:cs typeface="Arial"/>
              <a:sym typeface="Arial"/>
            </a:endParaRPr>
          </a:p>
        </p:txBody>
      </p:sp>
      <p:sp>
        <p:nvSpPr>
          <p:cNvPr id="372" name="Google Shape;372;p58"/>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.18</a:t>
            </a:r>
            <a:endParaRPr b="1" sz="1800">
              <a:solidFill>
                <a:schemeClr val="accent3"/>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9"/>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378" name="Google Shape;378;p59"/>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endParaRPr sz="4500">
              <a:solidFill>
                <a:srgbClr val="274E13"/>
              </a:solidFill>
            </a:endParaRPr>
          </a:p>
          <a:p>
            <a:pPr indent="0" lvl="0" marL="0" rtl="0" algn="ctr">
              <a:spcBef>
                <a:spcPts val="0"/>
              </a:spcBef>
              <a:spcAft>
                <a:spcPts val="0"/>
              </a:spcAft>
              <a:buNone/>
            </a:pPr>
            <a:r>
              <a:rPr lang="en" sz="4500">
                <a:solidFill>
                  <a:srgbClr val="274E13"/>
                </a:solidFill>
              </a:rPr>
              <a:t>Azure Containers</a:t>
            </a:r>
            <a:endParaRPr sz="4500">
              <a:solidFill>
                <a:srgbClr val="274E13"/>
              </a:solidFill>
            </a:endParaRPr>
          </a:p>
        </p:txBody>
      </p:sp>
      <p:sp>
        <p:nvSpPr>
          <p:cNvPr id="379" name="Google Shape;379;p59"/>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Q.19</a:t>
            </a:r>
            <a:endParaRPr b="1" sz="1800">
              <a:solidFill>
                <a:schemeClr val="accent3"/>
              </a:solidFill>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60"/>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385" name="Google Shape;385;p60"/>
          <p:cNvSpPr txBox="1"/>
          <p:nvPr>
            <p:ph type="title"/>
          </p:nvPr>
        </p:nvSpPr>
        <p:spPr>
          <a:xfrm>
            <a:off x="1266100" y="680400"/>
            <a:ext cx="6006900" cy="3517200"/>
          </a:xfrm>
          <a:prstGeom prst="rect">
            <a:avLst/>
          </a:prstGeom>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0" lang="en" sz="2300">
                <a:solidFill>
                  <a:srgbClr val="1F1F1F"/>
                </a:solidFill>
                <a:latin typeface="Arial"/>
                <a:ea typeface="Arial"/>
                <a:cs typeface="Arial"/>
                <a:sym typeface="Arial"/>
              </a:rPr>
              <a:t>Containers are a virtualization environment.</a:t>
            </a:r>
            <a:endParaRPr b="0" sz="2300">
              <a:solidFill>
                <a:srgbClr val="1F1F1F"/>
              </a:solidFill>
              <a:latin typeface="Arial"/>
              <a:ea typeface="Arial"/>
              <a:cs typeface="Arial"/>
              <a:sym typeface="Arial"/>
            </a:endParaRPr>
          </a:p>
          <a:p>
            <a:pPr indent="-361950" lvl="0" marL="457200" rtl="0" algn="l">
              <a:lnSpc>
                <a:spcPct val="115000"/>
              </a:lnSpc>
              <a:spcBef>
                <a:spcPts val="0"/>
              </a:spcBef>
              <a:spcAft>
                <a:spcPts val="0"/>
              </a:spcAft>
              <a:buClr>
                <a:srgbClr val="1F1F1F"/>
              </a:buClr>
              <a:buSzPts val="2100"/>
              <a:buFont typeface="Arial"/>
              <a:buChar char="●"/>
            </a:pPr>
            <a:r>
              <a:rPr b="0" lang="en" sz="2100">
                <a:solidFill>
                  <a:srgbClr val="1F1F1F"/>
                </a:solidFill>
                <a:latin typeface="Arial"/>
                <a:ea typeface="Arial"/>
                <a:cs typeface="Arial"/>
                <a:sym typeface="Arial"/>
              </a:rPr>
              <a:t>can run multiple containers on a single physical or virtual host. </a:t>
            </a:r>
            <a:endParaRPr b="0" sz="2100">
              <a:solidFill>
                <a:srgbClr val="1F1F1F"/>
              </a:solidFill>
              <a:latin typeface="Arial"/>
              <a:ea typeface="Arial"/>
              <a:cs typeface="Arial"/>
              <a:sym typeface="Arial"/>
            </a:endParaRPr>
          </a:p>
          <a:p>
            <a:pPr indent="-361950" lvl="0" marL="457200" rtl="0" algn="l">
              <a:lnSpc>
                <a:spcPct val="115000"/>
              </a:lnSpc>
              <a:spcBef>
                <a:spcPts val="0"/>
              </a:spcBef>
              <a:spcAft>
                <a:spcPts val="0"/>
              </a:spcAft>
              <a:buClr>
                <a:srgbClr val="1F1F1F"/>
              </a:buClr>
              <a:buSzPts val="2100"/>
              <a:buFont typeface="Arial"/>
              <a:buChar char="●"/>
            </a:pPr>
            <a:r>
              <a:rPr b="0" lang="en" sz="2100">
                <a:solidFill>
                  <a:srgbClr val="1F1F1F"/>
                </a:solidFill>
                <a:latin typeface="Arial"/>
                <a:ea typeface="Arial"/>
                <a:cs typeface="Arial"/>
                <a:sym typeface="Arial"/>
              </a:rPr>
              <a:t>Unlike virtual machines, you </a:t>
            </a:r>
            <a:r>
              <a:rPr lang="en" sz="2100">
                <a:solidFill>
                  <a:srgbClr val="1F1F1F"/>
                </a:solidFill>
                <a:latin typeface="Arial"/>
                <a:ea typeface="Arial"/>
                <a:cs typeface="Arial"/>
                <a:sym typeface="Arial"/>
              </a:rPr>
              <a:t>don't manage the operating system for a container.</a:t>
            </a:r>
            <a:endParaRPr sz="2100">
              <a:solidFill>
                <a:srgbClr val="1F1F1F"/>
              </a:solidFill>
              <a:latin typeface="Arial"/>
              <a:ea typeface="Arial"/>
              <a:cs typeface="Arial"/>
              <a:sym typeface="Arial"/>
            </a:endParaRPr>
          </a:p>
          <a:p>
            <a:pPr indent="-361950" lvl="0" marL="457200" rtl="0" algn="l">
              <a:lnSpc>
                <a:spcPct val="115000"/>
              </a:lnSpc>
              <a:spcBef>
                <a:spcPts val="0"/>
              </a:spcBef>
              <a:spcAft>
                <a:spcPts val="0"/>
              </a:spcAft>
              <a:buClr>
                <a:srgbClr val="1F1F1F"/>
              </a:buClr>
              <a:buSzPts val="2100"/>
              <a:buFont typeface="Arial"/>
              <a:buChar char="●"/>
            </a:pPr>
            <a:r>
              <a:rPr b="0" lang="en" sz="2100">
                <a:solidFill>
                  <a:srgbClr val="1F1F1F"/>
                </a:solidFill>
                <a:latin typeface="Arial"/>
                <a:ea typeface="Arial"/>
                <a:cs typeface="Arial"/>
                <a:sym typeface="Arial"/>
              </a:rPr>
              <a:t>containers are a </a:t>
            </a:r>
            <a:r>
              <a:rPr lang="en" sz="2100">
                <a:solidFill>
                  <a:srgbClr val="1F1F1F"/>
                </a:solidFill>
                <a:latin typeface="Arial"/>
                <a:ea typeface="Arial"/>
                <a:cs typeface="Arial"/>
                <a:sym typeface="Arial"/>
              </a:rPr>
              <a:t>lighter weight</a:t>
            </a:r>
            <a:r>
              <a:rPr b="0" lang="en" sz="2100">
                <a:solidFill>
                  <a:srgbClr val="1F1F1F"/>
                </a:solidFill>
                <a:latin typeface="Arial"/>
                <a:ea typeface="Arial"/>
                <a:cs typeface="Arial"/>
                <a:sym typeface="Arial"/>
              </a:rPr>
              <a:t>, </a:t>
            </a:r>
            <a:r>
              <a:rPr lang="en" sz="2100">
                <a:solidFill>
                  <a:srgbClr val="1F1F1F"/>
                </a:solidFill>
                <a:latin typeface="Arial"/>
                <a:ea typeface="Arial"/>
                <a:cs typeface="Arial"/>
                <a:sym typeface="Arial"/>
              </a:rPr>
              <a:t>more agile</a:t>
            </a:r>
            <a:r>
              <a:rPr b="0" lang="en" sz="2100">
                <a:solidFill>
                  <a:srgbClr val="1F1F1F"/>
                </a:solidFill>
                <a:latin typeface="Arial"/>
                <a:ea typeface="Arial"/>
                <a:cs typeface="Arial"/>
                <a:sym typeface="Arial"/>
              </a:rPr>
              <a:t> method vs. VMs</a:t>
            </a:r>
            <a:endParaRPr b="0" sz="2100">
              <a:solidFill>
                <a:srgbClr val="1F1F1F"/>
              </a:solidFill>
              <a:latin typeface="Arial"/>
              <a:ea typeface="Arial"/>
              <a:cs typeface="Arial"/>
              <a:sym typeface="Arial"/>
            </a:endParaRPr>
          </a:p>
          <a:p>
            <a:pPr indent="-361950" lvl="0" marL="457200" rtl="0" algn="l">
              <a:lnSpc>
                <a:spcPct val="115000"/>
              </a:lnSpc>
              <a:spcBef>
                <a:spcPts val="0"/>
              </a:spcBef>
              <a:spcAft>
                <a:spcPts val="0"/>
              </a:spcAft>
              <a:buClr>
                <a:srgbClr val="1F1F1F"/>
              </a:buClr>
              <a:buSzPts val="2100"/>
              <a:buFont typeface="Arial"/>
              <a:buChar char="●"/>
            </a:pPr>
            <a:r>
              <a:rPr b="0" lang="en" sz="2100">
                <a:solidFill>
                  <a:srgbClr val="1F1F1F"/>
                </a:solidFill>
                <a:latin typeface="Arial"/>
                <a:ea typeface="Arial"/>
                <a:cs typeface="Arial"/>
                <a:sym typeface="Arial"/>
              </a:rPr>
              <a:t>Azure Container Instances are a platform as a service</a:t>
            </a:r>
            <a:r>
              <a:rPr lang="en" sz="2100">
                <a:solidFill>
                  <a:srgbClr val="1F1F1F"/>
                </a:solidFill>
                <a:latin typeface="Arial"/>
                <a:ea typeface="Arial"/>
                <a:cs typeface="Arial"/>
                <a:sym typeface="Arial"/>
              </a:rPr>
              <a:t> (PaaS)</a:t>
            </a:r>
            <a:r>
              <a:rPr b="0" lang="en" sz="2100">
                <a:solidFill>
                  <a:srgbClr val="1F1F1F"/>
                </a:solidFill>
                <a:latin typeface="Arial"/>
                <a:ea typeface="Arial"/>
                <a:cs typeface="Arial"/>
                <a:sym typeface="Arial"/>
              </a:rPr>
              <a:t> offering. </a:t>
            </a:r>
            <a:endParaRPr b="0" sz="2100">
              <a:solidFill>
                <a:srgbClr val="1F1F1F"/>
              </a:solidFill>
              <a:latin typeface="Arial"/>
              <a:ea typeface="Arial"/>
              <a:cs typeface="Arial"/>
              <a:sym typeface="Arial"/>
            </a:endParaRPr>
          </a:p>
        </p:txBody>
      </p:sp>
      <p:sp>
        <p:nvSpPr>
          <p:cNvPr id="386" name="Google Shape;386;p60"/>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.19</a:t>
            </a:r>
            <a:endParaRPr b="1" sz="1800">
              <a:solidFill>
                <a:schemeClr val="accent3"/>
              </a:solidFill>
              <a:latin typeface="Open Sans"/>
              <a:ea typeface="Open Sans"/>
              <a:cs typeface="Open Sans"/>
              <a:sym typeface="Open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61"/>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392" name="Google Shape;392;p61"/>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a:t>
            </a:r>
            <a:endParaRPr sz="4500">
              <a:solidFill>
                <a:srgbClr val="274E13"/>
              </a:solidFill>
            </a:endParaRPr>
          </a:p>
          <a:p>
            <a:pPr indent="0" lvl="0" marL="0" rtl="0" algn="ctr">
              <a:spcBef>
                <a:spcPts val="0"/>
              </a:spcBef>
              <a:spcAft>
                <a:spcPts val="0"/>
              </a:spcAft>
              <a:buNone/>
            </a:pPr>
            <a:r>
              <a:rPr lang="en" sz="4500">
                <a:solidFill>
                  <a:srgbClr val="274E13"/>
                </a:solidFill>
              </a:rPr>
              <a:t>Azure Functions?</a:t>
            </a:r>
            <a:endParaRPr sz="4500">
              <a:solidFill>
                <a:srgbClr val="274E13"/>
              </a:solidFill>
            </a:endParaRPr>
          </a:p>
        </p:txBody>
      </p:sp>
      <p:sp>
        <p:nvSpPr>
          <p:cNvPr id="393" name="Google Shape;393;p61"/>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Q.20</a:t>
            </a:r>
            <a:endParaRPr b="1" sz="1800">
              <a:solidFill>
                <a:schemeClr val="accent3"/>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91" name="Google Shape;91;p17"/>
          <p:cNvSpPr txBox="1"/>
          <p:nvPr>
            <p:ph type="title"/>
          </p:nvPr>
        </p:nvSpPr>
        <p:spPr>
          <a:xfrm>
            <a:off x="1288925" y="721450"/>
            <a:ext cx="3283200" cy="2215200"/>
          </a:xfrm>
          <a:prstGeom prst="rect">
            <a:avLst/>
          </a:prstGeom>
        </p:spPr>
        <p:txBody>
          <a:bodyPr anchorCtr="0" anchor="ctr" bIns="91425" lIns="91425" spcFirstLastPara="1" rIns="91425" wrap="square" tIns="91425">
            <a:spAutoFit/>
          </a:bodyPr>
          <a:lstStyle/>
          <a:p>
            <a:pPr indent="0" lvl="0" marL="0" rtl="0" algn="l">
              <a:lnSpc>
                <a:spcPct val="105000"/>
              </a:lnSpc>
              <a:spcBef>
                <a:spcPts val="0"/>
              </a:spcBef>
              <a:spcAft>
                <a:spcPts val="0"/>
              </a:spcAft>
              <a:buNone/>
            </a:pPr>
            <a:r>
              <a:rPr b="0" lang="en" sz="1500">
                <a:solidFill>
                  <a:srgbClr val="1F1F1F"/>
                </a:solidFill>
                <a:latin typeface="Arial"/>
                <a:ea typeface="Arial"/>
                <a:cs typeface="Arial"/>
                <a:sym typeface="Arial"/>
              </a:rPr>
              <a:t>You’ll always be responsible for:</a:t>
            </a:r>
            <a:endParaRPr b="0" sz="1500">
              <a:solidFill>
                <a:srgbClr val="1F1F1F"/>
              </a:solidFill>
              <a:latin typeface="Arial"/>
              <a:ea typeface="Arial"/>
              <a:cs typeface="Arial"/>
              <a:sym typeface="Arial"/>
            </a:endParaRPr>
          </a:p>
          <a:p>
            <a:pPr indent="-323850" lvl="0" marL="457200" rtl="0" algn="l">
              <a:lnSpc>
                <a:spcPct val="105000"/>
              </a:lnSpc>
              <a:spcBef>
                <a:spcPts val="800"/>
              </a:spcBef>
              <a:spcAft>
                <a:spcPts val="0"/>
              </a:spcAft>
              <a:buClr>
                <a:srgbClr val="1F1F1F"/>
              </a:buClr>
              <a:buSzPts val="1500"/>
              <a:buFont typeface="Arial"/>
              <a:buAutoNum type="arabicPeriod"/>
            </a:pPr>
            <a:r>
              <a:rPr b="0" lang="en" sz="1500">
                <a:solidFill>
                  <a:srgbClr val="1F1F1F"/>
                </a:solidFill>
                <a:latin typeface="Arial"/>
                <a:ea typeface="Arial"/>
                <a:cs typeface="Arial"/>
                <a:sym typeface="Arial"/>
              </a:rPr>
              <a:t>Info &amp; data stored in the cloud</a:t>
            </a:r>
            <a:endParaRPr b="0" sz="1500">
              <a:solidFill>
                <a:srgbClr val="1F1F1F"/>
              </a:solidFill>
              <a:latin typeface="Arial"/>
              <a:ea typeface="Arial"/>
              <a:cs typeface="Arial"/>
              <a:sym typeface="Arial"/>
            </a:endParaRPr>
          </a:p>
          <a:p>
            <a:pPr indent="-323850" lvl="0" marL="457200" rtl="0" algn="l">
              <a:lnSpc>
                <a:spcPct val="105000"/>
              </a:lnSpc>
              <a:spcBef>
                <a:spcPts val="0"/>
              </a:spcBef>
              <a:spcAft>
                <a:spcPts val="0"/>
              </a:spcAft>
              <a:buClr>
                <a:srgbClr val="1F1F1F"/>
              </a:buClr>
              <a:buSzPts val="1500"/>
              <a:buFont typeface="Arial"/>
              <a:buAutoNum type="arabicPeriod"/>
            </a:pPr>
            <a:r>
              <a:rPr b="0" lang="en" sz="1500">
                <a:solidFill>
                  <a:srgbClr val="1F1F1F"/>
                </a:solidFill>
                <a:latin typeface="Arial"/>
                <a:ea typeface="Arial"/>
                <a:cs typeface="Arial"/>
                <a:sym typeface="Arial"/>
              </a:rPr>
              <a:t>Devices allowed to connect to cloud </a:t>
            </a:r>
            <a:r>
              <a:rPr b="0" lang="en" sz="1500">
                <a:solidFill>
                  <a:srgbClr val="1F1F1F"/>
                </a:solidFill>
                <a:latin typeface="Arial"/>
                <a:ea typeface="Arial"/>
                <a:cs typeface="Arial"/>
                <a:sym typeface="Arial"/>
              </a:rPr>
              <a:t>(cell phones, computers)</a:t>
            </a:r>
            <a:endParaRPr b="0" sz="1500">
              <a:solidFill>
                <a:srgbClr val="1F1F1F"/>
              </a:solidFill>
              <a:latin typeface="Arial"/>
              <a:ea typeface="Arial"/>
              <a:cs typeface="Arial"/>
              <a:sym typeface="Arial"/>
            </a:endParaRPr>
          </a:p>
          <a:p>
            <a:pPr indent="-323850" lvl="0" marL="457200" rtl="0" algn="l">
              <a:lnSpc>
                <a:spcPct val="105000"/>
              </a:lnSpc>
              <a:spcBef>
                <a:spcPts val="0"/>
              </a:spcBef>
              <a:spcAft>
                <a:spcPts val="0"/>
              </a:spcAft>
              <a:buClr>
                <a:srgbClr val="1F1F1F"/>
              </a:buClr>
              <a:buSzPts val="1500"/>
              <a:buFont typeface="Arial"/>
              <a:buAutoNum type="arabicPeriod"/>
            </a:pPr>
            <a:r>
              <a:rPr b="0" lang="en" sz="1500">
                <a:solidFill>
                  <a:srgbClr val="1F1F1F"/>
                </a:solidFill>
                <a:latin typeface="Arial"/>
                <a:ea typeface="Arial"/>
                <a:cs typeface="Arial"/>
                <a:sym typeface="Arial"/>
              </a:rPr>
              <a:t>The accounts and identities of the people, services, and devices within your organization</a:t>
            </a:r>
            <a:endParaRPr b="0" sz="1500">
              <a:solidFill>
                <a:srgbClr val="1F1F1F"/>
              </a:solidFill>
              <a:latin typeface="Arial"/>
              <a:ea typeface="Arial"/>
              <a:cs typeface="Arial"/>
              <a:sym typeface="Arial"/>
            </a:endParaRPr>
          </a:p>
        </p:txBody>
      </p:sp>
      <p:sp>
        <p:nvSpPr>
          <p:cNvPr id="92" name="Google Shape;92;p17"/>
          <p:cNvSpPr txBox="1"/>
          <p:nvPr/>
        </p:nvSpPr>
        <p:spPr>
          <a:xfrm>
            <a:off x="1154410" y="325250"/>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A.1</a:t>
            </a:r>
            <a:endParaRPr b="1" sz="1800">
              <a:solidFill>
                <a:schemeClr val="accent3"/>
              </a:solidFill>
              <a:latin typeface="Open Sans"/>
              <a:ea typeface="Open Sans"/>
              <a:cs typeface="Open Sans"/>
              <a:sym typeface="Open Sans"/>
            </a:endParaRPr>
          </a:p>
        </p:txBody>
      </p:sp>
      <p:sp>
        <p:nvSpPr>
          <p:cNvPr id="93" name="Google Shape;93;p17"/>
          <p:cNvSpPr txBox="1"/>
          <p:nvPr/>
        </p:nvSpPr>
        <p:spPr>
          <a:xfrm>
            <a:off x="4806250" y="681950"/>
            <a:ext cx="2346900" cy="14880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rPr lang="en" sz="1500">
                <a:solidFill>
                  <a:srgbClr val="1F1F1F"/>
                </a:solidFill>
              </a:rPr>
              <a:t>The cloud provider is always responsible for:</a:t>
            </a:r>
            <a:endParaRPr sz="1500">
              <a:solidFill>
                <a:srgbClr val="1F1F1F"/>
              </a:solidFill>
            </a:endParaRPr>
          </a:p>
          <a:p>
            <a:pPr indent="-323850" lvl="0" marL="457200" rtl="0" algn="l">
              <a:lnSpc>
                <a:spcPct val="105000"/>
              </a:lnSpc>
              <a:spcBef>
                <a:spcPts val="800"/>
              </a:spcBef>
              <a:spcAft>
                <a:spcPts val="0"/>
              </a:spcAft>
              <a:buClr>
                <a:srgbClr val="1F1F1F"/>
              </a:buClr>
              <a:buSzPts val="1500"/>
              <a:buFont typeface="Arial"/>
              <a:buAutoNum type="arabicPeriod"/>
            </a:pPr>
            <a:r>
              <a:rPr lang="en" sz="1500">
                <a:solidFill>
                  <a:srgbClr val="1F1F1F"/>
                </a:solidFill>
              </a:rPr>
              <a:t>Physical datacenter</a:t>
            </a:r>
            <a:endParaRPr sz="1500">
              <a:solidFill>
                <a:srgbClr val="1F1F1F"/>
              </a:solidFill>
            </a:endParaRPr>
          </a:p>
          <a:p>
            <a:pPr indent="-323850" lvl="0" marL="457200" rtl="0" algn="l">
              <a:lnSpc>
                <a:spcPct val="105000"/>
              </a:lnSpc>
              <a:spcBef>
                <a:spcPts val="0"/>
              </a:spcBef>
              <a:spcAft>
                <a:spcPts val="0"/>
              </a:spcAft>
              <a:buClr>
                <a:srgbClr val="1F1F1F"/>
              </a:buClr>
              <a:buSzPts val="1500"/>
              <a:buFont typeface="Arial"/>
              <a:buAutoNum type="arabicPeriod"/>
            </a:pPr>
            <a:r>
              <a:rPr lang="en" sz="1500">
                <a:solidFill>
                  <a:srgbClr val="1F1F1F"/>
                </a:solidFill>
              </a:rPr>
              <a:t>Physical network</a:t>
            </a:r>
            <a:endParaRPr sz="1500">
              <a:solidFill>
                <a:srgbClr val="1F1F1F"/>
              </a:solidFill>
            </a:endParaRPr>
          </a:p>
          <a:p>
            <a:pPr indent="-323850" lvl="0" marL="457200" rtl="0" algn="l">
              <a:lnSpc>
                <a:spcPct val="105000"/>
              </a:lnSpc>
              <a:spcBef>
                <a:spcPts val="0"/>
              </a:spcBef>
              <a:spcAft>
                <a:spcPts val="0"/>
              </a:spcAft>
              <a:buClr>
                <a:srgbClr val="1F1F1F"/>
              </a:buClr>
              <a:buSzPts val="1500"/>
              <a:buFont typeface="Arial"/>
              <a:buAutoNum type="arabicPeriod"/>
            </a:pPr>
            <a:r>
              <a:rPr lang="en" sz="1500">
                <a:solidFill>
                  <a:srgbClr val="1F1F1F"/>
                </a:solidFill>
              </a:rPr>
              <a:t>Physical hosts</a:t>
            </a:r>
            <a:endParaRPr sz="1500"/>
          </a:p>
        </p:txBody>
      </p:sp>
      <p:sp>
        <p:nvSpPr>
          <p:cNvPr id="94" name="Google Shape;94;p17"/>
          <p:cNvSpPr txBox="1"/>
          <p:nvPr/>
        </p:nvSpPr>
        <p:spPr>
          <a:xfrm>
            <a:off x="1827000" y="3204100"/>
            <a:ext cx="5170200" cy="14880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rPr lang="en" sz="1500">
                <a:solidFill>
                  <a:srgbClr val="1F1F1F"/>
                </a:solidFill>
              </a:rPr>
              <a:t>Your service model will determine responsibility for:</a:t>
            </a:r>
            <a:endParaRPr sz="1500">
              <a:solidFill>
                <a:srgbClr val="1F1F1F"/>
              </a:solidFill>
            </a:endParaRPr>
          </a:p>
          <a:p>
            <a:pPr indent="-323850" lvl="0" marL="457200" rtl="0" algn="l">
              <a:lnSpc>
                <a:spcPct val="105000"/>
              </a:lnSpc>
              <a:spcBef>
                <a:spcPts val="800"/>
              </a:spcBef>
              <a:spcAft>
                <a:spcPts val="0"/>
              </a:spcAft>
              <a:buClr>
                <a:srgbClr val="1F1F1F"/>
              </a:buClr>
              <a:buSzPts val="1500"/>
              <a:buFont typeface="Arial"/>
              <a:buAutoNum type="arabicPeriod"/>
            </a:pPr>
            <a:r>
              <a:rPr lang="en" sz="1500">
                <a:solidFill>
                  <a:srgbClr val="1F1F1F"/>
                </a:solidFill>
              </a:rPr>
              <a:t>Operating systems</a:t>
            </a:r>
            <a:endParaRPr sz="1500">
              <a:solidFill>
                <a:srgbClr val="1F1F1F"/>
              </a:solidFill>
            </a:endParaRPr>
          </a:p>
          <a:p>
            <a:pPr indent="-323850" lvl="0" marL="457200" rtl="0" algn="l">
              <a:lnSpc>
                <a:spcPct val="105000"/>
              </a:lnSpc>
              <a:spcBef>
                <a:spcPts val="0"/>
              </a:spcBef>
              <a:spcAft>
                <a:spcPts val="0"/>
              </a:spcAft>
              <a:buClr>
                <a:srgbClr val="1F1F1F"/>
              </a:buClr>
              <a:buSzPts val="1500"/>
              <a:buFont typeface="Arial"/>
              <a:buAutoNum type="arabicPeriod"/>
            </a:pPr>
            <a:r>
              <a:rPr lang="en" sz="1500">
                <a:solidFill>
                  <a:srgbClr val="1F1F1F"/>
                </a:solidFill>
              </a:rPr>
              <a:t>Network controls</a:t>
            </a:r>
            <a:endParaRPr sz="1500">
              <a:solidFill>
                <a:srgbClr val="1F1F1F"/>
              </a:solidFill>
            </a:endParaRPr>
          </a:p>
          <a:p>
            <a:pPr indent="-323850" lvl="0" marL="457200" rtl="0" algn="l">
              <a:lnSpc>
                <a:spcPct val="105000"/>
              </a:lnSpc>
              <a:spcBef>
                <a:spcPts val="0"/>
              </a:spcBef>
              <a:spcAft>
                <a:spcPts val="0"/>
              </a:spcAft>
              <a:buClr>
                <a:srgbClr val="1F1F1F"/>
              </a:buClr>
              <a:buSzPts val="1500"/>
              <a:buFont typeface="Arial"/>
              <a:buAutoNum type="arabicPeriod"/>
            </a:pPr>
            <a:r>
              <a:rPr lang="en" sz="1500">
                <a:solidFill>
                  <a:srgbClr val="1F1F1F"/>
                </a:solidFill>
              </a:rPr>
              <a:t>Applications</a:t>
            </a:r>
            <a:endParaRPr sz="1500">
              <a:solidFill>
                <a:srgbClr val="1F1F1F"/>
              </a:solidFill>
            </a:endParaRPr>
          </a:p>
          <a:p>
            <a:pPr indent="-323850" lvl="0" marL="457200" rtl="0" algn="l">
              <a:lnSpc>
                <a:spcPct val="105000"/>
              </a:lnSpc>
              <a:spcBef>
                <a:spcPts val="0"/>
              </a:spcBef>
              <a:spcAft>
                <a:spcPts val="0"/>
              </a:spcAft>
              <a:buClr>
                <a:srgbClr val="1F1F1F"/>
              </a:buClr>
              <a:buSzPts val="1500"/>
              <a:buFont typeface="Arial"/>
              <a:buAutoNum type="arabicPeriod"/>
            </a:pPr>
            <a:r>
              <a:rPr lang="en" sz="1500">
                <a:solidFill>
                  <a:srgbClr val="1F1F1F"/>
                </a:solidFill>
              </a:rPr>
              <a:t>Identity and infrastructure</a:t>
            </a:r>
            <a:endParaRPr sz="15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62"/>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399" name="Google Shape;399;p62"/>
          <p:cNvSpPr txBox="1"/>
          <p:nvPr>
            <p:ph type="title"/>
          </p:nvPr>
        </p:nvSpPr>
        <p:spPr>
          <a:xfrm>
            <a:off x="1266100" y="451800"/>
            <a:ext cx="6006900" cy="3943500"/>
          </a:xfrm>
          <a:prstGeom prst="rect">
            <a:avLst/>
          </a:prstGeom>
        </p:spPr>
        <p:txBody>
          <a:bodyPr anchorCtr="0" anchor="ctr" bIns="91425" lIns="91425" spcFirstLastPara="1" rIns="91425" wrap="square" tIns="91425">
            <a:spAutoFit/>
          </a:bodyPr>
          <a:lstStyle/>
          <a:p>
            <a:pPr indent="-333375" lvl="0" marL="457200" rtl="0" algn="l">
              <a:lnSpc>
                <a:spcPct val="115000"/>
              </a:lnSpc>
              <a:spcBef>
                <a:spcPts val="0"/>
              </a:spcBef>
              <a:spcAft>
                <a:spcPts val="0"/>
              </a:spcAft>
              <a:buClr>
                <a:srgbClr val="1F1F1F"/>
              </a:buClr>
              <a:buSzPts val="1650"/>
              <a:buFont typeface="Arial"/>
              <a:buChar char="●"/>
            </a:pPr>
            <a:r>
              <a:rPr b="0" lang="en" sz="1650">
                <a:solidFill>
                  <a:srgbClr val="1F1F1F"/>
                </a:solidFill>
                <a:latin typeface="Arial"/>
                <a:ea typeface="Arial"/>
                <a:cs typeface="Arial"/>
                <a:sym typeface="Arial"/>
              </a:rPr>
              <a:t>Azure Functions is an event-driven, serverless compute option, that does NOT require VMS or containers</a:t>
            </a:r>
            <a:endParaRPr b="0" sz="1650">
              <a:solidFill>
                <a:srgbClr val="1F1F1F"/>
              </a:solidFill>
              <a:latin typeface="Arial"/>
              <a:ea typeface="Arial"/>
              <a:cs typeface="Arial"/>
              <a:sym typeface="Arial"/>
            </a:endParaRPr>
          </a:p>
          <a:p>
            <a:pPr indent="-333375" lvl="0" marL="457200" rtl="0" algn="l">
              <a:lnSpc>
                <a:spcPct val="115000"/>
              </a:lnSpc>
              <a:spcBef>
                <a:spcPts val="0"/>
              </a:spcBef>
              <a:spcAft>
                <a:spcPts val="0"/>
              </a:spcAft>
              <a:buClr>
                <a:srgbClr val="1F1F1F"/>
              </a:buClr>
              <a:buSzPts val="1650"/>
              <a:buFont typeface="Arial"/>
              <a:buChar char="●"/>
            </a:pPr>
            <a:r>
              <a:rPr b="0" lang="en" sz="1650">
                <a:solidFill>
                  <a:srgbClr val="1F1F1F"/>
                </a:solidFill>
                <a:latin typeface="Arial"/>
                <a:ea typeface="Arial"/>
                <a:cs typeface="Arial"/>
                <a:sym typeface="Arial"/>
              </a:rPr>
              <a:t>only concerned about the code running your service and not about the underlying platform or infrastructure.</a:t>
            </a:r>
            <a:endParaRPr b="0" sz="1650">
              <a:solidFill>
                <a:srgbClr val="1F1F1F"/>
              </a:solidFill>
              <a:latin typeface="Arial"/>
              <a:ea typeface="Arial"/>
              <a:cs typeface="Arial"/>
              <a:sym typeface="Arial"/>
            </a:endParaRPr>
          </a:p>
          <a:p>
            <a:pPr indent="-333375" lvl="0" marL="457200" rtl="0" algn="l">
              <a:lnSpc>
                <a:spcPct val="115000"/>
              </a:lnSpc>
              <a:spcBef>
                <a:spcPts val="0"/>
              </a:spcBef>
              <a:spcAft>
                <a:spcPts val="0"/>
              </a:spcAft>
              <a:buClr>
                <a:srgbClr val="1F1F1F"/>
              </a:buClr>
              <a:buSzPts val="1650"/>
              <a:buFont typeface="Arial"/>
              <a:buChar char="●"/>
            </a:pPr>
            <a:r>
              <a:rPr b="0" lang="en" sz="1650">
                <a:solidFill>
                  <a:srgbClr val="1F1F1F"/>
                </a:solidFill>
                <a:latin typeface="Arial"/>
                <a:ea typeface="Arial"/>
                <a:cs typeface="Arial"/>
                <a:sym typeface="Arial"/>
              </a:rPr>
              <a:t>commonly used when you need to perform work in response to an event (often via a REST request), timer, or message from another Azure service, and when that work can be completed quickly, within seconds or less.</a:t>
            </a:r>
            <a:endParaRPr b="0" sz="1650">
              <a:solidFill>
                <a:srgbClr val="1F1F1F"/>
              </a:solidFill>
              <a:latin typeface="Arial"/>
              <a:ea typeface="Arial"/>
              <a:cs typeface="Arial"/>
              <a:sym typeface="Arial"/>
            </a:endParaRPr>
          </a:p>
          <a:p>
            <a:pPr indent="-333375" lvl="0" marL="457200" rtl="0" algn="l">
              <a:lnSpc>
                <a:spcPct val="115000"/>
              </a:lnSpc>
              <a:spcBef>
                <a:spcPts val="0"/>
              </a:spcBef>
              <a:spcAft>
                <a:spcPts val="0"/>
              </a:spcAft>
              <a:buClr>
                <a:srgbClr val="1F1F1F"/>
              </a:buClr>
              <a:buSzPts val="1650"/>
              <a:buFont typeface="Arial"/>
              <a:buChar char="●"/>
            </a:pPr>
            <a:r>
              <a:rPr b="0" lang="en" sz="1650">
                <a:solidFill>
                  <a:srgbClr val="1F1F1F"/>
                </a:solidFill>
                <a:latin typeface="Arial"/>
                <a:ea typeface="Arial"/>
                <a:cs typeface="Arial"/>
                <a:sym typeface="Arial"/>
              </a:rPr>
              <a:t>scale automatically based on variable demand; </a:t>
            </a:r>
            <a:endParaRPr b="0" sz="1650">
              <a:solidFill>
                <a:srgbClr val="1F1F1F"/>
              </a:solidFill>
              <a:latin typeface="Arial"/>
              <a:ea typeface="Arial"/>
              <a:cs typeface="Arial"/>
              <a:sym typeface="Arial"/>
            </a:endParaRPr>
          </a:p>
          <a:p>
            <a:pPr indent="-333375" lvl="0" marL="457200" rtl="0" algn="l">
              <a:lnSpc>
                <a:spcPct val="115000"/>
              </a:lnSpc>
              <a:spcBef>
                <a:spcPts val="0"/>
              </a:spcBef>
              <a:spcAft>
                <a:spcPts val="0"/>
              </a:spcAft>
              <a:buClr>
                <a:srgbClr val="1F1F1F"/>
              </a:buClr>
              <a:buSzPts val="1650"/>
              <a:buFont typeface="Arial"/>
              <a:buChar char="●"/>
            </a:pPr>
            <a:r>
              <a:rPr b="0" lang="en" sz="1650">
                <a:solidFill>
                  <a:srgbClr val="1F1F1F"/>
                </a:solidFill>
                <a:latin typeface="Arial"/>
                <a:ea typeface="Arial"/>
                <a:cs typeface="Arial"/>
                <a:sym typeface="Arial"/>
              </a:rPr>
              <a:t>charged for the CPU time used while your function runs.</a:t>
            </a:r>
            <a:endParaRPr b="0" sz="1650">
              <a:solidFill>
                <a:srgbClr val="1F1F1F"/>
              </a:solidFill>
              <a:latin typeface="Arial"/>
              <a:ea typeface="Arial"/>
              <a:cs typeface="Arial"/>
              <a:sym typeface="Arial"/>
            </a:endParaRPr>
          </a:p>
          <a:p>
            <a:pPr indent="-333375" lvl="0" marL="457200" rtl="0" algn="l">
              <a:lnSpc>
                <a:spcPct val="115000"/>
              </a:lnSpc>
              <a:spcBef>
                <a:spcPts val="0"/>
              </a:spcBef>
              <a:spcAft>
                <a:spcPts val="0"/>
              </a:spcAft>
              <a:buClr>
                <a:srgbClr val="1F1F1F"/>
              </a:buClr>
              <a:buSzPts val="1650"/>
              <a:buFont typeface="Arial"/>
              <a:buChar char="●"/>
            </a:pPr>
            <a:r>
              <a:rPr b="0" lang="en" sz="1650">
                <a:solidFill>
                  <a:srgbClr val="1F1F1F"/>
                </a:solidFill>
                <a:latin typeface="Arial"/>
                <a:ea typeface="Arial"/>
                <a:cs typeface="Arial"/>
                <a:sym typeface="Arial"/>
              </a:rPr>
              <a:t>can be either </a:t>
            </a:r>
            <a:r>
              <a:rPr lang="en" sz="1650">
                <a:solidFill>
                  <a:srgbClr val="1F1F1F"/>
                </a:solidFill>
                <a:latin typeface="Arial"/>
                <a:ea typeface="Arial"/>
                <a:cs typeface="Arial"/>
                <a:sym typeface="Arial"/>
              </a:rPr>
              <a:t>stateless </a:t>
            </a:r>
            <a:r>
              <a:rPr b="0" lang="en" sz="1650">
                <a:solidFill>
                  <a:srgbClr val="1F1F1F"/>
                </a:solidFill>
                <a:latin typeface="Arial"/>
                <a:ea typeface="Arial"/>
                <a:cs typeface="Arial"/>
                <a:sym typeface="Arial"/>
              </a:rPr>
              <a:t>(the default), where they behave as if they’re restarted every time, or </a:t>
            </a:r>
            <a:r>
              <a:rPr lang="en" sz="1650">
                <a:solidFill>
                  <a:srgbClr val="1F1F1F"/>
                </a:solidFill>
                <a:latin typeface="Arial"/>
                <a:ea typeface="Arial"/>
                <a:cs typeface="Arial"/>
                <a:sym typeface="Arial"/>
              </a:rPr>
              <a:t>stateful </a:t>
            </a:r>
            <a:r>
              <a:rPr b="0" lang="en" sz="1650">
                <a:solidFill>
                  <a:srgbClr val="1F1F1F"/>
                </a:solidFill>
                <a:latin typeface="Arial"/>
                <a:ea typeface="Arial"/>
                <a:cs typeface="Arial"/>
                <a:sym typeface="Arial"/>
              </a:rPr>
              <a:t>(called Durable Functions)</a:t>
            </a:r>
            <a:endParaRPr b="0" sz="1650">
              <a:solidFill>
                <a:srgbClr val="1F1F1F"/>
              </a:solidFill>
              <a:latin typeface="Arial"/>
              <a:ea typeface="Arial"/>
              <a:cs typeface="Arial"/>
              <a:sym typeface="Arial"/>
            </a:endParaRPr>
          </a:p>
        </p:txBody>
      </p:sp>
      <p:sp>
        <p:nvSpPr>
          <p:cNvPr id="400" name="Google Shape;400;p62"/>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.20</a:t>
            </a:r>
            <a:endParaRPr b="1" sz="1800">
              <a:solidFill>
                <a:schemeClr val="accent3"/>
              </a:solidFill>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63"/>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406" name="Google Shape;406;p63"/>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is the </a:t>
            </a:r>
            <a:endParaRPr sz="4500">
              <a:solidFill>
                <a:srgbClr val="274E13"/>
              </a:solidFill>
            </a:endParaRPr>
          </a:p>
          <a:p>
            <a:pPr indent="0" lvl="0" marL="0" rtl="0" algn="ctr">
              <a:spcBef>
                <a:spcPts val="0"/>
              </a:spcBef>
              <a:spcAft>
                <a:spcPts val="0"/>
              </a:spcAft>
              <a:buNone/>
            </a:pPr>
            <a:r>
              <a:rPr lang="en" sz="4500">
                <a:solidFill>
                  <a:srgbClr val="274E13"/>
                </a:solidFill>
              </a:rPr>
              <a:t>Azure App Service?</a:t>
            </a:r>
            <a:endParaRPr sz="4500">
              <a:solidFill>
                <a:srgbClr val="274E13"/>
              </a:solidFill>
            </a:endParaRPr>
          </a:p>
        </p:txBody>
      </p:sp>
      <p:sp>
        <p:nvSpPr>
          <p:cNvPr id="407" name="Google Shape;407;p63"/>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Q.21</a:t>
            </a:r>
            <a:endParaRPr b="1" sz="1800">
              <a:solidFill>
                <a:schemeClr val="accent3"/>
              </a:solidFill>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64"/>
          <p:cNvPicPr preferRelativeResize="0"/>
          <p:nvPr/>
        </p:nvPicPr>
        <p:blipFill>
          <a:blip r:embed="rId3">
            <a:alphaModFix/>
          </a:blip>
          <a:stretch>
            <a:fillRect/>
          </a:stretch>
        </p:blipFill>
        <p:spPr>
          <a:xfrm rot="731053">
            <a:off x="523018" y="-291777"/>
            <a:ext cx="7222289" cy="5727054"/>
          </a:xfrm>
          <a:prstGeom prst="rect">
            <a:avLst/>
          </a:prstGeom>
          <a:noFill/>
          <a:ln>
            <a:noFill/>
          </a:ln>
          <a:effectLst>
            <a:outerShdw blurRad="57150" rotWithShape="0" algn="bl" dir="5400000" dist="19050">
              <a:srgbClr val="000000">
                <a:alpha val="50000"/>
              </a:srgbClr>
            </a:outerShdw>
          </a:effectLst>
        </p:spPr>
      </p:pic>
      <p:sp>
        <p:nvSpPr>
          <p:cNvPr id="413" name="Google Shape;413;p64"/>
          <p:cNvSpPr txBox="1"/>
          <p:nvPr>
            <p:ph type="title"/>
          </p:nvPr>
        </p:nvSpPr>
        <p:spPr>
          <a:xfrm>
            <a:off x="1342300" y="756600"/>
            <a:ext cx="6006900" cy="3648000"/>
          </a:xfrm>
          <a:prstGeom prst="rect">
            <a:avLst/>
          </a:prstGeom>
        </p:spPr>
        <p:txBody>
          <a:bodyPr anchorCtr="0" anchor="ctr" bIns="91425" lIns="91425" spcFirstLastPara="1" rIns="91425" wrap="square" tIns="91425">
            <a:spAutoFit/>
          </a:bodyPr>
          <a:lstStyle/>
          <a:p>
            <a:pPr indent="-342900" lvl="0" marL="457200" rtl="0" algn="l">
              <a:lnSpc>
                <a:spcPct val="115000"/>
              </a:lnSpc>
              <a:spcBef>
                <a:spcPts val="0"/>
              </a:spcBef>
              <a:spcAft>
                <a:spcPts val="0"/>
              </a:spcAft>
              <a:buClr>
                <a:srgbClr val="1F1F1F"/>
              </a:buClr>
              <a:buSzPts val="1800"/>
              <a:buFont typeface="Arial"/>
              <a:buChar char="●"/>
            </a:pPr>
            <a:r>
              <a:rPr b="0" lang="en" sz="1800">
                <a:solidFill>
                  <a:srgbClr val="1F1F1F"/>
                </a:solidFill>
                <a:latin typeface="Arial"/>
                <a:ea typeface="Arial"/>
                <a:cs typeface="Arial"/>
                <a:sym typeface="Arial"/>
              </a:rPr>
              <a:t>enables you to build and host web apps, background jobs, mobile back-ends, and RESTful APIs in the programming language of your choice </a:t>
            </a:r>
            <a:r>
              <a:rPr i="1" lang="en" sz="1800" u="sng">
                <a:solidFill>
                  <a:srgbClr val="1F1F1F"/>
                </a:solidFill>
                <a:latin typeface="Arial"/>
                <a:ea typeface="Arial"/>
                <a:cs typeface="Arial"/>
                <a:sym typeface="Arial"/>
              </a:rPr>
              <a:t>without managing infrastructure; </a:t>
            </a:r>
            <a:endParaRPr i="1" sz="1800" u="sng">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Char char="●"/>
            </a:pPr>
            <a:r>
              <a:rPr b="0" lang="en" sz="1800">
                <a:solidFill>
                  <a:srgbClr val="1F1F1F"/>
                </a:solidFill>
                <a:latin typeface="Arial"/>
                <a:ea typeface="Arial"/>
                <a:cs typeface="Arial"/>
                <a:sym typeface="Arial"/>
              </a:rPr>
              <a:t>automatic scaling and high availability; </a:t>
            </a:r>
            <a:endParaRPr b="0"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Char char="●"/>
            </a:pPr>
            <a:r>
              <a:rPr b="0" lang="en" sz="1800">
                <a:solidFill>
                  <a:srgbClr val="1F1F1F"/>
                </a:solidFill>
                <a:latin typeface="Arial"/>
                <a:ea typeface="Arial"/>
                <a:cs typeface="Arial"/>
                <a:sym typeface="Arial"/>
              </a:rPr>
              <a:t>supports Windows and Linux;</a:t>
            </a:r>
            <a:endParaRPr b="0"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Char char="●"/>
            </a:pPr>
            <a:r>
              <a:rPr b="0" lang="en" sz="1800">
                <a:solidFill>
                  <a:srgbClr val="1F1F1F"/>
                </a:solidFill>
                <a:latin typeface="Arial"/>
                <a:ea typeface="Arial"/>
                <a:cs typeface="Arial"/>
                <a:sym typeface="Arial"/>
              </a:rPr>
              <a:t>enables automated deployments from GitHub, Azure DevOps, or any Git repo to support a continuous deployment model. </a:t>
            </a:r>
            <a:endParaRPr b="0"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Char char="●"/>
            </a:pPr>
            <a:r>
              <a:rPr b="0" lang="en" sz="1800">
                <a:solidFill>
                  <a:srgbClr val="1F1F1F"/>
                </a:solidFill>
                <a:latin typeface="Arial"/>
                <a:ea typeface="Arial"/>
                <a:cs typeface="Arial"/>
                <a:sym typeface="Arial"/>
              </a:rPr>
              <a:t>HTTP-based service for hosting web applications, REST APIs, and mobile back ends.</a:t>
            </a:r>
            <a:endParaRPr b="0" sz="1800">
              <a:solidFill>
                <a:srgbClr val="1F1F1F"/>
              </a:solidFill>
              <a:latin typeface="Arial"/>
              <a:ea typeface="Arial"/>
              <a:cs typeface="Arial"/>
              <a:sym typeface="Arial"/>
            </a:endParaRPr>
          </a:p>
        </p:txBody>
      </p:sp>
      <p:sp>
        <p:nvSpPr>
          <p:cNvPr id="414" name="Google Shape;414;p64"/>
          <p:cNvSpPr txBox="1"/>
          <p:nvPr/>
        </p:nvSpPr>
        <p:spPr>
          <a:xfrm>
            <a:off x="1104895" y="3237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.21</a:t>
            </a:r>
            <a:endParaRPr b="1" sz="1800">
              <a:solidFill>
                <a:schemeClr val="accent3"/>
              </a:solidFill>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65"/>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420" name="Google Shape;420;p65"/>
          <p:cNvSpPr txBox="1"/>
          <p:nvPr>
            <p:ph type="title"/>
          </p:nvPr>
        </p:nvSpPr>
        <p:spPr>
          <a:xfrm>
            <a:off x="15430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endParaRPr sz="4500">
              <a:solidFill>
                <a:srgbClr val="274E13"/>
              </a:solidFill>
            </a:endParaRPr>
          </a:p>
          <a:p>
            <a:pPr indent="0" lvl="0" marL="0" rtl="0" algn="ctr">
              <a:spcBef>
                <a:spcPts val="0"/>
              </a:spcBef>
              <a:spcAft>
                <a:spcPts val="0"/>
              </a:spcAft>
              <a:buNone/>
            </a:pPr>
            <a:r>
              <a:rPr lang="en" sz="4500">
                <a:solidFill>
                  <a:srgbClr val="274E13"/>
                </a:solidFill>
              </a:rPr>
              <a:t>Azure Virtual networking</a:t>
            </a:r>
            <a:endParaRPr sz="4500">
              <a:solidFill>
                <a:srgbClr val="274E13"/>
              </a:solidFill>
            </a:endParaRPr>
          </a:p>
        </p:txBody>
      </p:sp>
      <p:sp>
        <p:nvSpPr>
          <p:cNvPr id="421" name="Google Shape;421;p65"/>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Q.22</a:t>
            </a:r>
            <a:endParaRPr b="1" sz="1800">
              <a:solidFill>
                <a:schemeClr val="accent3"/>
              </a:solidFill>
              <a:latin typeface="Open Sans"/>
              <a:ea typeface="Open Sans"/>
              <a:cs typeface="Open Sans"/>
              <a:sym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66"/>
          <p:cNvPicPr preferRelativeResize="0"/>
          <p:nvPr/>
        </p:nvPicPr>
        <p:blipFill>
          <a:blip r:embed="rId3">
            <a:alphaModFix/>
          </a:blip>
          <a:stretch>
            <a:fillRect/>
          </a:stretch>
        </p:blipFill>
        <p:spPr>
          <a:xfrm rot="731053">
            <a:off x="523018" y="-291777"/>
            <a:ext cx="7222289" cy="5727054"/>
          </a:xfrm>
          <a:prstGeom prst="rect">
            <a:avLst/>
          </a:prstGeom>
          <a:noFill/>
          <a:ln>
            <a:noFill/>
          </a:ln>
          <a:effectLst>
            <a:outerShdw blurRad="57150" rotWithShape="0" algn="bl" dir="5400000" dist="19050">
              <a:srgbClr val="000000">
                <a:alpha val="50000"/>
              </a:srgbClr>
            </a:outerShdw>
          </a:effectLst>
        </p:spPr>
      </p:pic>
      <p:sp>
        <p:nvSpPr>
          <p:cNvPr id="427" name="Google Shape;427;p66"/>
          <p:cNvSpPr txBox="1"/>
          <p:nvPr>
            <p:ph type="title"/>
          </p:nvPr>
        </p:nvSpPr>
        <p:spPr>
          <a:xfrm>
            <a:off x="1799500" y="680400"/>
            <a:ext cx="5403000" cy="3921900"/>
          </a:xfrm>
          <a:prstGeom prst="rect">
            <a:avLst/>
          </a:prstGeom>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0" lang="en" sz="1800">
                <a:solidFill>
                  <a:srgbClr val="1F1F1F"/>
                </a:solidFill>
                <a:latin typeface="Arial"/>
                <a:ea typeface="Arial"/>
                <a:cs typeface="Arial"/>
                <a:sym typeface="Arial"/>
              </a:rPr>
              <a:t>Azure virtual networks provide the following key networking capabilities:</a:t>
            </a:r>
            <a:endParaRPr b="0" sz="1800">
              <a:solidFill>
                <a:srgbClr val="1F1F1F"/>
              </a:solidFill>
              <a:latin typeface="Arial"/>
              <a:ea typeface="Arial"/>
              <a:cs typeface="Arial"/>
              <a:sym typeface="Arial"/>
            </a:endParaRPr>
          </a:p>
          <a:p>
            <a:pPr indent="0" lvl="0" marL="457200" rtl="0" algn="l">
              <a:lnSpc>
                <a:spcPct val="115000"/>
              </a:lnSpc>
              <a:spcBef>
                <a:spcPts val="0"/>
              </a:spcBef>
              <a:spcAft>
                <a:spcPts val="0"/>
              </a:spcAft>
              <a:buNone/>
            </a:pPr>
            <a:r>
              <a:t/>
            </a:r>
            <a:endParaRPr b="0"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Char char="●"/>
            </a:pPr>
            <a:r>
              <a:rPr b="0" lang="en" sz="1800">
                <a:solidFill>
                  <a:srgbClr val="1F1F1F"/>
                </a:solidFill>
                <a:latin typeface="Arial"/>
                <a:ea typeface="Arial"/>
                <a:cs typeface="Arial"/>
                <a:sym typeface="Arial"/>
              </a:rPr>
              <a:t>Isolation and segmentation</a:t>
            </a:r>
            <a:endParaRPr b="0"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Char char="●"/>
            </a:pPr>
            <a:r>
              <a:rPr b="0" lang="en" sz="1800">
                <a:solidFill>
                  <a:srgbClr val="1F1F1F"/>
                </a:solidFill>
                <a:latin typeface="Arial"/>
                <a:ea typeface="Arial"/>
                <a:cs typeface="Arial"/>
                <a:sym typeface="Arial"/>
              </a:rPr>
              <a:t>Internet communications</a:t>
            </a:r>
            <a:endParaRPr b="0"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Char char="●"/>
            </a:pPr>
            <a:r>
              <a:rPr b="0" lang="en" sz="1800">
                <a:solidFill>
                  <a:srgbClr val="1F1F1F"/>
                </a:solidFill>
                <a:latin typeface="Arial"/>
                <a:ea typeface="Arial"/>
                <a:cs typeface="Arial"/>
                <a:sym typeface="Arial"/>
              </a:rPr>
              <a:t>Communicate between Azure resources</a:t>
            </a:r>
            <a:endParaRPr b="0"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Char char="●"/>
            </a:pPr>
            <a:r>
              <a:rPr b="0" lang="en" sz="1800">
                <a:solidFill>
                  <a:srgbClr val="1F1F1F"/>
                </a:solidFill>
                <a:latin typeface="Arial"/>
                <a:ea typeface="Arial"/>
                <a:cs typeface="Arial"/>
                <a:sym typeface="Arial"/>
              </a:rPr>
              <a:t>Communicate with on-premises resources</a:t>
            </a:r>
            <a:endParaRPr b="0"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Char char="●"/>
            </a:pPr>
            <a:r>
              <a:rPr b="0" lang="en" sz="1800">
                <a:solidFill>
                  <a:srgbClr val="1F1F1F"/>
                </a:solidFill>
                <a:latin typeface="Arial"/>
                <a:ea typeface="Arial"/>
                <a:cs typeface="Arial"/>
                <a:sym typeface="Arial"/>
              </a:rPr>
              <a:t>Route network traffic</a:t>
            </a:r>
            <a:endParaRPr b="0"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Char char="●"/>
            </a:pPr>
            <a:r>
              <a:rPr b="0" lang="en" sz="1800">
                <a:solidFill>
                  <a:srgbClr val="1F1F1F"/>
                </a:solidFill>
                <a:latin typeface="Arial"/>
                <a:ea typeface="Arial"/>
                <a:cs typeface="Arial"/>
                <a:sym typeface="Arial"/>
              </a:rPr>
              <a:t>Filter network traffic</a:t>
            </a:r>
            <a:endParaRPr b="0"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Char char="●"/>
            </a:pPr>
            <a:r>
              <a:rPr b="0" lang="en" sz="1800">
                <a:solidFill>
                  <a:srgbClr val="1F1F1F"/>
                </a:solidFill>
                <a:latin typeface="Arial"/>
                <a:ea typeface="Arial"/>
                <a:cs typeface="Arial"/>
                <a:sym typeface="Arial"/>
              </a:rPr>
              <a:t>Connect virtual networks</a:t>
            </a:r>
            <a:endParaRPr b="0" sz="1800">
              <a:solidFill>
                <a:srgbClr val="1F1F1F"/>
              </a:solidFill>
              <a:latin typeface="Arial"/>
              <a:ea typeface="Arial"/>
              <a:cs typeface="Arial"/>
              <a:sym typeface="Arial"/>
            </a:endParaRPr>
          </a:p>
          <a:p>
            <a:pPr indent="0" lvl="0" marL="0" rtl="0" algn="l">
              <a:lnSpc>
                <a:spcPct val="115000"/>
              </a:lnSpc>
              <a:spcBef>
                <a:spcPts val="1200"/>
              </a:spcBef>
              <a:spcAft>
                <a:spcPts val="0"/>
              </a:spcAft>
              <a:buNone/>
            </a:pPr>
            <a:r>
              <a:rPr b="0" lang="en" sz="1200">
                <a:solidFill>
                  <a:srgbClr val="161616"/>
                </a:solidFill>
                <a:highlight>
                  <a:srgbClr val="FFFFFF"/>
                </a:highlight>
                <a:latin typeface="Arial"/>
                <a:ea typeface="Arial"/>
                <a:cs typeface="Arial"/>
                <a:sym typeface="Arial"/>
              </a:rPr>
              <a:t>supports both public and private endpoints to enable communication between external or internal resources with other internal resources.</a:t>
            </a:r>
            <a:endParaRPr b="0" sz="1800">
              <a:solidFill>
                <a:srgbClr val="1F1F1F"/>
              </a:solidFill>
              <a:latin typeface="Arial"/>
              <a:ea typeface="Arial"/>
              <a:cs typeface="Arial"/>
              <a:sym typeface="Arial"/>
            </a:endParaRPr>
          </a:p>
        </p:txBody>
      </p:sp>
      <p:sp>
        <p:nvSpPr>
          <p:cNvPr id="428" name="Google Shape;428;p66"/>
          <p:cNvSpPr txBox="1"/>
          <p:nvPr/>
        </p:nvSpPr>
        <p:spPr>
          <a:xfrm>
            <a:off x="1104895" y="3237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.22</a:t>
            </a:r>
            <a:endParaRPr b="1" sz="1800">
              <a:solidFill>
                <a:schemeClr val="accent3"/>
              </a:solidFill>
              <a:latin typeface="Open Sans"/>
              <a:ea typeface="Open Sans"/>
              <a:cs typeface="Open Sans"/>
              <a:sym typeface="Open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67"/>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434" name="Google Shape;434;p67"/>
          <p:cNvSpPr txBox="1"/>
          <p:nvPr>
            <p:ph type="title"/>
          </p:nvPr>
        </p:nvSpPr>
        <p:spPr>
          <a:xfrm>
            <a:off x="15430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How to communicate securely between Azure resources?</a:t>
            </a:r>
            <a:endParaRPr sz="4500">
              <a:solidFill>
                <a:srgbClr val="274E13"/>
              </a:solidFill>
            </a:endParaRPr>
          </a:p>
        </p:txBody>
      </p:sp>
      <p:sp>
        <p:nvSpPr>
          <p:cNvPr id="435" name="Google Shape;435;p67"/>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Q.23</a:t>
            </a:r>
            <a:endParaRPr b="1" sz="1800">
              <a:solidFill>
                <a:schemeClr val="accent3"/>
              </a:solidFill>
              <a:latin typeface="Open Sans"/>
              <a:ea typeface="Open Sans"/>
              <a:cs typeface="Open Sans"/>
              <a:sym typeface="Open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p68"/>
          <p:cNvPicPr preferRelativeResize="0"/>
          <p:nvPr/>
        </p:nvPicPr>
        <p:blipFill>
          <a:blip r:embed="rId3">
            <a:alphaModFix/>
          </a:blip>
          <a:stretch>
            <a:fillRect/>
          </a:stretch>
        </p:blipFill>
        <p:spPr>
          <a:xfrm rot="731053">
            <a:off x="523018" y="-291777"/>
            <a:ext cx="7222289" cy="5727054"/>
          </a:xfrm>
          <a:prstGeom prst="rect">
            <a:avLst/>
          </a:prstGeom>
          <a:noFill/>
          <a:ln>
            <a:noFill/>
          </a:ln>
          <a:effectLst>
            <a:outerShdw blurRad="57150" rotWithShape="0" algn="bl" dir="5400000" dist="19050">
              <a:srgbClr val="000000">
                <a:alpha val="50000"/>
              </a:srgbClr>
            </a:outerShdw>
          </a:effectLst>
        </p:spPr>
      </p:pic>
      <p:sp>
        <p:nvSpPr>
          <p:cNvPr id="441" name="Google Shape;441;p68"/>
          <p:cNvSpPr txBox="1"/>
          <p:nvPr>
            <p:ph type="title"/>
          </p:nvPr>
        </p:nvSpPr>
        <p:spPr>
          <a:xfrm>
            <a:off x="1287525" y="778875"/>
            <a:ext cx="6006900" cy="3010800"/>
          </a:xfrm>
          <a:prstGeom prst="rect">
            <a:avLst/>
          </a:prstGeom>
        </p:spPr>
        <p:txBody>
          <a:bodyPr anchorCtr="0" anchor="ctr" bIns="91425" lIns="91425" spcFirstLastPara="1" rIns="91425" wrap="square" tIns="91425">
            <a:spAutoFit/>
          </a:bodyPr>
          <a:lstStyle/>
          <a:p>
            <a:pPr indent="-342900" lvl="0" marL="457200" rtl="0" algn="l">
              <a:lnSpc>
                <a:spcPct val="115000"/>
              </a:lnSpc>
              <a:spcBef>
                <a:spcPts val="120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Virtual Networks</a:t>
            </a:r>
            <a:endParaRPr sz="1800">
              <a:solidFill>
                <a:srgbClr val="1F1F1F"/>
              </a:solidFill>
              <a:latin typeface="Arial"/>
              <a:ea typeface="Arial"/>
              <a:cs typeface="Arial"/>
              <a:sym typeface="Arial"/>
            </a:endParaRPr>
          </a:p>
          <a:p>
            <a:pPr indent="-342900" lvl="1" marL="914400" rtl="0" algn="l">
              <a:lnSpc>
                <a:spcPct val="115000"/>
              </a:lnSpc>
              <a:spcBef>
                <a:spcPts val="0"/>
              </a:spcBef>
              <a:spcAft>
                <a:spcPts val="0"/>
              </a:spcAft>
              <a:buClr>
                <a:srgbClr val="1F1F1F"/>
              </a:buClr>
              <a:buSzPts val="1800"/>
              <a:buFont typeface="Arial"/>
              <a:buChar char="○"/>
            </a:pPr>
            <a:r>
              <a:rPr b="0" lang="en" sz="1800">
                <a:solidFill>
                  <a:srgbClr val="1F1F1F"/>
                </a:solidFill>
                <a:latin typeface="Arial"/>
                <a:ea typeface="Arial"/>
                <a:cs typeface="Arial"/>
                <a:sym typeface="Arial"/>
              </a:rPr>
              <a:t>Connect not only VMs but other Azure resources, such as the </a:t>
            </a:r>
            <a:r>
              <a:rPr lang="en" sz="1800">
                <a:solidFill>
                  <a:srgbClr val="1F1F1F"/>
                </a:solidFill>
                <a:latin typeface="Arial"/>
                <a:ea typeface="Arial"/>
                <a:cs typeface="Arial"/>
                <a:sym typeface="Arial"/>
              </a:rPr>
              <a:t>App Service Environment for Power Apps, Azure Kubernetes Service </a:t>
            </a:r>
            <a:r>
              <a:rPr b="0" lang="en" sz="1800">
                <a:solidFill>
                  <a:srgbClr val="1F1F1F"/>
                </a:solidFill>
                <a:latin typeface="Arial"/>
                <a:ea typeface="Arial"/>
                <a:cs typeface="Arial"/>
                <a:sym typeface="Arial"/>
              </a:rPr>
              <a:t>and </a:t>
            </a:r>
            <a:r>
              <a:rPr lang="en" sz="1800">
                <a:solidFill>
                  <a:srgbClr val="1F1F1F"/>
                </a:solidFill>
                <a:latin typeface="Arial"/>
                <a:ea typeface="Arial"/>
                <a:cs typeface="Arial"/>
                <a:sym typeface="Arial"/>
              </a:rPr>
              <a:t>Azure VM Scale Sets</a:t>
            </a:r>
            <a:endParaRPr sz="1800">
              <a:solidFill>
                <a:srgbClr val="1F1F1F"/>
              </a:solidFill>
              <a:latin typeface="Arial"/>
              <a:ea typeface="Arial"/>
              <a:cs typeface="Arial"/>
              <a:sym typeface="Arial"/>
            </a:endParaRPr>
          </a:p>
          <a:p>
            <a:pPr indent="0" lvl="0" marL="914400" rtl="0" algn="l">
              <a:lnSpc>
                <a:spcPct val="115000"/>
              </a:lnSpc>
              <a:spcBef>
                <a:spcPts val="0"/>
              </a:spcBef>
              <a:spcAft>
                <a:spcPts val="0"/>
              </a:spcAft>
              <a:buNone/>
            </a:pPr>
            <a:r>
              <a:t/>
            </a:r>
            <a:endParaRPr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Service Endpoints</a:t>
            </a:r>
            <a:endParaRPr sz="1800">
              <a:solidFill>
                <a:srgbClr val="1F1F1F"/>
              </a:solidFill>
              <a:latin typeface="Arial"/>
              <a:ea typeface="Arial"/>
              <a:cs typeface="Arial"/>
              <a:sym typeface="Arial"/>
            </a:endParaRPr>
          </a:p>
          <a:p>
            <a:pPr indent="-342900" lvl="1" marL="914400" rtl="0" algn="l">
              <a:lnSpc>
                <a:spcPct val="115000"/>
              </a:lnSpc>
              <a:spcBef>
                <a:spcPts val="0"/>
              </a:spcBef>
              <a:spcAft>
                <a:spcPts val="0"/>
              </a:spcAft>
              <a:buClr>
                <a:srgbClr val="1F1F1F"/>
              </a:buClr>
              <a:buSzPts val="1800"/>
              <a:buFont typeface="Arial"/>
              <a:buChar char="○"/>
            </a:pPr>
            <a:r>
              <a:rPr b="0" lang="en" sz="1800">
                <a:solidFill>
                  <a:srgbClr val="1F1F1F"/>
                </a:solidFill>
                <a:latin typeface="Arial"/>
                <a:ea typeface="Arial"/>
                <a:cs typeface="Arial"/>
                <a:sym typeface="Arial"/>
              </a:rPr>
              <a:t>such as Azure SQL databases and storage accounts.</a:t>
            </a:r>
            <a:endParaRPr b="0" sz="1800">
              <a:solidFill>
                <a:srgbClr val="1F1F1F"/>
              </a:solidFill>
              <a:latin typeface="Arial"/>
              <a:ea typeface="Arial"/>
              <a:cs typeface="Arial"/>
              <a:sym typeface="Arial"/>
            </a:endParaRPr>
          </a:p>
        </p:txBody>
      </p:sp>
      <p:sp>
        <p:nvSpPr>
          <p:cNvPr id="442" name="Google Shape;442;p68"/>
          <p:cNvSpPr txBox="1"/>
          <p:nvPr/>
        </p:nvSpPr>
        <p:spPr>
          <a:xfrm>
            <a:off x="10501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.23</a:t>
            </a:r>
            <a:endParaRPr b="1" sz="1800">
              <a:solidFill>
                <a:schemeClr val="accent3"/>
              </a:solidFill>
              <a:latin typeface="Open Sans"/>
              <a:ea typeface="Open Sans"/>
              <a:cs typeface="Open Sans"/>
              <a:sym typeface="Open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69"/>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448" name="Google Shape;448;p69"/>
          <p:cNvSpPr txBox="1"/>
          <p:nvPr>
            <p:ph type="title"/>
          </p:nvPr>
        </p:nvSpPr>
        <p:spPr>
          <a:xfrm>
            <a:off x="1666175" y="681625"/>
            <a:ext cx="52029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options are available t</a:t>
            </a:r>
            <a:r>
              <a:rPr lang="en" sz="4500">
                <a:solidFill>
                  <a:srgbClr val="274E13"/>
                </a:solidFill>
              </a:rPr>
              <a:t>o communicate with on-premises resources?</a:t>
            </a:r>
            <a:endParaRPr sz="4500">
              <a:solidFill>
                <a:srgbClr val="274E13"/>
              </a:solidFill>
            </a:endParaRPr>
          </a:p>
        </p:txBody>
      </p:sp>
      <p:sp>
        <p:nvSpPr>
          <p:cNvPr id="449" name="Google Shape;449;p69"/>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Q.24</a:t>
            </a:r>
            <a:endParaRPr b="1" sz="1800">
              <a:solidFill>
                <a:schemeClr val="accent3"/>
              </a:solidFill>
              <a:latin typeface="Open Sans"/>
              <a:ea typeface="Open Sans"/>
              <a:cs typeface="Open Sans"/>
              <a:sym typeface="Open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70"/>
          <p:cNvPicPr preferRelativeResize="0"/>
          <p:nvPr/>
        </p:nvPicPr>
        <p:blipFill>
          <a:blip r:embed="rId3">
            <a:alphaModFix/>
          </a:blip>
          <a:stretch>
            <a:fillRect/>
          </a:stretch>
        </p:blipFill>
        <p:spPr>
          <a:xfrm rot="731053">
            <a:off x="523018" y="-291777"/>
            <a:ext cx="7222289" cy="5727054"/>
          </a:xfrm>
          <a:prstGeom prst="rect">
            <a:avLst/>
          </a:prstGeom>
          <a:noFill/>
          <a:ln>
            <a:noFill/>
          </a:ln>
          <a:effectLst>
            <a:outerShdw blurRad="57150" rotWithShape="0" algn="bl" dir="5400000" dist="19050">
              <a:srgbClr val="000000">
                <a:alpha val="50000"/>
              </a:srgbClr>
            </a:outerShdw>
          </a:effectLst>
        </p:spPr>
      </p:pic>
      <p:sp>
        <p:nvSpPr>
          <p:cNvPr id="455" name="Google Shape;455;p70"/>
          <p:cNvSpPr txBox="1"/>
          <p:nvPr>
            <p:ph type="title"/>
          </p:nvPr>
        </p:nvSpPr>
        <p:spPr>
          <a:xfrm>
            <a:off x="1363725" y="702675"/>
            <a:ext cx="5867100" cy="3935700"/>
          </a:xfrm>
          <a:prstGeom prst="rect">
            <a:avLst/>
          </a:prstGeom>
        </p:spPr>
        <p:txBody>
          <a:bodyPr anchorCtr="0" anchor="ctr" bIns="91425" lIns="91425" spcFirstLastPara="1" rIns="91425" wrap="square" tIns="91425">
            <a:spAutoFit/>
          </a:bodyPr>
          <a:lstStyle/>
          <a:p>
            <a:pPr indent="-342900" lvl="0" marL="457200" rtl="0" algn="l">
              <a:lnSpc>
                <a:spcPct val="115000"/>
              </a:lnSpc>
              <a:spcBef>
                <a:spcPts val="120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Point-to-site VPN</a:t>
            </a:r>
            <a:endParaRPr sz="1800">
              <a:solidFill>
                <a:srgbClr val="1F1F1F"/>
              </a:solidFill>
              <a:latin typeface="Arial"/>
              <a:ea typeface="Arial"/>
              <a:cs typeface="Arial"/>
              <a:sym typeface="Arial"/>
            </a:endParaRPr>
          </a:p>
          <a:p>
            <a:pPr indent="-330200" lvl="1" marL="9144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from a computer outside your organization back into your corporate network</a:t>
            </a:r>
            <a:endParaRPr b="0" sz="16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Site to site VPN</a:t>
            </a:r>
            <a:endParaRPr sz="1800">
              <a:solidFill>
                <a:srgbClr val="1F1F1F"/>
              </a:solidFill>
              <a:latin typeface="Arial"/>
              <a:ea typeface="Arial"/>
              <a:cs typeface="Arial"/>
              <a:sym typeface="Arial"/>
            </a:endParaRPr>
          </a:p>
          <a:p>
            <a:pPr indent="-330200" lvl="1" marL="9144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Over the internet to link your on-premises VPN device or gateway, to the Azure VPN gateway in a virtual network</a:t>
            </a:r>
            <a:endParaRPr b="0" sz="16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Azure Express Route</a:t>
            </a:r>
            <a:endParaRPr sz="1800">
              <a:solidFill>
                <a:srgbClr val="1F1F1F"/>
              </a:solidFill>
              <a:latin typeface="Arial"/>
              <a:ea typeface="Arial"/>
              <a:cs typeface="Arial"/>
              <a:sym typeface="Arial"/>
            </a:endParaRPr>
          </a:p>
          <a:p>
            <a:pPr indent="-330200" lvl="1" marL="9144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provides a dedicated private connectivity to Azure that doesn't travel over the internet.</a:t>
            </a:r>
            <a:endParaRPr b="0" sz="1600">
              <a:solidFill>
                <a:srgbClr val="1F1F1F"/>
              </a:solidFill>
              <a:latin typeface="Arial"/>
              <a:ea typeface="Arial"/>
              <a:cs typeface="Arial"/>
              <a:sym typeface="Arial"/>
            </a:endParaRPr>
          </a:p>
          <a:p>
            <a:pPr indent="-330200" lvl="1" marL="9144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ExpressRoute is useful for environments where you </a:t>
            </a:r>
            <a:r>
              <a:rPr lang="en" sz="1600">
                <a:solidFill>
                  <a:srgbClr val="1F1F1F"/>
                </a:solidFill>
                <a:latin typeface="Arial"/>
                <a:ea typeface="Arial"/>
                <a:cs typeface="Arial"/>
                <a:sym typeface="Arial"/>
              </a:rPr>
              <a:t>need greater bandwidth and even higher levels of security</a:t>
            </a:r>
            <a:endParaRPr sz="1600">
              <a:solidFill>
                <a:srgbClr val="1F1F1F"/>
              </a:solidFill>
              <a:latin typeface="Arial"/>
              <a:ea typeface="Arial"/>
              <a:cs typeface="Arial"/>
              <a:sym typeface="Arial"/>
            </a:endParaRPr>
          </a:p>
        </p:txBody>
      </p:sp>
      <p:sp>
        <p:nvSpPr>
          <p:cNvPr id="456" name="Google Shape;456;p70"/>
          <p:cNvSpPr txBox="1"/>
          <p:nvPr/>
        </p:nvSpPr>
        <p:spPr>
          <a:xfrm>
            <a:off x="10501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.24</a:t>
            </a:r>
            <a:endParaRPr b="1" sz="1800">
              <a:solidFill>
                <a:schemeClr val="accent3"/>
              </a:solidFill>
              <a:latin typeface="Open Sans"/>
              <a:ea typeface="Open Sans"/>
              <a:cs typeface="Open Sans"/>
              <a:sym typeface="Open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71"/>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462" name="Google Shape;462;p71"/>
          <p:cNvSpPr txBox="1"/>
          <p:nvPr>
            <p:ph type="title"/>
          </p:nvPr>
        </p:nvSpPr>
        <p:spPr>
          <a:xfrm>
            <a:off x="1543050" y="1003700"/>
            <a:ext cx="52029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How to determine </a:t>
            </a:r>
            <a:endParaRPr sz="4500">
              <a:solidFill>
                <a:srgbClr val="274E13"/>
              </a:solidFill>
            </a:endParaRPr>
          </a:p>
          <a:p>
            <a:pPr indent="0" lvl="0" marL="0" rtl="0" algn="ctr">
              <a:spcBef>
                <a:spcPts val="0"/>
              </a:spcBef>
              <a:spcAft>
                <a:spcPts val="0"/>
              </a:spcAft>
              <a:buNone/>
            </a:pPr>
            <a:r>
              <a:rPr lang="en" sz="4500">
                <a:solidFill>
                  <a:srgbClr val="274E13"/>
                </a:solidFill>
              </a:rPr>
              <a:t>which type of </a:t>
            </a:r>
            <a:endParaRPr sz="4500">
              <a:solidFill>
                <a:srgbClr val="274E13"/>
              </a:solidFill>
            </a:endParaRPr>
          </a:p>
          <a:p>
            <a:pPr indent="0" lvl="0" marL="0" rtl="0" algn="ctr">
              <a:spcBef>
                <a:spcPts val="0"/>
              </a:spcBef>
              <a:spcAft>
                <a:spcPts val="0"/>
              </a:spcAft>
              <a:buNone/>
            </a:pPr>
            <a:r>
              <a:rPr lang="en" sz="4500">
                <a:solidFill>
                  <a:srgbClr val="274E13"/>
                </a:solidFill>
              </a:rPr>
              <a:t>VPN Gateway </a:t>
            </a:r>
            <a:endParaRPr sz="4500">
              <a:solidFill>
                <a:srgbClr val="274E13"/>
              </a:solidFill>
            </a:endParaRPr>
          </a:p>
          <a:p>
            <a:pPr indent="0" lvl="0" marL="0" rtl="0" algn="ctr">
              <a:spcBef>
                <a:spcPts val="0"/>
              </a:spcBef>
              <a:spcAft>
                <a:spcPts val="0"/>
              </a:spcAft>
              <a:buNone/>
            </a:pPr>
            <a:r>
              <a:rPr lang="en" sz="4500">
                <a:solidFill>
                  <a:srgbClr val="274E13"/>
                </a:solidFill>
              </a:rPr>
              <a:t>to setup?</a:t>
            </a:r>
            <a:endParaRPr sz="4500">
              <a:solidFill>
                <a:srgbClr val="274E13"/>
              </a:solidFill>
            </a:endParaRPr>
          </a:p>
        </p:txBody>
      </p:sp>
      <p:sp>
        <p:nvSpPr>
          <p:cNvPr id="463" name="Google Shape;463;p71"/>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Q.25</a:t>
            </a:r>
            <a:endParaRPr b="1" sz="1800">
              <a:solidFill>
                <a:schemeClr val="accent3"/>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00" name="Google Shape;100;p18"/>
          <p:cNvSpPr txBox="1"/>
          <p:nvPr>
            <p:ph type="title"/>
          </p:nvPr>
        </p:nvSpPr>
        <p:spPr>
          <a:xfrm>
            <a:off x="1907826" y="1003700"/>
            <a:ext cx="45414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Define </a:t>
            </a:r>
            <a:r>
              <a:rPr lang="en" sz="4500">
                <a:solidFill>
                  <a:srgbClr val="274E13"/>
                </a:solidFill>
              </a:rPr>
              <a:t>the </a:t>
            </a:r>
            <a:endParaRPr sz="4500">
              <a:solidFill>
                <a:srgbClr val="274E13"/>
              </a:solidFill>
            </a:endParaRPr>
          </a:p>
          <a:p>
            <a:pPr indent="0" lvl="0" marL="0" rtl="0" algn="ctr">
              <a:spcBef>
                <a:spcPts val="0"/>
              </a:spcBef>
              <a:spcAft>
                <a:spcPts val="0"/>
              </a:spcAft>
              <a:buNone/>
            </a:pPr>
            <a:r>
              <a:rPr lang="en" sz="4500">
                <a:solidFill>
                  <a:srgbClr val="274E13"/>
                </a:solidFill>
              </a:rPr>
              <a:t>cloud based models</a:t>
            </a:r>
            <a:endParaRPr sz="4500">
              <a:solidFill>
                <a:srgbClr val="274E13"/>
              </a:solidFill>
            </a:endParaRPr>
          </a:p>
        </p:txBody>
      </p:sp>
      <p:sp>
        <p:nvSpPr>
          <p:cNvPr id="101" name="Google Shape;101;p18"/>
          <p:cNvSpPr txBox="1"/>
          <p:nvPr/>
        </p:nvSpPr>
        <p:spPr>
          <a:xfrm>
            <a:off x="1441210" y="494575"/>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Q.2</a:t>
            </a:r>
            <a:endParaRPr b="1" sz="1800">
              <a:solidFill>
                <a:schemeClr val="accent3"/>
              </a:solidFill>
              <a:latin typeface="Open Sans"/>
              <a:ea typeface="Open Sans"/>
              <a:cs typeface="Open Sans"/>
              <a:sym typeface="Open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id="468" name="Google Shape;468;p72"/>
          <p:cNvPicPr preferRelativeResize="0"/>
          <p:nvPr/>
        </p:nvPicPr>
        <p:blipFill>
          <a:blip r:embed="rId3">
            <a:alphaModFix/>
          </a:blip>
          <a:stretch>
            <a:fillRect/>
          </a:stretch>
        </p:blipFill>
        <p:spPr>
          <a:xfrm rot="731053">
            <a:off x="523018" y="-291777"/>
            <a:ext cx="7222289" cy="5727054"/>
          </a:xfrm>
          <a:prstGeom prst="rect">
            <a:avLst/>
          </a:prstGeom>
          <a:noFill/>
          <a:ln>
            <a:noFill/>
          </a:ln>
          <a:effectLst>
            <a:outerShdw blurRad="57150" rotWithShape="0" algn="bl" dir="5400000" dist="19050">
              <a:srgbClr val="000000">
                <a:alpha val="50000"/>
              </a:srgbClr>
            </a:outerShdw>
          </a:effectLst>
        </p:spPr>
      </p:pic>
      <p:sp>
        <p:nvSpPr>
          <p:cNvPr id="469" name="Google Shape;469;p72"/>
          <p:cNvSpPr txBox="1"/>
          <p:nvPr>
            <p:ph type="title"/>
          </p:nvPr>
        </p:nvSpPr>
        <p:spPr>
          <a:xfrm>
            <a:off x="1211325" y="702675"/>
            <a:ext cx="6006900" cy="3500100"/>
          </a:xfrm>
          <a:prstGeom prst="rect">
            <a:avLst/>
          </a:prstGeom>
        </p:spPr>
        <p:txBody>
          <a:bodyPr anchorCtr="0" anchor="ctr" bIns="91425" lIns="91425" spcFirstLastPara="1" rIns="91425" wrap="square" tIns="91425">
            <a:spAutoFit/>
          </a:bodyPr>
          <a:lstStyle/>
          <a:p>
            <a:pPr indent="0" lvl="0" marL="0" rtl="0" algn="l">
              <a:lnSpc>
                <a:spcPct val="115000"/>
              </a:lnSpc>
              <a:spcBef>
                <a:spcPts val="1200"/>
              </a:spcBef>
              <a:spcAft>
                <a:spcPts val="0"/>
              </a:spcAft>
              <a:buNone/>
            </a:pPr>
            <a:r>
              <a:rPr b="0" lang="en" sz="1800">
                <a:solidFill>
                  <a:srgbClr val="1F1F1F"/>
                </a:solidFill>
                <a:latin typeface="Arial"/>
                <a:ea typeface="Arial"/>
                <a:cs typeface="Arial"/>
                <a:sym typeface="Arial"/>
              </a:rPr>
              <a:t>Primary distinction is </a:t>
            </a:r>
            <a:r>
              <a:rPr lang="en" sz="1800">
                <a:solidFill>
                  <a:srgbClr val="1F1F1F"/>
                </a:solidFill>
                <a:latin typeface="Arial"/>
                <a:ea typeface="Arial"/>
                <a:cs typeface="Arial"/>
                <a:sym typeface="Arial"/>
              </a:rPr>
              <a:t>how they determine which traffic needs encryption. </a:t>
            </a:r>
            <a:endParaRPr sz="1800">
              <a:solidFill>
                <a:srgbClr val="1F1F1F"/>
              </a:solidFill>
              <a:latin typeface="Arial"/>
              <a:ea typeface="Arial"/>
              <a:cs typeface="Arial"/>
              <a:sym typeface="Arial"/>
            </a:endParaRPr>
          </a:p>
          <a:p>
            <a:pPr indent="0" lvl="0" marL="0" rtl="0" algn="l">
              <a:lnSpc>
                <a:spcPct val="115000"/>
              </a:lnSpc>
              <a:spcBef>
                <a:spcPts val="1200"/>
              </a:spcBef>
              <a:spcAft>
                <a:spcPts val="0"/>
              </a:spcAft>
              <a:buNone/>
            </a:pPr>
            <a:r>
              <a:rPr b="0" lang="en" sz="1800">
                <a:solidFill>
                  <a:srgbClr val="1F1F1F"/>
                </a:solidFill>
                <a:latin typeface="Arial"/>
                <a:ea typeface="Arial"/>
                <a:cs typeface="Arial"/>
                <a:sym typeface="Arial"/>
              </a:rPr>
              <a:t>In Azure, regardless of the VPN type, the method of authentication employed is a </a:t>
            </a:r>
            <a:r>
              <a:rPr lang="en" sz="1800">
                <a:solidFill>
                  <a:srgbClr val="1F1F1F"/>
                </a:solidFill>
                <a:latin typeface="Arial"/>
                <a:ea typeface="Arial"/>
                <a:cs typeface="Arial"/>
                <a:sym typeface="Arial"/>
              </a:rPr>
              <a:t>pre-shared key.</a:t>
            </a:r>
            <a:endParaRPr sz="1800">
              <a:solidFill>
                <a:srgbClr val="1F1F1F"/>
              </a:solidFill>
              <a:latin typeface="Arial"/>
              <a:ea typeface="Arial"/>
              <a:cs typeface="Arial"/>
              <a:sym typeface="Arial"/>
            </a:endParaRPr>
          </a:p>
          <a:p>
            <a:pPr indent="-342900" lvl="0" marL="457200" rtl="0" algn="l">
              <a:lnSpc>
                <a:spcPct val="115000"/>
              </a:lnSpc>
              <a:spcBef>
                <a:spcPts val="120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Policy-based VPN</a:t>
            </a:r>
            <a:endParaRPr sz="1800">
              <a:solidFill>
                <a:srgbClr val="1F1F1F"/>
              </a:solidFill>
              <a:latin typeface="Arial"/>
              <a:ea typeface="Arial"/>
              <a:cs typeface="Arial"/>
              <a:sym typeface="Arial"/>
            </a:endParaRPr>
          </a:p>
          <a:p>
            <a:pPr indent="-330200" lvl="1" marL="9144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from a computer outside your organization back into your corporate network</a:t>
            </a:r>
            <a:endParaRPr b="0" sz="16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Route-based gateway:</a:t>
            </a:r>
            <a:endParaRPr sz="1800">
              <a:solidFill>
                <a:srgbClr val="1F1F1F"/>
              </a:solidFill>
              <a:latin typeface="Arial"/>
              <a:ea typeface="Arial"/>
              <a:cs typeface="Arial"/>
              <a:sym typeface="Arial"/>
            </a:endParaRPr>
          </a:p>
          <a:p>
            <a:pPr indent="-330200" lvl="1" marL="914400" rtl="0" algn="l">
              <a:lnSpc>
                <a:spcPct val="115000"/>
              </a:lnSpc>
              <a:spcBef>
                <a:spcPts val="0"/>
              </a:spcBef>
              <a:spcAft>
                <a:spcPts val="0"/>
              </a:spcAft>
              <a:buClr>
                <a:srgbClr val="1F1F1F"/>
              </a:buClr>
              <a:buSzPts val="1600"/>
              <a:buFont typeface="Arial"/>
              <a:buChar char="○"/>
            </a:pPr>
            <a:r>
              <a:rPr b="0" lang="en" sz="1600">
                <a:solidFill>
                  <a:srgbClr val="1F1F1F"/>
                </a:solidFill>
                <a:latin typeface="Arial"/>
                <a:ea typeface="Arial"/>
                <a:cs typeface="Arial"/>
                <a:sym typeface="Arial"/>
              </a:rPr>
              <a:t>links your </a:t>
            </a:r>
            <a:r>
              <a:rPr lang="en" sz="1600">
                <a:solidFill>
                  <a:srgbClr val="1F1F1F"/>
                </a:solidFill>
                <a:latin typeface="Arial"/>
                <a:ea typeface="Arial"/>
                <a:cs typeface="Arial"/>
                <a:sym typeface="Arial"/>
              </a:rPr>
              <a:t>on-premises device or gateway,</a:t>
            </a:r>
            <a:r>
              <a:rPr b="0" lang="en" sz="1600">
                <a:solidFill>
                  <a:srgbClr val="1F1F1F"/>
                </a:solidFill>
                <a:latin typeface="Arial"/>
                <a:ea typeface="Arial"/>
                <a:cs typeface="Arial"/>
                <a:sym typeface="Arial"/>
              </a:rPr>
              <a:t> to the Azure VPN gateway in a virtual network (IPSec)</a:t>
            </a:r>
            <a:endParaRPr b="0" sz="1600">
              <a:solidFill>
                <a:srgbClr val="1F1F1F"/>
              </a:solidFill>
              <a:latin typeface="Arial"/>
              <a:ea typeface="Arial"/>
              <a:cs typeface="Arial"/>
              <a:sym typeface="Arial"/>
            </a:endParaRPr>
          </a:p>
        </p:txBody>
      </p:sp>
      <p:sp>
        <p:nvSpPr>
          <p:cNvPr id="470" name="Google Shape;470;p72"/>
          <p:cNvSpPr txBox="1"/>
          <p:nvPr/>
        </p:nvSpPr>
        <p:spPr>
          <a:xfrm>
            <a:off x="10501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.25</a:t>
            </a:r>
            <a:endParaRPr b="1" sz="1800">
              <a:solidFill>
                <a:schemeClr val="accent3"/>
              </a:solidFill>
              <a:latin typeface="Open Sans"/>
              <a:ea typeface="Open Sans"/>
              <a:cs typeface="Open Sans"/>
              <a:sym typeface="Open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pic>
        <p:nvPicPr>
          <p:cNvPr id="475" name="Google Shape;475;p73"/>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476" name="Google Shape;476;p73"/>
          <p:cNvSpPr txBox="1"/>
          <p:nvPr>
            <p:ph type="title"/>
          </p:nvPr>
        </p:nvSpPr>
        <p:spPr>
          <a:xfrm>
            <a:off x="15430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When should you use a route-based </a:t>
            </a:r>
            <a:endParaRPr sz="4500">
              <a:solidFill>
                <a:srgbClr val="274E13"/>
              </a:solidFill>
            </a:endParaRPr>
          </a:p>
          <a:p>
            <a:pPr indent="0" lvl="0" marL="0" rtl="0" algn="ctr">
              <a:spcBef>
                <a:spcPts val="0"/>
              </a:spcBef>
              <a:spcAft>
                <a:spcPts val="0"/>
              </a:spcAft>
              <a:buNone/>
            </a:pPr>
            <a:r>
              <a:rPr lang="en" sz="4500">
                <a:solidFill>
                  <a:srgbClr val="274E13"/>
                </a:solidFill>
              </a:rPr>
              <a:t>VPN gateway?</a:t>
            </a:r>
            <a:endParaRPr sz="4500">
              <a:solidFill>
                <a:srgbClr val="274E13"/>
              </a:solidFill>
            </a:endParaRPr>
          </a:p>
        </p:txBody>
      </p:sp>
      <p:sp>
        <p:nvSpPr>
          <p:cNvPr id="477" name="Google Shape;477;p73"/>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Q.26</a:t>
            </a:r>
            <a:endParaRPr b="1" sz="1800">
              <a:solidFill>
                <a:schemeClr val="accent3"/>
              </a:solidFill>
              <a:latin typeface="Open Sans"/>
              <a:ea typeface="Open Sans"/>
              <a:cs typeface="Open Sans"/>
              <a:sym typeface="Open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74"/>
          <p:cNvPicPr preferRelativeResize="0"/>
          <p:nvPr/>
        </p:nvPicPr>
        <p:blipFill>
          <a:blip r:embed="rId3">
            <a:alphaModFix/>
          </a:blip>
          <a:stretch>
            <a:fillRect/>
          </a:stretch>
        </p:blipFill>
        <p:spPr>
          <a:xfrm rot="731053">
            <a:off x="523018" y="-291777"/>
            <a:ext cx="7222289" cy="5727054"/>
          </a:xfrm>
          <a:prstGeom prst="rect">
            <a:avLst/>
          </a:prstGeom>
          <a:noFill/>
          <a:ln>
            <a:noFill/>
          </a:ln>
          <a:effectLst>
            <a:outerShdw blurRad="57150" rotWithShape="0" algn="bl" dir="5400000" dist="19050">
              <a:srgbClr val="000000">
                <a:alpha val="50000"/>
              </a:srgbClr>
            </a:outerShdw>
          </a:effectLst>
        </p:spPr>
      </p:pic>
      <p:sp>
        <p:nvSpPr>
          <p:cNvPr id="483" name="Google Shape;483;p74"/>
          <p:cNvSpPr txBox="1"/>
          <p:nvPr>
            <p:ph type="title"/>
          </p:nvPr>
        </p:nvSpPr>
        <p:spPr>
          <a:xfrm>
            <a:off x="1211325" y="702675"/>
            <a:ext cx="6006900" cy="2846100"/>
          </a:xfrm>
          <a:prstGeom prst="rect">
            <a:avLst/>
          </a:prstGeom>
        </p:spPr>
        <p:txBody>
          <a:bodyPr anchorCtr="0" anchor="ctr" bIns="91425" lIns="91425" spcFirstLastPara="1" rIns="91425" wrap="square" tIns="91425">
            <a:spAutoFit/>
          </a:bodyPr>
          <a:lstStyle/>
          <a:p>
            <a:pPr indent="0" lvl="0" marL="0" rtl="0" algn="l">
              <a:lnSpc>
                <a:spcPct val="115000"/>
              </a:lnSpc>
              <a:spcBef>
                <a:spcPts val="1200"/>
              </a:spcBef>
              <a:spcAft>
                <a:spcPts val="0"/>
              </a:spcAft>
              <a:buNone/>
            </a:pPr>
            <a:r>
              <a:rPr b="0" lang="en" sz="1800">
                <a:solidFill>
                  <a:srgbClr val="1F1F1F"/>
                </a:solidFill>
                <a:latin typeface="Arial"/>
                <a:ea typeface="Arial"/>
                <a:cs typeface="Arial"/>
                <a:sym typeface="Arial"/>
              </a:rPr>
              <a:t>Use a route-based VPN gateway if you need any of the following types of connectivity:</a:t>
            </a:r>
            <a:endParaRPr sz="1800">
              <a:solidFill>
                <a:srgbClr val="1F1F1F"/>
              </a:solidFill>
              <a:latin typeface="Arial"/>
              <a:ea typeface="Arial"/>
              <a:cs typeface="Arial"/>
              <a:sym typeface="Arial"/>
            </a:endParaRPr>
          </a:p>
          <a:p>
            <a:pPr indent="-342900" lvl="0" marL="457200" rtl="0" algn="l">
              <a:lnSpc>
                <a:spcPct val="115000"/>
              </a:lnSpc>
              <a:spcBef>
                <a:spcPts val="120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Connections between virtual networks</a:t>
            </a:r>
            <a:endParaRPr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Point-to-site connections</a:t>
            </a:r>
            <a:endParaRPr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Multi-site connections</a:t>
            </a:r>
            <a:endParaRPr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AutoNum type="arabicPeriod"/>
            </a:pPr>
            <a:r>
              <a:rPr lang="en" sz="1800">
                <a:solidFill>
                  <a:srgbClr val="1F1F1F"/>
                </a:solidFill>
                <a:latin typeface="Arial"/>
                <a:ea typeface="Arial"/>
                <a:cs typeface="Arial"/>
                <a:sym typeface="Arial"/>
              </a:rPr>
              <a:t>Coexistence with an Azure ExpressRoute gateway </a:t>
            </a:r>
            <a:r>
              <a:rPr b="0" lang="en" sz="1800">
                <a:solidFill>
                  <a:srgbClr val="1F1F1F"/>
                </a:solidFill>
                <a:latin typeface="Arial"/>
                <a:ea typeface="Arial"/>
                <a:cs typeface="Arial"/>
                <a:sym typeface="Arial"/>
              </a:rPr>
              <a:t>(as a secure failover path to ensure there’s always a connection to the virtual networks)</a:t>
            </a:r>
            <a:endParaRPr b="0" sz="1800">
              <a:solidFill>
                <a:srgbClr val="1F1F1F"/>
              </a:solidFill>
              <a:latin typeface="Arial"/>
              <a:ea typeface="Arial"/>
              <a:cs typeface="Arial"/>
              <a:sym typeface="Arial"/>
            </a:endParaRPr>
          </a:p>
        </p:txBody>
      </p:sp>
      <p:sp>
        <p:nvSpPr>
          <p:cNvPr id="484" name="Google Shape;484;p74"/>
          <p:cNvSpPr txBox="1"/>
          <p:nvPr/>
        </p:nvSpPr>
        <p:spPr>
          <a:xfrm>
            <a:off x="10501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.26</a:t>
            </a:r>
            <a:endParaRPr b="1" sz="1800">
              <a:solidFill>
                <a:schemeClr val="accent3"/>
              </a:solidFill>
              <a:latin typeface="Open Sans"/>
              <a:ea typeface="Open Sans"/>
              <a:cs typeface="Open Sans"/>
              <a:sym typeface="Open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75"/>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490" name="Google Shape;490;p75"/>
          <p:cNvSpPr txBox="1"/>
          <p:nvPr>
            <p:ph type="title"/>
          </p:nvPr>
        </p:nvSpPr>
        <p:spPr>
          <a:xfrm>
            <a:off x="15430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a:t>
            </a:r>
            <a:endParaRPr sz="4500">
              <a:solidFill>
                <a:srgbClr val="274E13"/>
              </a:solidFill>
            </a:endParaRPr>
          </a:p>
          <a:p>
            <a:pPr indent="0" lvl="0" marL="0" rtl="0" algn="ctr">
              <a:spcBef>
                <a:spcPts val="0"/>
              </a:spcBef>
              <a:spcAft>
                <a:spcPts val="0"/>
              </a:spcAft>
              <a:buNone/>
            </a:pPr>
            <a:r>
              <a:rPr lang="en" sz="4500">
                <a:solidFill>
                  <a:srgbClr val="274E13"/>
                </a:solidFill>
              </a:rPr>
              <a:t>features / </a:t>
            </a:r>
            <a:r>
              <a:rPr lang="en" sz="4500">
                <a:solidFill>
                  <a:srgbClr val="274E13"/>
                </a:solidFill>
              </a:rPr>
              <a:t>benefits</a:t>
            </a:r>
            <a:r>
              <a:rPr lang="en" sz="4500">
                <a:solidFill>
                  <a:srgbClr val="274E13"/>
                </a:solidFill>
              </a:rPr>
              <a:t> of ExpressRoute?</a:t>
            </a:r>
            <a:endParaRPr sz="4500">
              <a:solidFill>
                <a:srgbClr val="274E13"/>
              </a:solidFill>
            </a:endParaRPr>
          </a:p>
        </p:txBody>
      </p:sp>
      <p:sp>
        <p:nvSpPr>
          <p:cNvPr id="491" name="Google Shape;491;p75"/>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Q.27</a:t>
            </a:r>
            <a:endParaRPr b="1" sz="1800">
              <a:solidFill>
                <a:schemeClr val="accent3"/>
              </a:solidFill>
              <a:latin typeface="Open Sans"/>
              <a:ea typeface="Open Sans"/>
              <a:cs typeface="Open Sans"/>
              <a:sym typeface="Open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76"/>
          <p:cNvPicPr preferRelativeResize="0"/>
          <p:nvPr/>
        </p:nvPicPr>
        <p:blipFill>
          <a:blip r:embed="rId3">
            <a:alphaModFix/>
          </a:blip>
          <a:stretch>
            <a:fillRect/>
          </a:stretch>
        </p:blipFill>
        <p:spPr>
          <a:xfrm rot="731053">
            <a:off x="523018" y="-291777"/>
            <a:ext cx="7222289" cy="5727054"/>
          </a:xfrm>
          <a:prstGeom prst="rect">
            <a:avLst/>
          </a:prstGeom>
          <a:noFill/>
          <a:ln>
            <a:noFill/>
          </a:ln>
          <a:effectLst>
            <a:outerShdw blurRad="57150" rotWithShape="0" algn="bl" dir="5400000" dist="19050">
              <a:srgbClr val="000000">
                <a:alpha val="50000"/>
              </a:srgbClr>
            </a:outerShdw>
          </a:effectLst>
        </p:spPr>
      </p:pic>
      <p:sp>
        <p:nvSpPr>
          <p:cNvPr id="497" name="Google Shape;497;p76"/>
          <p:cNvSpPr txBox="1"/>
          <p:nvPr>
            <p:ph type="title"/>
          </p:nvPr>
        </p:nvSpPr>
        <p:spPr>
          <a:xfrm>
            <a:off x="1287525" y="855075"/>
            <a:ext cx="5681700" cy="3681900"/>
          </a:xfrm>
          <a:prstGeom prst="rect">
            <a:avLst/>
          </a:prstGeom>
        </p:spPr>
        <p:txBody>
          <a:bodyPr anchorCtr="0" anchor="ctr" bIns="91425" lIns="91425" spcFirstLastPara="1" rIns="91425" wrap="square" tIns="91425">
            <a:spAutoFit/>
          </a:bodyPr>
          <a:lstStyle/>
          <a:p>
            <a:pPr indent="-330200" lvl="0" marL="457200" rtl="0" algn="l">
              <a:lnSpc>
                <a:spcPct val="115000"/>
              </a:lnSpc>
              <a:spcBef>
                <a:spcPts val="1200"/>
              </a:spcBef>
              <a:spcAft>
                <a:spcPts val="0"/>
              </a:spcAft>
              <a:buClr>
                <a:srgbClr val="1F1F1F"/>
              </a:buClr>
              <a:buSzPts val="1600"/>
              <a:buFont typeface="Arial"/>
              <a:buAutoNum type="arabicPeriod"/>
            </a:pPr>
            <a:r>
              <a:rPr b="0" lang="en" sz="1600">
                <a:solidFill>
                  <a:srgbClr val="1F1F1F"/>
                </a:solidFill>
                <a:latin typeface="Arial"/>
                <a:ea typeface="Arial"/>
                <a:cs typeface="Arial"/>
                <a:sym typeface="Arial"/>
              </a:rPr>
              <a:t>Connectivity to Microsoft cloud services a</a:t>
            </a:r>
            <a:r>
              <a:rPr lang="en" sz="1600">
                <a:solidFill>
                  <a:srgbClr val="1F1F1F"/>
                </a:solidFill>
                <a:latin typeface="Arial"/>
                <a:ea typeface="Arial"/>
                <a:cs typeface="Arial"/>
                <a:sym typeface="Arial"/>
              </a:rPr>
              <a:t>cross all regions in the geopolitical region.</a:t>
            </a:r>
            <a:endParaRPr sz="1600">
              <a:solidFill>
                <a:srgbClr val="1F1F1F"/>
              </a:solidFill>
              <a:latin typeface="Arial"/>
              <a:ea typeface="Arial"/>
              <a:cs typeface="Arial"/>
              <a:sym typeface="Arial"/>
            </a:endParaRPr>
          </a:p>
          <a:p>
            <a:pPr indent="-330200" lvl="0" marL="457200" rtl="0" algn="l">
              <a:lnSpc>
                <a:spcPct val="115000"/>
              </a:lnSpc>
              <a:spcBef>
                <a:spcPts val="0"/>
              </a:spcBef>
              <a:spcAft>
                <a:spcPts val="0"/>
              </a:spcAft>
              <a:buClr>
                <a:srgbClr val="1F1F1F"/>
              </a:buClr>
              <a:buSzPts val="1600"/>
              <a:buFont typeface="Arial"/>
              <a:buAutoNum type="arabicPeriod"/>
            </a:pPr>
            <a:r>
              <a:rPr b="0" lang="en" sz="1600">
                <a:solidFill>
                  <a:srgbClr val="1F1F1F"/>
                </a:solidFill>
                <a:latin typeface="Arial"/>
                <a:ea typeface="Arial"/>
                <a:cs typeface="Arial"/>
                <a:sym typeface="Arial"/>
              </a:rPr>
              <a:t>Global connectivity to Microsoft services </a:t>
            </a:r>
            <a:r>
              <a:rPr lang="en" sz="1600">
                <a:solidFill>
                  <a:srgbClr val="1F1F1F"/>
                </a:solidFill>
                <a:latin typeface="Arial"/>
                <a:ea typeface="Arial"/>
                <a:cs typeface="Arial"/>
                <a:sym typeface="Arial"/>
              </a:rPr>
              <a:t>across all regions with the ExpressRoute Global Reach.</a:t>
            </a:r>
            <a:endParaRPr sz="1600">
              <a:solidFill>
                <a:srgbClr val="1F1F1F"/>
              </a:solidFill>
              <a:latin typeface="Arial"/>
              <a:ea typeface="Arial"/>
              <a:cs typeface="Arial"/>
              <a:sym typeface="Arial"/>
            </a:endParaRPr>
          </a:p>
          <a:p>
            <a:pPr indent="-330200" lvl="0" marL="457200" rtl="0" algn="l">
              <a:lnSpc>
                <a:spcPct val="115000"/>
              </a:lnSpc>
              <a:spcBef>
                <a:spcPts val="0"/>
              </a:spcBef>
              <a:spcAft>
                <a:spcPts val="0"/>
              </a:spcAft>
              <a:buClr>
                <a:srgbClr val="1F1F1F"/>
              </a:buClr>
              <a:buSzPts val="1600"/>
              <a:buFont typeface="Arial"/>
              <a:buAutoNum type="arabicPeriod"/>
            </a:pPr>
            <a:r>
              <a:rPr lang="en" sz="1600">
                <a:solidFill>
                  <a:srgbClr val="1F1F1F"/>
                </a:solidFill>
                <a:latin typeface="Arial"/>
                <a:ea typeface="Arial"/>
                <a:cs typeface="Arial"/>
                <a:sym typeface="Arial"/>
              </a:rPr>
              <a:t>Dynamic routing</a:t>
            </a:r>
            <a:r>
              <a:rPr b="0" lang="en" sz="1600">
                <a:solidFill>
                  <a:srgbClr val="1F1F1F"/>
                </a:solidFill>
                <a:latin typeface="Arial"/>
                <a:ea typeface="Arial"/>
                <a:cs typeface="Arial"/>
                <a:sym typeface="Arial"/>
              </a:rPr>
              <a:t> between your network and Microsoft via </a:t>
            </a:r>
            <a:r>
              <a:rPr lang="en" sz="1600">
                <a:solidFill>
                  <a:srgbClr val="1F1F1F"/>
                </a:solidFill>
                <a:latin typeface="Arial"/>
                <a:ea typeface="Arial"/>
                <a:cs typeface="Arial"/>
                <a:sym typeface="Arial"/>
              </a:rPr>
              <a:t>Border Gateway Protocol (BGP).</a:t>
            </a:r>
            <a:endParaRPr sz="1600">
              <a:solidFill>
                <a:srgbClr val="1F1F1F"/>
              </a:solidFill>
              <a:latin typeface="Arial"/>
              <a:ea typeface="Arial"/>
              <a:cs typeface="Arial"/>
              <a:sym typeface="Arial"/>
            </a:endParaRPr>
          </a:p>
          <a:p>
            <a:pPr indent="-330200" lvl="0" marL="457200" rtl="0" algn="l">
              <a:lnSpc>
                <a:spcPct val="115000"/>
              </a:lnSpc>
              <a:spcBef>
                <a:spcPts val="0"/>
              </a:spcBef>
              <a:spcAft>
                <a:spcPts val="0"/>
              </a:spcAft>
              <a:buClr>
                <a:srgbClr val="1F1F1F"/>
              </a:buClr>
              <a:buSzPts val="1600"/>
              <a:buFont typeface="Arial"/>
              <a:buAutoNum type="arabicPeriod"/>
            </a:pPr>
            <a:r>
              <a:rPr lang="en" sz="1600">
                <a:solidFill>
                  <a:srgbClr val="1F1F1F"/>
                </a:solidFill>
                <a:latin typeface="Arial"/>
                <a:ea typeface="Arial"/>
                <a:cs typeface="Arial"/>
                <a:sym typeface="Arial"/>
              </a:rPr>
              <a:t>Built-in redundancy </a:t>
            </a:r>
            <a:r>
              <a:rPr b="0" lang="en" sz="1600">
                <a:solidFill>
                  <a:srgbClr val="1F1F1F"/>
                </a:solidFill>
                <a:latin typeface="Arial"/>
                <a:ea typeface="Arial"/>
                <a:cs typeface="Arial"/>
                <a:sym typeface="Arial"/>
              </a:rPr>
              <a:t>in every peering location for higher reliability.</a:t>
            </a:r>
            <a:endParaRPr b="0" sz="1600">
              <a:solidFill>
                <a:srgbClr val="1F1F1F"/>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i="1" lang="en" sz="1600" u="sng">
                <a:solidFill>
                  <a:srgbClr val="161616"/>
                </a:solidFill>
                <a:highlight>
                  <a:schemeClr val="lt1"/>
                </a:highlight>
                <a:latin typeface="Arial"/>
                <a:ea typeface="Arial"/>
                <a:cs typeface="Arial"/>
                <a:sym typeface="Arial"/>
              </a:rPr>
              <a:t>data does NOT travel over the public internet,</a:t>
            </a:r>
            <a:r>
              <a:rPr b="0" lang="en" sz="1600">
                <a:solidFill>
                  <a:srgbClr val="161616"/>
                </a:solidFill>
                <a:highlight>
                  <a:schemeClr val="lt1"/>
                </a:highlight>
                <a:latin typeface="Arial"/>
                <a:ea typeface="Arial"/>
                <a:cs typeface="Arial"/>
                <a:sym typeface="Arial"/>
              </a:rPr>
              <a:t> so it's not exposed to the potential risks associated with internet communications. </a:t>
            </a:r>
            <a:r>
              <a:rPr lang="en" sz="1600">
                <a:solidFill>
                  <a:srgbClr val="161616"/>
                </a:solidFill>
                <a:highlight>
                  <a:schemeClr val="lt1"/>
                </a:highlight>
                <a:latin typeface="Arial"/>
                <a:ea typeface="Arial"/>
                <a:cs typeface="Arial"/>
                <a:sym typeface="Arial"/>
              </a:rPr>
              <a:t>ExpressRoute is a private connection </a:t>
            </a:r>
            <a:r>
              <a:rPr b="0" lang="en" sz="1600">
                <a:solidFill>
                  <a:srgbClr val="161616"/>
                </a:solidFill>
                <a:highlight>
                  <a:schemeClr val="lt1"/>
                </a:highlight>
                <a:latin typeface="Arial"/>
                <a:ea typeface="Arial"/>
                <a:cs typeface="Arial"/>
                <a:sym typeface="Arial"/>
              </a:rPr>
              <a:t>from your on-premises infrastructure to your Azure infrastructure. </a:t>
            </a:r>
            <a:endParaRPr b="0" sz="1600">
              <a:solidFill>
                <a:srgbClr val="1F1F1F"/>
              </a:solidFill>
              <a:latin typeface="Arial"/>
              <a:ea typeface="Arial"/>
              <a:cs typeface="Arial"/>
              <a:sym typeface="Arial"/>
            </a:endParaRPr>
          </a:p>
        </p:txBody>
      </p:sp>
      <p:sp>
        <p:nvSpPr>
          <p:cNvPr id="498" name="Google Shape;498;p76"/>
          <p:cNvSpPr txBox="1"/>
          <p:nvPr/>
        </p:nvSpPr>
        <p:spPr>
          <a:xfrm>
            <a:off x="10501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.27</a:t>
            </a:r>
            <a:endParaRPr b="1" sz="1800">
              <a:solidFill>
                <a:schemeClr val="accent3"/>
              </a:solidFill>
              <a:latin typeface="Open Sans"/>
              <a:ea typeface="Open Sans"/>
              <a:cs typeface="Open Sans"/>
              <a:sym typeface="Open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77"/>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504" name="Google Shape;504;p77"/>
          <p:cNvSpPr txBox="1"/>
          <p:nvPr>
            <p:ph type="title"/>
          </p:nvPr>
        </p:nvSpPr>
        <p:spPr>
          <a:xfrm>
            <a:off x="17716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connectivity does Express Route enable to other MS cloud services?</a:t>
            </a:r>
            <a:endParaRPr sz="4500">
              <a:solidFill>
                <a:srgbClr val="274E13"/>
              </a:solidFill>
            </a:endParaRPr>
          </a:p>
        </p:txBody>
      </p:sp>
      <p:sp>
        <p:nvSpPr>
          <p:cNvPr id="505" name="Google Shape;505;p77"/>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Q.28</a:t>
            </a:r>
            <a:endParaRPr b="1" sz="1800">
              <a:solidFill>
                <a:schemeClr val="accent3"/>
              </a:solidFill>
              <a:latin typeface="Open Sans"/>
              <a:ea typeface="Open Sans"/>
              <a:cs typeface="Open Sans"/>
              <a:sym typeface="Open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id="510" name="Google Shape;510;p78"/>
          <p:cNvPicPr preferRelativeResize="0"/>
          <p:nvPr/>
        </p:nvPicPr>
        <p:blipFill>
          <a:blip r:embed="rId3">
            <a:alphaModFix/>
          </a:blip>
          <a:stretch>
            <a:fillRect/>
          </a:stretch>
        </p:blipFill>
        <p:spPr>
          <a:xfrm rot="731053">
            <a:off x="523018" y="-291777"/>
            <a:ext cx="7222289" cy="5727054"/>
          </a:xfrm>
          <a:prstGeom prst="rect">
            <a:avLst/>
          </a:prstGeom>
          <a:noFill/>
          <a:ln>
            <a:noFill/>
          </a:ln>
          <a:effectLst>
            <a:outerShdw blurRad="57150" rotWithShape="0" algn="bl" dir="5400000" dist="19050">
              <a:srgbClr val="000000">
                <a:alpha val="50000"/>
              </a:srgbClr>
            </a:outerShdw>
          </a:effectLst>
        </p:spPr>
      </p:pic>
      <p:sp>
        <p:nvSpPr>
          <p:cNvPr id="511" name="Google Shape;511;p78"/>
          <p:cNvSpPr txBox="1"/>
          <p:nvPr>
            <p:ph type="title"/>
          </p:nvPr>
        </p:nvSpPr>
        <p:spPr>
          <a:xfrm>
            <a:off x="1439925" y="702675"/>
            <a:ext cx="5681700" cy="3124500"/>
          </a:xfrm>
          <a:prstGeom prst="rect">
            <a:avLst/>
          </a:prstGeom>
        </p:spPr>
        <p:txBody>
          <a:bodyPr anchorCtr="0" anchor="ctr" bIns="91425" lIns="91425" spcFirstLastPara="1" rIns="91425" wrap="square" tIns="91425">
            <a:spAutoFit/>
          </a:bodyPr>
          <a:lstStyle/>
          <a:p>
            <a:pPr indent="0" lvl="0" marL="0" rtl="0" algn="l">
              <a:lnSpc>
                <a:spcPct val="115000"/>
              </a:lnSpc>
              <a:spcBef>
                <a:spcPts val="1200"/>
              </a:spcBef>
              <a:spcAft>
                <a:spcPts val="0"/>
              </a:spcAft>
              <a:buNone/>
            </a:pPr>
            <a:r>
              <a:rPr b="0" lang="en" sz="2000">
                <a:solidFill>
                  <a:srgbClr val="1F1F1F"/>
                </a:solidFill>
                <a:latin typeface="Arial"/>
                <a:ea typeface="Arial"/>
                <a:cs typeface="Arial"/>
                <a:sym typeface="Arial"/>
              </a:rPr>
              <a:t>ExpressRoute enables direct access to the following services in all regions:</a:t>
            </a:r>
            <a:endParaRPr b="0" sz="2000">
              <a:solidFill>
                <a:srgbClr val="1F1F1F"/>
              </a:solidFill>
              <a:latin typeface="Arial"/>
              <a:ea typeface="Arial"/>
              <a:cs typeface="Arial"/>
              <a:sym typeface="Arial"/>
            </a:endParaRPr>
          </a:p>
          <a:p>
            <a:pPr indent="-355600" lvl="0" marL="457200" rtl="0" algn="l">
              <a:lnSpc>
                <a:spcPct val="115000"/>
              </a:lnSpc>
              <a:spcBef>
                <a:spcPts val="1200"/>
              </a:spcBef>
              <a:spcAft>
                <a:spcPts val="0"/>
              </a:spcAft>
              <a:buClr>
                <a:srgbClr val="1F1F1F"/>
              </a:buClr>
              <a:buSzPts val="2000"/>
              <a:buFont typeface="Arial"/>
              <a:buAutoNum type="arabicPeriod"/>
            </a:pPr>
            <a:r>
              <a:rPr lang="en" sz="2000">
                <a:solidFill>
                  <a:srgbClr val="1F1F1F"/>
                </a:solidFill>
                <a:latin typeface="Arial"/>
                <a:ea typeface="Arial"/>
                <a:cs typeface="Arial"/>
                <a:sym typeface="Arial"/>
              </a:rPr>
              <a:t>Microsoft Office 365</a:t>
            </a:r>
            <a:endParaRPr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lang="en" sz="2000">
                <a:solidFill>
                  <a:srgbClr val="1F1F1F"/>
                </a:solidFill>
                <a:latin typeface="Arial"/>
                <a:ea typeface="Arial"/>
                <a:cs typeface="Arial"/>
                <a:sym typeface="Arial"/>
              </a:rPr>
              <a:t>Microsoft Dynamics 365</a:t>
            </a:r>
            <a:endParaRPr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lang="en" sz="2000">
                <a:solidFill>
                  <a:srgbClr val="1F1F1F"/>
                </a:solidFill>
                <a:latin typeface="Arial"/>
                <a:ea typeface="Arial"/>
                <a:cs typeface="Arial"/>
                <a:sym typeface="Arial"/>
              </a:rPr>
              <a:t>Azure compute services, </a:t>
            </a:r>
            <a:r>
              <a:rPr b="0" lang="en" sz="2000">
                <a:solidFill>
                  <a:srgbClr val="1F1F1F"/>
                </a:solidFill>
                <a:latin typeface="Arial"/>
                <a:ea typeface="Arial"/>
                <a:cs typeface="Arial"/>
                <a:sym typeface="Arial"/>
              </a:rPr>
              <a:t>such as Azure Virtual Machines</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lang="en" sz="2000">
                <a:solidFill>
                  <a:srgbClr val="1F1F1F"/>
                </a:solidFill>
                <a:latin typeface="Arial"/>
                <a:ea typeface="Arial"/>
                <a:cs typeface="Arial"/>
                <a:sym typeface="Arial"/>
              </a:rPr>
              <a:t>Azure cloud services,</a:t>
            </a:r>
            <a:r>
              <a:rPr b="0" lang="en" sz="2000">
                <a:solidFill>
                  <a:srgbClr val="1F1F1F"/>
                </a:solidFill>
                <a:latin typeface="Arial"/>
                <a:ea typeface="Arial"/>
                <a:cs typeface="Arial"/>
                <a:sym typeface="Arial"/>
              </a:rPr>
              <a:t> such as Azure Cosmos DB and Azure Storage</a:t>
            </a:r>
            <a:endParaRPr b="0" sz="2000">
              <a:solidFill>
                <a:srgbClr val="1F1F1F"/>
              </a:solidFill>
              <a:latin typeface="Arial"/>
              <a:ea typeface="Arial"/>
              <a:cs typeface="Arial"/>
              <a:sym typeface="Arial"/>
            </a:endParaRPr>
          </a:p>
        </p:txBody>
      </p:sp>
      <p:sp>
        <p:nvSpPr>
          <p:cNvPr id="512" name="Google Shape;512;p78"/>
          <p:cNvSpPr txBox="1"/>
          <p:nvPr/>
        </p:nvSpPr>
        <p:spPr>
          <a:xfrm>
            <a:off x="10501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.28</a:t>
            </a:r>
            <a:endParaRPr b="1" sz="1800">
              <a:solidFill>
                <a:schemeClr val="accent3"/>
              </a:solidFill>
              <a:latin typeface="Open Sans"/>
              <a:ea typeface="Open Sans"/>
              <a:cs typeface="Open Sans"/>
              <a:sym typeface="Open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id="517" name="Google Shape;517;p79"/>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518" name="Google Shape;518;p79"/>
          <p:cNvSpPr txBox="1"/>
          <p:nvPr>
            <p:ph type="title"/>
          </p:nvPr>
        </p:nvSpPr>
        <p:spPr>
          <a:xfrm>
            <a:off x="1543050" y="1003700"/>
            <a:ext cx="52029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four models that ExpressRoute connectivity supports?</a:t>
            </a:r>
            <a:endParaRPr sz="4500">
              <a:solidFill>
                <a:srgbClr val="274E13"/>
              </a:solidFill>
            </a:endParaRPr>
          </a:p>
        </p:txBody>
      </p:sp>
      <p:sp>
        <p:nvSpPr>
          <p:cNvPr id="519" name="Google Shape;519;p79"/>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Q.29</a:t>
            </a:r>
            <a:endParaRPr b="1" sz="1800">
              <a:solidFill>
                <a:schemeClr val="accent3"/>
              </a:solidFill>
              <a:latin typeface="Open Sans"/>
              <a:ea typeface="Open Sans"/>
              <a:cs typeface="Open Sans"/>
              <a:sym typeface="Open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80"/>
          <p:cNvPicPr preferRelativeResize="0"/>
          <p:nvPr/>
        </p:nvPicPr>
        <p:blipFill>
          <a:blip r:embed="rId3">
            <a:alphaModFix/>
          </a:blip>
          <a:stretch>
            <a:fillRect/>
          </a:stretch>
        </p:blipFill>
        <p:spPr>
          <a:xfrm rot="731053">
            <a:off x="523018" y="-291777"/>
            <a:ext cx="7222289" cy="5727054"/>
          </a:xfrm>
          <a:prstGeom prst="rect">
            <a:avLst/>
          </a:prstGeom>
          <a:noFill/>
          <a:ln>
            <a:noFill/>
          </a:ln>
          <a:effectLst>
            <a:outerShdw blurRad="57150" rotWithShape="0" algn="bl" dir="5400000" dist="19050">
              <a:srgbClr val="000000">
                <a:alpha val="50000"/>
              </a:srgbClr>
            </a:outerShdw>
          </a:effectLst>
        </p:spPr>
      </p:pic>
      <p:sp>
        <p:nvSpPr>
          <p:cNvPr id="525" name="Google Shape;525;p80"/>
          <p:cNvSpPr txBox="1"/>
          <p:nvPr>
            <p:ph type="title"/>
          </p:nvPr>
        </p:nvSpPr>
        <p:spPr>
          <a:xfrm>
            <a:off x="1439925" y="778875"/>
            <a:ext cx="5967600" cy="2770500"/>
          </a:xfrm>
          <a:prstGeom prst="rect">
            <a:avLst/>
          </a:prstGeom>
        </p:spPr>
        <p:txBody>
          <a:bodyPr anchorCtr="0" anchor="ctr" bIns="91425" lIns="91425" spcFirstLastPara="1" rIns="91425" wrap="square" tIns="91425">
            <a:spAutoFit/>
          </a:bodyPr>
          <a:lstStyle/>
          <a:p>
            <a:pPr indent="0" lvl="0" marL="0" rtl="0" algn="l">
              <a:lnSpc>
                <a:spcPct val="115000"/>
              </a:lnSpc>
              <a:spcBef>
                <a:spcPts val="1200"/>
              </a:spcBef>
              <a:spcAft>
                <a:spcPts val="0"/>
              </a:spcAft>
              <a:buNone/>
            </a:pPr>
            <a:r>
              <a:rPr b="0" lang="en" sz="2000">
                <a:solidFill>
                  <a:srgbClr val="1F1F1F"/>
                </a:solidFill>
                <a:latin typeface="Arial"/>
                <a:ea typeface="Arial"/>
                <a:cs typeface="Arial"/>
                <a:sym typeface="Arial"/>
              </a:rPr>
              <a:t>ExpressRoute supports four models that you can use to connect your on-premises network to the Microsoft cloud:</a:t>
            </a:r>
            <a:endParaRPr b="0" sz="2000">
              <a:solidFill>
                <a:srgbClr val="1F1F1F"/>
              </a:solidFill>
              <a:latin typeface="Arial"/>
              <a:ea typeface="Arial"/>
              <a:cs typeface="Arial"/>
              <a:sym typeface="Arial"/>
            </a:endParaRPr>
          </a:p>
          <a:p>
            <a:pPr indent="-355600" lvl="0" marL="457200" rtl="0" algn="l">
              <a:lnSpc>
                <a:spcPct val="115000"/>
              </a:lnSpc>
              <a:spcBef>
                <a:spcPts val="1200"/>
              </a:spcBef>
              <a:spcAft>
                <a:spcPts val="0"/>
              </a:spcAft>
              <a:buClr>
                <a:srgbClr val="1F1F1F"/>
              </a:buClr>
              <a:buSzPts val="2000"/>
              <a:buFont typeface="Arial"/>
              <a:buAutoNum type="arabicPeriod"/>
            </a:pPr>
            <a:r>
              <a:rPr lang="en" sz="2000">
                <a:solidFill>
                  <a:srgbClr val="1F1F1F"/>
                </a:solidFill>
                <a:latin typeface="Arial"/>
                <a:ea typeface="Arial"/>
                <a:cs typeface="Arial"/>
                <a:sym typeface="Arial"/>
              </a:rPr>
              <a:t>CloudExchange colocation</a:t>
            </a:r>
            <a:endParaRPr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lang="en" sz="2000">
                <a:solidFill>
                  <a:srgbClr val="1F1F1F"/>
                </a:solidFill>
                <a:latin typeface="Arial"/>
                <a:ea typeface="Arial"/>
                <a:cs typeface="Arial"/>
                <a:sym typeface="Arial"/>
              </a:rPr>
              <a:t>Point-to-point Ethernet connection</a:t>
            </a:r>
            <a:endParaRPr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lang="en" sz="2000">
                <a:solidFill>
                  <a:srgbClr val="1F1F1F"/>
                </a:solidFill>
                <a:latin typeface="Arial"/>
                <a:ea typeface="Arial"/>
                <a:cs typeface="Arial"/>
                <a:sym typeface="Arial"/>
              </a:rPr>
              <a:t>Any-to-any connection</a:t>
            </a:r>
            <a:r>
              <a:rPr b="0" lang="en" sz="1900">
                <a:solidFill>
                  <a:srgbClr val="1F1F1F"/>
                </a:solidFill>
                <a:latin typeface="Arial"/>
                <a:ea typeface="Arial"/>
                <a:cs typeface="Arial"/>
                <a:sym typeface="Arial"/>
              </a:rPr>
              <a:t> </a:t>
            </a:r>
            <a:r>
              <a:rPr b="0" lang="en" sz="1800">
                <a:solidFill>
                  <a:srgbClr val="1F1F1F"/>
                </a:solidFill>
                <a:latin typeface="Arial"/>
                <a:ea typeface="Arial"/>
                <a:cs typeface="Arial"/>
                <a:sym typeface="Arial"/>
              </a:rPr>
              <a:t>(to integrate your WAN)</a:t>
            </a:r>
            <a:endParaRPr b="0" sz="18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lang="en" sz="2000">
                <a:solidFill>
                  <a:srgbClr val="1F1F1F"/>
                </a:solidFill>
                <a:latin typeface="Arial"/>
                <a:ea typeface="Arial"/>
                <a:cs typeface="Arial"/>
                <a:sym typeface="Arial"/>
              </a:rPr>
              <a:t>Directly from ExpressRoute sites</a:t>
            </a:r>
            <a:endParaRPr sz="2000">
              <a:solidFill>
                <a:srgbClr val="1F1F1F"/>
              </a:solidFill>
              <a:latin typeface="Arial"/>
              <a:ea typeface="Arial"/>
              <a:cs typeface="Arial"/>
              <a:sym typeface="Arial"/>
            </a:endParaRPr>
          </a:p>
        </p:txBody>
      </p:sp>
      <p:sp>
        <p:nvSpPr>
          <p:cNvPr id="526" name="Google Shape;526;p80"/>
          <p:cNvSpPr txBox="1"/>
          <p:nvPr/>
        </p:nvSpPr>
        <p:spPr>
          <a:xfrm>
            <a:off x="10501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.29</a:t>
            </a:r>
            <a:endParaRPr b="1" sz="1800">
              <a:solidFill>
                <a:schemeClr val="accent3"/>
              </a:solidFill>
              <a:latin typeface="Open Sans"/>
              <a:ea typeface="Open Sans"/>
              <a:cs typeface="Open Sans"/>
              <a:sym typeface="Open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pic>
        <p:nvPicPr>
          <p:cNvPr id="531" name="Google Shape;531;p81"/>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532" name="Google Shape;532;p81"/>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benefits of Azure DNS?</a:t>
            </a:r>
            <a:endParaRPr sz="4500">
              <a:solidFill>
                <a:srgbClr val="274E13"/>
              </a:solidFill>
            </a:endParaRPr>
          </a:p>
        </p:txBody>
      </p:sp>
      <p:sp>
        <p:nvSpPr>
          <p:cNvPr id="533" name="Google Shape;533;p81"/>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Q.30</a:t>
            </a:r>
            <a:endParaRPr b="1" sz="1800">
              <a:solidFill>
                <a:schemeClr val="accent3"/>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07" name="Google Shape;107;p19"/>
          <p:cNvSpPr txBox="1"/>
          <p:nvPr>
            <p:ph type="title"/>
          </p:nvPr>
        </p:nvSpPr>
        <p:spPr>
          <a:xfrm>
            <a:off x="1986850" y="744050"/>
            <a:ext cx="4594500" cy="2102700"/>
          </a:xfrm>
          <a:prstGeom prst="rect">
            <a:avLst/>
          </a:prstGeom>
        </p:spPr>
        <p:txBody>
          <a:bodyPr anchorCtr="0" anchor="ctr" bIns="91425" lIns="91425" spcFirstLastPara="1" rIns="91425" wrap="square" tIns="91425">
            <a:spAutoFit/>
          </a:bodyPr>
          <a:lstStyle/>
          <a:p>
            <a:pPr indent="-406400" lvl="0" marL="457200" rtl="0" algn="l">
              <a:lnSpc>
                <a:spcPct val="115000"/>
              </a:lnSpc>
              <a:spcBef>
                <a:spcPts val="0"/>
              </a:spcBef>
              <a:spcAft>
                <a:spcPts val="0"/>
              </a:spcAft>
              <a:buClr>
                <a:srgbClr val="1F1F1F"/>
              </a:buClr>
              <a:buSzPts val="2800"/>
              <a:buFont typeface="Arial"/>
              <a:buChar char="●"/>
            </a:pPr>
            <a:r>
              <a:rPr b="0" lang="en" sz="2800">
                <a:solidFill>
                  <a:srgbClr val="1F1F1F"/>
                </a:solidFill>
                <a:latin typeface="Arial"/>
                <a:ea typeface="Arial"/>
                <a:cs typeface="Arial"/>
                <a:sym typeface="Arial"/>
              </a:rPr>
              <a:t>Private Cloud</a:t>
            </a:r>
            <a:endParaRPr b="0" sz="2800">
              <a:solidFill>
                <a:srgbClr val="1F1F1F"/>
              </a:solidFill>
              <a:latin typeface="Arial"/>
              <a:ea typeface="Arial"/>
              <a:cs typeface="Arial"/>
              <a:sym typeface="Arial"/>
            </a:endParaRPr>
          </a:p>
          <a:p>
            <a:pPr indent="-406400" lvl="0" marL="457200" rtl="0" algn="l">
              <a:lnSpc>
                <a:spcPct val="115000"/>
              </a:lnSpc>
              <a:spcBef>
                <a:spcPts val="0"/>
              </a:spcBef>
              <a:spcAft>
                <a:spcPts val="0"/>
              </a:spcAft>
              <a:buClr>
                <a:srgbClr val="1F1F1F"/>
              </a:buClr>
              <a:buSzPts val="2800"/>
              <a:buFont typeface="Arial"/>
              <a:buChar char="●"/>
            </a:pPr>
            <a:r>
              <a:rPr b="0" lang="en" sz="2800">
                <a:solidFill>
                  <a:srgbClr val="1F1F1F"/>
                </a:solidFill>
                <a:latin typeface="Arial"/>
                <a:ea typeface="Arial"/>
                <a:cs typeface="Arial"/>
                <a:sym typeface="Arial"/>
              </a:rPr>
              <a:t>Public Cloud</a:t>
            </a:r>
            <a:endParaRPr b="0" sz="2800">
              <a:solidFill>
                <a:srgbClr val="1F1F1F"/>
              </a:solidFill>
              <a:latin typeface="Arial"/>
              <a:ea typeface="Arial"/>
              <a:cs typeface="Arial"/>
              <a:sym typeface="Arial"/>
            </a:endParaRPr>
          </a:p>
          <a:p>
            <a:pPr indent="-406400" lvl="0" marL="457200" rtl="0" algn="l">
              <a:lnSpc>
                <a:spcPct val="115000"/>
              </a:lnSpc>
              <a:spcBef>
                <a:spcPts val="0"/>
              </a:spcBef>
              <a:spcAft>
                <a:spcPts val="0"/>
              </a:spcAft>
              <a:buClr>
                <a:srgbClr val="1F1F1F"/>
              </a:buClr>
              <a:buSzPts val="2800"/>
              <a:buFont typeface="Arial"/>
              <a:buChar char="●"/>
            </a:pPr>
            <a:r>
              <a:rPr b="0" lang="en" sz="2800">
                <a:solidFill>
                  <a:srgbClr val="1F1F1F"/>
                </a:solidFill>
                <a:latin typeface="Arial"/>
                <a:ea typeface="Arial"/>
                <a:cs typeface="Arial"/>
                <a:sym typeface="Arial"/>
              </a:rPr>
              <a:t>Hybrid Cloud</a:t>
            </a:r>
            <a:endParaRPr b="0" sz="2800">
              <a:solidFill>
                <a:srgbClr val="1F1F1F"/>
              </a:solidFill>
              <a:latin typeface="Arial"/>
              <a:ea typeface="Arial"/>
              <a:cs typeface="Arial"/>
              <a:sym typeface="Arial"/>
            </a:endParaRPr>
          </a:p>
          <a:p>
            <a:pPr indent="-406400" lvl="0" marL="457200" rtl="0" algn="l">
              <a:lnSpc>
                <a:spcPct val="115000"/>
              </a:lnSpc>
              <a:spcBef>
                <a:spcPts val="0"/>
              </a:spcBef>
              <a:spcAft>
                <a:spcPts val="0"/>
              </a:spcAft>
              <a:buClr>
                <a:srgbClr val="1F1F1F"/>
              </a:buClr>
              <a:buSzPts val="2800"/>
              <a:buFont typeface="Arial"/>
              <a:buChar char="●"/>
            </a:pPr>
            <a:r>
              <a:rPr b="0" lang="en" sz="2800">
                <a:solidFill>
                  <a:srgbClr val="1F1F1F"/>
                </a:solidFill>
                <a:latin typeface="Arial"/>
                <a:ea typeface="Arial"/>
                <a:cs typeface="Arial"/>
                <a:sym typeface="Arial"/>
              </a:rPr>
              <a:t>Multi-Cloud</a:t>
            </a:r>
            <a:endParaRPr b="0" sz="2800">
              <a:solidFill>
                <a:srgbClr val="1F1F1F"/>
              </a:solidFill>
              <a:latin typeface="Arial"/>
              <a:ea typeface="Arial"/>
              <a:cs typeface="Arial"/>
              <a:sym typeface="Arial"/>
            </a:endParaRPr>
          </a:p>
        </p:txBody>
      </p:sp>
      <p:sp>
        <p:nvSpPr>
          <p:cNvPr id="108" name="Google Shape;108;p19"/>
          <p:cNvSpPr txBox="1"/>
          <p:nvPr/>
        </p:nvSpPr>
        <p:spPr>
          <a:xfrm>
            <a:off x="1154410" y="325250"/>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A.2</a:t>
            </a:r>
            <a:endParaRPr b="1" sz="1800">
              <a:solidFill>
                <a:schemeClr val="accent3"/>
              </a:solidFill>
              <a:latin typeface="Open Sans"/>
              <a:ea typeface="Open Sans"/>
              <a:cs typeface="Open Sans"/>
              <a:sym typeface="Open San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82"/>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539" name="Google Shape;539;p82"/>
          <p:cNvSpPr txBox="1"/>
          <p:nvPr>
            <p:ph type="title"/>
          </p:nvPr>
        </p:nvSpPr>
        <p:spPr>
          <a:xfrm>
            <a:off x="1592325" y="702675"/>
            <a:ext cx="5758200" cy="3835800"/>
          </a:xfrm>
          <a:prstGeom prst="rect">
            <a:avLst/>
          </a:prstGeom>
        </p:spPr>
        <p:txBody>
          <a:bodyPr anchorCtr="0" anchor="ctr" bIns="91425" lIns="91425" spcFirstLastPara="1" rIns="91425" wrap="square" tIns="91425">
            <a:spAutoFit/>
          </a:bodyPr>
          <a:lstStyle/>
          <a:p>
            <a:pPr indent="0" lvl="0" marL="0" rtl="0" algn="l">
              <a:lnSpc>
                <a:spcPct val="115000"/>
              </a:lnSpc>
              <a:spcBef>
                <a:spcPts val="1200"/>
              </a:spcBef>
              <a:spcAft>
                <a:spcPts val="0"/>
              </a:spcAft>
              <a:buNone/>
            </a:pPr>
            <a:r>
              <a:rPr b="0" lang="en" sz="2400">
                <a:solidFill>
                  <a:srgbClr val="1F1F1F"/>
                </a:solidFill>
                <a:latin typeface="Arial"/>
                <a:ea typeface="Arial"/>
                <a:cs typeface="Arial"/>
                <a:sym typeface="Arial"/>
              </a:rPr>
              <a:t>Azure DNS leverages the scope and scale of Microsoft Azure to provide:</a:t>
            </a:r>
            <a:endParaRPr b="0" sz="2400">
              <a:solidFill>
                <a:srgbClr val="1F1F1F"/>
              </a:solidFill>
              <a:latin typeface="Arial"/>
              <a:ea typeface="Arial"/>
              <a:cs typeface="Arial"/>
              <a:sym typeface="Arial"/>
            </a:endParaRPr>
          </a:p>
          <a:p>
            <a:pPr indent="-381000" lvl="0" marL="457200" rtl="0" algn="l">
              <a:lnSpc>
                <a:spcPct val="115000"/>
              </a:lnSpc>
              <a:spcBef>
                <a:spcPts val="1200"/>
              </a:spcBef>
              <a:spcAft>
                <a:spcPts val="0"/>
              </a:spcAft>
              <a:buClr>
                <a:srgbClr val="1F1F1F"/>
              </a:buClr>
              <a:buSzPts val="2400"/>
              <a:buFont typeface="Arial"/>
              <a:buAutoNum type="arabicPeriod"/>
            </a:pPr>
            <a:r>
              <a:rPr b="0" lang="en" sz="2400">
                <a:solidFill>
                  <a:srgbClr val="1F1F1F"/>
                </a:solidFill>
                <a:latin typeface="Arial"/>
                <a:ea typeface="Arial"/>
                <a:cs typeface="Arial"/>
                <a:sym typeface="Arial"/>
              </a:rPr>
              <a:t>Reliability and performance</a:t>
            </a:r>
            <a:endParaRPr b="0" sz="2400">
              <a:solidFill>
                <a:srgbClr val="1F1F1F"/>
              </a:solidFill>
              <a:latin typeface="Arial"/>
              <a:ea typeface="Arial"/>
              <a:cs typeface="Arial"/>
              <a:sym typeface="Arial"/>
            </a:endParaRPr>
          </a:p>
          <a:p>
            <a:pPr indent="-381000" lvl="0" marL="457200" rtl="0" algn="l">
              <a:lnSpc>
                <a:spcPct val="115000"/>
              </a:lnSpc>
              <a:spcBef>
                <a:spcPts val="0"/>
              </a:spcBef>
              <a:spcAft>
                <a:spcPts val="0"/>
              </a:spcAft>
              <a:buClr>
                <a:srgbClr val="1F1F1F"/>
              </a:buClr>
              <a:buSzPts val="2400"/>
              <a:buFont typeface="Arial"/>
              <a:buAutoNum type="arabicPeriod"/>
            </a:pPr>
            <a:r>
              <a:rPr b="0" lang="en" sz="2400">
                <a:solidFill>
                  <a:srgbClr val="1F1F1F"/>
                </a:solidFill>
                <a:latin typeface="Arial"/>
                <a:ea typeface="Arial"/>
                <a:cs typeface="Arial"/>
                <a:sym typeface="Arial"/>
              </a:rPr>
              <a:t>Security</a:t>
            </a:r>
            <a:r>
              <a:rPr b="0" lang="en" sz="2100">
                <a:solidFill>
                  <a:srgbClr val="1F1F1F"/>
                </a:solidFill>
                <a:latin typeface="Arial"/>
                <a:ea typeface="Arial"/>
                <a:cs typeface="Arial"/>
                <a:sym typeface="Arial"/>
              </a:rPr>
              <a:t> (based on Azure Resource Mgr)</a:t>
            </a:r>
            <a:endParaRPr b="0" sz="2100">
              <a:solidFill>
                <a:srgbClr val="1F1F1F"/>
              </a:solidFill>
              <a:latin typeface="Arial"/>
              <a:ea typeface="Arial"/>
              <a:cs typeface="Arial"/>
              <a:sym typeface="Arial"/>
            </a:endParaRPr>
          </a:p>
          <a:p>
            <a:pPr indent="-381000" lvl="0" marL="457200" rtl="0" algn="l">
              <a:lnSpc>
                <a:spcPct val="115000"/>
              </a:lnSpc>
              <a:spcBef>
                <a:spcPts val="0"/>
              </a:spcBef>
              <a:spcAft>
                <a:spcPts val="0"/>
              </a:spcAft>
              <a:buClr>
                <a:srgbClr val="1F1F1F"/>
              </a:buClr>
              <a:buSzPts val="2400"/>
              <a:buFont typeface="Arial"/>
              <a:buAutoNum type="arabicPeriod"/>
            </a:pPr>
            <a:r>
              <a:rPr b="0" lang="en" sz="2400">
                <a:solidFill>
                  <a:srgbClr val="1F1F1F"/>
                </a:solidFill>
                <a:latin typeface="Arial"/>
                <a:ea typeface="Arial"/>
                <a:cs typeface="Arial"/>
                <a:sym typeface="Arial"/>
              </a:rPr>
              <a:t>Ease of Use</a:t>
            </a:r>
            <a:endParaRPr b="0" sz="2400">
              <a:solidFill>
                <a:srgbClr val="1F1F1F"/>
              </a:solidFill>
              <a:latin typeface="Arial"/>
              <a:ea typeface="Arial"/>
              <a:cs typeface="Arial"/>
              <a:sym typeface="Arial"/>
            </a:endParaRPr>
          </a:p>
          <a:p>
            <a:pPr indent="-381000" lvl="0" marL="457200" rtl="0" algn="l">
              <a:lnSpc>
                <a:spcPct val="115000"/>
              </a:lnSpc>
              <a:spcBef>
                <a:spcPts val="0"/>
              </a:spcBef>
              <a:spcAft>
                <a:spcPts val="0"/>
              </a:spcAft>
              <a:buClr>
                <a:srgbClr val="1F1F1F"/>
              </a:buClr>
              <a:buSzPts val="2400"/>
              <a:buFont typeface="Arial"/>
              <a:buAutoNum type="arabicPeriod"/>
            </a:pPr>
            <a:r>
              <a:rPr b="0" lang="en" sz="2400">
                <a:solidFill>
                  <a:srgbClr val="1F1F1F"/>
                </a:solidFill>
                <a:latin typeface="Arial"/>
                <a:ea typeface="Arial"/>
                <a:cs typeface="Arial"/>
                <a:sym typeface="Arial"/>
              </a:rPr>
              <a:t>Customizable virtual networks</a:t>
            </a:r>
            <a:endParaRPr b="0" sz="2400">
              <a:solidFill>
                <a:srgbClr val="1F1F1F"/>
              </a:solidFill>
              <a:latin typeface="Arial"/>
              <a:ea typeface="Arial"/>
              <a:cs typeface="Arial"/>
              <a:sym typeface="Arial"/>
            </a:endParaRPr>
          </a:p>
          <a:p>
            <a:pPr indent="-381000" lvl="0" marL="457200" rtl="0" algn="l">
              <a:lnSpc>
                <a:spcPct val="115000"/>
              </a:lnSpc>
              <a:spcBef>
                <a:spcPts val="0"/>
              </a:spcBef>
              <a:spcAft>
                <a:spcPts val="0"/>
              </a:spcAft>
              <a:buClr>
                <a:srgbClr val="1F1F1F"/>
              </a:buClr>
              <a:buSzPts val="2400"/>
              <a:buFont typeface="Arial"/>
              <a:buAutoNum type="arabicPeriod"/>
            </a:pPr>
            <a:r>
              <a:rPr b="0" lang="en" sz="2400">
                <a:solidFill>
                  <a:srgbClr val="1F1F1F"/>
                </a:solidFill>
                <a:latin typeface="Arial"/>
                <a:ea typeface="Arial"/>
                <a:cs typeface="Arial"/>
                <a:sym typeface="Arial"/>
              </a:rPr>
              <a:t>Alias records</a:t>
            </a:r>
            <a:endParaRPr b="0" sz="2400">
              <a:solidFill>
                <a:srgbClr val="1F1F1F"/>
              </a:solidFill>
              <a:latin typeface="Arial"/>
              <a:ea typeface="Arial"/>
              <a:cs typeface="Arial"/>
              <a:sym typeface="Arial"/>
            </a:endParaRPr>
          </a:p>
          <a:p>
            <a:pPr indent="0" lvl="0" marL="0" rtl="0" algn="l">
              <a:lnSpc>
                <a:spcPct val="115000"/>
              </a:lnSpc>
              <a:spcBef>
                <a:spcPts val="1200"/>
              </a:spcBef>
              <a:spcAft>
                <a:spcPts val="0"/>
              </a:spcAft>
              <a:buNone/>
            </a:pPr>
            <a:r>
              <a:t/>
            </a:r>
            <a:endParaRPr sz="2400">
              <a:solidFill>
                <a:srgbClr val="1F1F1F"/>
              </a:solidFill>
              <a:latin typeface="Arial"/>
              <a:ea typeface="Arial"/>
              <a:cs typeface="Arial"/>
              <a:sym typeface="Arial"/>
            </a:endParaRPr>
          </a:p>
        </p:txBody>
      </p:sp>
      <p:sp>
        <p:nvSpPr>
          <p:cNvPr id="540" name="Google Shape;540;p82"/>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.30</a:t>
            </a:r>
            <a:endParaRPr b="1" sz="1800">
              <a:solidFill>
                <a:schemeClr val="accent3"/>
              </a:solidFill>
              <a:latin typeface="Open Sans"/>
              <a:ea typeface="Open Sans"/>
              <a:cs typeface="Open Sans"/>
              <a:sym typeface="Open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544" name="Shape 544"/>
        <p:cNvGrpSpPr/>
        <p:nvPr/>
      </p:nvGrpSpPr>
      <p:grpSpPr>
        <a:xfrm>
          <a:off x="0" y="0"/>
          <a:ext cx="0" cy="0"/>
          <a:chOff x="0" y="0"/>
          <a:chExt cx="0" cy="0"/>
        </a:xfrm>
      </p:grpSpPr>
      <p:sp>
        <p:nvSpPr>
          <p:cNvPr id="545" name="Google Shape;545;p83"/>
          <p:cNvSpPr txBox="1"/>
          <p:nvPr>
            <p:ph type="title"/>
          </p:nvPr>
        </p:nvSpPr>
        <p:spPr>
          <a:xfrm>
            <a:off x="490250" y="526350"/>
            <a:ext cx="7837800" cy="4090800"/>
          </a:xfrm>
          <a:prstGeom prst="rect">
            <a:avLst/>
          </a:prstGeom>
        </p:spPr>
        <p:txBody>
          <a:bodyPr anchorCtr="0" anchor="ctr" bIns="91425" lIns="91425" spcFirstLastPara="1" rIns="91425" wrap="square" tIns="91425">
            <a:normAutofit/>
          </a:bodyPr>
          <a:lstStyle/>
          <a:p>
            <a:pPr indent="0" lvl="0" marL="0" rtl="0" algn="l">
              <a:lnSpc>
                <a:spcPct val="112500"/>
              </a:lnSpc>
              <a:spcBef>
                <a:spcPts val="0"/>
              </a:spcBef>
              <a:spcAft>
                <a:spcPts val="0"/>
              </a:spcAft>
              <a:buNone/>
            </a:pPr>
            <a:r>
              <a:rPr b="1" lang="en" sz="2300">
                <a:solidFill>
                  <a:srgbClr val="161616"/>
                </a:solidFill>
                <a:highlight>
                  <a:srgbClr val="FFFFFF"/>
                </a:highlight>
                <a:latin typeface="Arial"/>
                <a:ea typeface="Arial"/>
                <a:cs typeface="Arial"/>
                <a:sym typeface="Arial"/>
              </a:rPr>
              <a:t>Microsoft Azure Fundamentals: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Describe Azure architecture and services</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Next module: </a:t>
            </a:r>
            <a:endParaRPr b="1" sz="2300">
              <a:solidFill>
                <a:srgbClr val="161616"/>
              </a:solidFill>
              <a:highlight>
                <a:srgbClr val="FFFFFF"/>
              </a:highlight>
              <a:latin typeface="Arial"/>
              <a:ea typeface="Arial"/>
              <a:cs typeface="Arial"/>
              <a:sym typeface="Arial"/>
            </a:endParaRPr>
          </a:p>
          <a:p>
            <a:pPr indent="0" lvl="0" marL="45720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#2.3 Describe Azure storage services</a:t>
            </a:r>
            <a:endParaRPr b="1" sz="2300">
              <a:solidFill>
                <a:srgbClr val="161616"/>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4000">
              <a:solidFill>
                <a:srgbClr val="1F1F1F"/>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pic>
        <p:nvPicPr>
          <p:cNvPr id="550" name="Google Shape;550;p84"/>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551" name="Google Shape;551;p84"/>
          <p:cNvSpPr txBox="1"/>
          <p:nvPr>
            <p:ph type="title"/>
          </p:nvPr>
        </p:nvSpPr>
        <p:spPr>
          <a:xfrm>
            <a:off x="15430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different storage account types </a:t>
            </a:r>
            <a:r>
              <a:rPr lang="en" sz="4500">
                <a:solidFill>
                  <a:srgbClr val="274E13"/>
                </a:solidFill>
              </a:rPr>
              <a:t>available</a:t>
            </a:r>
            <a:r>
              <a:rPr lang="en" sz="4500">
                <a:solidFill>
                  <a:srgbClr val="274E13"/>
                </a:solidFill>
              </a:rPr>
              <a:t> in Azure?</a:t>
            </a:r>
            <a:endParaRPr sz="4500">
              <a:solidFill>
                <a:srgbClr val="274E13"/>
              </a:solidFill>
            </a:endParaRPr>
          </a:p>
        </p:txBody>
      </p:sp>
      <p:sp>
        <p:nvSpPr>
          <p:cNvPr id="552" name="Google Shape;552;p84"/>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Q.31</a:t>
            </a:r>
            <a:endParaRPr b="1" sz="1800">
              <a:solidFill>
                <a:schemeClr val="accent3"/>
              </a:solidFill>
              <a:latin typeface="Open Sans"/>
              <a:ea typeface="Open Sans"/>
              <a:cs typeface="Open Sans"/>
              <a:sym typeface="Open San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pic>
        <p:nvPicPr>
          <p:cNvPr id="557" name="Google Shape;557;p85"/>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558" name="Google Shape;558;p85"/>
          <p:cNvSpPr txBox="1"/>
          <p:nvPr>
            <p:ph type="title"/>
          </p:nvPr>
        </p:nvSpPr>
        <p:spPr>
          <a:xfrm>
            <a:off x="1439925" y="702675"/>
            <a:ext cx="5915100" cy="4186800"/>
          </a:xfrm>
          <a:prstGeom prst="rect">
            <a:avLst/>
          </a:prstGeom>
        </p:spPr>
        <p:txBody>
          <a:bodyPr anchorCtr="0" anchor="ctr" bIns="91425" lIns="91425" spcFirstLastPara="1" rIns="91425" wrap="square" tIns="91425">
            <a:spAutoFit/>
          </a:bodyPr>
          <a:lstStyle/>
          <a:p>
            <a:pPr indent="0" lvl="0" marL="0" rtl="0" algn="l">
              <a:lnSpc>
                <a:spcPct val="115000"/>
              </a:lnSpc>
              <a:spcBef>
                <a:spcPts val="1200"/>
              </a:spcBef>
              <a:spcAft>
                <a:spcPts val="0"/>
              </a:spcAft>
              <a:buNone/>
            </a:pPr>
            <a:r>
              <a:rPr b="0" lang="en" sz="2000">
                <a:solidFill>
                  <a:srgbClr val="1F1F1F"/>
                </a:solidFill>
                <a:latin typeface="Arial"/>
                <a:ea typeface="Arial"/>
                <a:cs typeface="Arial"/>
                <a:sym typeface="Arial"/>
              </a:rPr>
              <a:t>A storage account provides a unique namespace for your Azure Storage data that's accessible from anywhere in the world over HTTP or HTTPS.</a:t>
            </a:r>
            <a:endParaRPr b="0" sz="2000">
              <a:solidFill>
                <a:srgbClr val="1F1F1F"/>
              </a:solidFill>
              <a:latin typeface="Arial"/>
              <a:ea typeface="Arial"/>
              <a:cs typeface="Arial"/>
              <a:sym typeface="Arial"/>
            </a:endParaRPr>
          </a:p>
          <a:p>
            <a:pPr indent="-355600" lvl="0" marL="457200" rtl="0" algn="l">
              <a:lnSpc>
                <a:spcPct val="115000"/>
              </a:lnSpc>
              <a:spcBef>
                <a:spcPts val="120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Locally redundant storage (LRS)</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Geo-redundant storage (GRS)</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Read-access geo-redundant storage (RA-GRS)</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Zone-redundant storage (ZRS)</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Geo-zone-redundant storage (GZRS)</a:t>
            </a:r>
            <a:endParaRPr b="0" sz="2000">
              <a:solidFill>
                <a:srgbClr val="1F1F1F"/>
              </a:solidFill>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AutoNum type="arabicPeriod"/>
            </a:pPr>
            <a:r>
              <a:rPr b="0" lang="en" sz="2000">
                <a:solidFill>
                  <a:srgbClr val="1F1F1F"/>
                </a:solidFill>
                <a:latin typeface="Arial"/>
                <a:ea typeface="Arial"/>
                <a:cs typeface="Arial"/>
                <a:sym typeface="Arial"/>
              </a:rPr>
              <a:t>Read-access geo-zone-redundant storage (RA-GZRS)</a:t>
            </a:r>
            <a:endParaRPr b="0" sz="2000">
              <a:solidFill>
                <a:srgbClr val="1F1F1F"/>
              </a:solidFill>
              <a:latin typeface="Arial"/>
              <a:ea typeface="Arial"/>
              <a:cs typeface="Arial"/>
              <a:sym typeface="Arial"/>
            </a:endParaRPr>
          </a:p>
        </p:txBody>
      </p:sp>
      <p:sp>
        <p:nvSpPr>
          <p:cNvPr id="559" name="Google Shape;559;p85"/>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.31</a:t>
            </a:r>
            <a:endParaRPr b="1" sz="1800">
              <a:solidFill>
                <a:schemeClr val="accent3"/>
              </a:solidFill>
              <a:latin typeface="Open Sans"/>
              <a:ea typeface="Open Sans"/>
              <a:cs typeface="Open Sans"/>
              <a:sym typeface="Open Sans"/>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id="564" name="Google Shape;564;p86"/>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565" name="Google Shape;565;p86"/>
          <p:cNvSpPr txBox="1"/>
          <p:nvPr>
            <p:ph type="title"/>
          </p:nvPr>
        </p:nvSpPr>
        <p:spPr>
          <a:xfrm>
            <a:off x="1543050" y="1003700"/>
            <a:ext cx="52029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the different SERVICES supported in each storage account type?</a:t>
            </a:r>
            <a:endParaRPr sz="4500">
              <a:solidFill>
                <a:srgbClr val="274E13"/>
              </a:solidFill>
            </a:endParaRPr>
          </a:p>
        </p:txBody>
      </p:sp>
      <p:sp>
        <p:nvSpPr>
          <p:cNvPr id="566" name="Google Shape;566;p86"/>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Q.32</a:t>
            </a:r>
            <a:endParaRPr b="1" sz="1800">
              <a:solidFill>
                <a:schemeClr val="accent3"/>
              </a:solidFill>
              <a:latin typeface="Open Sans"/>
              <a:ea typeface="Open Sans"/>
              <a:cs typeface="Open Sans"/>
              <a:sym typeface="Open Sans"/>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pic>
        <p:nvPicPr>
          <p:cNvPr id="571" name="Google Shape;571;p87"/>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572" name="Google Shape;572;p87"/>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A.32</a:t>
            </a:r>
            <a:endParaRPr b="1" sz="1800">
              <a:solidFill>
                <a:schemeClr val="accent3"/>
              </a:solidFill>
              <a:latin typeface="Open Sans"/>
              <a:ea typeface="Open Sans"/>
              <a:cs typeface="Open Sans"/>
              <a:sym typeface="Open Sans"/>
            </a:endParaRPr>
          </a:p>
        </p:txBody>
      </p:sp>
      <p:graphicFrame>
        <p:nvGraphicFramePr>
          <p:cNvPr id="573" name="Google Shape;573;p87"/>
          <p:cNvGraphicFramePr/>
          <p:nvPr/>
        </p:nvGraphicFramePr>
        <p:xfrm>
          <a:off x="1238875" y="972150"/>
          <a:ext cx="3000000" cy="3000000"/>
        </p:xfrm>
        <a:graphic>
          <a:graphicData uri="http://schemas.openxmlformats.org/drawingml/2006/table">
            <a:tbl>
              <a:tblPr>
                <a:noFill/>
                <a:tableStyleId>{D9593039-F43F-4FEA-8FCE-B5E8F4821B58}</a:tableStyleId>
              </a:tblPr>
              <a:tblGrid>
                <a:gridCol w="2064025"/>
                <a:gridCol w="2064025"/>
                <a:gridCol w="2064025"/>
              </a:tblGrid>
              <a:tr h="381000">
                <a:tc>
                  <a:txBody>
                    <a:bodyPr/>
                    <a:lstStyle/>
                    <a:p>
                      <a:pPr indent="0" lvl="0" marL="0" rtl="0" algn="l">
                        <a:lnSpc>
                          <a:spcPct val="150000"/>
                        </a:lnSpc>
                        <a:spcBef>
                          <a:spcPts val="0"/>
                        </a:spcBef>
                        <a:spcAft>
                          <a:spcPts val="0"/>
                        </a:spcAft>
                        <a:buNone/>
                      </a:pPr>
                      <a:r>
                        <a:rPr b="1" lang="en">
                          <a:solidFill>
                            <a:srgbClr val="161616"/>
                          </a:solidFill>
                          <a:highlight>
                            <a:srgbClr val="FFFFFF"/>
                          </a:highlight>
                        </a:rPr>
                        <a:t>Type</a:t>
                      </a:r>
                      <a:endParaRPr b="1">
                        <a:solidFill>
                          <a:srgbClr val="161616"/>
                        </a:solidFill>
                        <a:highlight>
                          <a:srgbClr val="FFFFFF"/>
                        </a:highlight>
                      </a:endParaRPr>
                    </a:p>
                  </a:txBody>
                  <a:tcPr marT="91425" marB="91425" marR="91425" marL="91425">
                    <a:solidFill>
                      <a:schemeClr val="lt1"/>
                    </a:solidFill>
                  </a:tcPr>
                </a:tc>
                <a:tc>
                  <a:txBody>
                    <a:bodyPr/>
                    <a:lstStyle/>
                    <a:p>
                      <a:pPr indent="0" lvl="0" marL="0" rtl="0" algn="l">
                        <a:lnSpc>
                          <a:spcPct val="150000"/>
                        </a:lnSpc>
                        <a:spcBef>
                          <a:spcPts val="0"/>
                        </a:spcBef>
                        <a:spcAft>
                          <a:spcPts val="0"/>
                        </a:spcAft>
                        <a:buNone/>
                      </a:pPr>
                      <a:r>
                        <a:rPr b="1" lang="en">
                          <a:solidFill>
                            <a:srgbClr val="161616"/>
                          </a:solidFill>
                          <a:highlight>
                            <a:srgbClr val="FFFFFF"/>
                          </a:highlight>
                        </a:rPr>
                        <a:t>Supported services</a:t>
                      </a:r>
                      <a:endParaRPr b="1">
                        <a:solidFill>
                          <a:srgbClr val="161616"/>
                        </a:solidFill>
                        <a:highlight>
                          <a:srgbClr val="FFFFFF"/>
                        </a:highlight>
                      </a:endParaRPr>
                    </a:p>
                  </a:txBody>
                  <a:tcPr marT="91425" marB="91425" marR="91425" marL="91425">
                    <a:solidFill>
                      <a:schemeClr val="lt1"/>
                    </a:solidFill>
                  </a:tcPr>
                </a:tc>
                <a:tc>
                  <a:txBody>
                    <a:bodyPr/>
                    <a:lstStyle/>
                    <a:p>
                      <a:pPr indent="0" lvl="0" marL="0" rtl="0" algn="l">
                        <a:lnSpc>
                          <a:spcPct val="150000"/>
                        </a:lnSpc>
                        <a:spcBef>
                          <a:spcPts val="0"/>
                        </a:spcBef>
                        <a:spcAft>
                          <a:spcPts val="0"/>
                        </a:spcAft>
                        <a:buNone/>
                      </a:pPr>
                      <a:r>
                        <a:rPr b="1" lang="en">
                          <a:solidFill>
                            <a:srgbClr val="161616"/>
                          </a:solidFill>
                          <a:highlight>
                            <a:srgbClr val="FFFFFF"/>
                          </a:highlight>
                        </a:rPr>
                        <a:t>Redundancy Options</a:t>
                      </a:r>
                      <a:endParaRPr b="1">
                        <a:solidFill>
                          <a:srgbClr val="161616"/>
                        </a:solidFill>
                        <a:highlight>
                          <a:srgbClr val="FFFFFF"/>
                        </a:highlight>
                      </a:endParaRPr>
                    </a:p>
                  </a:txBody>
                  <a:tcPr marT="91425" marB="91425" marR="91425" marL="91425">
                    <a:solidFill>
                      <a:schemeClr val="lt1"/>
                    </a:solidFill>
                  </a:tcPr>
                </a:tc>
              </a:tr>
              <a:tr h="381000">
                <a:tc>
                  <a:txBody>
                    <a:bodyPr/>
                    <a:lstStyle/>
                    <a:p>
                      <a:pPr indent="0" lvl="0" marL="0" rtl="0" algn="l">
                        <a:lnSpc>
                          <a:spcPct val="150000"/>
                        </a:lnSpc>
                        <a:spcBef>
                          <a:spcPts val="0"/>
                        </a:spcBef>
                        <a:spcAft>
                          <a:spcPts val="0"/>
                        </a:spcAft>
                        <a:buNone/>
                      </a:pPr>
                      <a:r>
                        <a:rPr lang="en">
                          <a:solidFill>
                            <a:srgbClr val="161616"/>
                          </a:solidFill>
                          <a:highlight>
                            <a:srgbClr val="FFFFFF"/>
                          </a:highlight>
                        </a:rPr>
                        <a:t>Standard general-purpose v2</a:t>
                      </a:r>
                      <a:endParaRPr>
                        <a:solidFill>
                          <a:srgbClr val="161616"/>
                        </a:solidFill>
                        <a:highlight>
                          <a:srgbClr val="FFFFFF"/>
                        </a:highlight>
                      </a:endParaRPr>
                    </a:p>
                  </a:txBody>
                  <a:tcPr marT="91425" marB="91425" marR="91425" marL="91425">
                    <a:solidFill>
                      <a:schemeClr val="lt1"/>
                    </a:solidFill>
                  </a:tcPr>
                </a:tc>
                <a:tc>
                  <a:txBody>
                    <a:bodyPr/>
                    <a:lstStyle/>
                    <a:p>
                      <a:pPr indent="0" lvl="0" marL="0" rtl="0" algn="l">
                        <a:lnSpc>
                          <a:spcPct val="150000"/>
                        </a:lnSpc>
                        <a:spcBef>
                          <a:spcPts val="0"/>
                        </a:spcBef>
                        <a:spcAft>
                          <a:spcPts val="0"/>
                        </a:spcAft>
                        <a:buNone/>
                      </a:pPr>
                      <a:r>
                        <a:rPr lang="en">
                          <a:solidFill>
                            <a:srgbClr val="161616"/>
                          </a:solidFill>
                          <a:highlight>
                            <a:srgbClr val="FFFFFF"/>
                          </a:highlight>
                        </a:rPr>
                        <a:t>Blob Storage (including Data Lake Storage), Queue Storage, Table Storage, and Azure Files</a:t>
                      </a:r>
                      <a:endParaRPr>
                        <a:solidFill>
                          <a:srgbClr val="161616"/>
                        </a:solidFill>
                        <a:highlight>
                          <a:srgbClr val="FFFFFF"/>
                        </a:highlight>
                      </a:endParaRPr>
                    </a:p>
                  </a:txBody>
                  <a:tcPr marT="91425" marB="91425" marR="91425" marL="91425">
                    <a:solidFill>
                      <a:schemeClr val="lt1"/>
                    </a:solidFill>
                  </a:tcPr>
                </a:tc>
                <a:tc>
                  <a:txBody>
                    <a:bodyPr/>
                    <a:lstStyle/>
                    <a:p>
                      <a:pPr indent="0" lvl="0" marL="0" rtl="0" algn="l">
                        <a:lnSpc>
                          <a:spcPct val="150000"/>
                        </a:lnSpc>
                        <a:spcBef>
                          <a:spcPts val="0"/>
                        </a:spcBef>
                        <a:spcAft>
                          <a:spcPts val="0"/>
                        </a:spcAft>
                        <a:buNone/>
                      </a:pPr>
                      <a:r>
                        <a:rPr lang="en">
                          <a:solidFill>
                            <a:srgbClr val="161616"/>
                          </a:solidFill>
                          <a:highlight>
                            <a:srgbClr val="FFFFFF"/>
                          </a:highlight>
                        </a:rPr>
                        <a:t>LRS, GRS, RA-GRS, ZRS, GZRS, RA-GZRS</a:t>
                      </a:r>
                      <a:endParaRPr>
                        <a:solidFill>
                          <a:srgbClr val="161616"/>
                        </a:solidFill>
                        <a:highlight>
                          <a:srgbClr val="FFFFFF"/>
                        </a:highlight>
                      </a:endParaRPr>
                    </a:p>
                  </a:txBody>
                  <a:tcPr marT="91425" marB="91425" marR="91425" marL="91425">
                    <a:solidFill>
                      <a:schemeClr val="lt1"/>
                    </a:solidFill>
                  </a:tcPr>
                </a:tc>
              </a:tr>
              <a:tr h="381000">
                <a:tc>
                  <a:txBody>
                    <a:bodyPr/>
                    <a:lstStyle/>
                    <a:p>
                      <a:pPr indent="0" lvl="0" marL="0" rtl="0" algn="l">
                        <a:lnSpc>
                          <a:spcPct val="150000"/>
                        </a:lnSpc>
                        <a:spcBef>
                          <a:spcPts val="0"/>
                        </a:spcBef>
                        <a:spcAft>
                          <a:spcPts val="0"/>
                        </a:spcAft>
                        <a:buNone/>
                      </a:pPr>
                      <a:r>
                        <a:rPr lang="en">
                          <a:solidFill>
                            <a:srgbClr val="161616"/>
                          </a:solidFill>
                          <a:highlight>
                            <a:srgbClr val="FFFFFF"/>
                          </a:highlight>
                        </a:rPr>
                        <a:t>Premium block blobs</a:t>
                      </a:r>
                      <a:endParaRPr>
                        <a:solidFill>
                          <a:srgbClr val="161616"/>
                        </a:solidFill>
                        <a:highlight>
                          <a:srgbClr val="FFFFFF"/>
                        </a:highlight>
                      </a:endParaRPr>
                    </a:p>
                  </a:txBody>
                  <a:tcPr marT="91425" marB="91425" marR="91425" marL="91425">
                    <a:solidFill>
                      <a:schemeClr val="lt1"/>
                    </a:solidFill>
                  </a:tcPr>
                </a:tc>
                <a:tc>
                  <a:txBody>
                    <a:bodyPr/>
                    <a:lstStyle/>
                    <a:p>
                      <a:pPr indent="0" lvl="0" marL="0" rtl="0" algn="l">
                        <a:lnSpc>
                          <a:spcPct val="150000"/>
                        </a:lnSpc>
                        <a:spcBef>
                          <a:spcPts val="0"/>
                        </a:spcBef>
                        <a:spcAft>
                          <a:spcPts val="0"/>
                        </a:spcAft>
                        <a:buNone/>
                      </a:pPr>
                      <a:r>
                        <a:rPr lang="en">
                          <a:solidFill>
                            <a:srgbClr val="161616"/>
                          </a:solidFill>
                          <a:highlight>
                            <a:srgbClr val="FFFFFF"/>
                          </a:highlight>
                        </a:rPr>
                        <a:t>Blob Storage (including Data Lake Storage)</a:t>
                      </a:r>
                      <a:endParaRPr>
                        <a:solidFill>
                          <a:srgbClr val="161616"/>
                        </a:solidFill>
                        <a:highlight>
                          <a:srgbClr val="FFFFFF"/>
                        </a:highlight>
                      </a:endParaRPr>
                    </a:p>
                  </a:txBody>
                  <a:tcPr marT="91425" marB="91425" marR="91425" marL="91425">
                    <a:solidFill>
                      <a:schemeClr val="lt1"/>
                    </a:solidFill>
                  </a:tcPr>
                </a:tc>
                <a:tc>
                  <a:txBody>
                    <a:bodyPr/>
                    <a:lstStyle/>
                    <a:p>
                      <a:pPr indent="0" lvl="0" marL="0" rtl="0" algn="l">
                        <a:lnSpc>
                          <a:spcPct val="150000"/>
                        </a:lnSpc>
                        <a:spcBef>
                          <a:spcPts val="0"/>
                        </a:spcBef>
                        <a:spcAft>
                          <a:spcPts val="0"/>
                        </a:spcAft>
                        <a:buNone/>
                      </a:pPr>
                      <a:r>
                        <a:rPr lang="en">
                          <a:solidFill>
                            <a:srgbClr val="161616"/>
                          </a:solidFill>
                          <a:highlight>
                            <a:srgbClr val="FFFFFF"/>
                          </a:highlight>
                        </a:rPr>
                        <a:t>LRS, ZRS</a:t>
                      </a:r>
                      <a:endParaRPr>
                        <a:solidFill>
                          <a:srgbClr val="161616"/>
                        </a:solidFill>
                        <a:highlight>
                          <a:srgbClr val="FFFFFF"/>
                        </a:highlight>
                      </a:endParaRPr>
                    </a:p>
                  </a:txBody>
                  <a:tcPr marT="91425" marB="91425" marR="91425" marL="91425">
                    <a:solidFill>
                      <a:schemeClr val="lt1"/>
                    </a:solidFill>
                  </a:tcPr>
                </a:tc>
              </a:tr>
              <a:tr h="381000">
                <a:tc>
                  <a:txBody>
                    <a:bodyPr/>
                    <a:lstStyle/>
                    <a:p>
                      <a:pPr indent="0" lvl="0" marL="0" rtl="0" algn="l">
                        <a:lnSpc>
                          <a:spcPct val="150000"/>
                        </a:lnSpc>
                        <a:spcBef>
                          <a:spcPts val="0"/>
                        </a:spcBef>
                        <a:spcAft>
                          <a:spcPts val="0"/>
                        </a:spcAft>
                        <a:buNone/>
                      </a:pPr>
                      <a:r>
                        <a:rPr lang="en">
                          <a:solidFill>
                            <a:srgbClr val="161616"/>
                          </a:solidFill>
                          <a:highlight>
                            <a:srgbClr val="FFFFFF"/>
                          </a:highlight>
                        </a:rPr>
                        <a:t>Premium file shares</a:t>
                      </a:r>
                      <a:endParaRPr>
                        <a:solidFill>
                          <a:srgbClr val="161616"/>
                        </a:solidFill>
                        <a:highlight>
                          <a:srgbClr val="FFFFFF"/>
                        </a:highlight>
                      </a:endParaRPr>
                    </a:p>
                  </a:txBody>
                  <a:tcPr marT="91425" marB="91425" marR="91425" marL="91425">
                    <a:solidFill>
                      <a:schemeClr val="lt1"/>
                    </a:solidFill>
                  </a:tcPr>
                </a:tc>
                <a:tc>
                  <a:txBody>
                    <a:bodyPr/>
                    <a:lstStyle/>
                    <a:p>
                      <a:pPr indent="0" lvl="0" marL="0" rtl="0" algn="l">
                        <a:lnSpc>
                          <a:spcPct val="150000"/>
                        </a:lnSpc>
                        <a:spcBef>
                          <a:spcPts val="0"/>
                        </a:spcBef>
                        <a:spcAft>
                          <a:spcPts val="0"/>
                        </a:spcAft>
                        <a:buNone/>
                      </a:pPr>
                      <a:r>
                        <a:rPr lang="en">
                          <a:solidFill>
                            <a:srgbClr val="161616"/>
                          </a:solidFill>
                          <a:highlight>
                            <a:srgbClr val="FFFFFF"/>
                          </a:highlight>
                        </a:rPr>
                        <a:t>Azure Files</a:t>
                      </a:r>
                      <a:endParaRPr>
                        <a:solidFill>
                          <a:srgbClr val="161616"/>
                        </a:solidFill>
                        <a:highlight>
                          <a:srgbClr val="FFFFFF"/>
                        </a:highlight>
                      </a:endParaRPr>
                    </a:p>
                  </a:txBody>
                  <a:tcPr marT="91425" marB="91425" marR="91425" marL="91425">
                    <a:solidFill>
                      <a:schemeClr val="lt1"/>
                    </a:solidFill>
                  </a:tcPr>
                </a:tc>
                <a:tc>
                  <a:txBody>
                    <a:bodyPr/>
                    <a:lstStyle/>
                    <a:p>
                      <a:pPr indent="0" lvl="0" marL="0" rtl="0" algn="l">
                        <a:lnSpc>
                          <a:spcPct val="150000"/>
                        </a:lnSpc>
                        <a:spcBef>
                          <a:spcPts val="0"/>
                        </a:spcBef>
                        <a:spcAft>
                          <a:spcPts val="0"/>
                        </a:spcAft>
                        <a:buNone/>
                      </a:pPr>
                      <a:r>
                        <a:rPr lang="en">
                          <a:solidFill>
                            <a:srgbClr val="161616"/>
                          </a:solidFill>
                          <a:highlight>
                            <a:srgbClr val="FFFFFF"/>
                          </a:highlight>
                        </a:rPr>
                        <a:t>LRS, ZRS</a:t>
                      </a:r>
                      <a:endParaRPr>
                        <a:solidFill>
                          <a:srgbClr val="161616"/>
                        </a:solidFill>
                        <a:highlight>
                          <a:srgbClr val="FFFFFF"/>
                        </a:highlight>
                      </a:endParaRPr>
                    </a:p>
                  </a:txBody>
                  <a:tcPr marT="91425" marB="91425" marR="91425" marL="91425">
                    <a:solidFill>
                      <a:schemeClr val="lt1"/>
                    </a:solidFill>
                  </a:tcPr>
                </a:tc>
              </a:tr>
              <a:tr h="381000">
                <a:tc>
                  <a:txBody>
                    <a:bodyPr/>
                    <a:lstStyle/>
                    <a:p>
                      <a:pPr indent="0" lvl="0" marL="0" rtl="0" algn="l">
                        <a:lnSpc>
                          <a:spcPct val="150000"/>
                        </a:lnSpc>
                        <a:spcBef>
                          <a:spcPts val="0"/>
                        </a:spcBef>
                        <a:spcAft>
                          <a:spcPts val="0"/>
                        </a:spcAft>
                        <a:buNone/>
                      </a:pPr>
                      <a:r>
                        <a:rPr lang="en">
                          <a:solidFill>
                            <a:srgbClr val="161616"/>
                          </a:solidFill>
                          <a:highlight>
                            <a:srgbClr val="FFFFFF"/>
                          </a:highlight>
                        </a:rPr>
                        <a:t>Premium page blobs</a:t>
                      </a:r>
                      <a:endParaRPr>
                        <a:solidFill>
                          <a:srgbClr val="161616"/>
                        </a:solidFill>
                        <a:highlight>
                          <a:srgbClr val="FFFFFF"/>
                        </a:highlight>
                      </a:endParaRPr>
                    </a:p>
                  </a:txBody>
                  <a:tcPr marT="91425" marB="91425" marR="91425" marL="91425">
                    <a:solidFill>
                      <a:schemeClr val="lt1"/>
                    </a:solidFill>
                  </a:tcPr>
                </a:tc>
                <a:tc>
                  <a:txBody>
                    <a:bodyPr/>
                    <a:lstStyle/>
                    <a:p>
                      <a:pPr indent="0" lvl="0" marL="0" rtl="0" algn="l">
                        <a:lnSpc>
                          <a:spcPct val="150000"/>
                        </a:lnSpc>
                        <a:spcBef>
                          <a:spcPts val="0"/>
                        </a:spcBef>
                        <a:spcAft>
                          <a:spcPts val="0"/>
                        </a:spcAft>
                        <a:buNone/>
                      </a:pPr>
                      <a:r>
                        <a:rPr lang="en">
                          <a:solidFill>
                            <a:srgbClr val="161616"/>
                          </a:solidFill>
                          <a:highlight>
                            <a:srgbClr val="FFFFFF"/>
                          </a:highlight>
                        </a:rPr>
                        <a:t>Page blobs only</a:t>
                      </a:r>
                      <a:endParaRPr>
                        <a:solidFill>
                          <a:srgbClr val="161616"/>
                        </a:solidFill>
                        <a:highlight>
                          <a:srgbClr val="FFFFFF"/>
                        </a:highlight>
                      </a:endParaRPr>
                    </a:p>
                  </a:txBody>
                  <a:tcPr marT="91425" marB="91425" marR="91425" marL="91425">
                    <a:solidFill>
                      <a:schemeClr val="lt1"/>
                    </a:solidFill>
                  </a:tcPr>
                </a:tc>
                <a:tc>
                  <a:txBody>
                    <a:bodyPr/>
                    <a:lstStyle/>
                    <a:p>
                      <a:pPr indent="0" lvl="0" marL="0" rtl="0" algn="l">
                        <a:lnSpc>
                          <a:spcPct val="150000"/>
                        </a:lnSpc>
                        <a:spcBef>
                          <a:spcPts val="0"/>
                        </a:spcBef>
                        <a:spcAft>
                          <a:spcPts val="0"/>
                        </a:spcAft>
                        <a:buNone/>
                      </a:pPr>
                      <a:r>
                        <a:rPr lang="en">
                          <a:solidFill>
                            <a:srgbClr val="161616"/>
                          </a:solidFill>
                          <a:highlight>
                            <a:srgbClr val="FFFFFF"/>
                          </a:highlight>
                        </a:rPr>
                        <a:t>LRS</a:t>
                      </a:r>
                      <a:endParaRPr>
                        <a:solidFill>
                          <a:srgbClr val="161616"/>
                        </a:solidFill>
                        <a:highlight>
                          <a:srgbClr val="FFFFFF"/>
                        </a:highlight>
                      </a:endParaRPr>
                    </a:p>
                  </a:txBody>
                  <a:tcPr marT="91425" marB="91425" marR="91425" marL="91425">
                    <a:solidFill>
                      <a:schemeClr val="lt1"/>
                    </a:solid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pic>
        <p:nvPicPr>
          <p:cNvPr id="578" name="Google Shape;578;p88"/>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579" name="Google Shape;579;p88"/>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endParaRPr sz="4500">
              <a:solidFill>
                <a:srgbClr val="274E13"/>
              </a:solidFill>
            </a:endParaRPr>
          </a:p>
          <a:p>
            <a:pPr indent="0" lvl="0" marL="0" rtl="0" algn="ctr">
              <a:spcBef>
                <a:spcPts val="0"/>
              </a:spcBef>
              <a:spcAft>
                <a:spcPts val="0"/>
              </a:spcAft>
              <a:buNone/>
            </a:pPr>
            <a:r>
              <a:rPr lang="en" sz="4500">
                <a:solidFill>
                  <a:srgbClr val="274E13"/>
                </a:solidFill>
              </a:rPr>
              <a:t>Azure Storage Services</a:t>
            </a:r>
            <a:endParaRPr sz="4500">
              <a:solidFill>
                <a:srgbClr val="274E13"/>
              </a:solidFill>
            </a:endParaRPr>
          </a:p>
        </p:txBody>
      </p:sp>
      <p:sp>
        <p:nvSpPr>
          <p:cNvPr id="580" name="Google Shape;580;p88"/>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Q.33a</a:t>
            </a:r>
            <a:endParaRPr b="1" sz="1800">
              <a:solidFill>
                <a:schemeClr val="accent3"/>
              </a:solidFill>
              <a:latin typeface="Open Sans"/>
              <a:ea typeface="Open Sans"/>
              <a:cs typeface="Open Sans"/>
              <a:sym typeface="Open San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pic>
        <p:nvPicPr>
          <p:cNvPr id="585" name="Google Shape;585;p89"/>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586" name="Google Shape;586;p89"/>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.33a</a:t>
            </a:r>
            <a:endParaRPr b="1" sz="1800">
              <a:solidFill>
                <a:schemeClr val="accent3"/>
              </a:solidFill>
              <a:latin typeface="Open Sans"/>
              <a:ea typeface="Open Sans"/>
              <a:cs typeface="Open Sans"/>
              <a:sym typeface="Open Sans"/>
            </a:endParaRPr>
          </a:p>
        </p:txBody>
      </p:sp>
      <p:sp>
        <p:nvSpPr>
          <p:cNvPr id="587" name="Google Shape;587;p89"/>
          <p:cNvSpPr txBox="1"/>
          <p:nvPr/>
        </p:nvSpPr>
        <p:spPr>
          <a:xfrm>
            <a:off x="1434900" y="855075"/>
            <a:ext cx="6204000" cy="3678900"/>
          </a:xfrm>
          <a:prstGeom prst="rect">
            <a:avLst/>
          </a:prstGeom>
          <a:noFill/>
          <a:ln>
            <a:noFill/>
          </a:ln>
        </p:spPr>
        <p:txBody>
          <a:bodyPr anchorCtr="0" anchor="ctr" bIns="91425" lIns="91425" spcFirstLastPara="1" rIns="91425" wrap="square" tIns="91425">
            <a:spAutoFit/>
          </a:bodyPr>
          <a:lstStyle/>
          <a:p>
            <a:pPr indent="-355600" lvl="0" marL="457200" marR="0" rtl="0" algn="l">
              <a:lnSpc>
                <a:spcPct val="115000"/>
              </a:lnSpc>
              <a:spcBef>
                <a:spcPts val="1200"/>
              </a:spcBef>
              <a:spcAft>
                <a:spcPts val="0"/>
              </a:spcAft>
              <a:buClr>
                <a:srgbClr val="1F1F1F"/>
              </a:buClr>
              <a:buSzPts val="2000"/>
              <a:buFont typeface="Arial"/>
              <a:buAutoNum type="arabicPeriod"/>
            </a:pPr>
            <a:r>
              <a:rPr b="1" lang="en" sz="2000">
                <a:solidFill>
                  <a:srgbClr val="1F1F1F"/>
                </a:solidFill>
              </a:rPr>
              <a:t>Azure Blobs</a:t>
            </a:r>
            <a:r>
              <a:rPr lang="en" sz="2000">
                <a:solidFill>
                  <a:srgbClr val="1F1F1F"/>
                </a:solidFill>
              </a:rPr>
              <a:t>: A massively scalable object store for UNSTRUCTURED text and binary data. </a:t>
            </a:r>
            <a:endParaRPr sz="2000">
              <a:solidFill>
                <a:srgbClr val="1F1F1F"/>
              </a:solidFill>
            </a:endParaRPr>
          </a:p>
          <a:p>
            <a:pPr indent="-355600" lvl="0" marL="457200" marR="0" rtl="0" algn="l">
              <a:lnSpc>
                <a:spcPct val="115000"/>
              </a:lnSpc>
              <a:spcBef>
                <a:spcPts val="0"/>
              </a:spcBef>
              <a:spcAft>
                <a:spcPts val="0"/>
              </a:spcAft>
              <a:buClr>
                <a:srgbClr val="1F1F1F"/>
              </a:buClr>
              <a:buSzPts val="2000"/>
              <a:buFont typeface="Arial"/>
              <a:buAutoNum type="arabicPeriod"/>
            </a:pPr>
            <a:r>
              <a:rPr b="1" lang="en" sz="2000">
                <a:solidFill>
                  <a:srgbClr val="1F1F1F"/>
                </a:solidFill>
              </a:rPr>
              <a:t>Azure Files:</a:t>
            </a:r>
            <a:r>
              <a:rPr lang="en" sz="2000">
                <a:solidFill>
                  <a:srgbClr val="1F1F1F"/>
                </a:solidFill>
              </a:rPr>
              <a:t> Managed file shares for cloud or on-premises deployments.</a:t>
            </a:r>
            <a:endParaRPr sz="2000">
              <a:solidFill>
                <a:srgbClr val="1F1F1F"/>
              </a:solidFill>
            </a:endParaRPr>
          </a:p>
          <a:p>
            <a:pPr indent="-355600" lvl="0" marL="457200" marR="0" rtl="0" algn="l">
              <a:lnSpc>
                <a:spcPct val="115000"/>
              </a:lnSpc>
              <a:spcBef>
                <a:spcPts val="0"/>
              </a:spcBef>
              <a:spcAft>
                <a:spcPts val="0"/>
              </a:spcAft>
              <a:buClr>
                <a:srgbClr val="1F1F1F"/>
              </a:buClr>
              <a:buSzPts val="2000"/>
              <a:buFont typeface="Arial"/>
              <a:buAutoNum type="arabicPeriod"/>
            </a:pPr>
            <a:r>
              <a:rPr b="1" lang="en" sz="2000">
                <a:solidFill>
                  <a:srgbClr val="1F1F1F"/>
                </a:solidFill>
              </a:rPr>
              <a:t>Azure Queues: </a:t>
            </a:r>
            <a:r>
              <a:rPr lang="en" sz="2000">
                <a:solidFill>
                  <a:srgbClr val="1F1F1F"/>
                </a:solidFill>
              </a:rPr>
              <a:t>A messaging store for reliable messaging between application components.</a:t>
            </a:r>
            <a:endParaRPr sz="2000">
              <a:solidFill>
                <a:srgbClr val="1F1F1F"/>
              </a:solidFill>
            </a:endParaRPr>
          </a:p>
          <a:p>
            <a:pPr indent="-355600" lvl="0" marL="457200" marR="0" rtl="0" algn="l">
              <a:lnSpc>
                <a:spcPct val="115000"/>
              </a:lnSpc>
              <a:spcBef>
                <a:spcPts val="0"/>
              </a:spcBef>
              <a:spcAft>
                <a:spcPts val="0"/>
              </a:spcAft>
              <a:buClr>
                <a:srgbClr val="1F1F1F"/>
              </a:buClr>
              <a:buSzPts val="2000"/>
              <a:buFont typeface="Arial"/>
              <a:buAutoNum type="arabicPeriod"/>
            </a:pPr>
            <a:r>
              <a:rPr b="1" lang="en" sz="2000">
                <a:solidFill>
                  <a:srgbClr val="1F1F1F"/>
                </a:solidFill>
              </a:rPr>
              <a:t>Azure Disks:</a:t>
            </a:r>
            <a:r>
              <a:rPr lang="en" sz="2000">
                <a:solidFill>
                  <a:srgbClr val="1F1F1F"/>
                </a:solidFill>
              </a:rPr>
              <a:t> Block-level storage volumes for Azure VMs.</a:t>
            </a:r>
            <a:endParaRPr sz="2000">
              <a:solidFill>
                <a:srgbClr val="1F1F1F"/>
              </a:solidFill>
            </a:endParaRPr>
          </a:p>
          <a:p>
            <a:pPr indent="-355600" lvl="0" marL="457200" marR="0" rtl="0" algn="l">
              <a:lnSpc>
                <a:spcPct val="115000"/>
              </a:lnSpc>
              <a:spcBef>
                <a:spcPts val="0"/>
              </a:spcBef>
              <a:spcAft>
                <a:spcPts val="0"/>
              </a:spcAft>
              <a:buClr>
                <a:srgbClr val="1F1F1F"/>
              </a:buClr>
              <a:buSzPts val="2000"/>
              <a:buFont typeface="Arial"/>
              <a:buAutoNum type="arabicPeriod"/>
            </a:pPr>
            <a:r>
              <a:rPr b="1" lang="en" sz="2000">
                <a:solidFill>
                  <a:srgbClr val="1F1F1F"/>
                </a:solidFill>
              </a:rPr>
              <a:t>Azure Tables:</a:t>
            </a:r>
            <a:r>
              <a:rPr lang="en" sz="2000">
                <a:solidFill>
                  <a:srgbClr val="1F1F1F"/>
                </a:solidFill>
              </a:rPr>
              <a:t> NoSQL table option for structured, non-relational data.</a:t>
            </a:r>
            <a:endParaRPr sz="2000">
              <a:solidFill>
                <a:srgbClr val="1F1F1F"/>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pic>
        <p:nvPicPr>
          <p:cNvPr id="592" name="Google Shape;592;p90"/>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593" name="Google Shape;593;p90"/>
          <p:cNvSpPr txBox="1"/>
          <p:nvPr>
            <p:ph type="title"/>
          </p:nvPr>
        </p:nvSpPr>
        <p:spPr>
          <a:xfrm>
            <a:off x="15430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are some advantages of Blob </a:t>
            </a:r>
            <a:r>
              <a:rPr lang="en" sz="4500">
                <a:solidFill>
                  <a:srgbClr val="274E13"/>
                </a:solidFill>
              </a:rPr>
              <a:t> Storage Services</a:t>
            </a:r>
            <a:endParaRPr sz="4500">
              <a:solidFill>
                <a:srgbClr val="274E13"/>
              </a:solidFill>
            </a:endParaRPr>
          </a:p>
        </p:txBody>
      </p:sp>
      <p:sp>
        <p:nvSpPr>
          <p:cNvPr id="594" name="Google Shape;594;p90"/>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Q.33b</a:t>
            </a:r>
            <a:endParaRPr b="1" sz="1800">
              <a:solidFill>
                <a:schemeClr val="accent3"/>
              </a:solidFill>
              <a:latin typeface="Open Sans"/>
              <a:ea typeface="Open Sans"/>
              <a:cs typeface="Open Sans"/>
              <a:sym typeface="Open Sans"/>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id="599" name="Google Shape;599;p91"/>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600" name="Google Shape;600;p91"/>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A.33b</a:t>
            </a:r>
            <a:endParaRPr b="1" sz="1800">
              <a:solidFill>
                <a:schemeClr val="accent3"/>
              </a:solidFill>
              <a:latin typeface="Open Sans"/>
              <a:ea typeface="Open Sans"/>
              <a:cs typeface="Open Sans"/>
              <a:sym typeface="Open Sans"/>
            </a:endParaRPr>
          </a:p>
        </p:txBody>
      </p:sp>
      <p:sp>
        <p:nvSpPr>
          <p:cNvPr id="601" name="Google Shape;601;p91"/>
          <p:cNvSpPr txBox="1"/>
          <p:nvPr/>
        </p:nvSpPr>
        <p:spPr>
          <a:xfrm>
            <a:off x="1434900" y="855075"/>
            <a:ext cx="5915700" cy="28506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b="1" lang="en" sz="1600">
                <a:solidFill>
                  <a:srgbClr val="1F1F1F"/>
                </a:solidFill>
              </a:rPr>
              <a:t>Azure Blobs</a:t>
            </a:r>
            <a:r>
              <a:rPr lang="en" sz="1600">
                <a:solidFill>
                  <a:srgbClr val="1F1F1F"/>
                </a:solidFill>
              </a:rPr>
              <a:t>: A massively scalable object store for UNSTRUCTURED text and binary data. </a:t>
            </a:r>
            <a:endParaRPr sz="1600">
              <a:solidFill>
                <a:srgbClr val="1F1F1F"/>
              </a:solidFill>
            </a:endParaRPr>
          </a:p>
          <a:p>
            <a:pPr indent="-330200" lvl="1" marL="914400" marR="0" rtl="0" algn="l">
              <a:lnSpc>
                <a:spcPct val="115000"/>
              </a:lnSpc>
              <a:spcBef>
                <a:spcPts val="1200"/>
              </a:spcBef>
              <a:spcAft>
                <a:spcPts val="0"/>
              </a:spcAft>
              <a:buClr>
                <a:srgbClr val="1F1F1F"/>
              </a:buClr>
              <a:buSzPts val="1600"/>
              <a:buFont typeface="Arial"/>
              <a:buChar char="○"/>
            </a:pPr>
            <a:r>
              <a:rPr lang="en" sz="1600">
                <a:solidFill>
                  <a:srgbClr val="1F1F1F"/>
                </a:solidFill>
              </a:rPr>
              <a:t>D</a:t>
            </a:r>
            <a:r>
              <a:rPr lang="en" sz="1600">
                <a:solidFill>
                  <a:srgbClr val="1F1F1F"/>
                </a:solidFill>
              </a:rPr>
              <a:t>oes </a:t>
            </a:r>
            <a:r>
              <a:rPr b="1" lang="en" sz="1600">
                <a:solidFill>
                  <a:srgbClr val="1F1F1F"/>
                </a:solidFill>
              </a:rPr>
              <a:t>NOT require developers to think about or manage disks.</a:t>
            </a:r>
            <a:r>
              <a:rPr lang="en" sz="1600">
                <a:solidFill>
                  <a:srgbClr val="1F1F1F"/>
                </a:solidFill>
              </a:rPr>
              <a:t> Data is uploaded as blobs, and Azure takes care of the physical storage needs.</a:t>
            </a:r>
            <a:endParaRPr sz="1600">
              <a:solidFill>
                <a:srgbClr val="1F1F1F"/>
              </a:solidFill>
            </a:endParaRPr>
          </a:p>
          <a:p>
            <a:pPr indent="-330200" lvl="1" marL="914400" marR="0" rtl="0" algn="l">
              <a:lnSpc>
                <a:spcPct val="115000"/>
              </a:lnSpc>
              <a:spcBef>
                <a:spcPts val="0"/>
              </a:spcBef>
              <a:spcAft>
                <a:spcPts val="0"/>
              </a:spcAft>
              <a:buClr>
                <a:srgbClr val="1F1F1F"/>
              </a:buClr>
              <a:buSzPts val="1600"/>
              <a:buFont typeface="Arial"/>
              <a:buChar char="○"/>
            </a:pPr>
            <a:r>
              <a:rPr lang="en" sz="1600">
                <a:solidFill>
                  <a:srgbClr val="1F1F1F"/>
                </a:solidFill>
              </a:rPr>
              <a:t>Users or client applications can </a:t>
            </a:r>
            <a:r>
              <a:rPr b="1" lang="en" sz="1600">
                <a:solidFill>
                  <a:srgbClr val="1F1F1F"/>
                </a:solidFill>
              </a:rPr>
              <a:t>access </a:t>
            </a:r>
            <a:r>
              <a:rPr lang="en" sz="1600">
                <a:solidFill>
                  <a:srgbClr val="1F1F1F"/>
                </a:solidFill>
              </a:rPr>
              <a:t>blobs via URLs, the Azure Storage REST API, Azure PowerShell, Azure CLI, or an Azure Storage client library</a:t>
            </a:r>
            <a:endParaRPr sz="1600">
              <a:solidFill>
                <a:srgbClr val="1F1F1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14" name="Google Shape;114;p20"/>
          <p:cNvSpPr txBox="1"/>
          <p:nvPr>
            <p:ph type="title"/>
          </p:nvPr>
        </p:nvSpPr>
        <p:spPr>
          <a:xfrm>
            <a:off x="1907826" y="1003700"/>
            <a:ext cx="4541400" cy="2955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r>
              <a:rPr lang="en" sz="4500">
                <a:solidFill>
                  <a:srgbClr val="274E13"/>
                </a:solidFill>
              </a:rPr>
              <a:t>the </a:t>
            </a:r>
            <a:endParaRPr sz="4500">
              <a:solidFill>
                <a:srgbClr val="274E13"/>
              </a:solidFill>
            </a:endParaRPr>
          </a:p>
          <a:p>
            <a:pPr indent="0" lvl="0" marL="0" rtl="0" algn="ctr">
              <a:spcBef>
                <a:spcPts val="0"/>
              </a:spcBef>
              <a:spcAft>
                <a:spcPts val="0"/>
              </a:spcAft>
              <a:buNone/>
            </a:pPr>
            <a:r>
              <a:rPr lang="en" sz="4500">
                <a:solidFill>
                  <a:srgbClr val="274E13"/>
                </a:solidFill>
              </a:rPr>
              <a:t>Consumption-based model and its benefits</a:t>
            </a:r>
            <a:endParaRPr sz="4500">
              <a:solidFill>
                <a:srgbClr val="274E13"/>
              </a:solidFill>
            </a:endParaRPr>
          </a:p>
        </p:txBody>
      </p:sp>
      <p:sp>
        <p:nvSpPr>
          <p:cNvPr id="115" name="Google Shape;115;p20"/>
          <p:cNvSpPr txBox="1"/>
          <p:nvPr/>
        </p:nvSpPr>
        <p:spPr>
          <a:xfrm>
            <a:off x="1441210" y="494575"/>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Q.3</a:t>
            </a:r>
            <a:endParaRPr b="1" sz="1800">
              <a:solidFill>
                <a:schemeClr val="accent3"/>
              </a:solidFill>
              <a:latin typeface="Open Sans"/>
              <a:ea typeface="Open Sans"/>
              <a:cs typeface="Open Sans"/>
              <a:sym typeface="Open Sans"/>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pic>
        <p:nvPicPr>
          <p:cNvPr id="606" name="Google Shape;606;p92"/>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607" name="Google Shape;607;p92"/>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endParaRPr sz="4500">
              <a:solidFill>
                <a:srgbClr val="274E13"/>
              </a:solidFill>
            </a:endParaRPr>
          </a:p>
          <a:p>
            <a:pPr indent="0" lvl="0" marL="0" rtl="0" algn="ctr">
              <a:spcBef>
                <a:spcPts val="0"/>
              </a:spcBef>
              <a:spcAft>
                <a:spcPts val="0"/>
              </a:spcAft>
              <a:buNone/>
            </a:pPr>
            <a:r>
              <a:rPr lang="en" sz="4500">
                <a:solidFill>
                  <a:srgbClr val="274E13"/>
                </a:solidFill>
              </a:rPr>
              <a:t>Azure Storage TIERS</a:t>
            </a:r>
            <a:endParaRPr sz="4500">
              <a:solidFill>
                <a:srgbClr val="274E13"/>
              </a:solidFill>
            </a:endParaRPr>
          </a:p>
        </p:txBody>
      </p:sp>
      <p:sp>
        <p:nvSpPr>
          <p:cNvPr id="608" name="Google Shape;608;p92"/>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Q.34</a:t>
            </a:r>
            <a:endParaRPr b="1" sz="1800">
              <a:solidFill>
                <a:schemeClr val="accent3"/>
              </a:solidFill>
              <a:latin typeface="Open Sans"/>
              <a:ea typeface="Open Sans"/>
              <a:cs typeface="Open Sans"/>
              <a:sym typeface="Open Sans"/>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pic>
        <p:nvPicPr>
          <p:cNvPr id="613" name="Google Shape;613;p93"/>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614" name="Google Shape;614;p93"/>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.34</a:t>
            </a:r>
            <a:endParaRPr b="1" sz="1800">
              <a:solidFill>
                <a:schemeClr val="accent3"/>
              </a:solidFill>
              <a:latin typeface="Open Sans"/>
              <a:ea typeface="Open Sans"/>
              <a:cs typeface="Open Sans"/>
              <a:sym typeface="Open Sans"/>
            </a:endParaRPr>
          </a:p>
        </p:txBody>
      </p:sp>
      <p:sp>
        <p:nvSpPr>
          <p:cNvPr id="615" name="Google Shape;615;p93"/>
          <p:cNvSpPr txBox="1"/>
          <p:nvPr/>
        </p:nvSpPr>
        <p:spPr>
          <a:xfrm>
            <a:off x="1282500" y="855075"/>
            <a:ext cx="6190500" cy="4117500"/>
          </a:xfrm>
          <a:prstGeom prst="rect">
            <a:avLst/>
          </a:prstGeom>
          <a:noFill/>
          <a:ln>
            <a:noFill/>
          </a:ln>
        </p:spPr>
        <p:txBody>
          <a:bodyPr anchorCtr="0" anchor="ctr" bIns="91425" lIns="91425" spcFirstLastPara="1" rIns="91425" wrap="square" tIns="91425">
            <a:spAutoFit/>
          </a:bodyPr>
          <a:lstStyle/>
          <a:p>
            <a:pPr indent="-317500" lvl="0" marL="457200" marR="0" rtl="0" algn="l">
              <a:lnSpc>
                <a:spcPct val="115000"/>
              </a:lnSpc>
              <a:spcBef>
                <a:spcPts val="1200"/>
              </a:spcBef>
              <a:spcAft>
                <a:spcPts val="0"/>
              </a:spcAft>
              <a:buClr>
                <a:srgbClr val="1F1F1F"/>
              </a:buClr>
              <a:buSzPts val="1400"/>
              <a:buFont typeface="Arial"/>
              <a:buAutoNum type="arabicPeriod"/>
            </a:pPr>
            <a:r>
              <a:rPr b="1" lang="en">
                <a:solidFill>
                  <a:srgbClr val="1F1F1F"/>
                </a:solidFill>
              </a:rPr>
              <a:t>Hot </a:t>
            </a:r>
            <a:r>
              <a:rPr lang="en">
                <a:solidFill>
                  <a:srgbClr val="1F1F1F"/>
                </a:solidFill>
              </a:rPr>
              <a:t>access tier: </a:t>
            </a:r>
            <a:endParaRPr>
              <a:solidFill>
                <a:srgbClr val="1F1F1F"/>
              </a:solidFill>
            </a:endParaRPr>
          </a:p>
          <a:p>
            <a:pPr indent="-317500" lvl="1" marL="914400" marR="0" rtl="0" algn="l">
              <a:lnSpc>
                <a:spcPct val="115000"/>
              </a:lnSpc>
              <a:spcBef>
                <a:spcPts val="0"/>
              </a:spcBef>
              <a:spcAft>
                <a:spcPts val="0"/>
              </a:spcAft>
              <a:buClr>
                <a:srgbClr val="1F1F1F"/>
              </a:buClr>
              <a:buSzPts val="1400"/>
              <a:buFont typeface="Arial"/>
              <a:buAutoNum type="alphaLcPeriod"/>
            </a:pPr>
            <a:r>
              <a:rPr lang="en">
                <a:solidFill>
                  <a:srgbClr val="1F1F1F"/>
                </a:solidFill>
              </a:rPr>
              <a:t>Optimized for storing data that is </a:t>
            </a:r>
            <a:r>
              <a:rPr b="1" lang="en">
                <a:solidFill>
                  <a:srgbClr val="1F1F1F"/>
                </a:solidFill>
              </a:rPr>
              <a:t>accessed frequently</a:t>
            </a:r>
            <a:r>
              <a:rPr lang="en">
                <a:solidFill>
                  <a:srgbClr val="1F1F1F"/>
                </a:solidFill>
              </a:rPr>
              <a:t> </a:t>
            </a:r>
            <a:endParaRPr>
              <a:solidFill>
                <a:srgbClr val="1F1F1F"/>
              </a:solidFill>
            </a:endParaRPr>
          </a:p>
          <a:p>
            <a:pPr indent="-317500" lvl="1" marL="914400" marR="0" rtl="0" algn="l">
              <a:lnSpc>
                <a:spcPct val="115000"/>
              </a:lnSpc>
              <a:spcBef>
                <a:spcPts val="0"/>
              </a:spcBef>
              <a:spcAft>
                <a:spcPts val="0"/>
              </a:spcAft>
              <a:buClr>
                <a:srgbClr val="1F1F1F"/>
              </a:buClr>
              <a:buSzPts val="1400"/>
              <a:buFont typeface="Arial"/>
              <a:buAutoNum type="alphaLcPeriod"/>
            </a:pPr>
            <a:r>
              <a:rPr lang="en">
                <a:solidFill>
                  <a:srgbClr val="1F1F1F"/>
                </a:solidFill>
              </a:rPr>
              <a:t>Example:  images for your </a:t>
            </a:r>
            <a:r>
              <a:rPr b="1" lang="en">
                <a:solidFill>
                  <a:srgbClr val="1F1F1F"/>
                </a:solidFill>
              </a:rPr>
              <a:t>website </a:t>
            </a:r>
            <a:endParaRPr b="1">
              <a:solidFill>
                <a:srgbClr val="1F1F1F"/>
              </a:solidFill>
            </a:endParaRPr>
          </a:p>
          <a:p>
            <a:pPr indent="-317500" lvl="1" marL="914400" marR="0" rtl="0" algn="l">
              <a:lnSpc>
                <a:spcPct val="115000"/>
              </a:lnSpc>
              <a:spcBef>
                <a:spcPts val="0"/>
              </a:spcBef>
              <a:spcAft>
                <a:spcPts val="0"/>
              </a:spcAft>
              <a:buClr>
                <a:srgbClr val="1F1F1F"/>
              </a:buClr>
              <a:buSzPts val="1400"/>
              <a:buFont typeface="Arial"/>
              <a:buAutoNum type="alphaLcPeriod"/>
            </a:pPr>
            <a:r>
              <a:rPr b="1" lang="en">
                <a:solidFill>
                  <a:srgbClr val="1F1F1F"/>
                </a:solidFill>
              </a:rPr>
              <a:t>Highest </a:t>
            </a:r>
            <a:r>
              <a:rPr lang="en">
                <a:solidFill>
                  <a:srgbClr val="1F1F1F"/>
                </a:solidFill>
              </a:rPr>
              <a:t>level of durability, retrieval latency, throughput characteristics, retrieval SLA, storage costs</a:t>
            </a:r>
            <a:endParaRPr>
              <a:solidFill>
                <a:srgbClr val="1F1F1F"/>
              </a:solidFill>
            </a:endParaRPr>
          </a:p>
          <a:p>
            <a:pPr indent="-317500" lvl="0" marL="457200" marR="0" rtl="0" algn="l">
              <a:lnSpc>
                <a:spcPct val="115000"/>
              </a:lnSpc>
              <a:spcBef>
                <a:spcPts val="0"/>
              </a:spcBef>
              <a:spcAft>
                <a:spcPts val="0"/>
              </a:spcAft>
              <a:buClr>
                <a:srgbClr val="1F1F1F"/>
              </a:buClr>
              <a:buSzPts val="1400"/>
              <a:buFont typeface="Arial"/>
              <a:buAutoNum type="arabicPeriod"/>
            </a:pPr>
            <a:r>
              <a:rPr b="1" lang="en">
                <a:solidFill>
                  <a:srgbClr val="1F1F1F"/>
                </a:solidFill>
              </a:rPr>
              <a:t>Cool</a:t>
            </a:r>
            <a:r>
              <a:rPr lang="en">
                <a:solidFill>
                  <a:srgbClr val="1F1F1F"/>
                </a:solidFill>
              </a:rPr>
              <a:t>: </a:t>
            </a:r>
            <a:endParaRPr>
              <a:solidFill>
                <a:srgbClr val="1F1F1F"/>
              </a:solidFill>
            </a:endParaRPr>
          </a:p>
          <a:p>
            <a:pPr indent="-317500" lvl="1" marL="914400" marR="0" rtl="0" algn="l">
              <a:lnSpc>
                <a:spcPct val="115000"/>
              </a:lnSpc>
              <a:spcBef>
                <a:spcPts val="0"/>
              </a:spcBef>
              <a:spcAft>
                <a:spcPts val="0"/>
              </a:spcAft>
              <a:buClr>
                <a:srgbClr val="1F1F1F"/>
              </a:buClr>
              <a:buSzPts val="1400"/>
              <a:buFont typeface="Arial"/>
              <a:buAutoNum type="alphaLcPeriod"/>
            </a:pPr>
            <a:r>
              <a:rPr lang="en">
                <a:solidFill>
                  <a:srgbClr val="1F1F1F"/>
                </a:solidFill>
              </a:rPr>
              <a:t>for infrequently accessed data, </a:t>
            </a:r>
            <a:r>
              <a:rPr b="1" lang="en">
                <a:solidFill>
                  <a:srgbClr val="1F1F1F"/>
                </a:solidFill>
              </a:rPr>
              <a:t>stored for at least 30 days </a:t>
            </a:r>
            <a:endParaRPr b="1">
              <a:solidFill>
                <a:srgbClr val="1F1F1F"/>
              </a:solidFill>
            </a:endParaRPr>
          </a:p>
          <a:p>
            <a:pPr indent="-317500" lvl="1" marL="914400" marR="0" rtl="0" algn="l">
              <a:lnSpc>
                <a:spcPct val="115000"/>
              </a:lnSpc>
              <a:spcBef>
                <a:spcPts val="0"/>
              </a:spcBef>
              <a:spcAft>
                <a:spcPts val="0"/>
              </a:spcAft>
              <a:buClr>
                <a:srgbClr val="1F1F1F"/>
              </a:buClr>
              <a:buSzPts val="1400"/>
              <a:buFont typeface="Arial"/>
              <a:buAutoNum type="alphaLcPeriod"/>
            </a:pPr>
            <a:r>
              <a:rPr lang="en">
                <a:solidFill>
                  <a:srgbClr val="1F1F1F"/>
                </a:solidFill>
              </a:rPr>
              <a:t>Example: </a:t>
            </a:r>
            <a:r>
              <a:rPr b="1" lang="en">
                <a:solidFill>
                  <a:srgbClr val="1F1F1F"/>
                </a:solidFill>
              </a:rPr>
              <a:t>invoices </a:t>
            </a:r>
            <a:r>
              <a:rPr lang="en">
                <a:solidFill>
                  <a:srgbClr val="1F1F1F"/>
                </a:solidFill>
              </a:rPr>
              <a:t>for your customers</a:t>
            </a:r>
            <a:endParaRPr>
              <a:solidFill>
                <a:srgbClr val="1F1F1F"/>
              </a:solidFill>
            </a:endParaRPr>
          </a:p>
          <a:p>
            <a:pPr indent="-317500" lvl="1" marL="914400" marR="0" rtl="0" algn="l">
              <a:lnSpc>
                <a:spcPct val="115000"/>
              </a:lnSpc>
              <a:spcBef>
                <a:spcPts val="0"/>
              </a:spcBef>
              <a:spcAft>
                <a:spcPts val="0"/>
              </a:spcAft>
              <a:buClr>
                <a:srgbClr val="1F1F1F"/>
              </a:buClr>
              <a:buSzPts val="1400"/>
              <a:buFont typeface="PT Sans Narrow"/>
              <a:buAutoNum type="alphaLcPeriod"/>
            </a:pPr>
            <a:r>
              <a:rPr lang="en">
                <a:solidFill>
                  <a:srgbClr val="1F1F1F"/>
                </a:solidFill>
              </a:rPr>
              <a:t>Can tolerate slightly lower availability, but still require high </a:t>
            </a:r>
            <a:r>
              <a:rPr lang="en">
                <a:solidFill>
                  <a:srgbClr val="1F1F1F"/>
                </a:solidFill>
              </a:rPr>
              <a:t>durability, retrieval latency and throughput characteristics</a:t>
            </a:r>
            <a:endParaRPr>
              <a:solidFill>
                <a:srgbClr val="1F1F1F"/>
              </a:solidFill>
            </a:endParaRPr>
          </a:p>
          <a:p>
            <a:pPr indent="-317500" lvl="1" marL="914400" marR="0" rtl="0" algn="l">
              <a:lnSpc>
                <a:spcPct val="115000"/>
              </a:lnSpc>
              <a:spcBef>
                <a:spcPts val="0"/>
              </a:spcBef>
              <a:spcAft>
                <a:spcPts val="0"/>
              </a:spcAft>
              <a:buClr>
                <a:srgbClr val="1F1F1F"/>
              </a:buClr>
              <a:buSzPts val="1400"/>
              <a:buFont typeface="PT Sans Narrow"/>
              <a:buAutoNum type="alphaLcPeriod"/>
            </a:pPr>
            <a:r>
              <a:rPr b="1" lang="en">
                <a:solidFill>
                  <a:srgbClr val="1F1F1F"/>
                </a:solidFill>
              </a:rPr>
              <a:t>Lower SLA, lower storage costs</a:t>
            </a:r>
            <a:r>
              <a:rPr b="1" lang="en">
                <a:solidFill>
                  <a:srgbClr val="1F1F1F"/>
                </a:solidFill>
              </a:rPr>
              <a:t> </a:t>
            </a:r>
            <a:endParaRPr b="1">
              <a:solidFill>
                <a:srgbClr val="1F1F1F"/>
              </a:solidFill>
            </a:endParaRPr>
          </a:p>
          <a:p>
            <a:pPr indent="-317500" lvl="0" marL="457200" marR="0" rtl="0" algn="l">
              <a:lnSpc>
                <a:spcPct val="115000"/>
              </a:lnSpc>
              <a:spcBef>
                <a:spcPts val="0"/>
              </a:spcBef>
              <a:spcAft>
                <a:spcPts val="0"/>
              </a:spcAft>
              <a:buClr>
                <a:srgbClr val="1F1F1F"/>
              </a:buClr>
              <a:buSzPts val="1400"/>
              <a:buFont typeface="Arial"/>
              <a:buAutoNum type="arabicPeriod"/>
            </a:pPr>
            <a:r>
              <a:rPr b="1" lang="en">
                <a:solidFill>
                  <a:srgbClr val="1F1F1F"/>
                </a:solidFill>
              </a:rPr>
              <a:t>Cold</a:t>
            </a:r>
            <a:r>
              <a:rPr lang="en">
                <a:solidFill>
                  <a:srgbClr val="1F1F1F"/>
                </a:solidFill>
              </a:rPr>
              <a:t>: stored for at least 90 days.</a:t>
            </a:r>
            <a:endParaRPr>
              <a:solidFill>
                <a:srgbClr val="1F1F1F"/>
              </a:solidFill>
            </a:endParaRPr>
          </a:p>
          <a:p>
            <a:pPr indent="-317500" lvl="0" marL="457200" marR="0" rtl="0" algn="l">
              <a:lnSpc>
                <a:spcPct val="115000"/>
              </a:lnSpc>
              <a:spcBef>
                <a:spcPts val="0"/>
              </a:spcBef>
              <a:spcAft>
                <a:spcPts val="0"/>
              </a:spcAft>
              <a:buClr>
                <a:srgbClr val="1F1F1F"/>
              </a:buClr>
              <a:buSzPts val="1400"/>
              <a:buFont typeface="Arial"/>
              <a:buAutoNum type="arabicPeriod"/>
            </a:pPr>
            <a:r>
              <a:rPr b="1" lang="en">
                <a:solidFill>
                  <a:srgbClr val="1F1F1F"/>
                </a:solidFill>
              </a:rPr>
              <a:t>Archive </a:t>
            </a:r>
            <a:r>
              <a:rPr lang="en">
                <a:solidFill>
                  <a:srgbClr val="1F1F1F"/>
                </a:solidFill>
              </a:rPr>
              <a:t>access tier: rarely accessed and stored for at least 180 days, with flexible latency requirements (for example, long-term backups). Archive access is NOT available to be set up at the account level. HIGHEST costs to rehydrate and access data</a:t>
            </a:r>
            <a:endParaRPr>
              <a:solidFill>
                <a:srgbClr val="1F1F1F"/>
              </a:solidFill>
            </a:endParaRPr>
          </a:p>
        </p:txBody>
      </p:sp>
      <p:sp>
        <p:nvSpPr>
          <p:cNvPr id="616" name="Google Shape;616;p93"/>
          <p:cNvSpPr txBox="1"/>
          <p:nvPr/>
        </p:nvSpPr>
        <p:spPr>
          <a:xfrm>
            <a:off x="1998675" y="363375"/>
            <a:ext cx="4149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500">
                <a:solidFill>
                  <a:srgbClr val="1F1F1F"/>
                </a:solidFill>
              </a:rPr>
              <a:t>ALL Access tiers c</a:t>
            </a:r>
            <a:r>
              <a:rPr lang="en" sz="1500">
                <a:solidFill>
                  <a:srgbClr val="1F1F1F"/>
                </a:solidFill>
              </a:rPr>
              <a:t>an be set at the blob level.</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pic>
        <p:nvPicPr>
          <p:cNvPr id="621" name="Google Shape;621;p94"/>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622" name="Google Shape;622;p94"/>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endParaRPr sz="4500">
              <a:solidFill>
                <a:srgbClr val="274E13"/>
              </a:solidFill>
            </a:endParaRPr>
          </a:p>
          <a:p>
            <a:pPr indent="0" lvl="0" marL="0" rtl="0" algn="ctr">
              <a:spcBef>
                <a:spcPts val="0"/>
              </a:spcBef>
              <a:spcAft>
                <a:spcPts val="0"/>
              </a:spcAft>
              <a:buNone/>
            </a:pPr>
            <a:r>
              <a:rPr lang="en" sz="4500">
                <a:solidFill>
                  <a:srgbClr val="274E13"/>
                </a:solidFill>
              </a:rPr>
              <a:t>Azure Queues</a:t>
            </a:r>
            <a:endParaRPr sz="4500">
              <a:solidFill>
                <a:srgbClr val="274E13"/>
              </a:solidFill>
            </a:endParaRPr>
          </a:p>
        </p:txBody>
      </p:sp>
      <p:sp>
        <p:nvSpPr>
          <p:cNvPr id="623" name="Google Shape;623;p94"/>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Q.35</a:t>
            </a:r>
            <a:endParaRPr b="1" sz="1800">
              <a:solidFill>
                <a:schemeClr val="accent3"/>
              </a:solidFill>
              <a:latin typeface="Open Sans"/>
              <a:ea typeface="Open Sans"/>
              <a:cs typeface="Open Sans"/>
              <a:sym typeface="Open Sans"/>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pic>
        <p:nvPicPr>
          <p:cNvPr id="628" name="Google Shape;628;p95"/>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629" name="Google Shape;629;p95"/>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.35</a:t>
            </a:r>
            <a:endParaRPr b="1" sz="1800">
              <a:solidFill>
                <a:schemeClr val="accent3"/>
              </a:solidFill>
              <a:latin typeface="Open Sans"/>
              <a:ea typeface="Open Sans"/>
              <a:cs typeface="Open Sans"/>
              <a:sym typeface="Open Sans"/>
            </a:endParaRPr>
          </a:p>
        </p:txBody>
      </p:sp>
      <p:sp>
        <p:nvSpPr>
          <p:cNvPr id="630" name="Google Shape;630;p95"/>
          <p:cNvSpPr txBox="1"/>
          <p:nvPr/>
        </p:nvSpPr>
        <p:spPr>
          <a:xfrm>
            <a:off x="1434900" y="855075"/>
            <a:ext cx="5753700" cy="2470500"/>
          </a:xfrm>
          <a:prstGeom prst="rect">
            <a:avLst/>
          </a:prstGeom>
          <a:noFill/>
          <a:ln>
            <a:noFill/>
          </a:ln>
        </p:spPr>
        <p:txBody>
          <a:bodyPr anchorCtr="0" anchor="ctr" bIns="91425" lIns="91425" spcFirstLastPara="1" rIns="91425" wrap="square" tIns="91425">
            <a:spAutoFit/>
          </a:bodyPr>
          <a:lstStyle/>
          <a:p>
            <a:pPr indent="-368300" lvl="0" marL="457200" marR="0" rtl="0" algn="l">
              <a:lnSpc>
                <a:spcPct val="115000"/>
              </a:lnSpc>
              <a:spcBef>
                <a:spcPts val="1200"/>
              </a:spcBef>
              <a:spcAft>
                <a:spcPts val="0"/>
              </a:spcAft>
              <a:buClr>
                <a:srgbClr val="1F1F1F"/>
              </a:buClr>
              <a:buSzPts val="2200"/>
              <a:buFont typeface="Arial"/>
              <a:buAutoNum type="arabicPeriod"/>
            </a:pPr>
            <a:r>
              <a:rPr lang="en" sz="2200">
                <a:solidFill>
                  <a:srgbClr val="1F1F1F"/>
                </a:solidFill>
              </a:rPr>
              <a:t>Azure Queue storage is a service for </a:t>
            </a:r>
            <a:r>
              <a:rPr b="1" lang="en" sz="2200">
                <a:solidFill>
                  <a:srgbClr val="1F1F1F"/>
                </a:solidFill>
              </a:rPr>
              <a:t>storing large numbers of messages.</a:t>
            </a:r>
            <a:endParaRPr b="1" sz="2200">
              <a:solidFill>
                <a:srgbClr val="1F1F1F"/>
              </a:solidFill>
            </a:endParaRPr>
          </a:p>
          <a:p>
            <a:pPr indent="-368300" lvl="0" marL="457200" marR="0" rtl="0" algn="l">
              <a:lnSpc>
                <a:spcPct val="115000"/>
              </a:lnSpc>
              <a:spcBef>
                <a:spcPts val="0"/>
              </a:spcBef>
              <a:spcAft>
                <a:spcPts val="0"/>
              </a:spcAft>
              <a:buClr>
                <a:srgbClr val="1F1F1F"/>
              </a:buClr>
              <a:buSzPts val="2200"/>
              <a:buFont typeface="PT Sans Narrow"/>
              <a:buAutoNum type="arabicPeriod"/>
            </a:pPr>
            <a:r>
              <a:rPr lang="en" sz="2200">
                <a:solidFill>
                  <a:srgbClr val="1F1F1F"/>
                </a:solidFill>
              </a:rPr>
              <a:t>Once stored, you can access the messages from anywhere in the world via authenticated calls using HTTP or HTTPS</a:t>
            </a:r>
            <a:endParaRPr sz="2200">
              <a:solidFill>
                <a:srgbClr val="1F1F1F"/>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pic>
        <p:nvPicPr>
          <p:cNvPr id="635" name="Google Shape;635;p96"/>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636" name="Google Shape;636;p96"/>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endParaRPr sz="4500">
              <a:solidFill>
                <a:srgbClr val="274E13"/>
              </a:solidFill>
            </a:endParaRPr>
          </a:p>
          <a:p>
            <a:pPr indent="0" lvl="0" marL="0" rtl="0" algn="ctr">
              <a:spcBef>
                <a:spcPts val="0"/>
              </a:spcBef>
              <a:spcAft>
                <a:spcPts val="0"/>
              </a:spcAft>
              <a:buNone/>
            </a:pPr>
            <a:r>
              <a:rPr lang="en" sz="4500">
                <a:solidFill>
                  <a:srgbClr val="274E13"/>
                </a:solidFill>
              </a:rPr>
              <a:t>Azure Disks</a:t>
            </a:r>
            <a:endParaRPr sz="4500">
              <a:solidFill>
                <a:srgbClr val="274E13"/>
              </a:solidFill>
            </a:endParaRPr>
          </a:p>
        </p:txBody>
      </p:sp>
      <p:sp>
        <p:nvSpPr>
          <p:cNvPr id="637" name="Google Shape;637;p96"/>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Q.36</a:t>
            </a:r>
            <a:endParaRPr b="1" sz="1800">
              <a:solidFill>
                <a:schemeClr val="accent3"/>
              </a:solidFill>
              <a:latin typeface="Open Sans"/>
              <a:ea typeface="Open Sans"/>
              <a:cs typeface="Open Sans"/>
              <a:sym typeface="Open Sans"/>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pic>
        <p:nvPicPr>
          <p:cNvPr id="642" name="Google Shape;642;p97"/>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643" name="Google Shape;643;p97"/>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.36</a:t>
            </a:r>
            <a:endParaRPr b="1" sz="1800">
              <a:solidFill>
                <a:schemeClr val="accent3"/>
              </a:solidFill>
              <a:latin typeface="Open Sans"/>
              <a:ea typeface="Open Sans"/>
              <a:cs typeface="Open Sans"/>
              <a:sym typeface="Open Sans"/>
            </a:endParaRPr>
          </a:p>
        </p:txBody>
      </p:sp>
      <p:sp>
        <p:nvSpPr>
          <p:cNvPr id="644" name="Google Shape;644;p97"/>
          <p:cNvSpPr txBox="1"/>
          <p:nvPr/>
        </p:nvSpPr>
        <p:spPr>
          <a:xfrm>
            <a:off x="1434900" y="855075"/>
            <a:ext cx="5753700" cy="3329400"/>
          </a:xfrm>
          <a:prstGeom prst="rect">
            <a:avLst/>
          </a:prstGeom>
          <a:noFill/>
          <a:ln>
            <a:noFill/>
          </a:ln>
        </p:spPr>
        <p:txBody>
          <a:bodyPr anchorCtr="0" anchor="ctr" bIns="91425" lIns="91425" spcFirstLastPara="1" rIns="91425" wrap="square" tIns="91425">
            <a:spAutoFit/>
          </a:bodyPr>
          <a:lstStyle/>
          <a:p>
            <a:pPr indent="-342900" lvl="0" marL="457200" marR="0" rtl="0" algn="l">
              <a:lnSpc>
                <a:spcPct val="115000"/>
              </a:lnSpc>
              <a:spcBef>
                <a:spcPts val="1200"/>
              </a:spcBef>
              <a:spcAft>
                <a:spcPts val="0"/>
              </a:spcAft>
              <a:buClr>
                <a:srgbClr val="1F1F1F"/>
              </a:buClr>
              <a:buSzPts val="1800"/>
              <a:buFont typeface="PT Sans Narrow"/>
              <a:buAutoNum type="arabicPeriod"/>
            </a:pPr>
            <a:r>
              <a:rPr lang="en" sz="1800">
                <a:solidFill>
                  <a:srgbClr val="1F1F1F"/>
                </a:solidFill>
              </a:rPr>
              <a:t>Azure Disk storage, or Azure managed disks, are </a:t>
            </a:r>
            <a:r>
              <a:rPr b="1" lang="en" sz="1800">
                <a:solidFill>
                  <a:srgbClr val="1F1F1F"/>
                </a:solidFill>
              </a:rPr>
              <a:t>block-level storage volumes</a:t>
            </a:r>
            <a:r>
              <a:rPr lang="en" sz="1800">
                <a:solidFill>
                  <a:srgbClr val="1F1F1F"/>
                </a:solidFill>
              </a:rPr>
              <a:t> </a:t>
            </a:r>
            <a:r>
              <a:rPr i="1" lang="en" sz="1800">
                <a:solidFill>
                  <a:srgbClr val="1F1F1F"/>
                </a:solidFill>
              </a:rPr>
              <a:t>managed by Azure</a:t>
            </a:r>
            <a:r>
              <a:rPr lang="en" sz="1800">
                <a:solidFill>
                  <a:srgbClr val="1F1F1F"/>
                </a:solidFill>
              </a:rPr>
              <a:t> </a:t>
            </a:r>
            <a:r>
              <a:rPr b="1" lang="en" sz="1800">
                <a:solidFill>
                  <a:srgbClr val="1F1F1F"/>
                </a:solidFill>
              </a:rPr>
              <a:t>for use with Azure VMs. </a:t>
            </a:r>
            <a:endParaRPr b="1" sz="1800">
              <a:solidFill>
                <a:srgbClr val="1F1F1F"/>
              </a:solidFill>
            </a:endParaRPr>
          </a:p>
          <a:p>
            <a:pPr indent="-342900" lvl="0" marL="457200" marR="0" rtl="0" algn="l">
              <a:lnSpc>
                <a:spcPct val="115000"/>
              </a:lnSpc>
              <a:spcBef>
                <a:spcPts val="0"/>
              </a:spcBef>
              <a:spcAft>
                <a:spcPts val="0"/>
              </a:spcAft>
              <a:buClr>
                <a:srgbClr val="1F1F1F"/>
              </a:buClr>
              <a:buSzPts val="1800"/>
              <a:buFont typeface="PT Sans Narrow"/>
              <a:buAutoNum type="arabicPeriod"/>
            </a:pPr>
            <a:r>
              <a:rPr lang="en" sz="1800">
                <a:solidFill>
                  <a:srgbClr val="1F1F1F"/>
                </a:solidFill>
              </a:rPr>
              <a:t>Conceptually, they’re the same as a physical disk, but they’re </a:t>
            </a:r>
            <a:r>
              <a:rPr b="1" lang="en" sz="1800">
                <a:solidFill>
                  <a:srgbClr val="1F1F1F"/>
                </a:solidFill>
              </a:rPr>
              <a:t>virtualized </a:t>
            </a:r>
            <a:endParaRPr b="1" sz="1800">
              <a:solidFill>
                <a:srgbClr val="1F1F1F"/>
              </a:solidFill>
            </a:endParaRPr>
          </a:p>
          <a:p>
            <a:pPr indent="-342900" lvl="0" marL="457200" marR="0" rtl="0" algn="l">
              <a:lnSpc>
                <a:spcPct val="115000"/>
              </a:lnSpc>
              <a:spcBef>
                <a:spcPts val="0"/>
              </a:spcBef>
              <a:spcAft>
                <a:spcPts val="0"/>
              </a:spcAft>
              <a:buClr>
                <a:srgbClr val="1F1F1F"/>
              </a:buClr>
              <a:buSzPts val="1800"/>
              <a:buFont typeface="PT Sans Narrow"/>
              <a:buAutoNum type="arabicPeriod"/>
            </a:pPr>
            <a:r>
              <a:rPr lang="en" sz="1800">
                <a:solidFill>
                  <a:srgbClr val="1F1F1F"/>
                </a:solidFill>
              </a:rPr>
              <a:t>offering </a:t>
            </a:r>
            <a:r>
              <a:rPr b="1" lang="en" sz="1800">
                <a:solidFill>
                  <a:srgbClr val="1F1F1F"/>
                </a:solidFill>
              </a:rPr>
              <a:t>greater resiliency and availability t</a:t>
            </a:r>
            <a:r>
              <a:rPr lang="en" sz="1800">
                <a:solidFill>
                  <a:srgbClr val="1F1F1F"/>
                </a:solidFill>
              </a:rPr>
              <a:t>han a physical disk. </a:t>
            </a:r>
            <a:endParaRPr sz="1800">
              <a:solidFill>
                <a:srgbClr val="1F1F1F"/>
              </a:solidFill>
            </a:endParaRPr>
          </a:p>
          <a:p>
            <a:pPr indent="-342900" lvl="0" marL="457200" marR="0" rtl="0" algn="l">
              <a:lnSpc>
                <a:spcPct val="115000"/>
              </a:lnSpc>
              <a:spcBef>
                <a:spcPts val="0"/>
              </a:spcBef>
              <a:spcAft>
                <a:spcPts val="0"/>
              </a:spcAft>
              <a:buClr>
                <a:srgbClr val="1F1F1F"/>
              </a:buClr>
              <a:buSzPts val="1800"/>
              <a:buFont typeface="PT Sans Narrow"/>
              <a:buAutoNum type="arabicPeriod"/>
            </a:pPr>
            <a:r>
              <a:rPr lang="en" sz="1800">
                <a:solidFill>
                  <a:srgbClr val="1F1F1F"/>
                </a:solidFill>
              </a:rPr>
              <a:t>With managed disks, all you have to do is provision the disk, and Azure will take care of the rest.</a:t>
            </a:r>
            <a:endParaRPr sz="1800">
              <a:solidFill>
                <a:srgbClr val="1F1F1F"/>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pic>
        <p:nvPicPr>
          <p:cNvPr id="649" name="Google Shape;649;p98"/>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650" name="Google Shape;650;p98"/>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endParaRPr sz="4500">
              <a:solidFill>
                <a:srgbClr val="274E13"/>
              </a:solidFill>
            </a:endParaRPr>
          </a:p>
          <a:p>
            <a:pPr indent="0" lvl="0" marL="0" rtl="0" algn="ctr">
              <a:spcBef>
                <a:spcPts val="0"/>
              </a:spcBef>
              <a:spcAft>
                <a:spcPts val="0"/>
              </a:spcAft>
              <a:buNone/>
            </a:pPr>
            <a:r>
              <a:rPr lang="en" sz="4500">
                <a:solidFill>
                  <a:srgbClr val="274E13"/>
                </a:solidFill>
              </a:rPr>
              <a:t>Azure Tables</a:t>
            </a:r>
            <a:endParaRPr sz="4500">
              <a:solidFill>
                <a:srgbClr val="274E13"/>
              </a:solidFill>
            </a:endParaRPr>
          </a:p>
        </p:txBody>
      </p:sp>
      <p:sp>
        <p:nvSpPr>
          <p:cNvPr id="651" name="Google Shape;651;p98"/>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Q.37</a:t>
            </a:r>
            <a:endParaRPr b="1" sz="1800">
              <a:solidFill>
                <a:schemeClr val="accent3"/>
              </a:solidFill>
              <a:latin typeface="Open Sans"/>
              <a:ea typeface="Open Sans"/>
              <a:cs typeface="Open Sans"/>
              <a:sym typeface="Open Sans"/>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pic>
        <p:nvPicPr>
          <p:cNvPr id="656" name="Google Shape;656;p99"/>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657" name="Google Shape;657;p99"/>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.37</a:t>
            </a:r>
            <a:endParaRPr b="1" sz="1800">
              <a:solidFill>
                <a:schemeClr val="accent3"/>
              </a:solidFill>
              <a:latin typeface="Open Sans"/>
              <a:ea typeface="Open Sans"/>
              <a:cs typeface="Open Sans"/>
              <a:sym typeface="Open Sans"/>
            </a:endParaRPr>
          </a:p>
        </p:txBody>
      </p:sp>
      <p:sp>
        <p:nvSpPr>
          <p:cNvPr id="658" name="Google Shape;658;p99"/>
          <p:cNvSpPr txBox="1"/>
          <p:nvPr/>
        </p:nvSpPr>
        <p:spPr>
          <a:xfrm>
            <a:off x="1434900" y="855075"/>
            <a:ext cx="5753700" cy="3329400"/>
          </a:xfrm>
          <a:prstGeom prst="rect">
            <a:avLst/>
          </a:prstGeom>
          <a:noFill/>
          <a:ln>
            <a:noFill/>
          </a:ln>
        </p:spPr>
        <p:txBody>
          <a:bodyPr anchorCtr="0" anchor="ctr" bIns="91425" lIns="91425" spcFirstLastPara="1" rIns="91425" wrap="square" tIns="91425">
            <a:spAutoFit/>
          </a:bodyPr>
          <a:lstStyle/>
          <a:p>
            <a:pPr indent="-342900" lvl="0" marL="457200" marR="0" rtl="0" algn="l">
              <a:lnSpc>
                <a:spcPct val="115000"/>
              </a:lnSpc>
              <a:spcBef>
                <a:spcPts val="1200"/>
              </a:spcBef>
              <a:spcAft>
                <a:spcPts val="0"/>
              </a:spcAft>
              <a:buClr>
                <a:srgbClr val="1F1F1F"/>
              </a:buClr>
              <a:buSzPts val="1800"/>
              <a:buFont typeface="PT Sans Narrow"/>
              <a:buAutoNum type="arabicPeriod"/>
            </a:pPr>
            <a:r>
              <a:rPr lang="en" sz="1800">
                <a:solidFill>
                  <a:srgbClr val="1F1F1F"/>
                </a:solidFill>
              </a:rPr>
              <a:t>Azure Table storage stores large amounts of </a:t>
            </a:r>
            <a:r>
              <a:rPr b="1" lang="en" sz="1800">
                <a:solidFill>
                  <a:srgbClr val="1F1F1F"/>
                </a:solidFill>
              </a:rPr>
              <a:t>STRUCTURED </a:t>
            </a:r>
            <a:r>
              <a:rPr lang="en" sz="1800">
                <a:solidFill>
                  <a:srgbClr val="1F1F1F"/>
                </a:solidFill>
              </a:rPr>
              <a:t>data.</a:t>
            </a:r>
            <a:endParaRPr sz="1800">
              <a:solidFill>
                <a:srgbClr val="1F1F1F"/>
              </a:solidFill>
            </a:endParaRPr>
          </a:p>
          <a:p>
            <a:pPr indent="-342900" lvl="0" marL="457200" marR="0" rtl="0" algn="l">
              <a:lnSpc>
                <a:spcPct val="115000"/>
              </a:lnSpc>
              <a:spcBef>
                <a:spcPts val="0"/>
              </a:spcBef>
              <a:spcAft>
                <a:spcPts val="0"/>
              </a:spcAft>
              <a:buClr>
                <a:srgbClr val="1F1F1F"/>
              </a:buClr>
              <a:buSzPts val="1800"/>
              <a:buFont typeface="PT Sans Narrow"/>
              <a:buAutoNum type="arabicPeriod"/>
            </a:pPr>
            <a:r>
              <a:rPr lang="en" sz="1800">
                <a:solidFill>
                  <a:srgbClr val="1F1F1F"/>
                </a:solidFill>
              </a:rPr>
              <a:t>Azure tables are a </a:t>
            </a:r>
            <a:r>
              <a:rPr b="1" lang="en" sz="1800">
                <a:solidFill>
                  <a:srgbClr val="1F1F1F"/>
                </a:solidFill>
              </a:rPr>
              <a:t>NoSQL datastore </a:t>
            </a:r>
            <a:endParaRPr sz="1800">
              <a:solidFill>
                <a:srgbClr val="1F1F1F"/>
              </a:solidFill>
            </a:endParaRPr>
          </a:p>
          <a:p>
            <a:pPr indent="-342900" lvl="0" marL="457200" marR="0" rtl="0" algn="l">
              <a:lnSpc>
                <a:spcPct val="115000"/>
              </a:lnSpc>
              <a:spcBef>
                <a:spcPts val="0"/>
              </a:spcBef>
              <a:spcAft>
                <a:spcPts val="0"/>
              </a:spcAft>
              <a:buClr>
                <a:srgbClr val="1F1F1F"/>
              </a:buClr>
              <a:buSzPts val="1800"/>
              <a:buFont typeface="PT Sans Narrow"/>
              <a:buAutoNum type="arabicPeriod"/>
            </a:pPr>
            <a:r>
              <a:rPr lang="en" sz="1800">
                <a:solidFill>
                  <a:srgbClr val="1F1F1F"/>
                </a:solidFill>
              </a:rPr>
              <a:t>accepts authenticated calls from</a:t>
            </a:r>
            <a:r>
              <a:rPr b="1" lang="en" sz="1800">
                <a:solidFill>
                  <a:srgbClr val="1F1F1F"/>
                </a:solidFill>
              </a:rPr>
              <a:t> inside and outside the Azure cloud. </a:t>
            </a:r>
            <a:endParaRPr b="1" sz="1800">
              <a:solidFill>
                <a:srgbClr val="1F1F1F"/>
              </a:solidFill>
            </a:endParaRPr>
          </a:p>
          <a:p>
            <a:pPr indent="-342900" lvl="0" marL="457200" marR="0" rtl="0" algn="l">
              <a:lnSpc>
                <a:spcPct val="115000"/>
              </a:lnSpc>
              <a:spcBef>
                <a:spcPts val="0"/>
              </a:spcBef>
              <a:spcAft>
                <a:spcPts val="0"/>
              </a:spcAft>
              <a:buClr>
                <a:srgbClr val="1F1F1F"/>
              </a:buClr>
              <a:buSzPts val="1800"/>
              <a:buFont typeface="PT Sans Narrow"/>
              <a:buAutoNum type="arabicPeriod"/>
            </a:pPr>
            <a:r>
              <a:rPr lang="en" sz="1800">
                <a:solidFill>
                  <a:srgbClr val="1F1F1F"/>
                </a:solidFill>
              </a:rPr>
              <a:t>enables you to use Azure tables to build your hybrid or multi-cloud solution and</a:t>
            </a:r>
            <a:r>
              <a:rPr b="1" lang="en" sz="1800">
                <a:solidFill>
                  <a:srgbClr val="1F1F1F"/>
                </a:solidFill>
              </a:rPr>
              <a:t> have your data always available. </a:t>
            </a:r>
            <a:endParaRPr b="1" sz="1800">
              <a:solidFill>
                <a:srgbClr val="1F1F1F"/>
              </a:solidFill>
            </a:endParaRPr>
          </a:p>
          <a:p>
            <a:pPr indent="-342900" lvl="0" marL="457200" marR="0" rtl="0" algn="l">
              <a:lnSpc>
                <a:spcPct val="115000"/>
              </a:lnSpc>
              <a:spcBef>
                <a:spcPts val="0"/>
              </a:spcBef>
              <a:spcAft>
                <a:spcPts val="0"/>
              </a:spcAft>
              <a:buClr>
                <a:srgbClr val="1F1F1F"/>
              </a:buClr>
              <a:buSzPts val="1800"/>
              <a:buFont typeface="PT Sans Narrow"/>
              <a:buAutoNum type="arabicPeriod"/>
            </a:pPr>
            <a:r>
              <a:rPr lang="en" sz="1800">
                <a:solidFill>
                  <a:srgbClr val="1F1F1F"/>
                </a:solidFill>
              </a:rPr>
              <a:t>Azure tables are ideal for </a:t>
            </a:r>
            <a:r>
              <a:rPr b="1" lang="en" sz="1800">
                <a:solidFill>
                  <a:srgbClr val="1F1F1F"/>
                </a:solidFill>
              </a:rPr>
              <a:t>storing structured, non-relational data.</a:t>
            </a:r>
            <a:endParaRPr sz="1800">
              <a:solidFill>
                <a:srgbClr val="1F1F1F"/>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pic>
        <p:nvPicPr>
          <p:cNvPr id="663" name="Google Shape;663;p100"/>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664" name="Google Shape;664;p100"/>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is </a:t>
            </a:r>
            <a:endParaRPr sz="4500">
              <a:solidFill>
                <a:srgbClr val="274E13"/>
              </a:solidFill>
            </a:endParaRPr>
          </a:p>
          <a:p>
            <a:pPr indent="0" lvl="0" marL="0" rtl="0" algn="ctr">
              <a:spcBef>
                <a:spcPts val="0"/>
              </a:spcBef>
              <a:spcAft>
                <a:spcPts val="0"/>
              </a:spcAft>
              <a:buNone/>
            </a:pPr>
            <a:r>
              <a:rPr lang="en" sz="4500">
                <a:solidFill>
                  <a:srgbClr val="274E13"/>
                </a:solidFill>
              </a:rPr>
              <a:t>Azure Migrate?</a:t>
            </a:r>
            <a:endParaRPr sz="4500">
              <a:solidFill>
                <a:srgbClr val="274E13"/>
              </a:solidFill>
            </a:endParaRPr>
          </a:p>
        </p:txBody>
      </p:sp>
      <p:sp>
        <p:nvSpPr>
          <p:cNvPr id="665" name="Google Shape;665;p100"/>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Q.38</a:t>
            </a:r>
            <a:endParaRPr b="1" sz="1800">
              <a:solidFill>
                <a:schemeClr val="accent3"/>
              </a:solidFill>
              <a:latin typeface="Open Sans"/>
              <a:ea typeface="Open Sans"/>
              <a:cs typeface="Open Sans"/>
              <a:sym typeface="Open Sans"/>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pic>
        <p:nvPicPr>
          <p:cNvPr id="670" name="Google Shape;670;p101"/>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671" name="Google Shape;671;p101"/>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.38</a:t>
            </a:r>
            <a:endParaRPr b="1" sz="1800">
              <a:solidFill>
                <a:schemeClr val="accent3"/>
              </a:solidFill>
              <a:latin typeface="Open Sans"/>
              <a:ea typeface="Open Sans"/>
              <a:cs typeface="Open Sans"/>
              <a:sym typeface="Open Sans"/>
            </a:endParaRPr>
          </a:p>
        </p:txBody>
      </p:sp>
      <p:sp>
        <p:nvSpPr>
          <p:cNvPr id="672" name="Google Shape;672;p101"/>
          <p:cNvSpPr txBox="1"/>
          <p:nvPr/>
        </p:nvSpPr>
        <p:spPr>
          <a:xfrm>
            <a:off x="1434900" y="855075"/>
            <a:ext cx="5753700" cy="24165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lang="en" sz="2000">
                <a:solidFill>
                  <a:srgbClr val="1F1F1F"/>
                </a:solidFill>
              </a:rPr>
              <a:t>Azure Migrate is a </a:t>
            </a:r>
            <a:r>
              <a:rPr b="1" lang="en" sz="2000">
                <a:solidFill>
                  <a:srgbClr val="1F1F1F"/>
                </a:solidFill>
              </a:rPr>
              <a:t>SERVICE </a:t>
            </a:r>
            <a:r>
              <a:rPr lang="en" sz="2000">
                <a:solidFill>
                  <a:srgbClr val="1F1F1F"/>
                </a:solidFill>
              </a:rPr>
              <a:t>that helps you migrate from an on-premises environment to the cloud. </a:t>
            </a:r>
            <a:endParaRPr sz="2000">
              <a:solidFill>
                <a:srgbClr val="1F1F1F"/>
              </a:solidFill>
            </a:endParaRPr>
          </a:p>
          <a:p>
            <a:pPr indent="-355600" lvl="0" marL="457200" marR="0" rtl="0" algn="l">
              <a:lnSpc>
                <a:spcPct val="115000"/>
              </a:lnSpc>
              <a:spcBef>
                <a:spcPts val="1200"/>
              </a:spcBef>
              <a:spcAft>
                <a:spcPts val="0"/>
              </a:spcAft>
              <a:buClr>
                <a:srgbClr val="1F1F1F"/>
              </a:buClr>
              <a:buSzPts val="2000"/>
              <a:buFont typeface="PT Sans Narrow"/>
              <a:buAutoNum type="arabicPeriod"/>
            </a:pPr>
            <a:r>
              <a:rPr b="1" lang="en" sz="2000">
                <a:solidFill>
                  <a:srgbClr val="1F1F1F"/>
                </a:solidFill>
              </a:rPr>
              <a:t>Unified migration platform</a:t>
            </a:r>
            <a:endParaRPr sz="2000">
              <a:solidFill>
                <a:srgbClr val="1F1F1F"/>
              </a:solidFill>
            </a:endParaRPr>
          </a:p>
          <a:p>
            <a:pPr indent="-355600" lvl="0" marL="457200" marR="0" rtl="0" algn="l">
              <a:lnSpc>
                <a:spcPct val="115000"/>
              </a:lnSpc>
              <a:spcBef>
                <a:spcPts val="0"/>
              </a:spcBef>
              <a:spcAft>
                <a:spcPts val="0"/>
              </a:spcAft>
              <a:buClr>
                <a:srgbClr val="1F1F1F"/>
              </a:buClr>
              <a:buSzPts val="2000"/>
              <a:buFont typeface="PT Sans Narrow"/>
              <a:buAutoNum type="arabicPeriod"/>
            </a:pPr>
            <a:r>
              <a:rPr b="1" lang="en" sz="2000">
                <a:solidFill>
                  <a:srgbClr val="1F1F1F"/>
                </a:solidFill>
              </a:rPr>
              <a:t>Range of tools</a:t>
            </a:r>
            <a:endParaRPr sz="2000">
              <a:solidFill>
                <a:srgbClr val="1F1F1F"/>
              </a:solidFill>
            </a:endParaRPr>
          </a:p>
          <a:p>
            <a:pPr indent="-355600" lvl="0" marL="457200" marR="0" rtl="0" algn="l">
              <a:lnSpc>
                <a:spcPct val="115000"/>
              </a:lnSpc>
              <a:spcBef>
                <a:spcPts val="0"/>
              </a:spcBef>
              <a:spcAft>
                <a:spcPts val="0"/>
              </a:spcAft>
              <a:buClr>
                <a:srgbClr val="1F1F1F"/>
              </a:buClr>
              <a:buSzPts val="2000"/>
              <a:buFont typeface="PT Sans Narrow"/>
              <a:buAutoNum type="arabicPeriod"/>
            </a:pPr>
            <a:r>
              <a:rPr b="1" lang="en" sz="2000">
                <a:solidFill>
                  <a:srgbClr val="1F1F1F"/>
                </a:solidFill>
              </a:rPr>
              <a:t>Assessment and migration</a:t>
            </a:r>
            <a:endParaRPr sz="2000">
              <a:solidFill>
                <a:srgbClr val="1F1F1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121" name="Google Shape;121;p21"/>
          <p:cNvSpPr txBox="1"/>
          <p:nvPr>
            <p:ph type="title"/>
          </p:nvPr>
        </p:nvSpPr>
        <p:spPr>
          <a:xfrm>
            <a:off x="1930400" y="427975"/>
            <a:ext cx="5181600" cy="4381800"/>
          </a:xfrm>
          <a:prstGeom prst="rect">
            <a:avLst/>
          </a:prstGeom>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0" lang="en" sz="1900">
                <a:solidFill>
                  <a:srgbClr val="1F1F1F"/>
                </a:solidFill>
                <a:latin typeface="Arial"/>
                <a:ea typeface="Arial"/>
                <a:cs typeface="Arial"/>
                <a:sym typeface="Arial"/>
              </a:rPr>
              <a:t>Cloud computing falls under OpEx because cloud computing operates on a consumption-based model</a:t>
            </a:r>
            <a:endParaRPr b="0" sz="1900">
              <a:solidFill>
                <a:srgbClr val="1F1F1F"/>
              </a:solidFill>
              <a:latin typeface="Arial"/>
              <a:ea typeface="Arial"/>
              <a:cs typeface="Arial"/>
              <a:sym typeface="Arial"/>
            </a:endParaRPr>
          </a:p>
          <a:p>
            <a:pPr indent="0" lvl="0" marL="0" rtl="0" algn="l">
              <a:lnSpc>
                <a:spcPct val="115000"/>
              </a:lnSpc>
              <a:spcBef>
                <a:spcPts val="800"/>
              </a:spcBef>
              <a:spcAft>
                <a:spcPts val="0"/>
              </a:spcAft>
              <a:buNone/>
            </a:pPr>
            <a:r>
              <a:rPr b="0" lang="en" sz="1900">
                <a:solidFill>
                  <a:srgbClr val="1F1F1F"/>
                </a:solidFill>
                <a:latin typeface="Arial"/>
                <a:ea typeface="Arial"/>
                <a:cs typeface="Arial"/>
                <a:sym typeface="Arial"/>
              </a:rPr>
              <a:t>Benefits include:</a:t>
            </a:r>
            <a:endParaRPr b="0" sz="1900">
              <a:solidFill>
                <a:srgbClr val="1F1F1F"/>
              </a:solidFill>
              <a:latin typeface="Arial"/>
              <a:ea typeface="Arial"/>
              <a:cs typeface="Arial"/>
              <a:sym typeface="Arial"/>
            </a:endParaRPr>
          </a:p>
          <a:p>
            <a:pPr indent="-349250" lvl="0" marL="457200" rtl="0" algn="l">
              <a:lnSpc>
                <a:spcPct val="115000"/>
              </a:lnSpc>
              <a:spcBef>
                <a:spcPts val="800"/>
              </a:spcBef>
              <a:spcAft>
                <a:spcPts val="0"/>
              </a:spcAft>
              <a:buClr>
                <a:srgbClr val="1F1F1F"/>
              </a:buClr>
              <a:buSzPts val="1900"/>
              <a:buFont typeface="Arial"/>
              <a:buChar char="●"/>
            </a:pPr>
            <a:r>
              <a:rPr b="0" lang="en" sz="1900">
                <a:solidFill>
                  <a:srgbClr val="1F1F1F"/>
                </a:solidFill>
                <a:latin typeface="Arial"/>
                <a:ea typeface="Arial"/>
                <a:cs typeface="Arial"/>
                <a:sym typeface="Arial"/>
              </a:rPr>
              <a:t>No upfront costs.</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No need to purchase and manage costly infrastructure that users might not use to its fullest potential.</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The ability to pay for more resources when they're needed.</a:t>
            </a:r>
            <a:endParaRPr b="0" sz="1900">
              <a:solidFill>
                <a:srgbClr val="1F1F1F"/>
              </a:solidFill>
              <a:latin typeface="Arial"/>
              <a:ea typeface="Arial"/>
              <a:cs typeface="Arial"/>
              <a:sym typeface="Arial"/>
            </a:endParaRPr>
          </a:p>
          <a:p>
            <a:pPr indent="-349250" lvl="0" marL="457200" rtl="0" algn="l">
              <a:lnSpc>
                <a:spcPct val="115000"/>
              </a:lnSpc>
              <a:spcBef>
                <a:spcPts val="0"/>
              </a:spcBef>
              <a:spcAft>
                <a:spcPts val="0"/>
              </a:spcAft>
              <a:buClr>
                <a:srgbClr val="1F1F1F"/>
              </a:buClr>
              <a:buSzPts val="1900"/>
              <a:buFont typeface="Arial"/>
              <a:buChar char="●"/>
            </a:pPr>
            <a:r>
              <a:rPr b="0" lang="en" sz="1900">
                <a:solidFill>
                  <a:srgbClr val="1F1F1F"/>
                </a:solidFill>
                <a:latin typeface="Arial"/>
                <a:ea typeface="Arial"/>
                <a:cs typeface="Arial"/>
                <a:sym typeface="Arial"/>
              </a:rPr>
              <a:t>The ability to stop paying for resources that are no longer needed.</a:t>
            </a:r>
            <a:endParaRPr b="0" sz="1900">
              <a:solidFill>
                <a:srgbClr val="1F1F1F"/>
              </a:solidFill>
              <a:latin typeface="Arial"/>
              <a:ea typeface="Arial"/>
              <a:cs typeface="Arial"/>
              <a:sym typeface="Arial"/>
            </a:endParaRPr>
          </a:p>
        </p:txBody>
      </p:sp>
      <p:sp>
        <p:nvSpPr>
          <p:cNvPr id="122" name="Google Shape;122;p21"/>
          <p:cNvSpPr txBox="1"/>
          <p:nvPr/>
        </p:nvSpPr>
        <p:spPr>
          <a:xfrm>
            <a:off x="1154410" y="325250"/>
            <a:ext cx="67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A.3</a:t>
            </a:r>
            <a:endParaRPr b="1" sz="1800">
              <a:solidFill>
                <a:schemeClr val="accent3"/>
              </a:solidFill>
              <a:latin typeface="Open Sans"/>
              <a:ea typeface="Open Sans"/>
              <a:cs typeface="Open Sans"/>
              <a:sym typeface="Open Sans"/>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pic>
        <p:nvPicPr>
          <p:cNvPr id="677" name="Google Shape;677;p102"/>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678" name="Google Shape;678;p102"/>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is </a:t>
            </a:r>
            <a:endParaRPr sz="4500">
              <a:solidFill>
                <a:srgbClr val="274E13"/>
              </a:solidFill>
            </a:endParaRPr>
          </a:p>
          <a:p>
            <a:pPr indent="0" lvl="0" marL="0" rtl="0" algn="ctr">
              <a:spcBef>
                <a:spcPts val="0"/>
              </a:spcBef>
              <a:spcAft>
                <a:spcPts val="0"/>
              </a:spcAft>
              <a:buNone/>
            </a:pPr>
            <a:r>
              <a:rPr lang="en" sz="4500">
                <a:solidFill>
                  <a:srgbClr val="274E13"/>
                </a:solidFill>
              </a:rPr>
              <a:t>Azure Data Box?</a:t>
            </a:r>
            <a:endParaRPr sz="4500">
              <a:solidFill>
                <a:srgbClr val="274E13"/>
              </a:solidFill>
            </a:endParaRPr>
          </a:p>
        </p:txBody>
      </p:sp>
      <p:sp>
        <p:nvSpPr>
          <p:cNvPr id="679" name="Google Shape;679;p102"/>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Q.39</a:t>
            </a:r>
            <a:endParaRPr b="1" sz="1800">
              <a:solidFill>
                <a:schemeClr val="accent3"/>
              </a:solidFill>
              <a:latin typeface="Open Sans"/>
              <a:ea typeface="Open Sans"/>
              <a:cs typeface="Open Sans"/>
              <a:sym typeface="Open Sans"/>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pic>
        <p:nvPicPr>
          <p:cNvPr id="684" name="Google Shape;684;p103"/>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685" name="Google Shape;685;p103"/>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.39</a:t>
            </a:r>
            <a:endParaRPr b="1" sz="1800">
              <a:solidFill>
                <a:schemeClr val="accent3"/>
              </a:solidFill>
              <a:latin typeface="Open Sans"/>
              <a:ea typeface="Open Sans"/>
              <a:cs typeface="Open Sans"/>
              <a:sym typeface="Open Sans"/>
            </a:endParaRPr>
          </a:p>
        </p:txBody>
      </p:sp>
      <p:sp>
        <p:nvSpPr>
          <p:cNvPr id="686" name="Google Shape;686;p103"/>
          <p:cNvSpPr txBox="1"/>
          <p:nvPr/>
        </p:nvSpPr>
        <p:spPr>
          <a:xfrm>
            <a:off x="2011675" y="855075"/>
            <a:ext cx="5176800" cy="24258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0"/>
              </a:spcAft>
              <a:buNone/>
            </a:pPr>
            <a:r>
              <a:rPr lang="en" sz="2600">
                <a:solidFill>
                  <a:srgbClr val="1F1F1F"/>
                </a:solidFill>
              </a:rPr>
              <a:t>Azure Data Box is a </a:t>
            </a:r>
            <a:r>
              <a:rPr b="1" lang="en" sz="2600">
                <a:solidFill>
                  <a:srgbClr val="1F1F1F"/>
                </a:solidFill>
              </a:rPr>
              <a:t>physical </a:t>
            </a:r>
            <a:r>
              <a:rPr lang="en" sz="2600">
                <a:solidFill>
                  <a:srgbClr val="1F1F1F"/>
                </a:solidFill>
              </a:rPr>
              <a:t>migration service that helps transfer large amounts of data in a quick, inexpensive, and reliable way.</a:t>
            </a:r>
            <a:endParaRPr sz="2600">
              <a:solidFill>
                <a:srgbClr val="1F1F1F"/>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pic>
        <p:nvPicPr>
          <p:cNvPr id="691" name="Google Shape;691;p104"/>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692" name="Google Shape;692;p104"/>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is </a:t>
            </a:r>
            <a:endParaRPr sz="4500">
              <a:solidFill>
                <a:srgbClr val="274E13"/>
              </a:solidFill>
            </a:endParaRPr>
          </a:p>
          <a:p>
            <a:pPr indent="0" lvl="0" marL="0" rtl="0" algn="ctr">
              <a:spcBef>
                <a:spcPts val="0"/>
              </a:spcBef>
              <a:spcAft>
                <a:spcPts val="0"/>
              </a:spcAft>
              <a:buNone/>
            </a:pPr>
            <a:r>
              <a:rPr lang="en" sz="4500">
                <a:solidFill>
                  <a:srgbClr val="274E13"/>
                </a:solidFill>
              </a:rPr>
              <a:t>Az Copy?</a:t>
            </a:r>
            <a:endParaRPr sz="4500">
              <a:solidFill>
                <a:srgbClr val="274E13"/>
              </a:solidFill>
            </a:endParaRPr>
          </a:p>
        </p:txBody>
      </p:sp>
      <p:sp>
        <p:nvSpPr>
          <p:cNvPr id="693" name="Google Shape;693;p104"/>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Q.40</a:t>
            </a:r>
            <a:endParaRPr b="1" sz="1800">
              <a:solidFill>
                <a:schemeClr val="accent3"/>
              </a:solidFill>
              <a:latin typeface="Open Sans"/>
              <a:ea typeface="Open Sans"/>
              <a:cs typeface="Open Sans"/>
              <a:sym typeface="Open Sans"/>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pic>
        <p:nvPicPr>
          <p:cNvPr id="698" name="Google Shape;698;p105"/>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699" name="Google Shape;699;p105"/>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.40</a:t>
            </a:r>
            <a:endParaRPr b="1" sz="1800">
              <a:solidFill>
                <a:schemeClr val="accent3"/>
              </a:solidFill>
              <a:latin typeface="Open Sans"/>
              <a:ea typeface="Open Sans"/>
              <a:cs typeface="Open Sans"/>
              <a:sym typeface="Open Sans"/>
            </a:endParaRPr>
          </a:p>
        </p:txBody>
      </p:sp>
      <p:sp>
        <p:nvSpPr>
          <p:cNvPr id="700" name="Google Shape;700;p105"/>
          <p:cNvSpPr txBox="1"/>
          <p:nvPr/>
        </p:nvSpPr>
        <p:spPr>
          <a:xfrm>
            <a:off x="1434900" y="855075"/>
            <a:ext cx="5753700" cy="3898200"/>
          </a:xfrm>
          <a:prstGeom prst="rect">
            <a:avLst/>
          </a:prstGeom>
          <a:noFill/>
          <a:ln>
            <a:noFill/>
          </a:ln>
        </p:spPr>
        <p:txBody>
          <a:bodyPr anchorCtr="0" anchor="ctr" bIns="91425" lIns="91425" spcFirstLastPara="1" rIns="91425" wrap="square" tIns="91425">
            <a:spAutoFit/>
          </a:bodyPr>
          <a:lstStyle/>
          <a:p>
            <a:pPr indent="-381000" lvl="0" marL="457200" marR="0" rtl="0" algn="l">
              <a:lnSpc>
                <a:spcPct val="115000"/>
              </a:lnSpc>
              <a:spcBef>
                <a:spcPts val="1200"/>
              </a:spcBef>
              <a:spcAft>
                <a:spcPts val="0"/>
              </a:spcAft>
              <a:buClr>
                <a:srgbClr val="1F1F1F"/>
              </a:buClr>
              <a:buSzPts val="2400"/>
              <a:buChar char="●"/>
            </a:pPr>
            <a:r>
              <a:rPr lang="en" sz="2400">
                <a:solidFill>
                  <a:srgbClr val="1F1F1F"/>
                </a:solidFill>
              </a:rPr>
              <a:t>AzCopy is a </a:t>
            </a:r>
            <a:r>
              <a:rPr b="1" lang="en" sz="2400">
                <a:solidFill>
                  <a:srgbClr val="1F1F1F"/>
                </a:solidFill>
              </a:rPr>
              <a:t>command-line utility</a:t>
            </a:r>
            <a:r>
              <a:rPr lang="en" sz="2400">
                <a:solidFill>
                  <a:srgbClr val="1F1F1F"/>
                </a:solidFill>
              </a:rPr>
              <a:t> that you can use to copy blobs or files to or from your storage account. </a:t>
            </a:r>
            <a:endParaRPr sz="2400">
              <a:solidFill>
                <a:srgbClr val="1F1F1F"/>
              </a:solidFill>
            </a:endParaRPr>
          </a:p>
          <a:p>
            <a:pPr indent="-381000" lvl="0" marL="457200" marR="0" rtl="0" algn="l">
              <a:lnSpc>
                <a:spcPct val="115000"/>
              </a:lnSpc>
              <a:spcBef>
                <a:spcPts val="0"/>
              </a:spcBef>
              <a:spcAft>
                <a:spcPts val="0"/>
              </a:spcAft>
              <a:buClr>
                <a:srgbClr val="1F1F1F"/>
              </a:buClr>
              <a:buSzPts val="2400"/>
              <a:buChar char="●"/>
            </a:pPr>
            <a:r>
              <a:rPr lang="en" sz="2400">
                <a:solidFill>
                  <a:srgbClr val="1F1F1F"/>
                </a:solidFill>
              </a:rPr>
              <a:t>Allows you to upload files, download files, copy files between storage accounts, and even synchronize files. </a:t>
            </a:r>
            <a:endParaRPr sz="2400">
              <a:solidFill>
                <a:srgbClr val="1F1F1F"/>
              </a:solidFill>
            </a:endParaRPr>
          </a:p>
          <a:p>
            <a:pPr indent="-336550" lvl="0" marL="457200" marR="0" rtl="0" algn="l">
              <a:lnSpc>
                <a:spcPct val="115000"/>
              </a:lnSpc>
              <a:spcBef>
                <a:spcPts val="0"/>
              </a:spcBef>
              <a:spcAft>
                <a:spcPts val="0"/>
              </a:spcAft>
              <a:buClr>
                <a:srgbClr val="1F1F1F"/>
              </a:buClr>
              <a:buSzPts val="1700"/>
              <a:buChar char="●"/>
            </a:pPr>
            <a:r>
              <a:rPr lang="en" sz="1700">
                <a:solidFill>
                  <a:srgbClr val="1F1F1F"/>
                </a:solidFill>
              </a:rPr>
              <a:t>AzCopy can be configured to work with other cloud providers to help move files back and forth between clouds.</a:t>
            </a:r>
            <a:endParaRPr sz="1700">
              <a:solidFill>
                <a:srgbClr val="1F1F1F"/>
              </a:solidFill>
            </a:endParaRPr>
          </a:p>
          <a:p>
            <a:pPr indent="-336550" lvl="0" marL="457200" marR="0" rtl="0" algn="l">
              <a:lnSpc>
                <a:spcPct val="115000"/>
              </a:lnSpc>
              <a:spcBef>
                <a:spcPts val="0"/>
              </a:spcBef>
              <a:spcAft>
                <a:spcPts val="0"/>
              </a:spcAft>
              <a:buClr>
                <a:srgbClr val="1F1F1F"/>
              </a:buClr>
              <a:buSzPts val="1700"/>
              <a:buChar char="●"/>
            </a:pPr>
            <a:r>
              <a:rPr lang="en" sz="1200">
                <a:solidFill>
                  <a:srgbClr val="161616"/>
                </a:solidFill>
                <a:highlight>
                  <a:srgbClr val="D7EAF8"/>
                </a:highlight>
              </a:rPr>
              <a:t>Synchronizing blobs or files with AzCopy is one-direction synchronization.</a:t>
            </a:r>
            <a:endParaRPr sz="1700">
              <a:solidFill>
                <a:srgbClr val="1F1F1F"/>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pic>
        <p:nvPicPr>
          <p:cNvPr id="705" name="Google Shape;705;p106"/>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706" name="Google Shape;706;p106"/>
          <p:cNvSpPr txBox="1"/>
          <p:nvPr>
            <p:ph type="title"/>
          </p:nvPr>
        </p:nvSpPr>
        <p:spPr>
          <a:xfrm>
            <a:off x="1543050" y="1003700"/>
            <a:ext cx="5202900" cy="1569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What can you do with Azure File Sync?</a:t>
            </a:r>
            <a:endParaRPr sz="4500">
              <a:solidFill>
                <a:srgbClr val="274E13"/>
              </a:solidFill>
            </a:endParaRPr>
          </a:p>
        </p:txBody>
      </p:sp>
      <p:sp>
        <p:nvSpPr>
          <p:cNvPr id="707" name="Google Shape;707;p106"/>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Q.41</a:t>
            </a:r>
            <a:endParaRPr b="1" sz="1800">
              <a:solidFill>
                <a:schemeClr val="accent3"/>
              </a:solidFill>
              <a:latin typeface="Open Sans"/>
              <a:ea typeface="Open Sans"/>
              <a:cs typeface="Open Sans"/>
              <a:sym typeface="Open Sans"/>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pic>
        <p:nvPicPr>
          <p:cNvPr id="712" name="Google Shape;712;p107"/>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713" name="Google Shape;713;p107"/>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.41</a:t>
            </a:r>
            <a:endParaRPr b="1" sz="1800">
              <a:solidFill>
                <a:schemeClr val="accent3"/>
              </a:solidFill>
              <a:latin typeface="Open Sans"/>
              <a:ea typeface="Open Sans"/>
              <a:cs typeface="Open Sans"/>
              <a:sym typeface="Open Sans"/>
            </a:endParaRPr>
          </a:p>
        </p:txBody>
      </p:sp>
      <p:sp>
        <p:nvSpPr>
          <p:cNvPr id="714" name="Google Shape;714;p107"/>
          <p:cNvSpPr txBox="1"/>
          <p:nvPr/>
        </p:nvSpPr>
        <p:spPr>
          <a:xfrm>
            <a:off x="1434900" y="931275"/>
            <a:ext cx="5753700" cy="3329400"/>
          </a:xfrm>
          <a:prstGeom prst="rect">
            <a:avLst/>
          </a:prstGeom>
          <a:noFill/>
          <a:ln>
            <a:noFill/>
          </a:ln>
        </p:spPr>
        <p:txBody>
          <a:bodyPr anchorCtr="0" anchor="ctr" bIns="91425" lIns="91425" spcFirstLastPara="1" rIns="91425" wrap="square" tIns="91425">
            <a:spAutoFit/>
          </a:bodyPr>
          <a:lstStyle/>
          <a:p>
            <a:pPr indent="-298450" lvl="0" marL="457200" marR="0" rtl="0" algn="l">
              <a:lnSpc>
                <a:spcPct val="115000"/>
              </a:lnSpc>
              <a:spcBef>
                <a:spcPts val="1200"/>
              </a:spcBef>
              <a:spcAft>
                <a:spcPts val="0"/>
              </a:spcAft>
              <a:buClr>
                <a:srgbClr val="1F1F1F"/>
              </a:buClr>
              <a:buSzPts val="1100"/>
              <a:buChar char="●"/>
            </a:pPr>
            <a:r>
              <a:rPr lang="en" sz="1800">
                <a:solidFill>
                  <a:srgbClr val="1F1F1F"/>
                </a:solidFill>
              </a:rPr>
              <a:t>Use any protocol that's available on Windows Server to access your data locally, including SMB, NFS, and FTPS.</a:t>
            </a:r>
            <a:endParaRPr sz="1800">
              <a:solidFill>
                <a:srgbClr val="1F1F1F"/>
              </a:solidFill>
            </a:endParaRPr>
          </a:p>
          <a:p>
            <a:pPr indent="-298450" lvl="0" marL="457200" marR="0" rtl="0" algn="l">
              <a:lnSpc>
                <a:spcPct val="115000"/>
              </a:lnSpc>
              <a:spcBef>
                <a:spcPts val="0"/>
              </a:spcBef>
              <a:spcAft>
                <a:spcPts val="0"/>
              </a:spcAft>
              <a:buClr>
                <a:srgbClr val="1F1F1F"/>
              </a:buClr>
              <a:buSzPts val="1100"/>
              <a:buChar char="●"/>
            </a:pPr>
            <a:r>
              <a:rPr lang="en" sz="1800">
                <a:solidFill>
                  <a:srgbClr val="1F1F1F"/>
                </a:solidFill>
              </a:rPr>
              <a:t>Have caches as you need across the world.</a:t>
            </a:r>
            <a:endParaRPr sz="1800">
              <a:solidFill>
                <a:srgbClr val="1F1F1F"/>
              </a:solidFill>
            </a:endParaRPr>
          </a:p>
          <a:p>
            <a:pPr indent="-298450" lvl="0" marL="457200" marR="0" rtl="0" algn="l">
              <a:lnSpc>
                <a:spcPct val="115000"/>
              </a:lnSpc>
              <a:spcBef>
                <a:spcPts val="0"/>
              </a:spcBef>
              <a:spcAft>
                <a:spcPts val="0"/>
              </a:spcAft>
              <a:buClr>
                <a:srgbClr val="1F1F1F"/>
              </a:buClr>
              <a:buSzPts val="1100"/>
              <a:buChar char="●"/>
            </a:pPr>
            <a:r>
              <a:rPr lang="en" sz="1800">
                <a:solidFill>
                  <a:srgbClr val="1F1F1F"/>
                </a:solidFill>
              </a:rPr>
              <a:t>Replace a failed local server by installing Azure File Sync on a new server in the same datacenter.</a:t>
            </a:r>
            <a:endParaRPr sz="1800">
              <a:solidFill>
                <a:srgbClr val="1F1F1F"/>
              </a:solidFill>
            </a:endParaRPr>
          </a:p>
          <a:p>
            <a:pPr indent="-298450" lvl="0" marL="457200" marR="0" rtl="0" algn="l">
              <a:lnSpc>
                <a:spcPct val="115000"/>
              </a:lnSpc>
              <a:spcBef>
                <a:spcPts val="0"/>
              </a:spcBef>
              <a:spcAft>
                <a:spcPts val="0"/>
              </a:spcAft>
              <a:buClr>
                <a:srgbClr val="1F1F1F"/>
              </a:buClr>
              <a:buSzPts val="1100"/>
              <a:buChar char="●"/>
            </a:pPr>
            <a:r>
              <a:rPr lang="en" sz="1800">
                <a:solidFill>
                  <a:srgbClr val="1F1F1F"/>
                </a:solidFill>
              </a:rPr>
              <a:t>Configure cloud tiering so the most frequently accessed files are replicated locally, while infrequently accessed files are kept in the cloud until requested.</a:t>
            </a:r>
            <a:endParaRPr sz="1800">
              <a:solidFill>
                <a:srgbClr val="1F1F1F"/>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18" name="Shape 718"/>
        <p:cNvGrpSpPr/>
        <p:nvPr/>
      </p:nvGrpSpPr>
      <p:grpSpPr>
        <a:xfrm>
          <a:off x="0" y="0"/>
          <a:ext cx="0" cy="0"/>
          <a:chOff x="0" y="0"/>
          <a:chExt cx="0" cy="0"/>
        </a:xfrm>
      </p:grpSpPr>
      <p:sp>
        <p:nvSpPr>
          <p:cNvPr id="719" name="Google Shape;719;p108"/>
          <p:cNvSpPr txBox="1"/>
          <p:nvPr>
            <p:ph type="title"/>
          </p:nvPr>
        </p:nvSpPr>
        <p:spPr>
          <a:xfrm>
            <a:off x="490250" y="526350"/>
            <a:ext cx="7837800" cy="4090800"/>
          </a:xfrm>
          <a:prstGeom prst="rect">
            <a:avLst/>
          </a:prstGeom>
        </p:spPr>
        <p:txBody>
          <a:bodyPr anchorCtr="0" anchor="ctr" bIns="91425" lIns="91425" spcFirstLastPara="1" rIns="91425" wrap="square" tIns="91425">
            <a:normAutofit/>
          </a:bodyPr>
          <a:lstStyle/>
          <a:p>
            <a:pPr indent="0" lvl="0" marL="0" rtl="0" algn="l">
              <a:lnSpc>
                <a:spcPct val="112500"/>
              </a:lnSpc>
              <a:spcBef>
                <a:spcPts val="0"/>
              </a:spcBef>
              <a:spcAft>
                <a:spcPts val="0"/>
              </a:spcAft>
              <a:buNone/>
            </a:pPr>
            <a:r>
              <a:rPr b="1" lang="en" sz="2300">
                <a:solidFill>
                  <a:srgbClr val="161616"/>
                </a:solidFill>
                <a:highlight>
                  <a:srgbClr val="FFFFFF"/>
                </a:highlight>
                <a:latin typeface="Arial"/>
                <a:ea typeface="Arial"/>
                <a:cs typeface="Arial"/>
                <a:sym typeface="Arial"/>
              </a:rPr>
              <a:t>Microsoft Azure Fundamentals: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Describe Azure architecture and services</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t/>
            </a:r>
            <a:endParaRPr b="1" sz="2300">
              <a:solidFill>
                <a:srgbClr val="161616"/>
              </a:solidFill>
              <a:highlight>
                <a:srgbClr val="FFFFFF"/>
              </a:highlight>
              <a:latin typeface="Arial"/>
              <a:ea typeface="Arial"/>
              <a:cs typeface="Arial"/>
              <a:sym typeface="Arial"/>
            </a:endParaRPr>
          </a:p>
          <a:p>
            <a:pPr indent="0" lvl="0" marL="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Next module: </a:t>
            </a:r>
            <a:endParaRPr b="1" sz="2300">
              <a:solidFill>
                <a:srgbClr val="161616"/>
              </a:solidFill>
              <a:highlight>
                <a:srgbClr val="FFFFFF"/>
              </a:highlight>
              <a:latin typeface="Arial"/>
              <a:ea typeface="Arial"/>
              <a:cs typeface="Arial"/>
              <a:sym typeface="Arial"/>
            </a:endParaRPr>
          </a:p>
          <a:p>
            <a:pPr indent="0" lvl="0" marL="457200" rtl="0" algn="l">
              <a:lnSpc>
                <a:spcPct val="112500"/>
              </a:lnSpc>
              <a:spcBef>
                <a:spcPts val="600"/>
              </a:spcBef>
              <a:spcAft>
                <a:spcPts val="0"/>
              </a:spcAft>
              <a:buNone/>
            </a:pPr>
            <a:r>
              <a:rPr b="1" lang="en" sz="2300">
                <a:solidFill>
                  <a:srgbClr val="161616"/>
                </a:solidFill>
                <a:highlight>
                  <a:srgbClr val="FFFFFF"/>
                </a:highlight>
                <a:latin typeface="Arial"/>
                <a:ea typeface="Arial"/>
                <a:cs typeface="Arial"/>
                <a:sym typeface="Arial"/>
              </a:rPr>
              <a:t>#2.4 </a:t>
            </a:r>
            <a:r>
              <a:rPr b="1" lang="en" sz="2300">
                <a:solidFill>
                  <a:srgbClr val="161616"/>
                </a:solidFill>
                <a:highlight>
                  <a:srgbClr val="FFFFFF"/>
                </a:highlight>
                <a:latin typeface="Arial"/>
                <a:ea typeface="Arial"/>
                <a:cs typeface="Arial"/>
                <a:sym typeface="Arial"/>
              </a:rPr>
              <a:t>Describe Azure identity, access, and security</a:t>
            </a:r>
            <a:endParaRPr b="1" sz="2300">
              <a:solidFill>
                <a:srgbClr val="161616"/>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4000">
              <a:solidFill>
                <a:srgbClr val="1F1F1F"/>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pic>
        <p:nvPicPr>
          <p:cNvPr id="724" name="Google Shape;724;p109"/>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725" name="Google Shape;725;p109"/>
          <p:cNvSpPr txBox="1"/>
          <p:nvPr>
            <p:ph type="title"/>
          </p:nvPr>
        </p:nvSpPr>
        <p:spPr>
          <a:xfrm>
            <a:off x="1543050" y="1003700"/>
            <a:ext cx="52029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Compare Single Sign-on with </a:t>
            </a:r>
            <a:r>
              <a:rPr lang="en" sz="4500">
                <a:solidFill>
                  <a:srgbClr val="274E13"/>
                </a:solidFill>
              </a:rPr>
              <a:t>Multi Factor</a:t>
            </a:r>
            <a:r>
              <a:rPr lang="en" sz="4500">
                <a:solidFill>
                  <a:srgbClr val="274E13"/>
                </a:solidFill>
              </a:rPr>
              <a:t> Authentication</a:t>
            </a:r>
            <a:endParaRPr sz="4500">
              <a:solidFill>
                <a:srgbClr val="274E13"/>
              </a:solidFill>
            </a:endParaRPr>
          </a:p>
        </p:txBody>
      </p:sp>
      <p:sp>
        <p:nvSpPr>
          <p:cNvPr id="726" name="Google Shape;726;p109"/>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Q.42</a:t>
            </a:r>
            <a:endParaRPr b="1" sz="1800">
              <a:solidFill>
                <a:schemeClr val="accent3"/>
              </a:solidFill>
              <a:latin typeface="Open Sans"/>
              <a:ea typeface="Open Sans"/>
              <a:cs typeface="Open Sans"/>
              <a:sym typeface="Open Sans"/>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pic>
        <p:nvPicPr>
          <p:cNvPr id="731" name="Google Shape;731;p110"/>
          <p:cNvPicPr preferRelativeResize="0"/>
          <p:nvPr/>
        </p:nvPicPr>
        <p:blipFill>
          <a:blip r:embed="rId3">
            <a:alphaModFix/>
          </a:blip>
          <a:stretch>
            <a:fillRect/>
          </a:stretch>
        </p:blipFill>
        <p:spPr>
          <a:xfrm rot="731053">
            <a:off x="633931" y="-291777"/>
            <a:ext cx="7222289" cy="5727054"/>
          </a:xfrm>
          <a:prstGeom prst="rect">
            <a:avLst/>
          </a:prstGeom>
          <a:noFill/>
          <a:ln>
            <a:noFill/>
          </a:ln>
          <a:effectLst>
            <a:outerShdw blurRad="57150" rotWithShape="0" algn="bl" dir="5400000" dist="19050">
              <a:srgbClr val="000000">
                <a:alpha val="50000"/>
              </a:srgbClr>
            </a:outerShdw>
          </a:effectLst>
        </p:spPr>
      </p:pic>
      <p:sp>
        <p:nvSpPr>
          <p:cNvPr id="732" name="Google Shape;732;p110"/>
          <p:cNvSpPr txBox="1"/>
          <p:nvPr/>
        </p:nvSpPr>
        <p:spPr>
          <a:xfrm>
            <a:off x="1202520" y="345975"/>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A</a:t>
            </a:r>
            <a:r>
              <a:rPr b="1" lang="en" sz="1800">
                <a:solidFill>
                  <a:schemeClr val="accent3"/>
                </a:solidFill>
                <a:latin typeface="Open Sans"/>
                <a:ea typeface="Open Sans"/>
                <a:cs typeface="Open Sans"/>
                <a:sym typeface="Open Sans"/>
              </a:rPr>
              <a:t>.42</a:t>
            </a:r>
            <a:endParaRPr b="1" sz="1800">
              <a:solidFill>
                <a:schemeClr val="accent3"/>
              </a:solidFill>
              <a:latin typeface="Open Sans"/>
              <a:ea typeface="Open Sans"/>
              <a:cs typeface="Open Sans"/>
              <a:sym typeface="Open Sans"/>
            </a:endParaRPr>
          </a:p>
        </p:txBody>
      </p:sp>
      <p:sp>
        <p:nvSpPr>
          <p:cNvPr id="733" name="Google Shape;733;p110"/>
          <p:cNvSpPr txBox="1"/>
          <p:nvPr/>
        </p:nvSpPr>
        <p:spPr>
          <a:xfrm>
            <a:off x="1511100" y="1007475"/>
            <a:ext cx="5753700" cy="3324600"/>
          </a:xfrm>
          <a:prstGeom prst="rect">
            <a:avLst/>
          </a:prstGeom>
          <a:noFill/>
          <a:ln>
            <a:noFill/>
          </a:ln>
        </p:spPr>
        <p:txBody>
          <a:bodyPr anchorCtr="0" anchor="ctr" bIns="91425" lIns="91425" spcFirstLastPara="1" rIns="91425" wrap="square" tIns="91425">
            <a:spAutoFit/>
          </a:bodyPr>
          <a:lstStyle/>
          <a:p>
            <a:pPr indent="-355600" lvl="0" marL="457200" marR="0" rtl="0" algn="l">
              <a:lnSpc>
                <a:spcPct val="115000"/>
              </a:lnSpc>
              <a:spcBef>
                <a:spcPts val="1200"/>
              </a:spcBef>
              <a:spcAft>
                <a:spcPts val="0"/>
              </a:spcAft>
              <a:buClr>
                <a:srgbClr val="1F1F1F"/>
              </a:buClr>
              <a:buSzPts val="2000"/>
              <a:buChar char="●"/>
            </a:pPr>
            <a:r>
              <a:rPr lang="en" sz="2000">
                <a:solidFill>
                  <a:srgbClr val="1F1F1F"/>
                </a:solidFill>
              </a:rPr>
              <a:t>Single sign-on (SSO) enables a user to sign in one time and use that credential to access multiple resources and applications from different providers.</a:t>
            </a:r>
            <a:endParaRPr sz="2000">
              <a:solidFill>
                <a:srgbClr val="1F1F1F"/>
              </a:solidFill>
            </a:endParaRPr>
          </a:p>
          <a:p>
            <a:pPr indent="-355600" lvl="0" marL="457200" marR="0" rtl="0" algn="l">
              <a:lnSpc>
                <a:spcPct val="115000"/>
              </a:lnSpc>
              <a:spcBef>
                <a:spcPts val="0"/>
              </a:spcBef>
              <a:spcAft>
                <a:spcPts val="0"/>
              </a:spcAft>
              <a:buClr>
                <a:srgbClr val="1F1F1F"/>
              </a:buClr>
              <a:buSzPts val="2000"/>
              <a:buChar char="●"/>
            </a:pPr>
            <a:r>
              <a:rPr lang="en" sz="2000">
                <a:solidFill>
                  <a:srgbClr val="1F1F1F"/>
                </a:solidFill>
              </a:rPr>
              <a:t>With SSO, you need to remember only one ID and one password</a:t>
            </a:r>
            <a:endParaRPr sz="2000">
              <a:solidFill>
                <a:srgbClr val="1F1F1F"/>
              </a:solidFill>
            </a:endParaRPr>
          </a:p>
          <a:p>
            <a:pPr indent="-355600" lvl="0" marL="457200" marR="0" rtl="0" algn="l">
              <a:lnSpc>
                <a:spcPct val="115000"/>
              </a:lnSpc>
              <a:spcBef>
                <a:spcPts val="0"/>
              </a:spcBef>
              <a:spcAft>
                <a:spcPts val="0"/>
              </a:spcAft>
              <a:buClr>
                <a:srgbClr val="1F1F1F"/>
              </a:buClr>
              <a:buSzPts val="2000"/>
              <a:buChar char="●"/>
            </a:pPr>
            <a:r>
              <a:rPr lang="en" sz="2000">
                <a:solidFill>
                  <a:srgbClr val="1F1F1F"/>
                </a:solidFill>
              </a:rPr>
              <a:t>Multifactor authentication is the process of prompting a user for an extra form (or factor) of identification during the sign-in process</a:t>
            </a:r>
            <a:endParaRPr sz="2000">
              <a:solidFill>
                <a:srgbClr val="1F1F1F"/>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pic>
        <p:nvPicPr>
          <p:cNvPr id="738" name="Google Shape;738;p111"/>
          <p:cNvPicPr preferRelativeResize="0"/>
          <p:nvPr/>
        </p:nvPicPr>
        <p:blipFill>
          <a:blip r:embed="rId3">
            <a:alphaModFix/>
          </a:blip>
          <a:stretch>
            <a:fillRect/>
          </a:stretch>
        </p:blipFill>
        <p:spPr>
          <a:xfrm rot="731053">
            <a:off x="523018" y="-382202"/>
            <a:ext cx="7222289" cy="5727054"/>
          </a:xfrm>
          <a:prstGeom prst="rect">
            <a:avLst/>
          </a:prstGeom>
          <a:noFill/>
          <a:ln>
            <a:noFill/>
          </a:ln>
          <a:effectLst>
            <a:outerShdw blurRad="57150" rotWithShape="0" algn="bl" dir="5400000" dist="19050">
              <a:srgbClr val="000000">
                <a:alpha val="50000"/>
              </a:srgbClr>
            </a:outerShdw>
          </a:effectLst>
        </p:spPr>
      </p:pic>
      <p:sp>
        <p:nvSpPr>
          <p:cNvPr id="739" name="Google Shape;739;p111"/>
          <p:cNvSpPr txBox="1"/>
          <p:nvPr>
            <p:ph type="title"/>
          </p:nvPr>
        </p:nvSpPr>
        <p:spPr>
          <a:xfrm>
            <a:off x="2116800" y="1003700"/>
            <a:ext cx="4629300" cy="226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solidFill>
                  <a:srgbClr val="274E13"/>
                </a:solidFill>
              </a:rPr>
              <a:t>Describe </a:t>
            </a:r>
            <a:endParaRPr sz="4500">
              <a:solidFill>
                <a:srgbClr val="274E13"/>
              </a:solidFill>
            </a:endParaRPr>
          </a:p>
          <a:p>
            <a:pPr indent="0" lvl="0" marL="0" rtl="0" algn="ctr">
              <a:spcBef>
                <a:spcPts val="0"/>
              </a:spcBef>
              <a:spcAft>
                <a:spcPts val="0"/>
              </a:spcAft>
              <a:buNone/>
            </a:pPr>
            <a:r>
              <a:rPr lang="en" sz="4500">
                <a:solidFill>
                  <a:srgbClr val="274E13"/>
                </a:solidFill>
              </a:rPr>
              <a:t>Azure </a:t>
            </a:r>
            <a:endParaRPr sz="4500">
              <a:solidFill>
                <a:srgbClr val="274E13"/>
              </a:solidFill>
            </a:endParaRPr>
          </a:p>
          <a:p>
            <a:pPr indent="0" lvl="0" marL="0" rtl="0" algn="ctr">
              <a:spcBef>
                <a:spcPts val="0"/>
              </a:spcBef>
              <a:spcAft>
                <a:spcPts val="0"/>
              </a:spcAft>
              <a:buNone/>
            </a:pPr>
            <a:r>
              <a:rPr lang="en" sz="4500">
                <a:solidFill>
                  <a:srgbClr val="274E13"/>
                </a:solidFill>
              </a:rPr>
              <a:t>external identities</a:t>
            </a:r>
            <a:endParaRPr sz="4500">
              <a:solidFill>
                <a:srgbClr val="274E13"/>
              </a:solidFill>
            </a:endParaRPr>
          </a:p>
        </p:txBody>
      </p:sp>
      <p:sp>
        <p:nvSpPr>
          <p:cNvPr id="740" name="Google Shape;740;p111"/>
          <p:cNvSpPr txBox="1"/>
          <p:nvPr/>
        </p:nvSpPr>
        <p:spPr>
          <a:xfrm>
            <a:off x="1104895" y="247500"/>
            <a:ext cx="1011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Open Sans"/>
                <a:ea typeface="Open Sans"/>
                <a:cs typeface="Open Sans"/>
                <a:sym typeface="Open Sans"/>
              </a:rPr>
              <a:t>Q.43</a:t>
            </a:r>
            <a:endParaRPr b="1" sz="1800">
              <a:solidFill>
                <a:schemeClr val="accent3"/>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