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7" d="100"/>
          <a:sy n="67" d="100"/>
        </p:scale>
        <p:origin x="3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de.dataplatform.cloud.ibm.com/dashboards/e016c7a0-1044-4048-ae5d-8f3db2c2f423/view/7332ea3507bb6af773d3d0e4079f2c047537205ae3bb8200d48c7b495c667597a93c1a93c82f43528f160131f6e8110fcc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bs/datasets/Programming_Languag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www.kaggle.com/promptcloud/jobs-on-naukri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28251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Metrics Findings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654175"/>
            <a:ext cx="4794861" cy="4351338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Alexandria (Ali) Cohen</a:t>
            </a:r>
          </a:p>
          <a:p>
            <a:pPr marL="0" indent="0">
              <a:buNone/>
            </a:pPr>
            <a:r>
              <a:rPr lang="en-US" dirty="0"/>
              <a:t>Nov 26,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4AB8A2-5AD4-3F4C-D196-9D68721B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DATABASE TRENDS </a:t>
            </a:r>
            <a:br>
              <a:rPr lang="en-US" sz="2800" dirty="0"/>
            </a:br>
            <a:r>
              <a:rPr lang="en-US" sz="2800" dirty="0"/>
              <a:t>- FINDINGS &amp; IMPLICATIONS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C226EF-7F11-2069-F182-7A60DB6C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Findings: </a:t>
            </a:r>
          </a:p>
          <a:p>
            <a:pPr marL="0" indent="0">
              <a:buNone/>
            </a:pPr>
            <a:r>
              <a:rPr lang="en-US" dirty="0"/>
              <a:t>Top 3 Database Trends</a:t>
            </a:r>
          </a:p>
          <a:p>
            <a:pPr marL="0" indent="0">
              <a:buNone/>
            </a:pPr>
            <a:endParaRPr lang="en-US" sz="2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ElasticSearch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DynamoDB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MongoDB </a:t>
            </a:r>
          </a:p>
          <a:p>
            <a:pPr marL="0" indent="0">
              <a:buNone/>
            </a:pPr>
            <a:r>
              <a:rPr lang="en-US" dirty="0"/>
              <a:t>      (with MySQL closely behind)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B284286-516B-8DFB-7BDF-704E948F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Implications:</a:t>
            </a:r>
          </a:p>
          <a:p>
            <a:pPr marL="0" indent="0">
              <a:buNone/>
            </a:pPr>
            <a:r>
              <a:rPr lang="en-US" dirty="0"/>
              <a:t>From Current to Future trends</a:t>
            </a:r>
          </a:p>
          <a:p>
            <a:r>
              <a:rPr lang="en-US" dirty="0" err="1"/>
              <a:t>ElasticSearch</a:t>
            </a:r>
            <a:r>
              <a:rPr lang="en-US" dirty="0"/>
              <a:t> falls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place</a:t>
            </a:r>
          </a:p>
          <a:p>
            <a:r>
              <a:rPr lang="en-US" dirty="0"/>
              <a:t>Dynamo DB falls 2</a:t>
            </a:r>
            <a:r>
              <a:rPr lang="en-US" baseline="30000" dirty="0"/>
              <a:t>nd</a:t>
            </a:r>
            <a:r>
              <a:rPr lang="en-US" dirty="0"/>
              <a:t> to 10</a:t>
            </a:r>
            <a:r>
              <a:rPr lang="en-US" baseline="30000" dirty="0"/>
              <a:t>th</a:t>
            </a:r>
            <a:r>
              <a:rPr lang="en-US" dirty="0"/>
              <a:t> place</a:t>
            </a:r>
          </a:p>
          <a:p>
            <a:r>
              <a:rPr lang="en-US" dirty="0"/>
              <a:t>MongoDB rises from 3</a:t>
            </a:r>
            <a:r>
              <a:rPr lang="en-US" baseline="30000" dirty="0"/>
              <a:t>rd</a:t>
            </a:r>
            <a:r>
              <a:rPr lang="en-US" dirty="0"/>
              <a:t> to 2</a:t>
            </a:r>
            <a:r>
              <a:rPr lang="en-US" baseline="30000" dirty="0"/>
              <a:t>nd</a:t>
            </a:r>
            <a:r>
              <a:rPr lang="en-US" dirty="0"/>
              <a:t>  </a:t>
            </a:r>
          </a:p>
          <a:p>
            <a:r>
              <a:rPr lang="en-US" dirty="0"/>
              <a:t>Redis rises to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</a:p>
          <a:p>
            <a:pPr marL="0" indent="0">
              <a:buNone/>
            </a:pPr>
            <a:r>
              <a:rPr lang="en-US" dirty="0"/>
              <a:t>   (with MySQL closely behind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in 4</a:t>
            </a:r>
            <a:r>
              <a:rPr lang="en-US" baseline="30000" dirty="0"/>
              <a:t>th</a:t>
            </a:r>
            <a:r>
              <a:rPr lang="en-US" dirty="0"/>
              <a:t> place again)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6D2640A-048B-8975-C39A-E7CA47DB8878}"/>
              </a:ext>
            </a:extLst>
          </p:cNvPr>
          <p:cNvSpPr/>
          <p:nvPr/>
        </p:nvSpPr>
        <p:spPr>
          <a:xfrm>
            <a:off x="5682591" y="2803357"/>
            <a:ext cx="312821" cy="4331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5CE2A2B-301D-0FE4-3693-4A59139AD11E}"/>
              </a:ext>
            </a:extLst>
          </p:cNvPr>
          <p:cNvSpPr/>
          <p:nvPr/>
        </p:nvSpPr>
        <p:spPr>
          <a:xfrm rot="10800000">
            <a:off x="5682591" y="3916289"/>
            <a:ext cx="312821" cy="433137"/>
          </a:xfrm>
          <a:prstGeom prst="down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1807203-284F-DF37-7D98-C7CFF705F149}"/>
              </a:ext>
            </a:extLst>
          </p:cNvPr>
          <p:cNvSpPr/>
          <p:nvPr/>
        </p:nvSpPr>
        <p:spPr>
          <a:xfrm rot="10800000">
            <a:off x="5682591" y="4472755"/>
            <a:ext cx="312821" cy="433137"/>
          </a:xfrm>
          <a:prstGeom prst="down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264742A-A87E-71B6-54C1-FA260E78593B}"/>
              </a:ext>
            </a:extLst>
          </p:cNvPr>
          <p:cNvSpPr/>
          <p:nvPr/>
        </p:nvSpPr>
        <p:spPr>
          <a:xfrm>
            <a:off x="5532196" y="5029222"/>
            <a:ext cx="613610" cy="312821"/>
          </a:xfrm>
          <a:prstGeom prst="leftRightArrow">
            <a:avLst/>
          </a:prstGeom>
          <a:solidFill>
            <a:schemeClr val="tx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0A1FF16-A8D3-99FB-23A8-494FB18DE6CC}"/>
              </a:ext>
            </a:extLst>
          </p:cNvPr>
          <p:cNvSpPr/>
          <p:nvPr/>
        </p:nvSpPr>
        <p:spPr>
          <a:xfrm>
            <a:off x="5682591" y="3359823"/>
            <a:ext cx="312821" cy="4331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347" y="1586367"/>
            <a:ext cx="357738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&lt;</a:t>
            </a:r>
            <a:r>
              <a:rPr lang="en-US" sz="3200" dirty="0">
                <a:hlinkClick r:id="rId3"/>
              </a:rPr>
              <a:t>Link to View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 Cognos dashboard</a:t>
            </a:r>
            <a:r>
              <a:rPr lang="en-US" sz="32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1BDF3-9D6F-F98F-E60F-26E8A6D098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3" r="964" b="30292"/>
          <a:stretch/>
        </p:blipFill>
        <p:spPr>
          <a:xfrm>
            <a:off x="882316" y="1586367"/>
            <a:ext cx="6545179" cy="46379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3"/>
            <a:ext cx="10515600" cy="1427228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 </a:t>
            </a:r>
            <a:br>
              <a:rPr lang="en-US" dirty="0"/>
            </a:br>
            <a:r>
              <a:rPr lang="en-US" dirty="0"/>
              <a:t>– Current Technology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4A20C-57DE-F641-E605-5376E78FD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"/>
          <a:stretch/>
        </p:blipFill>
        <p:spPr>
          <a:xfrm>
            <a:off x="2192913" y="1315171"/>
            <a:ext cx="7817356" cy="50535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5E37FC-B478-F265-28F3-C863D791704E}"/>
              </a:ext>
            </a:extLst>
          </p:cNvPr>
          <p:cNvSpPr txBox="1">
            <a:spLocks/>
          </p:cNvSpPr>
          <p:nvPr/>
        </p:nvSpPr>
        <p:spPr>
          <a:xfrm>
            <a:off x="838200" y="16043"/>
            <a:ext cx="10515600" cy="142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DASHBOARD TAB 2 </a:t>
            </a:r>
            <a:br>
              <a:rPr lang="en-US" dirty="0"/>
            </a:br>
            <a:r>
              <a:rPr lang="en-US" dirty="0"/>
              <a:t>– Future Technology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0FA94-DA43-A2EB-F555-07D722E4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"/>
          <a:stretch/>
        </p:blipFill>
        <p:spPr>
          <a:xfrm>
            <a:off x="2149642" y="1299411"/>
            <a:ext cx="7876675" cy="50643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B7A57C-A43B-7544-5DC9-6D657E3336F7}"/>
              </a:ext>
            </a:extLst>
          </p:cNvPr>
          <p:cNvSpPr txBox="1">
            <a:spLocks/>
          </p:cNvSpPr>
          <p:nvPr/>
        </p:nvSpPr>
        <p:spPr>
          <a:xfrm>
            <a:off x="838200" y="16043"/>
            <a:ext cx="10515600" cy="142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DASHBOARD TAB 3 </a:t>
            </a:r>
            <a:br>
              <a:rPr lang="en-US" dirty="0"/>
            </a:br>
            <a:r>
              <a:rPr lang="en-US" dirty="0"/>
              <a:t>–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E79AB-2375-F901-7295-B42960CF5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" b="2024"/>
          <a:stretch/>
        </p:blipFill>
        <p:spPr>
          <a:xfrm>
            <a:off x="1475989" y="1299412"/>
            <a:ext cx="8963782" cy="50211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B3C3A-8B76-798D-2839-2EE30F4D9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79"/>
          <a:stretch/>
        </p:blipFill>
        <p:spPr>
          <a:xfrm>
            <a:off x="6259513" y="1604963"/>
            <a:ext cx="4891088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4000"/>
            <a:ext cx="5600701" cy="46529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b="1" dirty="0"/>
              <a:t>Findings: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Top 3 Programming Languages are changing: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From: Bash/Shell/PowerShell, HTML/CSS, C#;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Trending towards: JavaScript, HTML/CSS, Python 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Analysis of Platform data revealed: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Windows, Linux and Docker are popular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AWS is growing in popularity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Analysis of Database data revealed Top 3 changing: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From: </a:t>
            </a:r>
            <a:r>
              <a:rPr lang="en-US" sz="1600" dirty="0" err="1"/>
              <a:t>ElasticSearch</a:t>
            </a:r>
            <a:r>
              <a:rPr lang="en-US" sz="1600" dirty="0"/>
              <a:t>, DynamoDB, MongoDB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Trending towards: PostgreSQL, MongoDB, Redis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Analysis of Demographics revealed: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Male Majority (96.7%) with a Bachelor’s Degree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Majority located in the US, then Canada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Majority are between 24-32 years old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600" dirty="0"/>
              <a:t>Analysis of Jobs and Salaries showed: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Language C had more jobs than all languages combined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Swift programmers make the highest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Implications: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Trend seen away from the Front-End programming languages as A.I. tools assist that knowledge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highlight>
                  <a:srgbClr val="FFFF00"/>
                </a:highlight>
              </a:rPr>
              <a:t>Python, JavaScript, PostgreSQL, Mongo DB, Redis</a:t>
            </a:r>
            <a:r>
              <a:rPr lang="en-US" sz="2200" b="1" dirty="0"/>
              <a:t> </a:t>
            </a:r>
            <a:r>
              <a:rPr lang="en-US" sz="2200" dirty="0"/>
              <a:t>and </a:t>
            </a:r>
            <a:r>
              <a:rPr lang="en-US" sz="2200" b="1" dirty="0">
                <a:highlight>
                  <a:srgbClr val="FFFF00"/>
                </a:highlight>
              </a:rPr>
              <a:t>AWS</a:t>
            </a:r>
            <a:r>
              <a:rPr lang="en-US" sz="2200" dirty="0"/>
              <a:t> are all growing in popularity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Hiring will most likely focus on </a:t>
            </a:r>
            <a:r>
              <a:rPr lang="en-US" sz="2200" b="1" dirty="0">
                <a:highlight>
                  <a:srgbClr val="FFFF00"/>
                </a:highlight>
              </a:rPr>
              <a:t>Women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highlight>
                  <a:srgbClr val="FFFF00"/>
                </a:highlight>
              </a:rPr>
              <a:t>C Programmers </a:t>
            </a:r>
            <a:r>
              <a:rPr lang="en-US" sz="2200" dirty="0"/>
              <a:t>have highest demand with the most job opportunities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A.I. Tools </a:t>
            </a:r>
            <a:r>
              <a:rPr lang="en-US" i="1" dirty="0"/>
              <a:t>(</a:t>
            </a:r>
            <a:r>
              <a:rPr lang="en-US" i="1" dirty="0" err="1"/>
              <a:t>eg.</a:t>
            </a:r>
            <a:r>
              <a:rPr lang="en-US" i="1" dirty="0"/>
              <a:t> Chat GPT)</a:t>
            </a:r>
            <a:r>
              <a:rPr lang="en-US" dirty="0"/>
              <a:t> are changing the landscape and future trends in programming by making it easier to learn the front-end developer languages. This is  causing a shift in the languages that programmers are desiring to learn next.</a:t>
            </a:r>
          </a:p>
          <a:p>
            <a:r>
              <a:rPr lang="en-US" dirty="0"/>
              <a:t>Hiring of females is lagging in the Programming industry</a:t>
            </a:r>
          </a:p>
          <a:p>
            <a:r>
              <a:rPr lang="en-US" dirty="0"/>
              <a:t>Most Programmers are in the US and Canada with a Bachelor’s Degree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5437909" cy="4351338"/>
          </a:xfrm>
        </p:spPr>
        <p:txBody>
          <a:bodyPr/>
          <a:lstStyle/>
          <a:p>
            <a:r>
              <a:rPr lang="en-US" dirty="0"/>
              <a:t>The following slides are relevant additional charts, or tables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F205D-D0B4-E874-977E-FE368879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144" y="3242388"/>
            <a:ext cx="5437909" cy="30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989" y="383052"/>
            <a:ext cx="5101390" cy="9965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Module 1: Collected job posting data.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Bar Chart in descending order of number of job postings found per Technology.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3B13A-DE73-158A-2BFD-E32030D36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3"/>
          <a:stretch/>
        </p:blipFill>
        <p:spPr>
          <a:xfrm>
            <a:off x="2679035" y="1426709"/>
            <a:ext cx="6844024" cy="489388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0" y="1646523"/>
            <a:ext cx="5543550" cy="4587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E8D9E5-FDCB-8A11-D7F7-6F3D8671CE09}"/>
              </a:ext>
            </a:extLst>
          </p:cNvPr>
          <p:cNvSpPr txBox="1">
            <a:spLocks/>
          </p:cNvSpPr>
          <p:nvPr/>
        </p:nvSpPr>
        <p:spPr>
          <a:xfrm>
            <a:off x="6272459" y="383052"/>
            <a:ext cx="5101390" cy="996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Module 1: Collected job posting data.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/>
              <a:t>Bar Chart in descending order of           Salary per Language.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86684-7C68-16E7-AC96-DB7C7C25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8" y="1475745"/>
            <a:ext cx="7997372" cy="48042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1725" y="1585245"/>
            <a:ext cx="7906925" cy="466054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Review of Programming Languages revealed Trends: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Top 3 are changing from: Bash/Shell/PowerShell, HTML/CSS, C#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Trend towards: JavaScript, HTML/CSS, Python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Review of Platforms revealed: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Windows, Linux and Docker are popular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AWS is growing in popularity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Review of Databases revealed: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Top 3 changing from: </a:t>
            </a:r>
            <a:r>
              <a:rPr lang="en-US" sz="1600" dirty="0" err="1"/>
              <a:t>ElasticSearch</a:t>
            </a:r>
            <a:r>
              <a:rPr lang="en-US" sz="1600" dirty="0"/>
              <a:t>, DynamoDB, MongoDB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Trend towards: PostgreSQL, MongoDB, Redis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Review of Demographics showed: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Vast majority are Male (96.7%) with a Bachelor’s Degree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Majority are located in the US and Canada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Majority are between 24-32 years old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Review of Jobs and Salaries per Programming Language showed: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Language C has more jobs than all languages combined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Swift programmers make the highest salary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353254" y="1613547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Objective was to gather data from multiple sources and analyze for trends using visualization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Tools used included: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Python, SQL, </a:t>
            </a:r>
            <a:r>
              <a:rPr lang="en-US" sz="1800" dirty="0" err="1"/>
              <a:t>Webscraping</a:t>
            </a:r>
            <a:r>
              <a:rPr lang="en-US" sz="1800" dirty="0"/>
              <a:t>, </a:t>
            </a:r>
            <a:r>
              <a:rPr lang="en-US" sz="1800" dirty="0" err="1"/>
              <a:t>Jupyter</a:t>
            </a:r>
            <a:r>
              <a:rPr lang="en-US" sz="1800" dirty="0"/>
              <a:t> Notebooks, IBM Cognos Analytics, Microsoft Excel, Stack Overflow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Data reviewed included: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Programming Language Trends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Database Usage Trends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Platform Usage Trends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Webframe</a:t>
            </a:r>
            <a:r>
              <a:rPr lang="en-US" sz="1600" dirty="0"/>
              <a:t> Usage Trends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Respondents Gender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Respondents location by Country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Respondents 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Respondents Education Level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Job Postings per Programming Language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Annual Salaries per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507958"/>
            <a:ext cx="7448549" cy="4652963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/>
              <a:t>Data Gathering and Wrangling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Sourced From Coursera IBM Data Analyst course. Dataset sources: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url</a:t>
            </a:r>
            <a:r>
              <a:rPr lang="en-US" sz="1400" dirty="0"/>
              <a:t> = </a:t>
            </a:r>
            <a:r>
              <a:rPr lang="en-US" sz="1400" dirty="0">
                <a:hlinkClick r:id="rId3"/>
              </a:rPr>
              <a:t>https://cf-courses-data.s3.us.cloud-object-storage.appdomain.cloud/IBM-DA0321EN-SkillsNetwork/labs/datasets/Programming_Languages.html</a:t>
            </a:r>
            <a:endParaRPr lang="en-US" sz="14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CA" sz="1400" dirty="0">
                <a:hlinkClick r:id="rId4"/>
              </a:rPr>
              <a:t>https://www.kaggle.com/promptcloud/jobs-on-naukricom</a:t>
            </a:r>
            <a:endParaRPr lang="en-CA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API requests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GitHub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BeautifulSoup</a:t>
            </a:r>
            <a:r>
              <a:rPr lang="en-US" sz="1800" dirty="0"/>
              <a:t> used for </a:t>
            </a:r>
            <a:r>
              <a:rPr lang="en-US" sz="1800" dirty="0" err="1"/>
              <a:t>Webscraping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Python code using Pandas, Requests, Flask, SQL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Data Cleaning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Imputing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Adjusting data types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Data Calculations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Data Visualization</a:t>
            </a:r>
            <a:endParaRPr lang="en-US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Using Microsoft Excel and IBM Cognos Analytics Dashboard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Data Presentation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Using Microsoft PowerPoint and Google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72B70-98B1-18DF-38FD-7E90B91A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25" y="1514475"/>
            <a:ext cx="7936150" cy="4662488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531CE-93EA-D92A-4CAF-D47710F07FF7}"/>
              </a:ext>
            </a:extLst>
          </p:cNvPr>
          <p:cNvSpPr txBox="1"/>
          <p:nvPr/>
        </p:nvSpPr>
        <p:spPr>
          <a:xfrm>
            <a:off x="3562350" y="6311900"/>
            <a:ext cx="4343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Source: https://newslit.org/tips-tools/did-you-know-harder-to-be-informed/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572959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2959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489F1-2C41-08B2-1F73-5673BFFA3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6" t="19395" r="48888" b="40541"/>
          <a:stretch/>
        </p:blipFill>
        <p:spPr>
          <a:xfrm>
            <a:off x="219553" y="2355469"/>
            <a:ext cx="6064943" cy="3869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88F69-00C0-B15A-E5D7-D4038773F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7" t="19226" r="51067" b="41887"/>
          <a:stretch/>
        </p:blipFill>
        <p:spPr>
          <a:xfrm>
            <a:off x="6071793" y="2318398"/>
            <a:ext cx="5983849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</a:t>
            </a:r>
            <a:br>
              <a:rPr lang="en-US" sz="2800" dirty="0"/>
            </a:br>
            <a:r>
              <a:rPr lang="en-US" sz="2800" dirty="0"/>
              <a:t>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Findings: </a:t>
            </a:r>
          </a:p>
          <a:p>
            <a:pPr marL="0" indent="0">
              <a:buNone/>
            </a:pPr>
            <a:r>
              <a:rPr lang="en-US" dirty="0"/>
              <a:t>Top 3 Current Languages</a:t>
            </a:r>
          </a:p>
          <a:p>
            <a:pPr marL="0" indent="0">
              <a:buNone/>
            </a:pPr>
            <a:endParaRPr lang="en-US" sz="2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Bash / Shell / PowerShell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/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Implications:</a:t>
            </a:r>
          </a:p>
          <a:p>
            <a:pPr marL="0" indent="0">
              <a:buNone/>
            </a:pPr>
            <a:r>
              <a:rPr lang="en-US" dirty="0"/>
              <a:t>From Current to Future trends</a:t>
            </a:r>
          </a:p>
          <a:p>
            <a:r>
              <a:rPr lang="en-US" dirty="0"/>
              <a:t>Bash / Shell / PowerShell drops from 1st to 7</a:t>
            </a:r>
            <a:r>
              <a:rPr lang="en-US" baseline="30000" dirty="0"/>
              <a:t>th</a:t>
            </a:r>
            <a:r>
              <a:rPr lang="en-US" dirty="0"/>
              <a:t> place</a:t>
            </a:r>
          </a:p>
          <a:p>
            <a:r>
              <a:rPr lang="en-US" dirty="0"/>
              <a:t>HTML / CSS holds 2</a:t>
            </a:r>
            <a:r>
              <a:rPr lang="en-US" baseline="30000" dirty="0"/>
              <a:t>nd</a:t>
            </a:r>
            <a:r>
              <a:rPr lang="en-US" dirty="0"/>
              <a:t> place</a:t>
            </a:r>
          </a:p>
          <a:p>
            <a:r>
              <a:rPr lang="en-US" dirty="0"/>
              <a:t>C# drops from 3</a:t>
            </a:r>
            <a:r>
              <a:rPr lang="en-US" baseline="30000" dirty="0"/>
              <a:t>rd</a:t>
            </a:r>
            <a:r>
              <a:rPr lang="en-US" dirty="0"/>
              <a:t> to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JavaScript is highly favored as the #1 future language</a:t>
            </a:r>
          </a:p>
          <a:p>
            <a:r>
              <a:rPr lang="en-US" dirty="0"/>
              <a:t>Python ranks as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EAB7CD7-236C-4A06-107A-69F970A6556A}"/>
              </a:ext>
            </a:extLst>
          </p:cNvPr>
          <p:cNvSpPr/>
          <p:nvPr/>
        </p:nvSpPr>
        <p:spPr>
          <a:xfrm>
            <a:off x="5682591" y="3152278"/>
            <a:ext cx="312821" cy="4331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B8564-2884-AF70-C55E-4CDBD6672779}"/>
              </a:ext>
            </a:extLst>
          </p:cNvPr>
          <p:cNvSpPr/>
          <p:nvPr/>
        </p:nvSpPr>
        <p:spPr>
          <a:xfrm>
            <a:off x="5682591" y="4313396"/>
            <a:ext cx="312821" cy="43313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3B4C99D-5DA6-58F6-3A21-7F19ED6A7B6E}"/>
              </a:ext>
            </a:extLst>
          </p:cNvPr>
          <p:cNvSpPr/>
          <p:nvPr/>
        </p:nvSpPr>
        <p:spPr>
          <a:xfrm rot="10800000">
            <a:off x="5682591" y="4954113"/>
            <a:ext cx="312821" cy="433137"/>
          </a:xfrm>
          <a:prstGeom prst="down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DD930A-2A3F-D6BE-8244-87B9A995052D}"/>
              </a:ext>
            </a:extLst>
          </p:cNvPr>
          <p:cNvSpPr/>
          <p:nvPr/>
        </p:nvSpPr>
        <p:spPr>
          <a:xfrm rot="10800000">
            <a:off x="5682591" y="5594828"/>
            <a:ext cx="312821" cy="433137"/>
          </a:xfrm>
          <a:prstGeom prst="downArrow">
            <a:avLst/>
          </a:prstGeo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272D709-B6D6-AC71-99E5-97DBE8B7600A}"/>
              </a:ext>
            </a:extLst>
          </p:cNvPr>
          <p:cNvSpPr/>
          <p:nvPr/>
        </p:nvSpPr>
        <p:spPr>
          <a:xfrm>
            <a:off x="5532196" y="3792995"/>
            <a:ext cx="613610" cy="312821"/>
          </a:xfrm>
          <a:prstGeom prst="leftRightArrow">
            <a:avLst/>
          </a:prstGeom>
          <a:solidFill>
            <a:schemeClr val="tx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848" y="157297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232" y="1572973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B4ECC-8B3E-5194-0861-87996CB19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2" t="18946" r="3799" b="45007"/>
          <a:stretch/>
        </p:blipFill>
        <p:spPr>
          <a:xfrm>
            <a:off x="5947982" y="2219296"/>
            <a:ext cx="6048805" cy="3911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CA70C-210E-2B30-634B-0F95BEDB4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85" t="18839" r="3420" b="45548"/>
          <a:stretch/>
        </p:blipFill>
        <p:spPr>
          <a:xfrm>
            <a:off x="168444" y="2219296"/>
            <a:ext cx="5522494" cy="37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http://purl.org/dc/terms/"/>
    <ds:schemaRef ds:uri="http://www.w3.org/XML/1998/namespace"/>
    <ds:schemaRef ds:uri="155be751-a274-42e8-93fb-f39d3b9bccc8"/>
    <ds:schemaRef ds:uri="http://schemas.microsoft.com/office/2006/documentManagement/types"/>
    <ds:schemaRef ds:uri="f80a141d-92ca-4d3d-9308-f7e7b1d44ce8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904</Words>
  <Application>Microsoft Office PowerPoint</Application>
  <PresentationFormat>Widescreen</PresentationFormat>
  <Paragraphs>156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Metrics Findings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 - FINDINGS &amp; IMPLICATIONS</vt:lpstr>
      <vt:lpstr>DATABASE TRENDS</vt:lpstr>
      <vt:lpstr>DATABASE TRENDS  - FINDINGS &amp; IMPLICATIONS</vt:lpstr>
      <vt:lpstr>DASHBOARD</vt:lpstr>
      <vt:lpstr>DASHBOARD TAB 1  – Current Technology Usage</vt:lpstr>
      <vt:lpstr>PowerPoint Presentation</vt:lpstr>
      <vt:lpstr>PowerPoint Presentation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Alexandria Cohen</cp:lastModifiedBy>
  <cp:revision>31</cp:revision>
  <dcterms:created xsi:type="dcterms:W3CDTF">2020-10-28T18:29:43Z</dcterms:created>
  <dcterms:modified xsi:type="dcterms:W3CDTF">2023-11-28T19:28:12Z</dcterms:modified>
</cp:coreProperties>
</file>