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9601200" cy="7315200"/>
  <p:embeddedFontLst>
    <p:embeddedFont>
      <p:font typeface="Arial Black" panose="020B0A04020102020204" pitchFamily="34" charset="0"/>
      <p:regular r:id="rId4"/>
      <p:bold r:id="rId5"/>
    </p:embeddedFont>
    <p:embeddedFont>
      <p:font typeface="Calibri" panose="020F0502020204030204" pitchFamily="34" charset="0"/>
      <p:regular r:id="rId6"/>
      <p:bold r:id="rId7"/>
      <p:italic r:id="rId8"/>
      <p:boldItalic r:id="rId9"/>
    </p:embeddedFont>
    <p:embeddedFont>
      <p:font typeface="Georgia" panose="02040502050405020303" pitchFamily="18" charset="0"/>
      <p:regular r:id="rId10"/>
      <p:bold r:id="rId11"/>
      <p:italic r:id="rId12"/>
      <p:boldItalic r:id="rId13"/>
    </p:embeddedFont>
    <p:embeddedFont>
      <p:font typeface="Verdana" panose="020B060403050404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86">
          <p15:clr>
            <a:srgbClr val="A4A3A4"/>
          </p15:clr>
        </p15:guide>
        <p15:guide id="2" pos="4716">
          <p15:clr>
            <a:srgbClr val="A4A3A4"/>
          </p15:clr>
        </p15:guide>
        <p15:guide id="3" pos="1382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gg770q3SSTRUlWmBMrzQTkdOYR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645499-F95E-4E43-9FFA-D2FCFD1405EA}">
  <a:tblStyle styleId="{27645499-F95E-4E43-9FFA-D2FCFD1405E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1"/>
  </p:normalViewPr>
  <p:slideViewPr>
    <p:cSldViewPr snapToGrid="0">
      <p:cViewPr>
        <p:scale>
          <a:sx n="22" d="100"/>
          <a:sy n="22" d="100"/>
        </p:scale>
        <p:origin x="428" y="-1576"/>
      </p:cViewPr>
      <p:guideLst>
        <p:guide orient="horz" pos="6286"/>
        <p:guide pos="4716"/>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customschemas.google.com/relationships/presentationmetadata" Target="meta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160722" cy="366530"/>
          </a:xfrm>
          <a:prstGeom prst="rect">
            <a:avLst/>
          </a:prstGeom>
          <a:noFill/>
          <a:ln>
            <a:noFill/>
          </a:ln>
        </p:spPr>
        <p:txBody>
          <a:bodyPr spcFirstLastPara="1" wrap="square" lIns="43950" tIns="21975" rIns="43950" bIns="21975" anchor="t" anchorCtr="0">
            <a:noAutofit/>
          </a:bodyPr>
          <a:lstStyle>
            <a:lvl1pPr marR="0" lvl="0" algn="l" rtl="0">
              <a:lnSpc>
                <a:spcPct val="100000"/>
              </a:lnSpc>
              <a:spcBef>
                <a:spcPts val="0"/>
              </a:spcBef>
              <a:spcAft>
                <a:spcPts val="0"/>
              </a:spcAft>
              <a:buClr>
                <a:srgbClr val="000000"/>
              </a:buClr>
              <a:buSzPts val="1400"/>
              <a:buFont typeface="Arial"/>
              <a:buNone/>
              <a:defRPr sz="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438204" y="0"/>
            <a:ext cx="4160722" cy="366530"/>
          </a:xfrm>
          <a:prstGeom prst="rect">
            <a:avLst/>
          </a:prstGeom>
          <a:noFill/>
          <a:ln>
            <a:noFill/>
          </a:ln>
        </p:spPr>
        <p:txBody>
          <a:bodyPr spcFirstLastPara="1" wrap="square" lIns="43950" tIns="21975" rIns="43950" bIns="21975" anchor="t" anchorCtr="0">
            <a:noAutofit/>
          </a:bodyPr>
          <a:lstStyle>
            <a:lvl1pPr marR="0" lvl="0" algn="r" rtl="0">
              <a:lnSpc>
                <a:spcPct val="100000"/>
              </a:lnSpc>
              <a:spcBef>
                <a:spcPts val="0"/>
              </a:spcBef>
              <a:spcAft>
                <a:spcPts val="0"/>
              </a:spcAft>
              <a:buClr>
                <a:srgbClr val="000000"/>
              </a:buClr>
              <a:buSzPts val="1400"/>
              <a:buFont typeface="Arial"/>
              <a:buNone/>
              <a:defRPr sz="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155950" y="914400"/>
            <a:ext cx="328930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59817" y="3520536"/>
            <a:ext cx="7681567" cy="2880649"/>
          </a:xfrm>
          <a:prstGeom prst="rect">
            <a:avLst/>
          </a:prstGeom>
          <a:noFill/>
          <a:ln>
            <a:noFill/>
          </a:ln>
        </p:spPr>
        <p:txBody>
          <a:bodyPr spcFirstLastPara="1" wrap="square" lIns="43950" tIns="21975" rIns="43950" bIns="219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619"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2619"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2619"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2619"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2619"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2619"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2619"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2619"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2619"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948670"/>
            <a:ext cx="4160722" cy="366530"/>
          </a:xfrm>
          <a:prstGeom prst="rect">
            <a:avLst/>
          </a:prstGeom>
          <a:noFill/>
          <a:ln>
            <a:noFill/>
          </a:ln>
        </p:spPr>
        <p:txBody>
          <a:bodyPr spcFirstLastPara="1" wrap="square" lIns="43950" tIns="21975" rIns="43950" bIns="21975" anchor="b" anchorCtr="0">
            <a:noAutofit/>
          </a:bodyPr>
          <a:lstStyle>
            <a:lvl1pPr marR="0" lvl="0" algn="l" rtl="0">
              <a:lnSpc>
                <a:spcPct val="100000"/>
              </a:lnSpc>
              <a:spcBef>
                <a:spcPts val="0"/>
              </a:spcBef>
              <a:spcAft>
                <a:spcPts val="0"/>
              </a:spcAft>
              <a:buClr>
                <a:srgbClr val="000000"/>
              </a:buClr>
              <a:buSzPts val="1400"/>
              <a:buFont typeface="Arial"/>
              <a:buNone/>
              <a:defRPr sz="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438204" y="6948670"/>
            <a:ext cx="4160722" cy="366530"/>
          </a:xfrm>
          <a:prstGeom prst="rect">
            <a:avLst/>
          </a:prstGeom>
          <a:noFill/>
          <a:ln>
            <a:noFill/>
          </a:ln>
        </p:spPr>
        <p:txBody>
          <a:bodyPr spcFirstLastPara="1" wrap="square" lIns="43950" tIns="21975" rIns="43950" bIns="21975" anchor="b"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Calibri"/>
                <a:ea typeface="Calibri"/>
                <a:cs typeface="Calibri"/>
                <a:sym typeface="Calibri"/>
              </a:rPr>
              <a:t>‹#›</a:t>
            </a:fld>
            <a:endParaRPr sz="6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1e113647dc4_2_9:notes"/>
          <p:cNvSpPr>
            <a:spLocks noGrp="1" noRot="1" noChangeAspect="1"/>
          </p:cNvSpPr>
          <p:nvPr>
            <p:ph type="sldImg" idx="2"/>
          </p:nvPr>
        </p:nvSpPr>
        <p:spPr>
          <a:xfrm>
            <a:off x="3155950" y="914400"/>
            <a:ext cx="328930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g1e113647dc4_2_9:notes"/>
          <p:cNvSpPr txBox="1">
            <a:spLocks noGrp="1"/>
          </p:cNvSpPr>
          <p:nvPr>
            <p:ph type="body" idx="1"/>
          </p:nvPr>
        </p:nvSpPr>
        <p:spPr>
          <a:xfrm>
            <a:off x="959817" y="3520536"/>
            <a:ext cx="7681500" cy="2880600"/>
          </a:xfrm>
          <a:prstGeom prst="rect">
            <a:avLst/>
          </a:prstGeom>
          <a:noFill/>
          <a:ln>
            <a:noFill/>
          </a:ln>
        </p:spPr>
        <p:txBody>
          <a:bodyPr spcFirstLastPara="1" wrap="square" lIns="43950" tIns="21975" rIns="43950" bIns="21975" anchor="t" anchorCtr="0">
            <a:noAutofit/>
          </a:bodyPr>
          <a:lstStyle/>
          <a:p>
            <a:pPr marL="0" lvl="0" indent="0" algn="l" rtl="0">
              <a:lnSpc>
                <a:spcPct val="100000"/>
              </a:lnSpc>
              <a:spcBef>
                <a:spcPts val="0"/>
              </a:spcBef>
              <a:spcAft>
                <a:spcPts val="0"/>
              </a:spcAft>
              <a:buSzPts val="1400"/>
              <a:buNone/>
            </a:pPr>
            <a:endParaRPr dirty="0"/>
          </a:p>
        </p:txBody>
      </p:sp>
      <p:sp>
        <p:nvSpPr>
          <p:cNvPr id="45" name="Google Shape;45;g1e113647dc4_2_9:notes"/>
          <p:cNvSpPr txBox="1">
            <a:spLocks noGrp="1"/>
          </p:cNvSpPr>
          <p:nvPr>
            <p:ph type="sldNum" idx="12"/>
          </p:nvPr>
        </p:nvSpPr>
        <p:spPr>
          <a:xfrm>
            <a:off x="5438204" y="6948670"/>
            <a:ext cx="4160700" cy="366600"/>
          </a:xfrm>
          <a:prstGeom prst="rect">
            <a:avLst/>
          </a:prstGeom>
          <a:noFill/>
          <a:ln>
            <a:noFill/>
          </a:ln>
        </p:spPr>
        <p:txBody>
          <a:bodyPr spcFirstLastPara="1" wrap="square" lIns="43950" tIns="21975" rIns="43950" bIns="219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0" y="1533659"/>
            <a:ext cx="43891199" cy="134357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731" b="1" i="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2194560" y="7571232"/>
            <a:ext cx="1909267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2"/>
          </p:nvPr>
        </p:nvSpPr>
        <p:spPr>
          <a:xfrm>
            <a:off x="22862752" y="7788323"/>
            <a:ext cx="9285637" cy="7389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4802" b="1" i="0">
                <a:solidFill>
                  <a:srgbClr val="005F9E"/>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14923008" y="30614113"/>
            <a:ext cx="14045184" cy="604653"/>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dt" idx="10"/>
          </p:nvPr>
        </p:nvSpPr>
        <p:spPr>
          <a:xfrm>
            <a:off x="2194561" y="30614113"/>
            <a:ext cx="10094976" cy="60465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31601666" y="30614113"/>
            <a:ext cx="10094976" cy="604653"/>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0" y="1533659"/>
            <a:ext cx="43891199" cy="134357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731" b="1" i="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2194560" y="7571232"/>
            <a:ext cx="395020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14923008" y="30614113"/>
            <a:ext cx="14045184" cy="604653"/>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dt" idx="10"/>
          </p:nvPr>
        </p:nvSpPr>
        <p:spPr>
          <a:xfrm>
            <a:off x="2194561" y="30614113"/>
            <a:ext cx="10094976" cy="60465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31601666" y="30614113"/>
            <a:ext cx="10094976" cy="604653"/>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0" y="1533659"/>
            <a:ext cx="43891199" cy="134357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731" b="1" i="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14923008" y="30614113"/>
            <a:ext cx="14045184" cy="604653"/>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dt" idx="10"/>
          </p:nvPr>
        </p:nvSpPr>
        <p:spPr>
          <a:xfrm>
            <a:off x="2194561" y="30614113"/>
            <a:ext cx="10094976" cy="60465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31601666" y="30614113"/>
            <a:ext cx="10094976" cy="604653"/>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30511675"/>
            <a:ext cx="43891199" cy="239979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76"/>
              <a:buFont typeface="Arial"/>
              <a:buNone/>
            </a:pPr>
            <a:endParaRPr sz="8576" b="0" i="0" u="none" strike="noStrike" cap="none">
              <a:solidFill>
                <a:schemeClr val="dk1"/>
              </a:solidFill>
              <a:latin typeface="Calibri"/>
              <a:ea typeface="Calibri"/>
              <a:cs typeface="Calibri"/>
              <a:sym typeface="Calibri"/>
            </a:endParaRPr>
          </a:p>
        </p:txBody>
      </p:sp>
      <p:sp>
        <p:nvSpPr>
          <p:cNvPr id="11" name="Google Shape;11;p2"/>
          <p:cNvSpPr/>
          <p:nvPr/>
        </p:nvSpPr>
        <p:spPr>
          <a:xfrm>
            <a:off x="0" y="1"/>
            <a:ext cx="43891201" cy="7250364"/>
          </a:xfrm>
          <a:custGeom>
            <a:avLst/>
            <a:gdLst/>
            <a:ahLst/>
            <a:cxnLst/>
            <a:rect l="l" t="t" r="r" b="b"/>
            <a:pathLst>
              <a:path w="20104100" h="3321685" extrusionOk="0">
                <a:moveTo>
                  <a:pt x="0" y="3321597"/>
                </a:moveTo>
                <a:lnTo>
                  <a:pt x="20104099" y="3321597"/>
                </a:lnTo>
                <a:lnTo>
                  <a:pt x="20104099" y="0"/>
                </a:lnTo>
                <a:lnTo>
                  <a:pt x="0" y="0"/>
                </a:lnTo>
                <a:lnTo>
                  <a:pt x="0" y="3321597"/>
                </a:lnTo>
                <a:close/>
              </a:path>
            </a:pathLst>
          </a:custGeom>
          <a:solidFill>
            <a:srgbClr val="005F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76"/>
              <a:buFont typeface="Arial"/>
              <a:buNone/>
            </a:pPr>
            <a:endParaRPr sz="8576" b="0" i="0" u="none" strike="noStrike" cap="none">
              <a:solidFill>
                <a:schemeClr val="dk1"/>
              </a:solidFill>
              <a:latin typeface="Calibri"/>
              <a:ea typeface="Calibri"/>
              <a:cs typeface="Calibri"/>
              <a:sym typeface="Calibri"/>
            </a:endParaRPr>
          </a:p>
        </p:txBody>
      </p:sp>
      <p:sp>
        <p:nvSpPr>
          <p:cNvPr id="12" name="Google Shape;12;p2"/>
          <p:cNvSpPr/>
          <p:nvPr/>
        </p:nvSpPr>
        <p:spPr>
          <a:xfrm>
            <a:off x="0" y="4525337"/>
            <a:ext cx="41608237" cy="272483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76"/>
              <a:buFont typeface="Arial"/>
              <a:buNone/>
            </a:pPr>
            <a:endParaRPr sz="8576" b="0" i="0" u="none" strike="noStrike" cap="none">
              <a:solidFill>
                <a:schemeClr val="dk1"/>
              </a:solidFill>
              <a:latin typeface="Calibri"/>
              <a:ea typeface="Calibri"/>
              <a:cs typeface="Calibri"/>
              <a:sym typeface="Calibri"/>
            </a:endParaRPr>
          </a:p>
        </p:txBody>
      </p:sp>
      <p:sp>
        <p:nvSpPr>
          <p:cNvPr id="13" name="Google Shape;13;p2"/>
          <p:cNvSpPr/>
          <p:nvPr/>
        </p:nvSpPr>
        <p:spPr>
          <a:xfrm>
            <a:off x="41599100" y="3166218"/>
            <a:ext cx="2292099" cy="408395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76"/>
              <a:buFont typeface="Arial"/>
              <a:buNone/>
            </a:pPr>
            <a:endParaRPr sz="8576" b="0" i="0" u="none" strike="noStrike" cap="none">
              <a:solidFill>
                <a:schemeClr val="dk1"/>
              </a:solidFill>
              <a:latin typeface="Calibri"/>
              <a:ea typeface="Calibri"/>
              <a:cs typeface="Calibri"/>
              <a:sym typeface="Calibri"/>
            </a:endParaRPr>
          </a:p>
        </p:txBody>
      </p:sp>
      <p:sp>
        <p:nvSpPr>
          <p:cNvPr id="14" name="Google Shape;14;p2"/>
          <p:cNvSpPr/>
          <p:nvPr/>
        </p:nvSpPr>
        <p:spPr>
          <a:xfrm>
            <a:off x="0" y="1807084"/>
            <a:ext cx="41608237" cy="2727382"/>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76"/>
              <a:buFont typeface="Arial"/>
              <a:buNone/>
            </a:pPr>
            <a:endParaRPr sz="8576" b="0" i="0" u="none" strike="noStrike" cap="none">
              <a:solidFill>
                <a:schemeClr val="dk1"/>
              </a:solidFill>
              <a:latin typeface="Calibri"/>
              <a:ea typeface="Calibri"/>
              <a:cs typeface="Calibri"/>
              <a:sym typeface="Calibri"/>
            </a:endParaRPr>
          </a:p>
        </p:txBody>
      </p:sp>
      <p:sp>
        <p:nvSpPr>
          <p:cNvPr id="15" name="Google Shape;15;p2"/>
          <p:cNvSpPr/>
          <p:nvPr/>
        </p:nvSpPr>
        <p:spPr>
          <a:xfrm>
            <a:off x="41599100" y="0"/>
            <a:ext cx="2292099" cy="317534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76"/>
              <a:buFont typeface="Arial"/>
              <a:buNone/>
            </a:pPr>
            <a:endParaRPr sz="8576" b="0" i="0" u="none" strike="noStrike" cap="none">
              <a:solidFill>
                <a:schemeClr val="dk1"/>
              </a:solidFill>
              <a:latin typeface="Calibri"/>
              <a:ea typeface="Calibri"/>
              <a:cs typeface="Calibri"/>
              <a:sym typeface="Calibri"/>
            </a:endParaRPr>
          </a:p>
        </p:txBody>
      </p:sp>
      <p:sp>
        <p:nvSpPr>
          <p:cNvPr id="16" name="Google Shape;16;p2"/>
          <p:cNvSpPr/>
          <p:nvPr/>
        </p:nvSpPr>
        <p:spPr>
          <a:xfrm>
            <a:off x="0" y="1"/>
            <a:ext cx="41608237" cy="1816227"/>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76"/>
              <a:buFont typeface="Arial"/>
              <a:buNone/>
            </a:pPr>
            <a:endParaRPr sz="8576" b="0" i="0" u="none" strike="noStrike" cap="none">
              <a:solidFill>
                <a:schemeClr val="dk1"/>
              </a:solidFill>
              <a:latin typeface="Calibri"/>
              <a:ea typeface="Calibri"/>
              <a:cs typeface="Calibri"/>
              <a:sym typeface="Calibri"/>
            </a:endParaRPr>
          </a:p>
        </p:txBody>
      </p:sp>
      <p:sp>
        <p:nvSpPr>
          <p:cNvPr id="17" name="Google Shape;17;p2"/>
          <p:cNvSpPr/>
          <p:nvPr/>
        </p:nvSpPr>
        <p:spPr>
          <a:xfrm>
            <a:off x="0" y="7250172"/>
            <a:ext cx="43891201" cy="188501"/>
          </a:xfrm>
          <a:custGeom>
            <a:avLst/>
            <a:gdLst/>
            <a:ahLst/>
            <a:cxnLst/>
            <a:rect l="l" t="t" r="r" b="b"/>
            <a:pathLst>
              <a:path w="20104100" h="86360" extrusionOk="0">
                <a:moveTo>
                  <a:pt x="0" y="85803"/>
                </a:moveTo>
                <a:lnTo>
                  <a:pt x="20104099" y="85803"/>
                </a:lnTo>
                <a:lnTo>
                  <a:pt x="20104099" y="0"/>
                </a:lnTo>
                <a:lnTo>
                  <a:pt x="0" y="0"/>
                </a:lnTo>
                <a:lnTo>
                  <a:pt x="0" y="85803"/>
                </a:lnTo>
                <a:close/>
              </a:path>
            </a:pathLst>
          </a:custGeom>
          <a:solidFill>
            <a:srgbClr val="96CA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76"/>
              <a:buFont typeface="Arial"/>
              <a:buNone/>
            </a:pPr>
            <a:endParaRPr sz="8576" b="0" i="0" u="none" strike="noStrike" cap="none">
              <a:solidFill>
                <a:schemeClr val="dk1"/>
              </a:solidFill>
              <a:latin typeface="Calibri"/>
              <a:ea typeface="Calibri"/>
              <a:cs typeface="Calibri"/>
              <a:sym typeface="Calibri"/>
            </a:endParaRPr>
          </a:p>
        </p:txBody>
      </p:sp>
      <p:sp>
        <p:nvSpPr>
          <p:cNvPr id="18" name="Google Shape;18;p2"/>
          <p:cNvSpPr/>
          <p:nvPr/>
        </p:nvSpPr>
        <p:spPr>
          <a:xfrm>
            <a:off x="0" y="30397397"/>
            <a:ext cx="43891201" cy="188501"/>
          </a:xfrm>
          <a:custGeom>
            <a:avLst/>
            <a:gdLst/>
            <a:ahLst/>
            <a:cxnLst/>
            <a:rect l="l" t="t" r="r" b="b"/>
            <a:pathLst>
              <a:path w="20104100" h="86359" extrusionOk="0">
                <a:moveTo>
                  <a:pt x="0" y="85803"/>
                </a:moveTo>
                <a:lnTo>
                  <a:pt x="20104099" y="85803"/>
                </a:lnTo>
                <a:lnTo>
                  <a:pt x="20104099" y="0"/>
                </a:lnTo>
                <a:lnTo>
                  <a:pt x="0" y="0"/>
                </a:lnTo>
                <a:lnTo>
                  <a:pt x="0" y="85803"/>
                </a:lnTo>
                <a:close/>
              </a:path>
            </a:pathLst>
          </a:custGeom>
          <a:solidFill>
            <a:srgbClr val="96CA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76"/>
              <a:buFont typeface="Arial"/>
              <a:buNone/>
            </a:pPr>
            <a:endParaRPr sz="8576" b="0" i="0" u="none" strike="noStrike" cap="none">
              <a:solidFill>
                <a:schemeClr val="dk1"/>
              </a:solidFill>
              <a:latin typeface="Calibri"/>
              <a:ea typeface="Calibri"/>
              <a:cs typeface="Calibri"/>
              <a:sym typeface="Calibri"/>
            </a:endParaRPr>
          </a:p>
        </p:txBody>
      </p:sp>
      <p:sp>
        <p:nvSpPr>
          <p:cNvPr id="19" name="Google Shape;19;p2"/>
          <p:cNvSpPr txBox="1">
            <a:spLocks noGrp="1"/>
          </p:cNvSpPr>
          <p:nvPr>
            <p:ph type="title"/>
          </p:nvPr>
        </p:nvSpPr>
        <p:spPr>
          <a:xfrm>
            <a:off x="0" y="1533659"/>
            <a:ext cx="43891199" cy="61555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lt1"/>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2"/>
          <p:cNvSpPr txBox="1">
            <a:spLocks noGrp="1"/>
          </p:cNvSpPr>
          <p:nvPr>
            <p:ph type="body" idx="1"/>
          </p:nvPr>
        </p:nvSpPr>
        <p:spPr>
          <a:xfrm>
            <a:off x="2194560" y="7571232"/>
            <a:ext cx="39502081"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1" name="Google Shape;21;p2"/>
          <p:cNvSpPr txBox="1">
            <a:spLocks noGrp="1"/>
          </p:cNvSpPr>
          <p:nvPr>
            <p:ph type="ftr" idx="11"/>
          </p:nvPr>
        </p:nvSpPr>
        <p:spPr>
          <a:xfrm>
            <a:off x="14923008" y="30614113"/>
            <a:ext cx="14045184" cy="604653"/>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3929"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dt" idx="10"/>
          </p:nvPr>
        </p:nvSpPr>
        <p:spPr>
          <a:xfrm>
            <a:off x="2194561" y="30614113"/>
            <a:ext cx="10094976" cy="60465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929"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929" b="0" i="0" u="none" strike="noStrike" cap="none">
                <a:solidFill>
                  <a:schemeClr val="dk1"/>
                </a:solidFill>
                <a:latin typeface="Calibri"/>
                <a:ea typeface="Calibri"/>
                <a:cs typeface="Calibri"/>
                <a:sym typeface="Calibri"/>
              </a:defRPr>
            </a:lvl9pPr>
          </a:lstStyle>
          <a:p>
            <a:endParaRPr/>
          </a:p>
        </p:txBody>
      </p:sp>
      <p:sp>
        <p:nvSpPr>
          <p:cNvPr id="23" name="Google Shape;23;p2"/>
          <p:cNvSpPr txBox="1">
            <a:spLocks noGrp="1"/>
          </p:cNvSpPr>
          <p:nvPr>
            <p:ph type="sldNum" idx="12"/>
          </p:nvPr>
        </p:nvSpPr>
        <p:spPr>
          <a:xfrm>
            <a:off x="31601666" y="30614113"/>
            <a:ext cx="10094976" cy="604653"/>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929"/>
              <a:buFont typeface="Arial"/>
              <a:buNone/>
              <a:defRPr sz="392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1e113647dc4_2_9"/>
          <p:cNvSpPr txBox="1">
            <a:spLocks noGrp="1"/>
          </p:cNvSpPr>
          <p:nvPr>
            <p:ph type="title"/>
          </p:nvPr>
        </p:nvSpPr>
        <p:spPr>
          <a:xfrm>
            <a:off x="428525" y="864225"/>
            <a:ext cx="43250024" cy="1554438"/>
          </a:xfrm>
          <a:prstGeom prst="rect">
            <a:avLst/>
          </a:prstGeom>
          <a:noFill/>
          <a:ln>
            <a:noFill/>
          </a:ln>
        </p:spPr>
        <p:txBody>
          <a:bodyPr spcFirstLastPara="1" wrap="square" lIns="0" tIns="442125" rIns="0" bIns="0" anchor="t" anchorCtr="0">
            <a:spAutoFit/>
          </a:bodyPr>
          <a:lstStyle/>
          <a:p>
            <a:pPr lvl="0"/>
            <a:r>
              <a:rPr lang="en-US" sz="7200" dirty="0"/>
              <a:t> Predicting the Day of Cherry Blossom using LSTM</a:t>
            </a:r>
            <a:endParaRPr sz="7200" dirty="0"/>
          </a:p>
        </p:txBody>
      </p:sp>
      <p:sp>
        <p:nvSpPr>
          <p:cNvPr id="48" name="Google Shape;48;g1e113647dc4_2_9"/>
          <p:cNvSpPr txBox="1"/>
          <p:nvPr/>
        </p:nvSpPr>
        <p:spPr>
          <a:xfrm>
            <a:off x="623875" y="7738475"/>
            <a:ext cx="9144000" cy="7644097"/>
          </a:xfrm>
          <a:prstGeom prst="rect">
            <a:avLst/>
          </a:prstGeom>
          <a:noFill/>
          <a:ln>
            <a:noFill/>
          </a:ln>
        </p:spPr>
        <p:txBody>
          <a:bodyPr spcFirstLastPara="1" wrap="square" lIns="0" tIns="133050" rIns="0" bIns="0" anchor="t" anchorCtr="0">
            <a:spAutoFit/>
          </a:bodyPr>
          <a:lstStyle/>
          <a:p>
            <a:pPr marL="27720" marR="0" lvl="0" indent="0" algn="l" rtl="0">
              <a:lnSpc>
                <a:spcPct val="100000"/>
              </a:lnSpc>
              <a:spcBef>
                <a:spcPts val="0"/>
              </a:spcBef>
              <a:spcAft>
                <a:spcPts val="0"/>
              </a:spcAft>
              <a:buClr>
                <a:srgbClr val="000000"/>
              </a:buClr>
              <a:buSzPts val="4800"/>
              <a:buFont typeface="Arial"/>
              <a:buNone/>
            </a:pPr>
            <a:r>
              <a:rPr lang="en-US" sz="4000" b="1" i="0" u="none" strike="noStrike" cap="none" dirty="0">
                <a:solidFill>
                  <a:srgbClr val="005F9E"/>
                </a:solidFill>
                <a:latin typeface="+mn-lt"/>
                <a:ea typeface="Arial"/>
                <a:cs typeface="Arial"/>
                <a:sym typeface="Arial"/>
              </a:rPr>
              <a:t>INTRODUCTION</a:t>
            </a:r>
            <a:endParaRPr sz="4000" b="0" i="0" u="none" strike="noStrike" cap="none" dirty="0">
              <a:solidFill>
                <a:srgbClr val="000000"/>
              </a:solidFill>
              <a:latin typeface="+mn-lt"/>
              <a:ea typeface="Arial"/>
              <a:cs typeface="Arial"/>
              <a:sym typeface="Arial"/>
            </a:endParaRPr>
          </a:p>
          <a:p>
            <a:pPr algn="just">
              <a:buSzPts val="2600"/>
            </a:pPr>
            <a:r>
              <a:rPr lang="en-US" sz="2800" b="0" i="0" dirty="0">
                <a:solidFill>
                  <a:srgbClr val="374151"/>
                </a:solidFill>
                <a:effectLst/>
                <a:latin typeface="Arial" panose="020B0604020202020204" pitchFamily="34" charset="0"/>
                <a:cs typeface="Arial" panose="020B0604020202020204" pitchFamily="34" charset="0"/>
              </a:rPr>
              <a:t>Supervised and unsupervised machine learning techniques, particularly neural networks like ANN and RNN, have been developed to handle large-scale and nonlinear data. RNN, especially LSTM, has shown superior performance in time series prediction due to its ability to capture timing characteristics (</a:t>
            </a:r>
            <a:r>
              <a:rPr lang="en-US" sz="2800" b="0" i="0" dirty="0" err="1">
                <a:solidFill>
                  <a:srgbClr val="374151"/>
                </a:solidFill>
                <a:effectLst/>
                <a:latin typeface="Arial" panose="020B0604020202020204" pitchFamily="34" charset="0"/>
                <a:cs typeface="Arial" panose="020B0604020202020204" pitchFamily="34" charset="0"/>
              </a:rPr>
              <a:t>Boné</a:t>
            </a:r>
            <a:r>
              <a:rPr lang="en-US" sz="2800" b="0" i="0" dirty="0">
                <a:solidFill>
                  <a:srgbClr val="374151"/>
                </a:solidFill>
                <a:effectLst/>
                <a:latin typeface="Arial" panose="020B0604020202020204" pitchFamily="34" charset="0"/>
                <a:cs typeface="Arial" panose="020B0604020202020204" pitchFamily="34" charset="0"/>
              </a:rPr>
              <a:t>, Assaad, and </a:t>
            </a:r>
            <a:r>
              <a:rPr lang="en-US" sz="2800" b="0" i="0" dirty="0" err="1">
                <a:solidFill>
                  <a:srgbClr val="374151"/>
                </a:solidFill>
                <a:effectLst/>
                <a:latin typeface="Arial" panose="020B0604020202020204" pitchFamily="34" charset="0"/>
                <a:cs typeface="Arial" panose="020B0604020202020204" pitchFamily="34" charset="0"/>
              </a:rPr>
              <a:t>Crucianu</a:t>
            </a:r>
            <a:r>
              <a:rPr lang="en-US" sz="2800" b="0" i="0" dirty="0">
                <a:solidFill>
                  <a:srgbClr val="374151"/>
                </a:solidFill>
                <a:effectLst/>
                <a:latin typeface="Arial" panose="020B0604020202020204" pitchFamily="34" charset="0"/>
                <a:cs typeface="Arial" panose="020B0604020202020204" pitchFamily="34" charset="0"/>
              </a:rPr>
              <a:t> 2003).</a:t>
            </a:r>
          </a:p>
          <a:p>
            <a:pPr algn="just">
              <a:buSzPts val="2600"/>
            </a:pPr>
            <a:endParaRPr lang="en-US" sz="2800" dirty="0">
              <a:solidFill>
                <a:srgbClr val="374151"/>
              </a:solidFill>
              <a:latin typeface="Arial" panose="020B0604020202020204" pitchFamily="34" charset="0"/>
              <a:cs typeface="Arial" panose="020B0604020202020204" pitchFamily="34" charset="0"/>
            </a:endParaRPr>
          </a:p>
          <a:p>
            <a:pPr algn="just">
              <a:buSzPts val="2600"/>
            </a:pPr>
            <a:r>
              <a:rPr lang="en-US" sz="2800" b="0" i="0" dirty="0">
                <a:solidFill>
                  <a:srgbClr val="374151"/>
                </a:solidFill>
                <a:effectLst/>
                <a:latin typeface="Arial" panose="020B0604020202020204" pitchFamily="34" charset="0"/>
                <a:cs typeface="Arial" panose="020B0604020202020204" pitchFamily="34" charset="0"/>
              </a:rPr>
              <a:t>LSTM is a type of RNN that effectively handles long-term dependencies in sequential data, making it suitable for time series prediction. It can store both short-term and long-term memory, allowing it to bridge time intervals even in noisy and non-stationary data. LSTM has been widely used in various applications, including speech processing, non-Markovian control, time series analysis, and music composition (</a:t>
            </a:r>
            <a:r>
              <a:rPr lang="en-US" sz="2800" b="0" i="0" dirty="0" err="1">
                <a:solidFill>
                  <a:srgbClr val="374151"/>
                </a:solidFill>
                <a:effectLst/>
                <a:latin typeface="Arial" panose="020B0604020202020204" pitchFamily="34" charset="0"/>
                <a:cs typeface="Arial" panose="020B0604020202020204" pitchFamily="34" charset="0"/>
              </a:rPr>
              <a:t>Karevan</a:t>
            </a:r>
            <a:r>
              <a:rPr lang="en-US" sz="2800" b="0" i="0" dirty="0">
                <a:solidFill>
                  <a:srgbClr val="374151"/>
                </a:solidFill>
                <a:effectLst/>
                <a:latin typeface="Arial" panose="020B0604020202020204" pitchFamily="34" charset="0"/>
                <a:cs typeface="Arial" panose="020B0604020202020204" pitchFamily="34" charset="0"/>
              </a:rPr>
              <a:t> and </a:t>
            </a:r>
            <a:r>
              <a:rPr lang="en-US" sz="2800" b="0" i="0" dirty="0" err="1">
                <a:solidFill>
                  <a:srgbClr val="374151"/>
                </a:solidFill>
                <a:effectLst/>
                <a:latin typeface="Arial" panose="020B0604020202020204" pitchFamily="34" charset="0"/>
                <a:cs typeface="Arial" panose="020B0604020202020204" pitchFamily="34" charset="0"/>
              </a:rPr>
              <a:t>Suykens</a:t>
            </a:r>
            <a:r>
              <a:rPr lang="en-US" sz="2800" b="0" i="0" dirty="0">
                <a:solidFill>
                  <a:srgbClr val="374151"/>
                </a:solidFill>
                <a:effectLst/>
                <a:latin typeface="Arial" panose="020B0604020202020204" pitchFamily="34" charset="0"/>
                <a:cs typeface="Arial" panose="020B0604020202020204" pitchFamily="34" charset="0"/>
              </a:rPr>
              <a:t> 2020).</a:t>
            </a:r>
          </a:p>
        </p:txBody>
      </p:sp>
      <p:sp>
        <p:nvSpPr>
          <p:cNvPr id="49" name="Google Shape;49;g1e113647dc4_2_9"/>
          <p:cNvSpPr txBox="1"/>
          <p:nvPr/>
        </p:nvSpPr>
        <p:spPr>
          <a:xfrm>
            <a:off x="563561" y="15386417"/>
            <a:ext cx="9144000" cy="7544802"/>
          </a:xfrm>
          <a:prstGeom prst="rect">
            <a:avLst/>
          </a:prstGeom>
          <a:noFill/>
          <a:ln>
            <a:noFill/>
          </a:ln>
        </p:spPr>
        <p:txBody>
          <a:bodyPr spcFirstLastPara="1" wrap="square" lIns="0" tIns="248075" rIns="0" bIns="0" anchor="t" anchorCtr="0">
            <a:spAutoFit/>
          </a:bodyPr>
          <a:lstStyle/>
          <a:p>
            <a:pPr marL="27720" marR="0" lvl="0" indent="0" algn="just" rtl="0">
              <a:lnSpc>
                <a:spcPct val="100000"/>
              </a:lnSpc>
              <a:spcBef>
                <a:spcPts val="0"/>
              </a:spcBef>
              <a:spcAft>
                <a:spcPts val="0"/>
              </a:spcAft>
              <a:buClr>
                <a:srgbClr val="000000"/>
              </a:buClr>
              <a:buSzPts val="4802"/>
              <a:buFont typeface="Arial"/>
              <a:buNone/>
            </a:pPr>
            <a:r>
              <a:rPr lang="en-US" sz="4000" b="1" i="0" u="none" strike="noStrike" cap="none" dirty="0">
                <a:solidFill>
                  <a:srgbClr val="005F9E"/>
                </a:solidFill>
                <a:latin typeface="Arial"/>
                <a:ea typeface="Arial"/>
                <a:cs typeface="Arial"/>
                <a:sym typeface="Arial"/>
              </a:rPr>
              <a:t>AIM</a:t>
            </a:r>
          </a:p>
          <a:p>
            <a:pPr marL="27720" marR="0" lvl="0" indent="0" algn="just" rtl="0">
              <a:lnSpc>
                <a:spcPct val="100000"/>
              </a:lnSpc>
              <a:spcBef>
                <a:spcPts val="0"/>
              </a:spcBef>
              <a:spcAft>
                <a:spcPts val="0"/>
              </a:spcAft>
              <a:buClr>
                <a:srgbClr val="000000"/>
              </a:buClr>
              <a:buSzPts val="4802"/>
              <a:buFont typeface="Arial"/>
              <a:buNone/>
            </a:pPr>
            <a:r>
              <a:rPr lang="en-US" sz="2800" b="0" i="0" dirty="0">
                <a:solidFill>
                  <a:srgbClr val="374151"/>
                </a:solidFill>
                <a:effectLst/>
                <a:latin typeface="Arial" panose="020B0604020202020204" pitchFamily="34" charset="0"/>
                <a:cs typeface="Arial" panose="020B0604020202020204" pitchFamily="34" charset="0"/>
              </a:rPr>
              <a:t>The aim of this research project is to predict the day of Cherry blossom using Long Short-Term Memory (LSTM) neural networks,</a:t>
            </a:r>
          </a:p>
          <a:p>
            <a:pPr marL="27720" marR="0" lvl="0" indent="0" algn="just" rtl="0">
              <a:lnSpc>
                <a:spcPct val="100000"/>
              </a:lnSpc>
              <a:spcBef>
                <a:spcPts val="0"/>
              </a:spcBef>
              <a:spcAft>
                <a:spcPts val="0"/>
              </a:spcAft>
              <a:buClr>
                <a:srgbClr val="000000"/>
              </a:buClr>
              <a:buSzPts val="4802"/>
              <a:buFont typeface="Arial"/>
              <a:buNone/>
            </a:pPr>
            <a:endParaRPr lang="en-US" sz="2800" dirty="0">
              <a:solidFill>
                <a:srgbClr val="374151"/>
              </a:solidFill>
              <a:latin typeface="Arial" panose="020B0604020202020204" pitchFamily="34" charset="0"/>
              <a:cs typeface="Arial" panose="020B0604020202020204" pitchFamily="34" charset="0"/>
            </a:endParaRPr>
          </a:p>
          <a:p>
            <a:pPr marL="27720" marR="0" lvl="0" indent="0" algn="just" rtl="0">
              <a:lnSpc>
                <a:spcPct val="100000"/>
              </a:lnSpc>
              <a:spcBef>
                <a:spcPts val="0"/>
              </a:spcBef>
              <a:spcAft>
                <a:spcPts val="0"/>
              </a:spcAft>
              <a:buClr>
                <a:srgbClr val="000000"/>
              </a:buClr>
              <a:buSzPts val="4802"/>
              <a:buFont typeface="Arial"/>
              <a:buNone/>
            </a:pPr>
            <a:r>
              <a:rPr lang="en-US" sz="2800" b="0" i="0" dirty="0">
                <a:solidFill>
                  <a:srgbClr val="374151"/>
                </a:solidFill>
                <a:effectLst/>
                <a:latin typeface="Arial" panose="020B0604020202020204" pitchFamily="34" charset="0"/>
                <a:cs typeface="Arial" panose="020B0604020202020204" pitchFamily="34" charset="0"/>
              </a:rPr>
              <a:t>Leveraging historical weather data as input. By training the LSTM model on the weather time series data, we intend to capture the complex temporal relationships between weather variables and the timing of Cherry blossom. </a:t>
            </a:r>
          </a:p>
          <a:p>
            <a:pPr marL="27720" marR="0" lvl="0" indent="0" algn="just" rtl="0">
              <a:lnSpc>
                <a:spcPct val="100000"/>
              </a:lnSpc>
              <a:spcBef>
                <a:spcPts val="0"/>
              </a:spcBef>
              <a:spcAft>
                <a:spcPts val="0"/>
              </a:spcAft>
              <a:buClr>
                <a:srgbClr val="000000"/>
              </a:buClr>
              <a:buSzPts val="4802"/>
              <a:buFont typeface="Arial"/>
              <a:buNone/>
            </a:pPr>
            <a:endParaRPr lang="en-US" sz="2800" dirty="0">
              <a:solidFill>
                <a:srgbClr val="374151"/>
              </a:solidFill>
              <a:latin typeface="Arial" panose="020B0604020202020204" pitchFamily="34" charset="0"/>
              <a:cs typeface="Arial" panose="020B0604020202020204" pitchFamily="34" charset="0"/>
            </a:endParaRPr>
          </a:p>
          <a:p>
            <a:pPr marL="27720" marR="0" lvl="0" indent="0" algn="just" rtl="0">
              <a:lnSpc>
                <a:spcPct val="100000"/>
              </a:lnSpc>
              <a:spcBef>
                <a:spcPts val="0"/>
              </a:spcBef>
              <a:spcAft>
                <a:spcPts val="0"/>
              </a:spcAft>
              <a:buClr>
                <a:srgbClr val="000000"/>
              </a:buClr>
              <a:buSzPts val="4802"/>
              <a:buFont typeface="Arial"/>
              <a:buNone/>
            </a:pPr>
            <a:r>
              <a:rPr lang="en-US" sz="2800" b="0" i="0" dirty="0">
                <a:solidFill>
                  <a:srgbClr val="374151"/>
                </a:solidFill>
                <a:effectLst/>
                <a:latin typeface="Arial" panose="020B0604020202020204" pitchFamily="34" charset="0"/>
                <a:cs typeface="Arial" panose="020B0604020202020204" pitchFamily="34" charset="0"/>
              </a:rPr>
              <a:t>This predictive model can be valuable for various applications, including agriculture, tourism, and environmental monitoring, by providing essential insights and facilitating decision-making related to Cherry blossom events.</a:t>
            </a:r>
            <a:endParaRPr lang="en-US" sz="2800" b="1" dirty="0">
              <a:solidFill>
                <a:srgbClr val="005F9E"/>
              </a:solidFill>
              <a:latin typeface="Arial" panose="020B0604020202020204" pitchFamily="34" charset="0"/>
              <a:cs typeface="Arial" panose="020B0604020202020204" pitchFamily="34" charset="0"/>
            </a:endParaRPr>
          </a:p>
          <a:p>
            <a:pPr marL="27720" marR="0" lvl="0" indent="0" algn="just" rtl="0">
              <a:lnSpc>
                <a:spcPct val="100000"/>
              </a:lnSpc>
              <a:spcBef>
                <a:spcPts val="0"/>
              </a:spcBef>
              <a:spcAft>
                <a:spcPts val="0"/>
              </a:spcAft>
              <a:buClr>
                <a:srgbClr val="000000"/>
              </a:buClr>
              <a:buSzPts val="4802"/>
              <a:buFont typeface="Arial"/>
              <a:buNone/>
            </a:pPr>
            <a:endParaRPr sz="1400" b="0" i="0" u="none" strike="noStrike" cap="none" dirty="0">
              <a:solidFill>
                <a:srgbClr val="000000"/>
              </a:solidFill>
              <a:latin typeface="Arial"/>
              <a:ea typeface="Arial"/>
              <a:cs typeface="Arial"/>
              <a:sym typeface="Arial"/>
            </a:endParaRPr>
          </a:p>
        </p:txBody>
      </p:sp>
      <p:sp>
        <p:nvSpPr>
          <p:cNvPr id="50" name="Google Shape;50;g1e113647dc4_2_9"/>
          <p:cNvSpPr txBox="1"/>
          <p:nvPr/>
        </p:nvSpPr>
        <p:spPr>
          <a:xfrm>
            <a:off x="21788475" y="16934184"/>
            <a:ext cx="10578497" cy="3780098"/>
          </a:xfrm>
          <a:prstGeom prst="rect">
            <a:avLst/>
          </a:prstGeom>
          <a:noFill/>
          <a:ln>
            <a:noFill/>
          </a:ln>
        </p:spPr>
        <p:txBody>
          <a:bodyPr spcFirstLastPara="1" wrap="square" lIns="0" tIns="146900" rIns="0" bIns="0" anchor="t" anchorCtr="0">
            <a:spAutoFit/>
          </a:bodyPr>
          <a:lstStyle/>
          <a:p>
            <a:pPr marL="27720" marR="0" lvl="0" indent="0" algn="l" rtl="0">
              <a:lnSpc>
                <a:spcPct val="100000"/>
              </a:lnSpc>
              <a:spcBef>
                <a:spcPts val="0"/>
              </a:spcBef>
              <a:spcAft>
                <a:spcPts val="0"/>
              </a:spcAft>
              <a:buClr>
                <a:srgbClr val="000000"/>
              </a:buClr>
              <a:buSzPts val="4802"/>
              <a:buFont typeface="Arial"/>
              <a:buNone/>
            </a:pPr>
            <a:r>
              <a:rPr lang="en-US" sz="4000" b="1" i="0" u="none" strike="noStrike" cap="none" dirty="0">
                <a:solidFill>
                  <a:srgbClr val="005F9E"/>
                </a:solidFill>
                <a:latin typeface="Arial"/>
                <a:ea typeface="Arial"/>
                <a:cs typeface="Arial"/>
                <a:sym typeface="Arial"/>
              </a:rPr>
              <a:t>MODELING &amp; </a:t>
            </a:r>
            <a:r>
              <a:rPr lang="en-US" sz="4000" b="1" dirty="0">
                <a:solidFill>
                  <a:srgbClr val="005F9E"/>
                </a:solidFill>
              </a:rPr>
              <a:t>R</a:t>
            </a:r>
            <a:r>
              <a:rPr lang="en-US" sz="4000" b="1" i="0" u="none" strike="noStrike" cap="none" dirty="0">
                <a:solidFill>
                  <a:srgbClr val="005F9E"/>
                </a:solidFill>
                <a:latin typeface="Arial"/>
                <a:ea typeface="Arial"/>
                <a:cs typeface="Arial"/>
                <a:sym typeface="Arial"/>
              </a:rPr>
              <a:t>ESULTS</a:t>
            </a:r>
            <a:endParaRPr sz="4000" dirty="0"/>
          </a:p>
          <a:p>
            <a:pPr marL="27720" marR="0" lvl="0" indent="0" algn="just" rtl="0">
              <a:lnSpc>
                <a:spcPct val="100000"/>
              </a:lnSpc>
              <a:spcBef>
                <a:spcPts val="0"/>
              </a:spcBef>
              <a:spcAft>
                <a:spcPts val="0"/>
              </a:spcAft>
              <a:buClr>
                <a:srgbClr val="000000"/>
              </a:buClr>
              <a:buSzPts val="4802"/>
              <a:buFont typeface="Arial"/>
              <a:buNone/>
            </a:pPr>
            <a:r>
              <a:rPr lang="en-US" sz="2800" dirty="0"/>
              <a:t>The model utilizes the Y time series data with a </a:t>
            </a:r>
            <a:r>
              <a:rPr lang="en-US" sz="2800" b="1" i="1" dirty="0"/>
              <a:t>lag of 1</a:t>
            </a:r>
            <a:r>
              <a:rPr lang="en-US" sz="2800" dirty="0"/>
              <a:t>, and three regressor variables: </a:t>
            </a:r>
            <a:r>
              <a:rPr lang="en-US" sz="2800" b="1" i="1" dirty="0"/>
              <a:t>dew</a:t>
            </a:r>
            <a:r>
              <a:rPr lang="en-US" sz="2800" dirty="0"/>
              <a:t>, </a:t>
            </a:r>
            <a:r>
              <a:rPr lang="en-US" sz="2800" b="1" i="1" dirty="0"/>
              <a:t>wind speed</a:t>
            </a:r>
            <a:r>
              <a:rPr lang="en-US" sz="2800" dirty="0"/>
              <a:t>, and </a:t>
            </a:r>
            <a:r>
              <a:rPr lang="en-US" sz="2800" b="1" i="1" dirty="0"/>
              <a:t>temperature</a:t>
            </a:r>
            <a:r>
              <a:rPr lang="en-US" sz="2800" dirty="0"/>
              <a:t>, each with a </a:t>
            </a:r>
            <a:r>
              <a:rPr lang="en-US" sz="2800" b="1" i="1" dirty="0"/>
              <a:t>lag of 1 </a:t>
            </a:r>
          </a:p>
          <a:p>
            <a:pPr marL="27720" marR="0" lvl="0" indent="0" algn="just" rtl="0">
              <a:lnSpc>
                <a:spcPct val="100000"/>
              </a:lnSpc>
              <a:spcBef>
                <a:spcPts val="0"/>
              </a:spcBef>
              <a:spcAft>
                <a:spcPts val="0"/>
              </a:spcAft>
              <a:buClr>
                <a:srgbClr val="000000"/>
              </a:buClr>
              <a:buSzPts val="4802"/>
              <a:buFont typeface="Arial"/>
              <a:buNone/>
            </a:pPr>
            <a:endParaRPr lang="en-US" sz="2800" b="1" i="1" u="none" strike="noStrike" dirty="0">
              <a:solidFill>
                <a:srgbClr val="000000"/>
              </a:solidFill>
              <a:effectLst/>
              <a:latin typeface="+mn-lt"/>
            </a:endParaRPr>
          </a:p>
          <a:p>
            <a:pPr marL="27720" marR="0" lvl="0" indent="0" algn="just" rtl="0">
              <a:lnSpc>
                <a:spcPct val="100000"/>
              </a:lnSpc>
              <a:spcBef>
                <a:spcPts val="0"/>
              </a:spcBef>
              <a:spcAft>
                <a:spcPts val="0"/>
              </a:spcAft>
              <a:buClr>
                <a:srgbClr val="000000"/>
              </a:buClr>
              <a:buSzPts val="4802"/>
              <a:buFont typeface="Arial"/>
              <a:buNone/>
            </a:pPr>
            <a:r>
              <a:rPr lang="en-US" sz="2800" b="0" i="0" u="none" strike="noStrike" dirty="0">
                <a:solidFill>
                  <a:srgbClr val="000000"/>
                </a:solidFill>
                <a:effectLst/>
                <a:latin typeface="+mn-lt"/>
              </a:rPr>
              <a:t>To prepare the data for the model, we utilize </a:t>
            </a:r>
            <a:r>
              <a:rPr lang="en-US" sz="2800" b="1" i="0" u="none" strike="noStrike" dirty="0">
                <a:solidFill>
                  <a:srgbClr val="000000"/>
                </a:solidFill>
                <a:effectLst/>
                <a:latin typeface="+mn-lt"/>
              </a:rPr>
              <a:t>Min-Max</a:t>
            </a:r>
            <a:r>
              <a:rPr lang="en-US" sz="2800" b="0" i="0" u="none" strike="noStrike" dirty="0">
                <a:solidFill>
                  <a:srgbClr val="000000"/>
                </a:solidFill>
                <a:effectLst/>
                <a:latin typeface="+mn-lt"/>
              </a:rPr>
              <a:t> transformation. The model consists of </a:t>
            </a:r>
            <a:r>
              <a:rPr lang="en-US" sz="2800" b="1" i="0" u="none" strike="noStrike" dirty="0">
                <a:solidFill>
                  <a:srgbClr val="000000"/>
                </a:solidFill>
                <a:effectLst/>
                <a:latin typeface="+mn-lt"/>
              </a:rPr>
              <a:t>one LSTM layer</a:t>
            </a:r>
            <a:r>
              <a:rPr lang="en-US" sz="2800" b="0" i="0" u="none" strike="noStrike" dirty="0">
                <a:solidFill>
                  <a:srgbClr val="000000"/>
                </a:solidFill>
                <a:effectLst/>
                <a:latin typeface="+mn-lt"/>
              </a:rPr>
              <a:t> to capture sequential dependencies and a </a:t>
            </a:r>
            <a:r>
              <a:rPr lang="en-US" sz="2800" b="1" i="0" u="none" strike="noStrike" dirty="0">
                <a:solidFill>
                  <a:srgbClr val="000000"/>
                </a:solidFill>
                <a:effectLst/>
                <a:latin typeface="+mn-lt"/>
              </a:rPr>
              <a:t>Dense layer </a:t>
            </a:r>
            <a:r>
              <a:rPr lang="en-US" sz="2800" b="0" i="0" u="none" strike="noStrike" dirty="0">
                <a:solidFill>
                  <a:srgbClr val="000000"/>
                </a:solidFill>
                <a:effectLst/>
                <a:latin typeface="+mn-lt"/>
              </a:rPr>
              <a:t>as the output layer. </a:t>
            </a:r>
          </a:p>
        </p:txBody>
      </p:sp>
      <p:pic>
        <p:nvPicPr>
          <p:cNvPr id="51" name="Google Shape;51;g1e113647dc4_2_9"/>
          <p:cNvPicPr preferRelativeResize="0"/>
          <p:nvPr/>
        </p:nvPicPr>
        <p:blipFill rotWithShape="1">
          <a:blip r:embed="rId3">
            <a:alphaModFix/>
          </a:blip>
          <a:srcRect/>
          <a:stretch/>
        </p:blipFill>
        <p:spPr>
          <a:xfrm>
            <a:off x="33099238" y="30915344"/>
            <a:ext cx="9650856" cy="1506477"/>
          </a:xfrm>
          <a:prstGeom prst="rect">
            <a:avLst/>
          </a:prstGeom>
          <a:noFill/>
          <a:ln>
            <a:noFill/>
          </a:ln>
          <a:effectLst>
            <a:outerShdw blurRad="50800" dist="38100" dir="10800000" algn="r" rotWithShape="0">
              <a:srgbClr val="000000">
                <a:alpha val="40000"/>
              </a:srgbClr>
            </a:outerShdw>
          </a:effectLst>
        </p:spPr>
      </p:pic>
      <p:sp>
        <p:nvSpPr>
          <p:cNvPr id="52" name="Google Shape;52;g1e113647dc4_2_9"/>
          <p:cNvSpPr txBox="1"/>
          <p:nvPr/>
        </p:nvSpPr>
        <p:spPr>
          <a:xfrm>
            <a:off x="623875" y="3788188"/>
            <a:ext cx="342813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0" i="0" u="none" strike="noStrike" cap="none" dirty="0">
                <a:solidFill>
                  <a:schemeClr val="lt1"/>
                </a:solidFill>
                <a:latin typeface="Georgia"/>
                <a:ea typeface="Georgia"/>
                <a:cs typeface="Georgia"/>
                <a:sym typeface="Georgia"/>
              </a:rPr>
              <a:t>Nitul Singha, M.Sc., </a:t>
            </a:r>
            <a:r>
              <a:rPr lang="en-US" sz="6000" b="0" i="0" u="none" strike="noStrike" cap="none" dirty="0" err="1">
                <a:solidFill>
                  <a:schemeClr val="lt1"/>
                </a:solidFill>
                <a:latin typeface="Georgia"/>
                <a:ea typeface="Georgia"/>
                <a:cs typeface="Georgia"/>
                <a:sym typeface="Georgia"/>
              </a:rPr>
              <a:t>Achraf</a:t>
            </a:r>
            <a:r>
              <a:rPr lang="en-US" sz="6000" b="0" i="0" u="none" strike="noStrike" cap="none" dirty="0">
                <a:solidFill>
                  <a:schemeClr val="lt1"/>
                </a:solidFill>
                <a:latin typeface="Georgia"/>
                <a:ea typeface="Georgia"/>
                <a:cs typeface="Georgia"/>
                <a:sym typeface="Georgia"/>
              </a:rPr>
              <a:t> Cohen, PhD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0"/>
              <a:buFont typeface="Arial"/>
              <a:buNone/>
            </a:pPr>
            <a:r>
              <a:rPr lang="en-US" sz="6000" b="0" i="0" u="none" strike="noStrike" cap="none" dirty="0">
                <a:solidFill>
                  <a:schemeClr val="lt1"/>
                </a:solidFill>
                <a:latin typeface="Calibri"/>
                <a:ea typeface="Calibri"/>
                <a:cs typeface="Calibri"/>
                <a:sym typeface="Calibri"/>
              </a:rPr>
              <a:t>Mathematics and Statistics Department</a:t>
            </a:r>
            <a:r>
              <a:rPr lang="en-US" sz="6000" dirty="0">
                <a:solidFill>
                  <a:schemeClr val="lt1"/>
                </a:solidFill>
                <a:latin typeface="Calibri"/>
                <a:ea typeface="Calibri"/>
                <a:cs typeface="Calibri"/>
                <a:sym typeface="Calibri"/>
              </a:rPr>
              <a:t>, Hal Marcus College of Science and Engineering</a:t>
            </a:r>
            <a:endParaRPr sz="6000"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6000"/>
              <a:buFont typeface="Arial"/>
              <a:buNone/>
            </a:pPr>
            <a:r>
              <a:rPr lang="en-US" sz="6000" dirty="0">
                <a:solidFill>
                  <a:schemeClr val="lt1"/>
                </a:solidFill>
                <a:latin typeface="Calibri"/>
                <a:ea typeface="Calibri"/>
                <a:cs typeface="Calibri"/>
                <a:sym typeface="Calibri"/>
              </a:rPr>
              <a:t>University of West Florida</a:t>
            </a:r>
            <a:endParaRPr sz="6000" dirty="0">
              <a:solidFill>
                <a:schemeClr val="lt1"/>
              </a:solidFill>
              <a:latin typeface="Calibri"/>
              <a:ea typeface="Calibri"/>
              <a:cs typeface="Calibri"/>
              <a:sym typeface="Calibri"/>
            </a:endParaRPr>
          </a:p>
        </p:txBody>
      </p:sp>
      <p:sp>
        <p:nvSpPr>
          <p:cNvPr id="53" name="Google Shape;53;g1e113647dc4_2_9"/>
          <p:cNvSpPr txBox="1"/>
          <p:nvPr/>
        </p:nvSpPr>
        <p:spPr>
          <a:xfrm>
            <a:off x="32537328" y="22978670"/>
            <a:ext cx="10191900" cy="7397876"/>
          </a:xfrm>
          <a:prstGeom prst="rect">
            <a:avLst/>
          </a:prstGeom>
          <a:noFill/>
          <a:ln>
            <a:noFill/>
          </a:ln>
        </p:spPr>
        <p:txBody>
          <a:bodyPr spcFirstLastPara="1" wrap="square" lIns="0" tIns="133050" rIns="0" bIns="0" anchor="t" anchorCtr="0">
            <a:spAutoFit/>
          </a:bodyPr>
          <a:lstStyle/>
          <a:p>
            <a:pPr marL="0" marR="0" lvl="0" indent="0" algn="l" rtl="0">
              <a:lnSpc>
                <a:spcPct val="100000"/>
              </a:lnSpc>
              <a:spcBef>
                <a:spcPts val="0"/>
              </a:spcBef>
              <a:spcAft>
                <a:spcPts val="0"/>
              </a:spcAft>
              <a:buClr>
                <a:srgbClr val="000000"/>
              </a:buClr>
              <a:buSzPts val="4802"/>
              <a:buFont typeface="Arial"/>
              <a:buNone/>
            </a:pPr>
            <a:r>
              <a:rPr lang="en-US" sz="4800" b="1" i="0" u="none" strike="noStrike" cap="none" dirty="0">
                <a:solidFill>
                  <a:srgbClr val="005F9E"/>
                </a:solidFill>
                <a:latin typeface="Arial"/>
                <a:ea typeface="Arial"/>
                <a:cs typeface="Arial"/>
                <a:sym typeface="Arial"/>
              </a:rPr>
              <a:t>REFERENCES </a:t>
            </a:r>
            <a:endParaRPr sz="4800" b="0" i="0" u="none" strike="noStrike" cap="none" dirty="0">
              <a:solidFill>
                <a:srgbClr val="000000"/>
              </a:solidFill>
              <a:latin typeface="Arial"/>
              <a:ea typeface="Arial"/>
              <a:cs typeface="Arial"/>
              <a:sym typeface="Arial"/>
            </a:endParaRPr>
          </a:p>
          <a:p>
            <a:pPr algn="just">
              <a:buFont typeface="Arial" panose="020B0604020202020204" pitchFamily="34" charset="0"/>
              <a:buChar char="•"/>
            </a:pPr>
            <a:r>
              <a:rPr lang="en-US" sz="2000" b="0" i="0" dirty="0" err="1">
                <a:solidFill>
                  <a:srgbClr val="374151"/>
                </a:solidFill>
                <a:effectLst/>
                <a:latin typeface="Arial" panose="020B0604020202020204" pitchFamily="34" charset="0"/>
                <a:cs typeface="Arial" panose="020B0604020202020204" pitchFamily="34" charset="0"/>
              </a:rPr>
              <a:t>Karevan</a:t>
            </a:r>
            <a:r>
              <a:rPr lang="en-US" sz="2000" b="0" i="0" dirty="0">
                <a:solidFill>
                  <a:srgbClr val="374151"/>
                </a:solidFill>
                <a:effectLst/>
                <a:latin typeface="Arial" panose="020B0604020202020204" pitchFamily="34" charset="0"/>
                <a:cs typeface="Arial" panose="020B0604020202020204" pitchFamily="34" charset="0"/>
              </a:rPr>
              <a:t>, A., &amp; </a:t>
            </a:r>
            <a:r>
              <a:rPr lang="en-US" sz="2000" b="0" i="0" dirty="0" err="1">
                <a:solidFill>
                  <a:srgbClr val="374151"/>
                </a:solidFill>
                <a:effectLst/>
                <a:latin typeface="Arial" panose="020B0604020202020204" pitchFamily="34" charset="0"/>
                <a:cs typeface="Arial" panose="020B0604020202020204" pitchFamily="34" charset="0"/>
              </a:rPr>
              <a:t>Suykens</a:t>
            </a:r>
            <a:r>
              <a:rPr lang="en-US" sz="2000" b="0" i="0" dirty="0">
                <a:solidFill>
                  <a:srgbClr val="374151"/>
                </a:solidFill>
                <a:effectLst/>
                <a:latin typeface="Arial" panose="020B0604020202020204" pitchFamily="34" charset="0"/>
                <a:cs typeface="Arial" panose="020B0604020202020204" pitchFamily="34" charset="0"/>
              </a:rPr>
              <a:t>, J. A. (2020). A novel evolutionary attention-based LSTM training with competitive random search for multivariate time series prediction. Neurocomputing, 387, 104-116.</a:t>
            </a:r>
          </a:p>
          <a:p>
            <a:pPr algn="just">
              <a:buFont typeface="Arial" panose="020B0604020202020204" pitchFamily="34" charset="0"/>
              <a:buChar char="•"/>
            </a:pPr>
            <a:r>
              <a:rPr lang="en-US" sz="2000" b="0" i="0" dirty="0" err="1">
                <a:solidFill>
                  <a:srgbClr val="374151"/>
                </a:solidFill>
                <a:effectLst/>
                <a:latin typeface="Arial" panose="020B0604020202020204" pitchFamily="34" charset="0"/>
                <a:cs typeface="Arial" panose="020B0604020202020204" pitchFamily="34" charset="0"/>
              </a:rPr>
              <a:t>Hochreiter</a:t>
            </a:r>
            <a:r>
              <a:rPr lang="en-US" sz="2000" b="0" i="0" dirty="0">
                <a:solidFill>
                  <a:srgbClr val="374151"/>
                </a:solidFill>
                <a:effectLst/>
                <a:latin typeface="Arial" panose="020B0604020202020204" pitchFamily="34" charset="0"/>
                <a:cs typeface="Arial" panose="020B0604020202020204" pitchFamily="34" charset="0"/>
              </a:rPr>
              <a:t>, S., &amp; </a:t>
            </a:r>
            <a:r>
              <a:rPr lang="en-US" sz="2000" b="0" i="0" dirty="0" err="1">
                <a:solidFill>
                  <a:srgbClr val="374151"/>
                </a:solidFill>
                <a:effectLst/>
                <a:latin typeface="Arial" panose="020B0604020202020204" pitchFamily="34" charset="0"/>
                <a:cs typeface="Arial" panose="020B0604020202020204" pitchFamily="34" charset="0"/>
              </a:rPr>
              <a:t>Schmidhuber</a:t>
            </a:r>
            <a:r>
              <a:rPr lang="en-US" sz="2000" b="0" i="0" dirty="0">
                <a:solidFill>
                  <a:srgbClr val="374151"/>
                </a:solidFill>
                <a:effectLst/>
                <a:latin typeface="Arial" panose="020B0604020202020204" pitchFamily="34" charset="0"/>
                <a:cs typeface="Arial" panose="020B0604020202020204" pitchFamily="34" charset="0"/>
              </a:rPr>
              <a:t>, J. (1997). Long short-term memory. Neural computation, 9(8), 1735-1780.</a:t>
            </a:r>
          </a:p>
          <a:p>
            <a:pPr algn="just">
              <a:buFont typeface="Arial" panose="020B0604020202020204" pitchFamily="34" charset="0"/>
              <a:buChar char="•"/>
            </a:pPr>
            <a:r>
              <a:rPr lang="en-US" sz="2000" b="0" i="0" dirty="0" err="1">
                <a:solidFill>
                  <a:srgbClr val="374151"/>
                </a:solidFill>
                <a:effectLst/>
                <a:latin typeface="Arial" panose="020B0604020202020204" pitchFamily="34" charset="0"/>
                <a:cs typeface="Arial" panose="020B0604020202020204" pitchFamily="34" charset="0"/>
              </a:rPr>
              <a:t>Sherstinsky</a:t>
            </a:r>
            <a:r>
              <a:rPr lang="en-US" sz="2000" b="0" i="0" dirty="0">
                <a:solidFill>
                  <a:srgbClr val="374151"/>
                </a:solidFill>
                <a:effectLst/>
                <a:latin typeface="Arial" panose="020B0604020202020204" pitchFamily="34" charset="0"/>
                <a:cs typeface="Arial" panose="020B0604020202020204" pitchFamily="34" charset="0"/>
              </a:rPr>
              <a:t>, A. (2020). Fundamentals of recurrent neural network (RNN) and long short-term memory (LSTM) network. </a:t>
            </a:r>
            <a:r>
              <a:rPr lang="en-US" sz="2000" b="0" i="0" dirty="0" err="1">
                <a:solidFill>
                  <a:srgbClr val="374151"/>
                </a:solidFill>
                <a:effectLst/>
                <a:latin typeface="Arial" panose="020B0604020202020204" pitchFamily="34" charset="0"/>
                <a:cs typeface="Arial" panose="020B0604020202020204" pitchFamily="34" charset="0"/>
              </a:rPr>
              <a:t>arXiv</a:t>
            </a:r>
            <a:r>
              <a:rPr lang="en-US" sz="2000" b="0" i="0" dirty="0">
                <a:solidFill>
                  <a:srgbClr val="374151"/>
                </a:solidFill>
                <a:effectLst/>
                <a:latin typeface="Arial" panose="020B0604020202020204" pitchFamily="34" charset="0"/>
                <a:cs typeface="Arial" panose="020B0604020202020204" pitchFamily="34" charset="0"/>
              </a:rPr>
              <a:t> preprint arXiv:1808.03314.</a:t>
            </a:r>
          </a:p>
          <a:p>
            <a:pPr algn="just">
              <a:buFont typeface="Arial" panose="020B0604020202020204" pitchFamily="34" charset="0"/>
              <a:buChar char="•"/>
            </a:pPr>
            <a:r>
              <a:rPr lang="en-US" sz="2000" b="0" i="0" dirty="0" err="1">
                <a:solidFill>
                  <a:srgbClr val="374151"/>
                </a:solidFill>
                <a:effectLst/>
                <a:latin typeface="Arial" panose="020B0604020202020204" pitchFamily="34" charset="0"/>
                <a:cs typeface="Arial" panose="020B0604020202020204" pitchFamily="34" charset="0"/>
              </a:rPr>
              <a:t>Chimmula</a:t>
            </a:r>
            <a:r>
              <a:rPr lang="en-US" sz="2000" b="0" i="0" dirty="0">
                <a:solidFill>
                  <a:srgbClr val="374151"/>
                </a:solidFill>
                <a:effectLst/>
                <a:latin typeface="Arial" panose="020B0604020202020204" pitchFamily="34" charset="0"/>
                <a:cs typeface="Arial" panose="020B0604020202020204" pitchFamily="34" charset="0"/>
              </a:rPr>
              <a:t>, V. K., &amp; Zhang, L. (2020). Time series forecasting using deep learning: A survey. </a:t>
            </a:r>
            <a:r>
              <a:rPr lang="en-US" sz="2000" b="0" i="0" dirty="0" err="1">
                <a:solidFill>
                  <a:srgbClr val="374151"/>
                </a:solidFill>
                <a:effectLst/>
                <a:latin typeface="Arial" panose="020B0604020202020204" pitchFamily="34" charset="0"/>
                <a:cs typeface="Arial" panose="020B0604020202020204" pitchFamily="34" charset="0"/>
              </a:rPr>
              <a:t>arXiv</a:t>
            </a:r>
            <a:r>
              <a:rPr lang="en-US" sz="2000" b="0" i="0" dirty="0">
                <a:solidFill>
                  <a:srgbClr val="374151"/>
                </a:solidFill>
                <a:effectLst/>
                <a:latin typeface="Arial" panose="020B0604020202020204" pitchFamily="34" charset="0"/>
                <a:cs typeface="Arial" panose="020B0604020202020204" pitchFamily="34" charset="0"/>
              </a:rPr>
              <a:t> preprint arXiv:2004.13491.</a:t>
            </a:r>
          </a:p>
          <a:p>
            <a:pPr algn="just">
              <a:buFont typeface="Arial" panose="020B0604020202020204" pitchFamily="34" charset="0"/>
              <a:buChar char="•"/>
            </a:pPr>
            <a:r>
              <a:rPr lang="en-US" sz="2000" b="0" i="0" dirty="0" err="1">
                <a:solidFill>
                  <a:srgbClr val="374151"/>
                </a:solidFill>
                <a:effectLst/>
                <a:latin typeface="Arial" panose="020B0604020202020204" pitchFamily="34" charset="0"/>
                <a:cs typeface="Arial" panose="020B0604020202020204" pitchFamily="34" charset="0"/>
              </a:rPr>
              <a:t>Boné</a:t>
            </a:r>
            <a:r>
              <a:rPr lang="en-US" sz="2000" b="0" i="0" dirty="0">
                <a:solidFill>
                  <a:srgbClr val="374151"/>
                </a:solidFill>
                <a:effectLst/>
                <a:latin typeface="Arial" panose="020B0604020202020204" pitchFamily="34" charset="0"/>
                <a:cs typeface="Arial" panose="020B0604020202020204" pitchFamily="34" charset="0"/>
              </a:rPr>
              <a:t>, A. M., Assaad, M., &amp; </a:t>
            </a:r>
            <a:r>
              <a:rPr lang="en-US" sz="2000" b="0" i="0" dirty="0" err="1">
                <a:solidFill>
                  <a:srgbClr val="374151"/>
                </a:solidFill>
                <a:effectLst/>
                <a:latin typeface="Arial" panose="020B0604020202020204" pitchFamily="34" charset="0"/>
                <a:cs typeface="Arial" panose="020B0604020202020204" pitchFamily="34" charset="0"/>
              </a:rPr>
              <a:t>Crucianu</a:t>
            </a:r>
            <a:r>
              <a:rPr lang="en-US" sz="2000" b="0" i="0" dirty="0">
                <a:solidFill>
                  <a:srgbClr val="374151"/>
                </a:solidFill>
                <a:effectLst/>
                <a:latin typeface="Arial" panose="020B0604020202020204" pitchFamily="34" charset="0"/>
                <a:cs typeface="Arial" panose="020B0604020202020204" pitchFamily="34" charset="0"/>
              </a:rPr>
              <a:t>, M. (2003). An automatic process for classical </a:t>
            </a:r>
            <a:r>
              <a:rPr lang="en-US" sz="2000" b="0" i="0" dirty="0" err="1">
                <a:solidFill>
                  <a:srgbClr val="374151"/>
                </a:solidFill>
                <a:effectLst/>
                <a:latin typeface="Arial" panose="020B0604020202020204" pitchFamily="34" charset="0"/>
                <a:cs typeface="Arial" panose="020B0604020202020204" pitchFamily="34" charset="0"/>
              </a:rPr>
              <a:t>arabic</a:t>
            </a:r>
            <a:r>
              <a:rPr lang="en-US" sz="2000" b="0" i="0" dirty="0">
                <a:solidFill>
                  <a:srgbClr val="374151"/>
                </a:solidFill>
                <a:effectLst/>
                <a:latin typeface="Arial" panose="020B0604020202020204" pitchFamily="34" charset="0"/>
                <a:cs typeface="Arial" panose="020B0604020202020204" pitchFamily="34" charset="0"/>
              </a:rPr>
              <a:t> music composition. In Proceedings of the 14th International Conference on Multimedia (pp. 31-38).</a:t>
            </a:r>
          </a:p>
          <a:p>
            <a:pPr algn="just">
              <a:buFont typeface="Arial" panose="020B0604020202020204" pitchFamily="34" charset="0"/>
              <a:buChar char="•"/>
            </a:pPr>
            <a:r>
              <a:rPr lang="en-US" sz="2000" b="0" i="0" dirty="0" err="1">
                <a:solidFill>
                  <a:srgbClr val="374151"/>
                </a:solidFill>
                <a:effectLst/>
                <a:latin typeface="Arial" panose="020B0604020202020204" pitchFamily="34" charset="0"/>
                <a:cs typeface="Arial" panose="020B0604020202020204" pitchFamily="34" charset="0"/>
              </a:rPr>
              <a:t>Yamak</a:t>
            </a:r>
            <a:r>
              <a:rPr lang="en-US" sz="2000" b="0" i="0" dirty="0">
                <a:solidFill>
                  <a:srgbClr val="374151"/>
                </a:solidFill>
                <a:effectLst/>
                <a:latin typeface="Arial" panose="020B0604020202020204" pitchFamily="34" charset="0"/>
                <a:cs typeface="Arial" panose="020B0604020202020204" pitchFamily="34" charset="0"/>
              </a:rPr>
              <a:t>, S., </a:t>
            </a:r>
            <a:r>
              <a:rPr lang="en-US" sz="2000" b="0" i="0" dirty="0" err="1">
                <a:solidFill>
                  <a:srgbClr val="374151"/>
                </a:solidFill>
                <a:effectLst/>
                <a:latin typeface="Arial" panose="020B0604020202020204" pitchFamily="34" charset="0"/>
                <a:cs typeface="Arial" panose="020B0604020202020204" pitchFamily="34" charset="0"/>
              </a:rPr>
              <a:t>Yujian</a:t>
            </a:r>
            <a:r>
              <a:rPr lang="en-US" sz="2000" b="0" i="0" dirty="0">
                <a:solidFill>
                  <a:srgbClr val="374151"/>
                </a:solidFill>
                <a:effectLst/>
                <a:latin typeface="Arial" panose="020B0604020202020204" pitchFamily="34" charset="0"/>
                <a:cs typeface="Arial" panose="020B0604020202020204" pitchFamily="34" charset="0"/>
              </a:rPr>
              <a:t>, L., &amp; </a:t>
            </a:r>
            <a:r>
              <a:rPr lang="en-US" sz="2000" b="0" i="0" dirty="0" err="1">
                <a:solidFill>
                  <a:srgbClr val="374151"/>
                </a:solidFill>
                <a:effectLst/>
                <a:latin typeface="Arial" panose="020B0604020202020204" pitchFamily="34" charset="0"/>
                <a:cs typeface="Arial" panose="020B0604020202020204" pitchFamily="34" charset="0"/>
              </a:rPr>
              <a:t>Gadosey</a:t>
            </a:r>
            <a:r>
              <a:rPr lang="en-US" sz="2000" b="0" i="0" dirty="0">
                <a:solidFill>
                  <a:srgbClr val="374151"/>
                </a:solidFill>
                <a:effectLst/>
                <a:latin typeface="Arial" panose="020B0604020202020204" pitchFamily="34" charset="0"/>
                <a:cs typeface="Arial" panose="020B0604020202020204" pitchFamily="34" charset="0"/>
              </a:rPr>
              <a:t>, D. (2019). Time series forecasting. </a:t>
            </a:r>
            <a:r>
              <a:rPr lang="en-US" sz="2000" b="0" i="0" dirty="0" err="1">
                <a:solidFill>
                  <a:srgbClr val="374151"/>
                </a:solidFill>
                <a:effectLst/>
                <a:latin typeface="Arial" panose="020B0604020202020204" pitchFamily="34" charset="0"/>
                <a:cs typeface="Arial" panose="020B0604020202020204" pitchFamily="34" charset="0"/>
              </a:rPr>
              <a:t>arXiv</a:t>
            </a:r>
            <a:r>
              <a:rPr lang="en-US" sz="2000" b="0" i="0" dirty="0">
                <a:solidFill>
                  <a:srgbClr val="374151"/>
                </a:solidFill>
                <a:effectLst/>
                <a:latin typeface="Arial" panose="020B0604020202020204" pitchFamily="34" charset="0"/>
                <a:cs typeface="Arial" panose="020B0604020202020204" pitchFamily="34" charset="0"/>
              </a:rPr>
              <a:t> preprint arXiv:1910.07454.</a:t>
            </a:r>
          </a:p>
          <a:p>
            <a:pPr algn="just">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Zahra </a:t>
            </a:r>
            <a:r>
              <a:rPr lang="en-US" sz="2000" b="0" i="0" dirty="0" err="1">
                <a:solidFill>
                  <a:srgbClr val="374151"/>
                </a:solidFill>
                <a:effectLst/>
                <a:latin typeface="Arial" panose="020B0604020202020204" pitchFamily="34" charset="0"/>
                <a:cs typeface="Arial" panose="020B0604020202020204" pitchFamily="34" charset="0"/>
              </a:rPr>
              <a:t>Karevan</a:t>
            </a:r>
            <a:r>
              <a:rPr lang="en-US" sz="2000" b="0" i="0" dirty="0">
                <a:solidFill>
                  <a:srgbClr val="374151"/>
                </a:solidFill>
                <a:effectLst/>
                <a:latin typeface="Arial" panose="020B0604020202020204" pitchFamily="34" charset="0"/>
                <a:cs typeface="Arial" panose="020B0604020202020204" pitchFamily="34" charset="0"/>
              </a:rPr>
              <a:t>, Johan A.K. </a:t>
            </a:r>
            <a:r>
              <a:rPr lang="en-US" sz="2000" b="0" i="0" dirty="0" err="1">
                <a:solidFill>
                  <a:srgbClr val="374151"/>
                </a:solidFill>
                <a:effectLst/>
                <a:latin typeface="Arial" panose="020B0604020202020204" pitchFamily="34" charset="0"/>
                <a:cs typeface="Arial" panose="020B0604020202020204" pitchFamily="34" charset="0"/>
              </a:rPr>
              <a:t>Suykens</a:t>
            </a:r>
            <a:r>
              <a:rPr lang="en-US" sz="2000" b="0" i="0" dirty="0">
                <a:solidFill>
                  <a:srgbClr val="374151"/>
                </a:solidFill>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sz="2000" b="0" i="0" dirty="0" err="1">
                <a:solidFill>
                  <a:srgbClr val="374151"/>
                </a:solidFill>
                <a:effectLst/>
                <a:latin typeface="Arial" panose="020B0604020202020204" pitchFamily="34" charset="0"/>
                <a:cs typeface="Arial" panose="020B0604020202020204" pitchFamily="34" charset="0"/>
              </a:rPr>
              <a:t>Transductive</a:t>
            </a:r>
            <a:r>
              <a:rPr lang="en-US" sz="2000" b="0" i="0" dirty="0">
                <a:solidFill>
                  <a:srgbClr val="374151"/>
                </a:solidFill>
                <a:effectLst/>
                <a:latin typeface="Arial" panose="020B0604020202020204" pitchFamily="34" charset="0"/>
                <a:cs typeface="Arial" panose="020B0604020202020204" pitchFamily="34" charset="0"/>
              </a:rPr>
              <a:t> LSTM for time-series prediction: An application to weather forecasting, Neural Networks, Volume 125,2020,Pages 1-9,ISSN 0893-6080,</a:t>
            </a:r>
          </a:p>
          <a:p>
            <a:pPr algn="just"/>
            <a:r>
              <a:rPr lang="en-US" sz="2000" b="0" i="0" dirty="0">
                <a:solidFill>
                  <a:srgbClr val="212529"/>
                </a:solidFill>
                <a:effectLst/>
                <a:latin typeface="Arial" panose="020B0604020202020204" pitchFamily="34" charset="0"/>
                <a:cs typeface="Arial" panose="020B0604020202020204" pitchFamily="34" charset="0"/>
              </a:rPr>
              <a:t>Paul, Ranjit Kumar, and Sandip </a:t>
            </a:r>
            <a:r>
              <a:rPr lang="en-US" sz="2000" b="0" i="0" dirty="0" err="1">
                <a:solidFill>
                  <a:srgbClr val="212529"/>
                </a:solidFill>
                <a:effectLst/>
                <a:latin typeface="Arial" panose="020B0604020202020204" pitchFamily="34" charset="0"/>
                <a:cs typeface="Arial" panose="020B0604020202020204" pitchFamily="34" charset="0"/>
              </a:rPr>
              <a:t>Garai</a:t>
            </a:r>
            <a:r>
              <a:rPr lang="en-US" sz="2000" b="0" i="0" dirty="0">
                <a:solidFill>
                  <a:srgbClr val="212529"/>
                </a:solidFill>
                <a:effectLst/>
                <a:latin typeface="Arial" panose="020B0604020202020204" pitchFamily="34" charset="0"/>
                <a:cs typeface="Arial" panose="020B0604020202020204" pitchFamily="34" charset="0"/>
              </a:rPr>
              <a:t>. 2021. “Performance Comparison of Wavelets-Based Machine Learning Technique for Forecasting Agricultural Commodity Prices.” </a:t>
            </a:r>
            <a:r>
              <a:rPr lang="en-US" sz="2000" b="0" i="1" dirty="0">
                <a:solidFill>
                  <a:srgbClr val="212529"/>
                </a:solidFill>
                <a:effectLst/>
                <a:latin typeface="Arial" panose="020B0604020202020204" pitchFamily="34" charset="0"/>
                <a:cs typeface="Arial" panose="020B0604020202020204" pitchFamily="34" charset="0"/>
              </a:rPr>
              <a:t>Soft Computing</a:t>
            </a:r>
            <a:r>
              <a:rPr lang="en-US" sz="2000" b="0" i="0" dirty="0">
                <a:solidFill>
                  <a:srgbClr val="212529"/>
                </a:solidFill>
                <a:effectLst/>
                <a:latin typeface="Arial" panose="020B0604020202020204" pitchFamily="34" charset="0"/>
                <a:cs typeface="Arial" panose="020B0604020202020204" pitchFamily="34" charset="0"/>
              </a:rPr>
              <a:t> 25 (20): 12857–73.</a:t>
            </a:r>
            <a:endParaRPr lang="en-US" sz="2000" b="0" i="0" dirty="0">
              <a:solidFill>
                <a:srgbClr val="374151"/>
              </a:solidFill>
              <a:effectLst/>
              <a:latin typeface="Arial" panose="020B0604020202020204" pitchFamily="34" charset="0"/>
              <a:cs typeface="Arial" panose="020B0604020202020204" pitchFamily="34" charset="0"/>
            </a:endParaRPr>
          </a:p>
          <a:p>
            <a:pPr marL="0" marR="0" lvl="0" indent="0" algn="l" rtl="0">
              <a:lnSpc>
                <a:spcPct val="100000"/>
              </a:lnSpc>
              <a:spcBef>
                <a:spcPts val="0"/>
              </a:spcBef>
              <a:spcAft>
                <a:spcPts val="0"/>
              </a:spcAft>
              <a:buClr>
                <a:srgbClr val="000000"/>
              </a:buClr>
              <a:buSzPts val="6000"/>
              <a:buFont typeface="Arial"/>
              <a:buNone/>
            </a:pPr>
            <a:endParaRPr sz="2400" b="0" i="0" u="none" strike="noStrike" cap="none" dirty="0">
              <a:solidFill>
                <a:schemeClr val="dk1"/>
              </a:solidFill>
              <a:latin typeface="Arial"/>
              <a:ea typeface="Arial"/>
              <a:cs typeface="Arial"/>
              <a:sym typeface="Arial"/>
            </a:endParaRPr>
          </a:p>
        </p:txBody>
      </p:sp>
      <p:grpSp>
        <p:nvGrpSpPr>
          <p:cNvPr id="54" name="Google Shape;54;g1e113647dc4_2_9"/>
          <p:cNvGrpSpPr/>
          <p:nvPr/>
        </p:nvGrpSpPr>
        <p:grpSpPr>
          <a:xfrm>
            <a:off x="-351444" y="30632148"/>
            <a:ext cx="10649496" cy="2286252"/>
            <a:chOff x="-469432" y="30632148"/>
            <a:chExt cx="10649496" cy="2286252"/>
          </a:xfrm>
        </p:grpSpPr>
        <p:pic>
          <p:nvPicPr>
            <p:cNvPr id="55" name="Google Shape;55;g1e113647dc4_2_9"/>
            <p:cNvPicPr preferRelativeResize="0"/>
            <p:nvPr/>
          </p:nvPicPr>
          <p:blipFill rotWithShape="1">
            <a:blip r:embed="rId4">
              <a:alphaModFix/>
            </a:blip>
            <a:srcRect/>
            <a:stretch/>
          </p:blipFill>
          <p:spPr>
            <a:xfrm>
              <a:off x="-469432" y="30632148"/>
              <a:ext cx="5487005" cy="2286252"/>
            </a:xfrm>
            <a:prstGeom prst="rect">
              <a:avLst/>
            </a:prstGeom>
            <a:noFill/>
            <a:ln>
              <a:noFill/>
            </a:ln>
            <a:effectLst>
              <a:outerShdw blurRad="50800" dist="38100" dir="10800000" algn="r" rotWithShape="0">
                <a:srgbClr val="000000">
                  <a:alpha val="40000"/>
                </a:srgbClr>
              </a:outerShdw>
            </a:effectLst>
          </p:spPr>
        </p:pic>
        <p:pic>
          <p:nvPicPr>
            <p:cNvPr id="56" name="Google Shape;56;g1e113647dc4_2_9"/>
            <p:cNvPicPr preferRelativeResize="0"/>
            <p:nvPr/>
          </p:nvPicPr>
          <p:blipFill rotWithShape="1">
            <a:blip r:embed="rId5">
              <a:alphaModFix/>
            </a:blip>
            <a:srcRect/>
            <a:stretch/>
          </p:blipFill>
          <p:spPr>
            <a:xfrm>
              <a:off x="4693059" y="30925221"/>
              <a:ext cx="5487005" cy="1829002"/>
            </a:xfrm>
            <a:prstGeom prst="rect">
              <a:avLst/>
            </a:prstGeom>
            <a:noFill/>
            <a:ln>
              <a:noFill/>
            </a:ln>
            <a:effectLst>
              <a:outerShdw blurRad="50800" dist="38100" dir="10800000" algn="r" rotWithShape="0">
                <a:srgbClr val="000000">
                  <a:alpha val="40000"/>
                </a:srgbClr>
              </a:outerShdw>
            </a:effectLst>
          </p:spPr>
        </p:pic>
      </p:grpSp>
      <p:sp>
        <p:nvSpPr>
          <p:cNvPr id="57" name="Google Shape;57;g1e113647dc4_2_9"/>
          <p:cNvSpPr/>
          <p:nvPr/>
        </p:nvSpPr>
        <p:spPr>
          <a:xfrm>
            <a:off x="21793200" y="163068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 name="Google Shape;59;g1e113647dc4_2_9"/>
          <p:cNvPicPr preferRelativeResize="0"/>
          <p:nvPr/>
        </p:nvPicPr>
        <p:blipFill rotWithShape="1">
          <a:blip r:embed="rId6">
            <a:alphaModFix/>
          </a:blip>
          <a:srcRect/>
          <a:stretch/>
        </p:blipFill>
        <p:spPr>
          <a:xfrm>
            <a:off x="9917046" y="30610538"/>
            <a:ext cx="6858000" cy="2286000"/>
          </a:xfrm>
          <a:prstGeom prst="rect">
            <a:avLst/>
          </a:prstGeom>
          <a:noFill/>
          <a:ln>
            <a:noFill/>
          </a:ln>
        </p:spPr>
      </p:pic>
      <p:sp>
        <p:nvSpPr>
          <p:cNvPr id="60" name="Google Shape;60;g1e113647dc4_2_9"/>
          <p:cNvSpPr txBox="1"/>
          <p:nvPr/>
        </p:nvSpPr>
        <p:spPr>
          <a:xfrm>
            <a:off x="428525" y="22998536"/>
            <a:ext cx="9326400" cy="209285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000" b="1" i="0" u="none" strike="noStrike" cap="none" dirty="0">
                <a:solidFill>
                  <a:srgbClr val="005F9E"/>
                </a:solidFill>
                <a:latin typeface="Arial"/>
                <a:ea typeface="Arial"/>
                <a:cs typeface="Arial"/>
                <a:sym typeface="Arial"/>
              </a:rPr>
              <a:t>DATA</a:t>
            </a:r>
            <a:endParaRPr sz="4800" b="1" i="0" u="none" strike="noStrike" cap="none" dirty="0">
              <a:solidFill>
                <a:srgbClr val="005F9E"/>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600"/>
              <a:buFont typeface="Arial"/>
              <a:buNone/>
            </a:pPr>
            <a:r>
              <a:rPr lang="en-US" sz="2800" b="0" i="0" u="none" strike="noStrike" cap="none" dirty="0">
                <a:solidFill>
                  <a:schemeClr val="dk1"/>
                </a:solidFill>
                <a:latin typeface="Arial"/>
                <a:ea typeface="Arial"/>
                <a:cs typeface="Arial"/>
                <a:sym typeface="Arial"/>
              </a:rPr>
              <a:t>The data available dates back to 1981, allowing to explore patterns in cherry blossom phenology over the past few decades. </a:t>
            </a:r>
            <a:endParaRPr sz="1400" b="0" i="0" u="none" strike="noStrike" cap="none" dirty="0">
              <a:solidFill>
                <a:srgbClr val="000000"/>
              </a:solidFill>
              <a:latin typeface="Calibri"/>
              <a:ea typeface="Calibri"/>
              <a:cs typeface="Calibri"/>
              <a:sym typeface="Calibri"/>
            </a:endParaRPr>
          </a:p>
        </p:txBody>
      </p:sp>
      <p:sp>
        <p:nvSpPr>
          <p:cNvPr id="61" name="Google Shape;61;g1e113647dc4_2_9"/>
          <p:cNvSpPr txBox="1"/>
          <p:nvPr/>
        </p:nvSpPr>
        <p:spPr>
          <a:xfrm>
            <a:off x="10469510" y="16656790"/>
            <a:ext cx="10871891" cy="6832609"/>
          </a:xfrm>
          <a:prstGeom prst="rect">
            <a:avLst/>
          </a:prstGeom>
          <a:noFill/>
          <a:ln>
            <a:noFill/>
          </a:ln>
        </p:spPr>
        <p:txBody>
          <a:bodyPr spcFirstLastPara="1" wrap="square" lIns="91425" tIns="91425" rIns="91425" bIns="91425" anchor="t" anchorCtr="0">
            <a:spAutoFit/>
          </a:bodyPr>
          <a:lstStyle/>
          <a:p>
            <a:pPr marL="27720" marR="0" lvl="0" indent="0" algn="l" rtl="0">
              <a:lnSpc>
                <a:spcPct val="100000"/>
              </a:lnSpc>
              <a:spcBef>
                <a:spcPts val="0"/>
              </a:spcBef>
              <a:spcAft>
                <a:spcPts val="0"/>
              </a:spcAft>
              <a:buClr>
                <a:srgbClr val="000000"/>
              </a:buClr>
              <a:buSzPts val="4800"/>
              <a:buFont typeface="Arial"/>
              <a:buNone/>
            </a:pPr>
            <a:r>
              <a:rPr lang="en-US" sz="4000" b="1" dirty="0">
                <a:solidFill>
                  <a:srgbClr val="005F9E"/>
                </a:solidFill>
              </a:rPr>
              <a:t>METHODOLOGY</a:t>
            </a:r>
            <a:endParaRPr sz="4800" b="1" dirty="0">
              <a:solidFill>
                <a:srgbClr val="005F9E"/>
              </a:solidFill>
            </a:endParaRPr>
          </a:p>
          <a:p>
            <a:pPr marL="0" lvl="0" indent="0" algn="just" rtl="0">
              <a:spcBef>
                <a:spcPts val="0"/>
              </a:spcBef>
              <a:spcAft>
                <a:spcPts val="0"/>
              </a:spcAft>
              <a:buClr>
                <a:schemeClr val="dk1"/>
              </a:buClr>
              <a:buSzPts val="2600"/>
              <a:buFont typeface="Arial"/>
              <a:buNone/>
            </a:pPr>
            <a:r>
              <a:rPr lang="en-US" sz="2800" dirty="0">
                <a:solidFill>
                  <a:schemeClr val="dk1"/>
                </a:solidFill>
              </a:rPr>
              <a:t>Long Short-Term Memory (LSTM) is a powerful methodology for time series prediction that incorporates tanh gates to effectively manage long-term dependencies and short-term memory in sequential data. </a:t>
            </a:r>
          </a:p>
          <a:p>
            <a:pPr marL="0" lvl="0" indent="0" algn="just" rtl="0">
              <a:spcBef>
                <a:spcPts val="0"/>
              </a:spcBef>
              <a:spcAft>
                <a:spcPts val="0"/>
              </a:spcAft>
              <a:buClr>
                <a:schemeClr val="dk1"/>
              </a:buClr>
              <a:buSzPts val="2600"/>
              <a:buFont typeface="Arial"/>
              <a:buNone/>
            </a:pPr>
            <a:endParaRPr lang="en-US" sz="2800" dirty="0">
              <a:solidFill>
                <a:schemeClr val="dk1"/>
              </a:solidFill>
            </a:endParaRPr>
          </a:p>
          <a:p>
            <a:pPr marL="0" lvl="0" indent="0" algn="just" rtl="0">
              <a:spcBef>
                <a:spcPts val="0"/>
              </a:spcBef>
              <a:spcAft>
                <a:spcPts val="0"/>
              </a:spcAft>
              <a:buClr>
                <a:schemeClr val="dk1"/>
              </a:buClr>
              <a:buSzPts val="2600"/>
              <a:buFont typeface="Arial"/>
              <a:buNone/>
            </a:pPr>
            <a:r>
              <a:rPr lang="en-US" sz="2800" dirty="0">
                <a:solidFill>
                  <a:schemeClr val="dk1"/>
                </a:solidFill>
              </a:rPr>
              <a:t>In most conventional Recurrent Neural Networks (RNNs), the hidden layer function H is typically achieved through an element-wise application of a sigmoid function. However, the standard RNN architecture struggles to capture and exploit long-range dependencies in sequential data. This limitation is primarily due to the </a:t>
            </a:r>
            <a:r>
              <a:rPr lang="en-US" sz="2800" b="1" dirty="0">
                <a:solidFill>
                  <a:schemeClr val="dk1"/>
                </a:solidFill>
              </a:rPr>
              <a:t>vanishing gradient problem</a:t>
            </a:r>
            <a:r>
              <a:rPr lang="en-US" sz="2800" dirty="0">
                <a:solidFill>
                  <a:schemeClr val="dk1"/>
                </a:solidFill>
              </a:rPr>
              <a:t>, where gradients become very small during backpropagation, hindering the network's ability to learn from distant time steps. To address these limitations, the Long Short-Term Memory (LSTM) architecture was introduced. </a:t>
            </a:r>
            <a:endParaRPr sz="2800" dirty="0">
              <a:solidFill>
                <a:schemeClr val="dk1"/>
              </a:solidFill>
            </a:endParaRPr>
          </a:p>
        </p:txBody>
      </p:sp>
      <p:graphicFrame>
        <p:nvGraphicFramePr>
          <p:cNvPr id="62" name="Google Shape;62;g1e113647dc4_2_9"/>
          <p:cNvGraphicFramePr/>
          <p:nvPr>
            <p:extLst>
              <p:ext uri="{D42A27DB-BD31-4B8C-83A1-F6EECF244321}">
                <p14:modId xmlns:p14="http://schemas.microsoft.com/office/powerpoint/2010/main" val="2944308055"/>
              </p:ext>
            </p:extLst>
          </p:nvPr>
        </p:nvGraphicFramePr>
        <p:xfrm>
          <a:off x="445544" y="25228799"/>
          <a:ext cx="9931581" cy="4670984"/>
        </p:xfrm>
        <a:graphic>
          <a:graphicData uri="http://schemas.openxmlformats.org/drawingml/2006/table">
            <a:tbl>
              <a:tblPr>
                <a:noFill/>
                <a:tableStyleId>{27645499-F95E-4E43-9FFA-D2FCFD1405EA}</a:tableStyleId>
              </a:tblPr>
              <a:tblGrid>
                <a:gridCol w="2080609">
                  <a:extLst>
                    <a:ext uri="{9D8B030D-6E8A-4147-A177-3AD203B41FA5}">
                      <a16:colId xmlns:a16="http://schemas.microsoft.com/office/drawing/2014/main" val="20000"/>
                    </a:ext>
                  </a:extLst>
                </a:gridCol>
                <a:gridCol w="5796151">
                  <a:extLst>
                    <a:ext uri="{9D8B030D-6E8A-4147-A177-3AD203B41FA5}">
                      <a16:colId xmlns:a16="http://schemas.microsoft.com/office/drawing/2014/main" val="20001"/>
                    </a:ext>
                  </a:extLst>
                </a:gridCol>
                <a:gridCol w="2054821">
                  <a:extLst>
                    <a:ext uri="{9D8B030D-6E8A-4147-A177-3AD203B41FA5}">
                      <a16:colId xmlns:a16="http://schemas.microsoft.com/office/drawing/2014/main" val="20002"/>
                    </a:ext>
                  </a:extLst>
                </a:gridCol>
              </a:tblGrid>
              <a:tr h="233127">
                <a:tc>
                  <a:txBody>
                    <a:bodyPr/>
                    <a:lstStyle/>
                    <a:p>
                      <a:pPr marL="0" marR="0" lvl="0" indent="0" algn="l" rtl="0">
                        <a:lnSpc>
                          <a:spcPct val="50000"/>
                        </a:lnSpc>
                        <a:spcBef>
                          <a:spcPts val="0"/>
                        </a:spcBef>
                        <a:spcAft>
                          <a:spcPts val="0"/>
                        </a:spcAft>
                        <a:buClr>
                          <a:srgbClr val="000000"/>
                        </a:buClr>
                        <a:buSzPts val="2600"/>
                        <a:buFont typeface="Arial"/>
                        <a:buNone/>
                      </a:pPr>
                      <a:r>
                        <a:rPr lang="en-US" sz="2600" b="1" u="none" strike="noStrike" cap="none"/>
                        <a:t>Variable</a:t>
                      </a:r>
                      <a:endParaRPr sz="2600" b="1"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b="1" u="none" strike="noStrike" cap="none" dirty="0"/>
                        <a:t>Description</a:t>
                      </a:r>
                      <a:endParaRPr sz="2600" b="1"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b="1" u="none" strike="noStrike" cap="none" dirty="0"/>
                        <a:t>Type</a:t>
                      </a:r>
                      <a:endParaRPr sz="2600" b="1"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33091">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Location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dirty="0"/>
                        <a:t>Location</a:t>
                      </a:r>
                      <a:endParaRPr sz="2600"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Categorical</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33091">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Year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year of blossom</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Numeric</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33091">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Month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dirty="0"/>
                        <a:t>month of blossom</a:t>
                      </a:r>
                      <a:endParaRPr sz="2600"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dirty="0"/>
                        <a:t>Numeric</a:t>
                      </a:r>
                      <a:endParaRPr sz="2600"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33091">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Temp (F)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Avg. temperature from Dec to Feb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dirty="0"/>
                        <a:t>Numeric</a:t>
                      </a:r>
                      <a:endParaRPr sz="2600"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33091">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Dew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 Avg. dew from Dec to Feb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Numeric</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33091">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Humidity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dirty="0"/>
                        <a:t>Avg. humidity from Dec to Feb </a:t>
                      </a:r>
                      <a:endParaRPr sz="2600"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Numeric</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33091">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Precip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Avg. precipitation from Dec to Feb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Numeric</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33091">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Windspeed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Avg. windspeed from Dec to Feb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Numeric</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346678">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Moon  phase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Avg. monophase from Dec to Feb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Numeric</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233091">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Daytime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a:t>Avg. daytime (in sec) from Dec to Feb </a:t>
                      </a:r>
                      <a:endParaRPr sz="2600" u="none" strike="noStrike" cap="none"/>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50000"/>
                        </a:lnSpc>
                        <a:spcBef>
                          <a:spcPts val="0"/>
                        </a:spcBef>
                        <a:spcAft>
                          <a:spcPts val="0"/>
                        </a:spcAft>
                        <a:buClr>
                          <a:srgbClr val="000000"/>
                        </a:buClr>
                        <a:buSzPts val="2600"/>
                        <a:buFont typeface="Arial"/>
                        <a:buNone/>
                      </a:pPr>
                      <a:r>
                        <a:rPr lang="en-US" sz="2600" u="none" strike="noStrike" cap="none" dirty="0"/>
                        <a:t>Numeric</a:t>
                      </a:r>
                      <a:endParaRPr sz="2600" u="none" strike="noStrike" cap="none" dirty="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pic>
        <p:nvPicPr>
          <p:cNvPr id="63" name="Google Shape;63;g1e113647dc4_2_9"/>
          <p:cNvPicPr preferRelativeResize="0"/>
          <p:nvPr/>
        </p:nvPicPr>
        <p:blipFill rotWithShape="1">
          <a:blip r:embed="rId7">
            <a:alphaModFix/>
          </a:blip>
          <a:srcRect/>
          <a:stretch/>
        </p:blipFill>
        <p:spPr>
          <a:xfrm>
            <a:off x="9807681" y="7774300"/>
            <a:ext cx="11549696" cy="8837300"/>
          </a:xfrm>
          <a:prstGeom prst="rect">
            <a:avLst/>
          </a:prstGeom>
          <a:noFill/>
          <a:ln>
            <a:noFill/>
          </a:ln>
        </p:spPr>
      </p:pic>
      <p:sp>
        <p:nvSpPr>
          <p:cNvPr id="3" name="TextBox 2">
            <a:extLst>
              <a:ext uri="{FF2B5EF4-FFF2-40B4-BE49-F238E27FC236}">
                <a16:creationId xmlns:a16="http://schemas.microsoft.com/office/drawing/2014/main" id="{CF77B3A9-0C5A-458C-D0C5-C8C3E60F6582}"/>
              </a:ext>
            </a:extLst>
          </p:cNvPr>
          <p:cNvSpPr txBox="1"/>
          <p:nvPr/>
        </p:nvSpPr>
        <p:spPr>
          <a:xfrm>
            <a:off x="32628037" y="20546922"/>
            <a:ext cx="10398424" cy="2554545"/>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4802"/>
              <a:buFont typeface="Arial"/>
              <a:buNone/>
            </a:pPr>
            <a:r>
              <a:rPr lang="en-US" sz="4800" b="1" i="0" u="none" strike="noStrike" cap="none" dirty="0">
                <a:solidFill>
                  <a:srgbClr val="005F9E"/>
                </a:solidFill>
                <a:latin typeface="Arial"/>
                <a:ea typeface="Arial"/>
                <a:cs typeface="Arial"/>
                <a:sym typeface="Arial"/>
              </a:rPr>
              <a:t>CONCLUSION</a:t>
            </a:r>
          </a:p>
          <a:p>
            <a:pPr marL="0" marR="0" lvl="0" indent="0" algn="just" rtl="0">
              <a:lnSpc>
                <a:spcPct val="100000"/>
              </a:lnSpc>
              <a:spcBef>
                <a:spcPts val="0"/>
              </a:spcBef>
              <a:spcAft>
                <a:spcPts val="0"/>
              </a:spcAft>
              <a:buClr>
                <a:srgbClr val="000000"/>
              </a:buClr>
              <a:buSzPts val="4802"/>
              <a:buFont typeface="Arial"/>
              <a:buNone/>
            </a:pPr>
            <a:r>
              <a:rPr lang="en-US" sz="2800" b="0" i="0" u="none" strike="noStrike" cap="none" dirty="0">
                <a:solidFill>
                  <a:srgbClr val="000000"/>
                </a:solidFill>
                <a:latin typeface="Arial"/>
                <a:ea typeface="Arial"/>
                <a:cs typeface="Arial"/>
                <a:sym typeface="Arial"/>
              </a:rPr>
              <a:t>The Time Series LSTM model demonstrates promising performance in forecasting based on the provided accuracy matrix</a:t>
            </a:r>
            <a:r>
              <a:rPr lang="en-US" sz="2800" dirty="0"/>
              <a:t>.</a:t>
            </a:r>
            <a:r>
              <a:rPr lang="en-US" sz="2800" b="0" i="0" u="none" strike="noStrike" cap="none" dirty="0">
                <a:solidFill>
                  <a:srgbClr val="000000"/>
                </a:solidFill>
                <a:latin typeface="Arial"/>
                <a:ea typeface="Arial"/>
                <a:cs typeface="Arial"/>
                <a:sym typeface="Arial"/>
              </a:rPr>
              <a:t> Further investigation into the MAPE issue is recommended to enhance the model's accuracy and reliability.</a:t>
            </a:r>
          </a:p>
        </p:txBody>
      </p:sp>
      <p:sp>
        <p:nvSpPr>
          <p:cNvPr id="29" name="TextBox 28">
            <a:extLst>
              <a:ext uri="{FF2B5EF4-FFF2-40B4-BE49-F238E27FC236}">
                <a16:creationId xmlns:a16="http://schemas.microsoft.com/office/drawing/2014/main" id="{BD2AD8D9-8379-C721-EDBE-3A533270F5AE}"/>
              </a:ext>
            </a:extLst>
          </p:cNvPr>
          <p:cNvSpPr txBox="1"/>
          <p:nvPr/>
        </p:nvSpPr>
        <p:spPr>
          <a:xfrm>
            <a:off x="10556756" y="23867708"/>
            <a:ext cx="10415559" cy="2628925"/>
          </a:xfrm>
          <a:prstGeom prst="rect">
            <a:avLst/>
          </a:prstGeom>
          <a:noFill/>
        </p:spPr>
        <p:txBody>
          <a:bodyPr wrap="square" rtlCol="0">
            <a:spAutoFit/>
          </a:bodyPr>
          <a:lstStyle/>
          <a:p>
            <a:pPr marL="1570355">
              <a:spcBef>
                <a:spcPts val="690"/>
              </a:spcBef>
              <a:spcAft>
                <a:spcPts val="0"/>
              </a:spcAft>
              <a:tabLst>
                <a:tab pos="4809490" algn="l"/>
              </a:tabLst>
            </a:pPr>
            <a:r>
              <a:rPr lang="en-US" sz="2800" i="1" dirty="0">
                <a:effectLst/>
                <a:latin typeface="Georgia" panose="02040502050405020303" pitchFamily="18" charset="0"/>
                <a:ea typeface="Georgia" panose="02040502050405020303" pitchFamily="18" charset="0"/>
                <a:cs typeface="Georgia" panose="02040502050405020303" pitchFamily="18" charset="0"/>
              </a:rPr>
              <a:t>i</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spc="10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5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σ</a:t>
            </a:r>
            <a:r>
              <a:rPr lang="en-US" sz="2800" i="1" spc="-3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dirty="0" err="1">
                <a:effectLst/>
                <a:latin typeface="Georgia" panose="02040502050405020303" pitchFamily="18" charset="0"/>
                <a:ea typeface="Georgia" panose="02040502050405020303" pitchFamily="18" charset="0"/>
                <a:cs typeface="Georgia" panose="02040502050405020303" pitchFamily="18" charset="0"/>
              </a:rPr>
              <a:t>W</a:t>
            </a:r>
            <a:r>
              <a:rPr lang="en-US" sz="2800" i="1" baseline="-25000" dirty="0" err="1">
                <a:effectLst/>
                <a:latin typeface="Georgia" panose="02040502050405020303" pitchFamily="18" charset="0"/>
                <a:ea typeface="Georgia" panose="02040502050405020303" pitchFamily="18" charset="0"/>
                <a:cs typeface="Georgia" panose="02040502050405020303" pitchFamily="18" charset="0"/>
              </a:rPr>
              <a:t>xi</a:t>
            </a:r>
            <a:r>
              <a:rPr lang="en-US" sz="2800" i="1" dirty="0" err="1">
                <a:effectLst/>
                <a:latin typeface="Georgia" panose="02040502050405020303" pitchFamily="18" charset="0"/>
                <a:ea typeface="Georgia" panose="02040502050405020303" pitchFamily="18" charset="0"/>
                <a:cs typeface="Georgia" panose="02040502050405020303" pitchFamily="18" charset="0"/>
              </a:rPr>
              <a:t>x</a:t>
            </a:r>
            <a:r>
              <a:rPr lang="en-US" sz="2800" i="1"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i="1" spc="5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1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W</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hi</a:t>
            </a:r>
            <a:r>
              <a:rPr lang="en-US" sz="2800" i="1" dirty="0">
                <a:effectLst/>
                <a:latin typeface="Georgia" panose="02040502050405020303" pitchFamily="18" charset="0"/>
                <a:ea typeface="Georgia" panose="02040502050405020303" pitchFamily="18" charset="0"/>
                <a:cs typeface="Georgia" panose="02040502050405020303" pitchFamily="18" charset="0"/>
              </a:rPr>
              <a:t>h</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baseline="-25000" dirty="0">
                <a:effectLst/>
                <a:latin typeface="Verdana" panose="020B0604030504040204" pitchFamily="34" charset="0"/>
                <a:ea typeface="Georgia" panose="02040502050405020303" pitchFamily="18" charset="0"/>
                <a:cs typeface="Georgia" panose="02040502050405020303" pitchFamily="18" charset="0"/>
              </a:rPr>
              <a:t>−1</a:t>
            </a:r>
            <a:r>
              <a:rPr lang="en-US" sz="2800" i="1" spc="-80" dirty="0">
                <a:effectLst/>
                <a:latin typeface="Verdana" panose="020B0604030504040204" pitchFamily="34"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1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W</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ci</a:t>
            </a:r>
            <a:r>
              <a:rPr lang="en-US" sz="2800" i="1" dirty="0">
                <a:effectLst/>
                <a:latin typeface="Georgia" panose="02040502050405020303" pitchFamily="18" charset="0"/>
                <a:ea typeface="Georgia" panose="02040502050405020303" pitchFamily="18" charset="0"/>
                <a:cs typeface="Georgia" panose="02040502050405020303" pitchFamily="18" charset="0"/>
              </a:rPr>
              <a:t>c</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baseline="-25000" dirty="0">
                <a:effectLst/>
                <a:latin typeface="Verdana" panose="020B0604030504040204" pitchFamily="34" charset="0"/>
                <a:ea typeface="Georgia" panose="02040502050405020303" pitchFamily="18" charset="0"/>
                <a:cs typeface="Georgia" panose="02040502050405020303" pitchFamily="18" charset="0"/>
              </a:rPr>
              <a:t>−1</a:t>
            </a:r>
            <a:r>
              <a:rPr lang="en-US" sz="2800" i="1" spc="-80" dirty="0">
                <a:effectLst/>
                <a:latin typeface="Verdana" panose="020B0604030504040204" pitchFamily="34"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10" dirty="0">
                <a:effectLst/>
                <a:latin typeface="Georgia" panose="02040502050405020303" pitchFamily="18" charset="0"/>
                <a:ea typeface="Georgia" panose="02040502050405020303" pitchFamily="18" charset="0"/>
                <a:cs typeface="Georgia" panose="02040502050405020303" pitchFamily="18" charset="0"/>
              </a:rPr>
              <a:t> </a:t>
            </a:r>
            <a:r>
              <a:rPr lang="en-US" sz="2800" i="1" spc="-25" dirty="0">
                <a:effectLst/>
                <a:latin typeface="Georgia" panose="02040502050405020303" pitchFamily="18" charset="0"/>
                <a:ea typeface="Georgia" panose="02040502050405020303" pitchFamily="18" charset="0"/>
                <a:cs typeface="Georgia" panose="02040502050405020303" pitchFamily="18" charset="0"/>
              </a:rPr>
              <a:t>b</a:t>
            </a:r>
            <a:r>
              <a:rPr lang="en-US" sz="2800" i="1" spc="-25" baseline="-25000" dirty="0">
                <a:effectLst/>
                <a:latin typeface="Georgia" panose="02040502050405020303" pitchFamily="18" charset="0"/>
                <a:ea typeface="Georgia" panose="02040502050405020303" pitchFamily="18" charset="0"/>
                <a:cs typeface="Georgia" panose="02040502050405020303" pitchFamily="18" charset="0"/>
              </a:rPr>
              <a:t>i</a:t>
            </a:r>
            <a:r>
              <a:rPr lang="en-US" sz="2800" i="1" spc="-25" dirty="0">
                <a:effectLst/>
                <a:latin typeface="Georgia" panose="02040502050405020303" pitchFamily="18" charset="0"/>
                <a:ea typeface="Georgia" panose="02040502050405020303" pitchFamily="18" charset="0"/>
                <a:cs typeface="Georgia" panose="02040502050405020303" pitchFamily="18" charset="0"/>
              </a:rPr>
              <a:t>)</a:t>
            </a:r>
            <a:r>
              <a:rPr lang="en-US" sz="2400" dirty="0">
                <a:effectLst/>
                <a:latin typeface="Georgia" panose="02040502050405020303" pitchFamily="18" charset="0"/>
                <a:ea typeface="Georgia" panose="02040502050405020303" pitchFamily="18" charset="0"/>
                <a:cs typeface="Georgia" panose="02040502050405020303" pitchFamily="18" charset="0"/>
              </a:rPr>
              <a:t>	</a:t>
            </a:r>
            <a:r>
              <a:rPr lang="en-US" sz="2400" spc="-25" dirty="0">
                <a:effectLst/>
                <a:latin typeface="Georgia" panose="02040502050405020303" pitchFamily="18" charset="0"/>
                <a:ea typeface="Georgia" panose="02040502050405020303" pitchFamily="18" charset="0"/>
                <a:cs typeface="Georgia" panose="02040502050405020303" pitchFamily="18" charset="0"/>
              </a:rPr>
              <a:t>(</a:t>
            </a:r>
            <a:r>
              <a:rPr lang="en-US" sz="2400" spc="-25" dirty="0" err="1">
                <a:effectLst/>
                <a:latin typeface="Georgia" panose="02040502050405020303" pitchFamily="18" charset="0"/>
                <a:ea typeface="Georgia" panose="02040502050405020303" pitchFamily="18" charset="0"/>
                <a:cs typeface="Georgia" panose="02040502050405020303" pitchFamily="18" charset="0"/>
              </a:rPr>
              <a:t>i</a:t>
            </a:r>
            <a:r>
              <a:rPr lang="en-US" sz="2400" spc="-25" dirty="0">
                <a:effectLst/>
                <a:latin typeface="Georgia" panose="02040502050405020303" pitchFamily="18" charset="0"/>
                <a:ea typeface="Georgia" panose="02040502050405020303" pitchFamily="18" charset="0"/>
                <a:cs typeface="Georgia" panose="02040502050405020303" pitchFamily="18" charset="0"/>
              </a:rPr>
              <a:t>)</a:t>
            </a: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1551940">
              <a:spcBef>
                <a:spcPts val="270"/>
              </a:spcBef>
              <a:spcAft>
                <a:spcPts val="0"/>
              </a:spcAft>
              <a:tabLst>
                <a:tab pos="4809490" algn="l"/>
              </a:tabLst>
            </a:pPr>
            <a:r>
              <a:rPr lang="en-US" sz="2800" i="1" dirty="0">
                <a:effectLst/>
                <a:latin typeface="Georgia" panose="02040502050405020303" pitchFamily="18" charset="0"/>
                <a:ea typeface="Georgia" panose="02040502050405020303" pitchFamily="18" charset="0"/>
                <a:cs typeface="Georgia" panose="02040502050405020303" pitchFamily="18" charset="0"/>
              </a:rPr>
              <a:t>f</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spc="-7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2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σ</a:t>
            </a:r>
            <a:r>
              <a:rPr lang="en-US" sz="2800" i="1" spc="-7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dirty="0" err="1">
                <a:effectLst/>
                <a:latin typeface="Georgia" panose="02040502050405020303" pitchFamily="18" charset="0"/>
                <a:ea typeface="Georgia" panose="02040502050405020303" pitchFamily="18" charset="0"/>
                <a:cs typeface="Georgia" panose="02040502050405020303" pitchFamily="18" charset="0"/>
              </a:rPr>
              <a:t>W</a:t>
            </a:r>
            <a:r>
              <a:rPr lang="en-US" sz="2800" i="1" baseline="-25000" dirty="0" err="1">
                <a:effectLst/>
                <a:latin typeface="Georgia" panose="02040502050405020303" pitchFamily="18" charset="0"/>
                <a:ea typeface="Georgia" panose="02040502050405020303" pitchFamily="18" charset="0"/>
                <a:cs typeface="Georgia" panose="02040502050405020303" pitchFamily="18" charset="0"/>
              </a:rPr>
              <a:t>xf</a:t>
            </a:r>
            <a:r>
              <a:rPr lang="en-US" sz="2800" i="1" spc="-15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err="1">
                <a:effectLst/>
                <a:latin typeface="Georgia" panose="02040502050405020303" pitchFamily="18" charset="0"/>
                <a:ea typeface="Georgia" panose="02040502050405020303" pitchFamily="18" charset="0"/>
                <a:cs typeface="Georgia" panose="02040502050405020303" pitchFamily="18" charset="0"/>
              </a:rPr>
              <a:t>x</a:t>
            </a:r>
            <a:r>
              <a:rPr lang="en-US" sz="2800" i="1"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i="1" spc="-2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7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err="1">
                <a:effectLst/>
                <a:latin typeface="Georgia" panose="02040502050405020303" pitchFamily="18" charset="0"/>
                <a:ea typeface="Georgia" panose="02040502050405020303" pitchFamily="18" charset="0"/>
                <a:cs typeface="Georgia" panose="02040502050405020303" pitchFamily="18" charset="0"/>
              </a:rPr>
              <a:t>W</a:t>
            </a:r>
            <a:r>
              <a:rPr lang="en-US" sz="2800" i="1" baseline="-25000" dirty="0" err="1">
                <a:effectLst/>
                <a:latin typeface="Georgia" panose="02040502050405020303" pitchFamily="18" charset="0"/>
                <a:ea typeface="Georgia" panose="02040502050405020303" pitchFamily="18" charset="0"/>
                <a:cs typeface="Georgia" panose="02040502050405020303" pitchFamily="18" charset="0"/>
              </a:rPr>
              <a:t>hf</a:t>
            </a:r>
            <a:r>
              <a:rPr lang="en-US" sz="2800" i="1" spc="-15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h</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baseline="-25000" dirty="0">
                <a:effectLst/>
                <a:latin typeface="Verdana" panose="020B0604030504040204" pitchFamily="34" charset="0"/>
                <a:ea typeface="Georgia" panose="02040502050405020303" pitchFamily="18" charset="0"/>
                <a:cs typeface="Georgia" panose="02040502050405020303" pitchFamily="18" charset="0"/>
              </a:rPr>
              <a:t>−1</a:t>
            </a:r>
            <a:r>
              <a:rPr lang="en-US" sz="2800" i="1" spc="-140" dirty="0">
                <a:effectLst/>
                <a:latin typeface="Verdana" panose="020B0604030504040204" pitchFamily="34"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7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err="1">
                <a:effectLst/>
                <a:latin typeface="Georgia" panose="02040502050405020303" pitchFamily="18" charset="0"/>
                <a:ea typeface="Georgia" panose="02040502050405020303" pitchFamily="18" charset="0"/>
                <a:cs typeface="Georgia" panose="02040502050405020303" pitchFamily="18" charset="0"/>
              </a:rPr>
              <a:t>W</a:t>
            </a:r>
            <a:r>
              <a:rPr lang="en-US" sz="2800" i="1" baseline="-25000" dirty="0" err="1">
                <a:effectLst/>
                <a:latin typeface="Georgia" panose="02040502050405020303" pitchFamily="18" charset="0"/>
                <a:ea typeface="Georgia" panose="02040502050405020303" pitchFamily="18" charset="0"/>
                <a:cs typeface="Georgia" panose="02040502050405020303" pitchFamily="18" charset="0"/>
              </a:rPr>
              <a:t>cf</a:t>
            </a:r>
            <a:r>
              <a:rPr lang="en-US" sz="2800" i="1" spc="-15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c</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baseline="-25000" dirty="0">
                <a:effectLst/>
                <a:latin typeface="Verdana" panose="020B0604030504040204" pitchFamily="34" charset="0"/>
                <a:ea typeface="Georgia" panose="02040502050405020303" pitchFamily="18" charset="0"/>
                <a:cs typeface="Georgia" panose="02040502050405020303" pitchFamily="18" charset="0"/>
              </a:rPr>
              <a:t>−1</a:t>
            </a:r>
            <a:r>
              <a:rPr lang="en-US" sz="2800" i="1" spc="-135" dirty="0">
                <a:effectLst/>
                <a:latin typeface="Verdana" panose="020B0604030504040204" pitchFamily="34"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7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b</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f</a:t>
            </a:r>
            <a:r>
              <a:rPr lang="en-US" sz="2800" i="1" spc="-150" dirty="0">
                <a:effectLst/>
                <a:latin typeface="Georgia" panose="02040502050405020303" pitchFamily="18" charset="0"/>
                <a:ea typeface="Georgia" panose="02040502050405020303" pitchFamily="18" charset="0"/>
                <a:cs typeface="Georgia" panose="02040502050405020303" pitchFamily="18" charset="0"/>
              </a:rPr>
              <a:t> </a:t>
            </a:r>
            <a:r>
              <a:rPr lang="en-US" sz="2800" i="1" spc="-50" dirty="0">
                <a:effectLst/>
                <a:latin typeface="Georgia" panose="02040502050405020303" pitchFamily="18" charset="0"/>
                <a:ea typeface="Georgia" panose="02040502050405020303" pitchFamily="18" charset="0"/>
                <a:cs typeface="Georgia" panose="02040502050405020303" pitchFamily="18" charset="0"/>
              </a:rPr>
              <a:t>)</a:t>
            </a:r>
            <a:r>
              <a:rPr lang="en-US" sz="2400" dirty="0">
                <a:effectLst/>
                <a:latin typeface="Georgia" panose="02040502050405020303" pitchFamily="18" charset="0"/>
                <a:ea typeface="Georgia" panose="02040502050405020303" pitchFamily="18" charset="0"/>
                <a:cs typeface="Georgia" panose="02040502050405020303" pitchFamily="18" charset="0"/>
              </a:rPr>
              <a:t>	</a:t>
            </a:r>
            <a:r>
              <a:rPr lang="en-US" sz="2400" spc="-25" dirty="0">
                <a:effectLst/>
                <a:latin typeface="Georgia" panose="02040502050405020303" pitchFamily="18" charset="0"/>
                <a:ea typeface="Georgia" panose="02040502050405020303" pitchFamily="18" charset="0"/>
                <a:cs typeface="Georgia" panose="02040502050405020303" pitchFamily="18" charset="0"/>
              </a:rPr>
              <a:t>(ii)</a:t>
            </a: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1559560">
              <a:spcBef>
                <a:spcPts val="270"/>
              </a:spcBef>
              <a:spcAft>
                <a:spcPts val="0"/>
              </a:spcAft>
              <a:tabLst>
                <a:tab pos="4809490" algn="l"/>
              </a:tabLst>
            </a:pPr>
            <a:r>
              <a:rPr lang="en-US" sz="2800" i="1" dirty="0" err="1">
                <a:effectLst/>
                <a:latin typeface="Georgia" panose="02040502050405020303" pitchFamily="18" charset="0"/>
                <a:ea typeface="Georgia" panose="02040502050405020303" pitchFamily="18" charset="0"/>
                <a:cs typeface="Georgia" panose="02040502050405020303" pitchFamily="18" charset="0"/>
              </a:rPr>
              <a:t>c</a:t>
            </a:r>
            <a:r>
              <a:rPr lang="en-US" sz="2800" i="1"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i="1" spc="9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4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f</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dirty="0">
                <a:effectLst/>
                <a:latin typeface="Georgia" panose="02040502050405020303" pitchFamily="18" charset="0"/>
                <a:ea typeface="Georgia" panose="02040502050405020303" pitchFamily="18" charset="0"/>
                <a:cs typeface="Georgia" panose="02040502050405020303" pitchFamily="18" charset="0"/>
              </a:rPr>
              <a:t>c</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baseline="-25000" dirty="0">
                <a:effectLst/>
                <a:latin typeface="Verdana" panose="020B0604030504040204" pitchFamily="34" charset="0"/>
                <a:ea typeface="Georgia" panose="02040502050405020303" pitchFamily="18" charset="0"/>
                <a:cs typeface="Georgia" panose="02040502050405020303" pitchFamily="18" charset="0"/>
              </a:rPr>
              <a:t>−1</a:t>
            </a:r>
            <a:r>
              <a:rPr lang="en-US" sz="2800" i="1" spc="-90" dirty="0">
                <a:effectLst/>
                <a:latin typeface="Verdana" panose="020B0604030504040204" pitchFamily="34"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2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i</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spc="-2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tanh</a:t>
            </a:r>
            <a:r>
              <a:rPr lang="en-US" sz="2800" i="1" spc="-8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dirty="0" err="1">
                <a:effectLst/>
                <a:latin typeface="Georgia" panose="02040502050405020303" pitchFamily="18" charset="0"/>
                <a:ea typeface="Georgia" panose="02040502050405020303" pitchFamily="18" charset="0"/>
                <a:cs typeface="Georgia" panose="02040502050405020303" pitchFamily="18" charset="0"/>
              </a:rPr>
              <a:t>W</a:t>
            </a:r>
            <a:r>
              <a:rPr lang="en-US" sz="2800" i="1" baseline="-25000" dirty="0" err="1">
                <a:effectLst/>
                <a:latin typeface="Georgia" panose="02040502050405020303" pitchFamily="18" charset="0"/>
                <a:ea typeface="Georgia" panose="02040502050405020303" pitchFamily="18" charset="0"/>
                <a:cs typeface="Georgia" panose="02040502050405020303" pitchFamily="18" charset="0"/>
              </a:rPr>
              <a:t>xc</a:t>
            </a:r>
            <a:r>
              <a:rPr lang="en-US" sz="2800" i="1" dirty="0" err="1">
                <a:effectLst/>
                <a:latin typeface="Georgia" panose="02040502050405020303" pitchFamily="18" charset="0"/>
                <a:ea typeface="Georgia" panose="02040502050405020303" pitchFamily="18" charset="0"/>
                <a:cs typeface="Georgia" panose="02040502050405020303" pitchFamily="18" charset="0"/>
              </a:rPr>
              <a:t>x</a:t>
            </a:r>
            <a:r>
              <a:rPr lang="en-US" sz="2800" i="1"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i="1" spc="35"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20" dirty="0">
                <a:effectLst/>
                <a:latin typeface="Georgia" panose="02040502050405020303" pitchFamily="18"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W</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hc</a:t>
            </a:r>
            <a:r>
              <a:rPr lang="en-US" sz="2800" i="1" dirty="0">
                <a:effectLst/>
                <a:latin typeface="Georgia" panose="02040502050405020303" pitchFamily="18" charset="0"/>
                <a:ea typeface="Georgia" panose="02040502050405020303" pitchFamily="18" charset="0"/>
                <a:cs typeface="Georgia" panose="02040502050405020303" pitchFamily="18" charset="0"/>
              </a:rPr>
              <a:t>h</a:t>
            </a:r>
            <a:r>
              <a:rPr lang="en-US" sz="2800" i="1"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i="1" baseline="-25000" dirty="0">
                <a:effectLst/>
                <a:latin typeface="Verdana" panose="020B0604030504040204" pitchFamily="34" charset="0"/>
                <a:ea typeface="Georgia" panose="02040502050405020303" pitchFamily="18" charset="0"/>
                <a:cs typeface="Georgia" panose="02040502050405020303" pitchFamily="18" charset="0"/>
              </a:rPr>
              <a:t>−1</a:t>
            </a:r>
            <a:r>
              <a:rPr lang="en-US" sz="2800" i="1" spc="-90" dirty="0">
                <a:effectLst/>
                <a:latin typeface="Verdana" panose="020B0604030504040204" pitchFamily="34" charset="0"/>
                <a:ea typeface="Georgia" panose="02040502050405020303" pitchFamily="18" charset="0"/>
                <a:cs typeface="Georgia" panose="02040502050405020303" pitchFamily="18" charset="0"/>
              </a:rPr>
              <a:t> </a:t>
            </a:r>
            <a:r>
              <a:rPr lang="en-US" sz="2800" i="1" dirty="0">
                <a:effectLst/>
                <a:latin typeface="Georgia" panose="02040502050405020303" pitchFamily="18" charset="0"/>
                <a:ea typeface="Georgia" panose="02040502050405020303" pitchFamily="18" charset="0"/>
                <a:cs typeface="Georgia" panose="02040502050405020303" pitchFamily="18" charset="0"/>
              </a:rPr>
              <a:t>+</a:t>
            </a:r>
            <a:r>
              <a:rPr lang="en-US" sz="2800" i="1" spc="-20" dirty="0">
                <a:effectLst/>
                <a:latin typeface="Georgia" panose="02040502050405020303" pitchFamily="18" charset="0"/>
                <a:ea typeface="Georgia" panose="02040502050405020303" pitchFamily="18" charset="0"/>
                <a:cs typeface="Georgia" panose="02040502050405020303" pitchFamily="18" charset="0"/>
              </a:rPr>
              <a:t> </a:t>
            </a:r>
            <a:r>
              <a:rPr lang="en-US" sz="2800" i="1" spc="-25" dirty="0" err="1">
                <a:effectLst/>
                <a:latin typeface="Georgia" panose="02040502050405020303" pitchFamily="18" charset="0"/>
                <a:ea typeface="Georgia" panose="02040502050405020303" pitchFamily="18" charset="0"/>
                <a:cs typeface="Georgia" panose="02040502050405020303" pitchFamily="18" charset="0"/>
              </a:rPr>
              <a:t>b</a:t>
            </a:r>
            <a:r>
              <a:rPr lang="en-US" sz="2800" i="1" spc="-25" baseline="-25000" dirty="0" err="1">
                <a:effectLst/>
                <a:latin typeface="Georgia" panose="02040502050405020303" pitchFamily="18" charset="0"/>
                <a:ea typeface="Georgia" panose="02040502050405020303" pitchFamily="18" charset="0"/>
                <a:cs typeface="Georgia" panose="02040502050405020303" pitchFamily="18" charset="0"/>
              </a:rPr>
              <a:t>c</a:t>
            </a:r>
            <a:r>
              <a:rPr lang="en-US" sz="2800" i="1" spc="-25" dirty="0">
                <a:effectLst/>
                <a:latin typeface="Georgia" panose="02040502050405020303" pitchFamily="18" charset="0"/>
                <a:ea typeface="Georgia" panose="02040502050405020303" pitchFamily="18" charset="0"/>
                <a:cs typeface="Georgia" panose="02040502050405020303" pitchFamily="18" charset="0"/>
              </a:rPr>
              <a:t>)</a:t>
            </a:r>
            <a:r>
              <a:rPr lang="en-US" sz="2400" dirty="0">
                <a:effectLst/>
                <a:latin typeface="Georgia" panose="02040502050405020303" pitchFamily="18" charset="0"/>
                <a:ea typeface="Georgia" panose="02040502050405020303" pitchFamily="18" charset="0"/>
                <a:cs typeface="Georgia" panose="02040502050405020303" pitchFamily="18" charset="0"/>
              </a:rPr>
              <a:t>	</a:t>
            </a:r>
            <a:r>
              <a:rPr lang="en-US" sz="2400" spc="-25" dirty="0">
                <a:effectLst/>
                <a:latin typeface="Georgia" panose="02040502050405020303" pitchFamily="18" charset="0"/>
                <a:ea typeface="Georgia" panose="02040502050405020303" pitchFamily="18" charset="0"/>
                <a:cs typeface="Georgia" panose="02040502050405020303" pitchFamily="18" charset="0"/>
              </a:rPr>
              <a:t>(iii)</a:t>
            </a: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1552575">
              <a:spcBef>
                <a:spcPts val="270"/>
              </a:spcBef>
              <a:spcAft>
                <a:spcPts val="0"/>
              </a:spcAft>
              <a:tabLst>
                <a:tab pos="4746625" algn="l"/>
              </a:tabLst>
            </a:pPr>
            <a:r>
              <a:rPr lang="en-US" sz="2800" dirty="0" err="1">
                <a:effectLst/>
                <a:latin typeface="Georgia" panose="02040502050405020303" pitchFamily="18" charset="0"/>
                <a:ea typeface="Georgia" panose="02040502050405020303" pitchFamily="18" charset="0"/>
                <a:cs typeface="Georgia" panose="02040502050405020303" pitchFamily="18" charset="0"/>
              </a:rPr>
              <a:t>o</a:t>
            </a:r>
            <a:r>
              <a:rPr lang="en-US" sz="2800"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spc="65" dirty="0">
                <a:effectLst/>
                <a:latin typeface="Georgia" panose="02040502050405020303" pitchFamily="18" charset="0"/>
                <a:ea typeface="Georgia" panose="02040502050405020303" pitchFamily="18" charset="0"/>
                <a:cs typeface="Georgia" panose="02040502050405020303" pitchFamily="18" charset="0"/>
              </a:rPr>
              <a:t> </a:t>
            </a:r>
            <a:r>
              <a:rPr lang="en-US" sz="2800" dirty="0">
                <a:effectLst/>
                <a:latin typeface="Georgia" panose="02040502050405020303" pitchFamily="18" charset="0"/>
                <a:ea typeface="Georgia" panose="02040502050405020303" pitchFamily="18" charset="0"/>
                <a:cs typeface="Georgia" panose="02040502050405020303" pitchFamily="18" charset="0"/>
              </a:rPr>
              <a:t>=</a:t>
            </a:r>
            <a:r>
              <a:rPr lang="en-US" sz="2800" spc="20" dirty="0">
                <a:effectLst/>
                <a:latin typeface="Georgia" panose="02040502050405020303" pitchFamily="18" charset="0"/>
                <a:ea typeface="Georgia" panose="02040502050405020303" pitchFamily="18" charset="0"/>
                <a:cs typeface="Georgia" panose="02040502050405020303" pitchFamily="18" charset="0"/>
              </a:rPr>
              <a:t> </a:t>
            </a:r>
            <a:r>
              <a:rPr lang="en-US" sz="2800" dirty="0" err="1">
                <a:effectLst/>
                <a:latin typeface="Georgia" panose="02040502050405020303" pitchFamily="18" charset="0"/>
                <a:ea typeface="Georgia" panose="02040502050405020303" pitchFamily="18" charset="0"/>
                <a:cs typeface="Georgia" panose="02040502050405020303" pitchFamily="18" charset="0"/>
              </a:rPr>
              <a:t>σ</a:t>
            </a:r>
            <a:r>
              <a:rPr lang="en-US" sz="2800" spc="-60" dirty="0">
                <a:effectLst/>
                <a:latin typeface="Georgia" panose="02040502050405020303" pitchFamily="18" charset="0"/>
                <a:ea typeface="Georgia" panose="02040502050405020303" pitchFamily="18" charset="0"/>
                <a:cs typeface="Georgia" panose="02040502050405020303" pitchFamily="18" charset="0"/>
              </a:rPr>
              <a:t> </a:t>
            </a:r>
            <a:r>
              <a:rPr lang="en-US" sz="2800" dirty="0">
                <a:effectLst/>
                <a:latin typeface="Georgia" panose="02040502050405020303" pitchFamily="18" charset="0"/>
                <a:ea typeface="Georgia" panose="02040502050405020303" pitchFamily="18" charset="0"/>
                <a:cs typeface="Georgia" panose="02040502050405020303" pitchFamily="18" charset="0"/>
              </a:rPr>
              <a:t>(</a:t>
            </a:r>
            <a:r>
              <a:rPr lang="en-US" sz="2800" dirty="0" err="1">
                <a:effectLst/>
                <a:latin typeface="Georgia" panose="02040502050405020303" pitchFamily="18" charset="0"/>
                <a:ea typeface="Georgia" panose="02040502050405020303" pitchFamily="18" charset="0"/>
                <a:cs typeface="Georgia" panose="02040502050405020303" pitchFamily="18" charset="0"/>
              </a:rPr>
              <a:t>W</a:t>
            </a:r>
            <a:r>
              <a:rPr lang="en-US" sz="2800" baseline="-25000" dirty="0" err="1">
                <a:effectLst/>
                <a:latin typeface="Georgia" panose="02040502050405020303" pitchFamily="18" charset="0"/>
                <a:ea typeface="Georgia" panose="02040502050405020303" pitchFamily="18" charset="0"/>
                <a:cs typeface="Georgia" panose="02040502050405020303" pitchFamily="18" charset="0"/>
              </a:rPr>
              <a:t>xo</a:t>
            </a:r>
            <a:r>
              <a:rPr lang="en-US" sz="2800" dirty="0" err="1">
                <a:effectLst/>
                <a:latin typeface="Georgia" panose="02040502050405020303" pitchFamily="18" charset="0"/>
                <a:ea typeface="Georgia" panose="02040502050405020303" pitchFamily="18" charset="0"/>
                <a:cs typeface="Georgia" panose="02040502050405020303" pitchFamily="18" charset="0"/>
              </a:rPr>
              <a:t>x</a:t>
            </a:r>
            <a:r>
              <a:rPr lang="en-US" sz="2800"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spc="10" dirty="0">
                <a:effectLst/>
                <a:latin typeface="Georgia" panose="02040502050405020303" pitchFamily="18" charset="0"/>
                <a:ea typeface="Georgia" panose="02040502050405020303" pitchFamily="18" charset="0"/>
                <a:cs typeface="Georgia" panose="02040502050405020303" pitchFamily="18" charset="0"/>
              </a:rPr>
              <a:t> </a:t>
            </a:r>
            <a:r>
              <a:rPr lang="en-US" sz="2800" dirty="0">
                <a:effectLst/>
                <a:latin typeface="Georgia" panose="02040502050405020303" pitchFamily="18" charset="0"/>
                <a:ea typeface="Georgia" panose="02040502050405020303" pitchFamily="18" charset="0"/>
                <a:cs typeface="Georgia" panose="02040502050405020303" pitchFamily="18" charset="0"/>
              </a:rPr>
              <a:t>+</a:t>
            </a:r>
            <a:r>
              <a:rPr lang="en-US" sz="2800" spc="-40" dirty="0">
                <a:effectLst/>
                <a:latin typeface="Georgia" panose="02040502050405020303" pitchFamily="18" charset="0"/>
                <a:ea typeface="Georgia" panose="02040502050405020303" pitchFamily="18" charset="0"/>
                <a:cs typeface="Georgia" panose="02040502050405020303" pitchFamily="18" charset="0"/>
              </a:rPr>
              <a:t> </a:t>
            </a:r>
            <a:r>
              <a:rPr lang="en-US" sz="2800" dirty="0">
                <a:effectLst/>
                <a:latin typeface="Georgia" panose="02040502050405020303" pitchFamily="18" charset="0"/>
                <a:ea typeface="Georgia" panose="02040502050405020303" pitchFamily="18" charset="0"/>
                <a:cs typeface="Georgia" panose="02040502050405020303" pitchFamily="18" charset="0"/>
              </a:rPr>
              <a:t>W</a:t>
            </a:r>
            <a:r>
              <a:rPr lang="en-US" sz="2800" baseline="-25000" dirty="0">
                <a:effectLst/>
                <a:latin typeface="Georgia" panose="02040502050405020303" pitchFamily="18" charset="0"/>
                <a:ea typeface="Georgia" panose="02040502050405020303" pitchFamily="18" charset="0"/>
                <a:cs typeface="Georgia" panose="02040502050405020303" pitchFamily="18" charset="0"/>
              </a:rPr>
              <a:t>ho</a:t>
            </a:r>
            <a:r>
              <a:rPr lang="en-US" sz="2800" dirty="0">
                <a:effectLst/>
                <a:latin typeface="Georgia" panose="02040502050405020303" pitchFamily="18" charset="0"/>
                <a:ea typeface="Georgia" panose="02040502050405020303" pitchFamily="18" charset="0"/>
                <a:cs typeface="Georgia" panose="02040502050405020303" pitchFamily="18" charset="0"/>
              </a:rPr>
              <a:t>h</a:t>
            </a:r>
            <a:r>
              <a:rPr lang="en-US" sz="2800" baseline="-25000" dirty="0">
                <a:effectLst/>
                <a:latin typeface="Georgia" panose="02040502050405020303" pitchFamily="18" charset="0"/>
                <a:ea typeface="Georgia" panose="02040502050405020303" pitchFamily="18" charset="0"/>
                <a:cs typeface="Georgia" panose="02040502050405020303" pitchFamily="18" charset="0"/>
              </a:rPr>
              <a:t>t</a:t>
            </a:r>
            <a:r>
              <a:rPr lang="en-US" sz="2800" baseline="-25000" dirty="0">
                <a:effectLst/>
                <a:latin typeface="Verdana" panose="020B0604030504040204" pitchFamily="34" charset="0"/>
                <a:ea typeface="Georgia" panose="02040502050405020303" pitchFamily="18" charset="0"/>
                <a:cs typeface="Georgia" panose="02040502050405020303" pitchFamily="18" charset="0"/>
              </a:rPr>
              <a:t>−1</a:t>
            </a:r>
            <a:r>
              <a:rPr lang="en-US" sz="2800" spc="-110" dirty="0">
                <a:effectLst/>
                <a:latin typeface="Verdana" panose="020B0604030504040204" pitchFamily="34" charset="0"/>
                <a:ea typeface="Georgia" panose="02040502050405020303" pitchFamily="18" charset="0"/>
                <a:cs typeface="Georgia" panose="02040502050405020303" pitchFamily="18" charset="0"/>
              </a:rPr>
              <a:t> </a:t>
            </a:r>
            <a:r>
              <a:rPr lang="en-US" sz="2800" dirty="0">
                <a:effectLst/>
                <a:latin typeface="Georgia" panose="02040502050405020303" pitchFamily="18" charset="0"/>
                <a:ea typeface="Georgia" panose="02040502050405020303" pitchFamily="18" charset="0"/>
                <a:cs typeface="Georgia" panose="02040502050405020303" pitchFamily="18" charset="0"/>
              </a:rPr>
              <a:t>+</a:t>
            </a:r>
            <a:r>
              <a:rPr lang="en-US" sz="2800" spc="-40" dirty="0">
                <a:effectLst/>
                <a:latin typeface="Georgia" panose="02040502050405020303" pitchFamily="18" charset="0"/>
                <a:ea typeface="Georgia" panose="02040502050405020303" pitchFamily="18" charset="0"/>
                <a:cs typeface="Georgia" panose="02040502050405020303" pitchFamily="18" charset="0"/>
              </a:rPr>
              <a:t> </a:t>
            </a:r>
            <a:r>
              <a:rPr lang="en-US" sz="2800" dirty="0" err="1">
                <a:effectLst/>
                <a:latin typeface="Georgia" panose="02040502050405020303" pitchFamily="18" charset="0"/>
                <a:ea typeface="Georgia" panose="02040502050405020303" pitchFamily="18" charset="0"/>
                <a:cs typeface="Georgia" panose="02040502050405020303" pitchFamily="18" charset="0"/>
              </a:rPr>
              <a:t>W</a:t>
            </a:r>
            <a:r>
              <a:rPr lang="en-US" sz="2800" baseline="-25000" dirty="0" err="1">
                <a:effectLst/>
                <a:latin typeface="Georgia" panose="02040502050405020303" pitchFamily="18" charset="0"/>
                <a:ea typeface="Georgia" panose="02040502050405020303" pitchFamily="18" charset="0"/>
                <a:cs typeface="Georgia" panose="02040502050405020303" pitchFamily="18" charset="0"/>
              </a:rPr>
              <a:t>co</a:t>
            </a:r>
            <a:r>
              <a:rPr lang="en-US" sz="2800" dirty="0" err="1">
                <a:effectLst/>
                <a:latin typeface="Georgia" panose="02040502050405020303" pitchFamily="18" charset="0"/>
                <a:ea typeface="Georgia" panose="02040502050405020303" pitchFamily="18" charset="0"/>
                <a:cs typeface="Georgia" panose="02040502050405020303" pitchFamily="18" charset="0"/>
              </a:rPr>
              <a:t>c</a:t>
            </a:r>
            <a:r>
              <a:rPr lang="en-US" sz="2800"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spc="10" dirty="0">
                <a:effectLst/>
                <a:latin typeface="Georgia" panose="02040502050405020303" pitchFamily="18" charset="0"/>
                <a:ea typeface="Georgia" panose="02040502050405020303" pitchFamily="18" charset="0"/>
                <a:cs typeface="Georgia" panose="02040502050405020303" pitchFamily="18" charset="0"/>
              </a:rPr>
              <a:t> </a:t>
            </a:r>
            <a:r>
              <a:rPr lang="en-US" sz="2800" dirty="0">
                <a:effectLst/>
                <a:latin typeface="Georgia" panose="02040502050405020303" pitchFamily="18" charset="0"/>
                <a:ea typeface="Georgia" panose="02040502050405020303" pitchFamily="18" charset="0"/>
                <a:cs typeface="Georgia" panose="02040502050405020303" pitchFamily="18" charset="0"/>
              </a:rPr>
              <a:t>+</a:t>
            </a:r>
            <a:r>
              <a:rPr lang="en-US" sz="2800" spc="-40" dirty="0">
                <a:effectLst/>
                <a:latin typeface="Georgia" panose="02040502050405020303" pitchFamily="18" charset="0"/>
                <a:ea typeface="Georgia" panose="02040502050405020303" pitchFamily="18" charset="0"/>
                <a:cs typeface="Georgia" panose="02040502050405020303" pitchFamily="18" charset="0"/>
              </a:rPr>
              <a:t> </a:t>
            </a:r>
            <a:r>
              <a:rPr lang="en-US" sz="2800" spc="-25" dirty="0" err="1">
                <a:effectLst/>
                <a:latin typeface="Georgia" panose="02040502050405020303" pitchFamily="18" charset="0"/>
                <a:ea typeface="Georgia" panose="02040502050405020303" pitchFamily="18" charset="0"/>
                <a:cs typeface="Georgia" panose="02040502050405020303" pitchFamily="18" charset="0"/>
              </a:rPr>
              <a:t>b</a:t>
            </a:r>
            <a:r>
              <a:rPr lang="en-US" sz="2800" spc="-25" baseline="-25000" dirty="0" err="1">
                <a:effectLst/>
                <a:latin typeface="Georgia" panose="02040502050405020303" pitchFamily="18" charset="0"/>
                <a:ea typeface="Georgia" panose="02040502050405020303" pitchFamily="18" charset="0"/>
                <a:cs typeface="Georgia" panose="02040502050405020303" pitchFamily="18" charset="0"/>
              </a:rPr>
              <a:t>o</a:t>
            </a:r>
            <a:r>
              <a:rPr lang="en-US" sz="2800" spc="-25" dirty="0">
                <a:effectLst/>
                <a:latin typeface="Georgia" panose="02040502050405020303" pitchFamily="18" charset="0"/>
                <a:ea typeface="Georgia" panose="02040502050405020303" pitchFamily="18" charset="0"/>
                <a:cs typeface="Georgia" panose="02040502050405020303" pitchFamily="18" charset="0"/>
              </a:rPr>
              <a:t>)</a:t>
            </a:r>
            <a:r>
              <a:rPr lang="en-US" sz="2800" dirty="0">
                <a:effectLst/>
                <a:latin typeface="Georgia" panose="02040502050405020303" pitchFamily="18" charset="0"/>
                <a:ea typeface="Georgia" panose="02040502050405020303" pitchFamily="18" charset="0"/>
                <a:cs typeface="Georgia" panose="02040502050405020303" pitchFamily="18" charset="0"/>
              </a:rPr>
              <a:t>	           </a:t>
            </a:r>
            <a:r>
              <a:rPr lang="en-US" sz="2400" spc="-20" dirty="0">
                <a:effectLst/>
                <a:latin typeface="Georgia" panose="02040502050405020303" pitchFamily="18" charset="0"/>
                <a:ea typeface="Georgia" panose="02040502050405020303" pitchFamily="18" charset="0"/>
                <a:cs typeface="Georgia" panose="02040502050405020303" pitchFamily="18" charset="0"/>
              </a:rPr>
              <a:t>(iv)</a:t>
            </a: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1541145">
              <a:spcBef>
                <a:spcPts val="355"/>
              </a:spcBef>
              <a:spcAft>
                <a:spcPts val="0"/>
              </a:spcAft>
              <a:tabLst>
                <a:tab pos="4746625" algn="l"/>
              </a:tabLst>
            </a:pPr>
            <a:r>
              <a:rPr lang="en-US" sz="2800" dirty="0" err="1">
                <a:effectLst/>
                <a:latin typeface="Georgia" panose="02040502050405020303" pitchFamily="18" charset="0"/>
                <a:ea typeface="Georgia" panose="02040502050405020303" pitchFamily="18" charset="0"/>
                <a:cs typeface="Georgia" panose="02040502050405020303" pitchFamily="18" charset="0"/>
              </a:rPr>
              <a:t>h</a:t>
            </a:r>
            <a:r>
              <a:rPr lang="en-US" sz="2800"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spc="115" dirty="0">
                <a:effectLst/>
                <a:latin typeface="Georgia" panose="02040502050405020303" pitchFamily="18" charset="0"/>
                <a:ea typeface="Georgia" panose="02040502050405020303" pitchFamily="18" charset="0"/>
                <a:cs typeface="Georgia" panose="02040502050405020303" pitchFamily="18" charset="0"/>
              </a:rPr>
              <a:t> </a:t>
            </a:r>
            <a:r>
              <a:rPr lang="en-US" sz="2800" dirty="0">
                <a:effectLst/>
                <a:latin typeface="Georgia" panose="02040502050405020303" pitchFamily="18" charset="0"/>
                <a:ea typeface="Georgia" panose="02040502050405020303" pitchFamily="18" charset="0"/>
                <a:cs typeface="Georgia" panose="02040502050405020303" pitchFamily="18" charset="0"/>
              </a:rPr>
              <a:t>=</a:t>
            </a:r>
            <a:r>
              <a:rPr lang="en-US" sz="2800" spc="65" dirty="0">
                <a:effectLst/>
                <a:latin typeface="Georgia" panose="02040502050405020303" pitchFamily="18" charset="0"/>
                <a:ea typeface="Georgia" panose="02040502050405020303" pitchFamily="18" charset="0"/>
                <a:cs typeface="Georgia" panose="02040502050405020303" pitchFamily="18" charset="0"/>
              </a:rPr>
              <a:t> </a:t>
            </a:r>
            <a:r>
              <a:rPr lang="en-US" sz="2800" dirty="0" err="1">
                <a:effectLst/>
                <a:latin typeface="Georgia" panose="02040502050405020303" pitchFamily="18" charset="0"/>
                <a:ea typeface="Georgia" panose="02040502050405020303" pitchFamily="18" charset="0"/>
                <a:cs typeface="Georgia" panose="02040502050405020303" pitchFamily="18" charset="0"/>
              </a:rPr>
              <a:t>o</a:t>
            </a:r>
            <a:r>
              <a:rPr lang="en-US" sz="2800"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spc="-10" dirty="0">
                <a:effectLst/>
                <a:latin typeface="Georgia" panose="02040502050405020303" pitchFamily="18" charset="0"/>
                <a:ea typeface="Georgia" panose="02040502050405020303" pitchFamily="18" charset="0"/>
                <a:cs typeface="Georgia" panose="02040502050405020303" pitchFamily="18" charset="0"/>
              </a:rPr>
              <a:t> tanh(</a:t>
            </a:r>
            <a:r>
              <a:rPr lang="en-US" sz="2800" spc="-10" dirty="0" err="1">
                <a:effectLst/>
                <a:latin typeface="Georgia" panose="02040502050405020303" pitchFamily="18" charset="0"/>
                <a:ea typeface="Georgia" panose="02040502050405020303" pitchFamily="18" charset="0"/>
                <a:cs typeface="Georgia" panose="02040502050405020303" pitchFamily="18" charset="0"/>
              </a:rPr>
              <a:t>c</a:t>
            </a:r>
            <a:r>
              <a:rPr lang="en-US" sz="2800" spc="-10" baseline="-25000" dirty="0" err="1">
                <a:effectLst/>
                <a:latin typeface="Georgia" panose="02040502050405020303" pitchFamily="18" charset="0"/>
                <a:ea typeface="Georgia" panose="02040502050405020303" pitchFamily="18" charset="0"/>
                <a:cs typeface="Georgia" panose="02040502050405020303" pitchFamily="18" charset="0"/>
              </a:rPr>
              <a:t>t</a:t>
            </a:r>
            <a:r>
              <a:rPr lang="en-US" sz="2800" spc="-10" dirty="0">
                <a:effectLst/>
                <a:latin typeface="Georgia" panose="02040502050405020303" pitchFamily="18" charset="0"/>
                <a:ea typeface="Georgia" panose="02040502050405020303" pitchFamily="18" charset="0"/>
                <a:cs typeface="Georgia" panose="02040502050405020303" pitchFamily="18" charset="0"/>
              </a:rPr>
              <a:t>)</a:t>
            </a:r>
            <a:r>
              <a:rPr lang="en-US" sz="2400" dirty="0">
                <a:effectLst/>
                <a:latin typeface="Georgia" panose="02040502050405020303" pitchFamily="18" charset="0"/>
                <a:ea typeface="Georgia" panose="02040502050405020303" pitchFamily="18" charset="0"/>
                <a:cs typeface="Georgia" panose="02040502050405020303" pitchFamily="18" charset="0"/>
              </a:rPr>
              <a:t>	                                                 </a:t>
            </a:r>
            <a:r>
              <a:rPr lang="en-US" sz="2400" spc="-20" dirty="0">
                <a:effectLst/>
                <a:latin typeface="Georgia" panose="02040502050405020303" pitchFamily="18" charset="0"/>
                <a:ea typeface="Georgia" panose="02040502050405020303" pitchFamily="18" charset="0"/>
                <a:cs typeface="Georgia" panose="02040502050405020303" pitchFamily="18" charset="0"/>
              </a:rPr>
              <a:t>(v)</a:t>
            </a: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endParaRPr lang="en-US" dirty="0"/>
          </a:p>
        </p:txBody>
      </p:sp>
      <p:sp>
        <p:nvSpPr>
          <p:cNvPr id="34" name="TextBox 33">
            <a:extLst>
              <a:ext uri="{FF2B5EF4-FFF2-40B4-BE49-F238E27FC236}">
                <a16:creationId xmlns:a16="http://schemas.microsoft.com/office/drawing/2014/main" id="{5B2E34F3-278D-C131-CC7B-A162CB839C56}"/>
              </a:ext>
            </a:extLst>
          </p:cNvPr>
          <p:cNvSpPr txBox="1"/>
          <p:nvPr/>
        </p:nvSpPr>
        <p:spPr>
          <a:xfrm>
            <a:off x="32537328" y="8375607"/>
            <a:ext cx="10212766" cy="3108543"/>
          </a:xfrm>
          <a:prstGeom prst="rect">
            <a:avLst/>
          </a:prstGeom>
          <a:noFill/>
        </p:spPr>
        <p:txBody>
          <a:bodyPr wrap="square" rtlCol="0">
            <a:spAutoFit/>
          </a:bodyPr>
          <a:lstStyle/>
          <a:p>
            <a:pPr algn="just"/>
            <a:r>
              <a:rPr lang="en-US" sz="2800" b="1" dirty="0"/>
              <a:t>Tuning parameters:</a:t>
            </a:r>
          </a:p>
          <a:p>
            <a:pPr algn="just"/>
            <a:r>
              <a:rPr lang="en-US" sz="2800" dirty="0"/>
              <a:t>The LSTM model consists of 200 units and incorporates a dropout rate of 0.1 to prevent overfitting. The model is trained for 50 epochs using mean squared error (</a:t>
            </a:r>
            <a:r>
              <a:rPr lang="en-US" sz="2800" dirty="0" err="1"/>
              <a:t>mse</a:t>
            </a:r>
            <a:r>
              <a:rPr lang="en-US" sz="2800" dirty="0"/>
              <a:t>) as the loss function and mean absolute error (</a:t>
            </a:r>
            <a:r>
              <a:rPr lang="en-US" sz="2800" dirty="0" err="1"/>
              <a:t>mae</a:t>
            </a:r>
            <a:r>
              <a:rPr lang="en-US" sz="2800" dirty="0"/>
              <a:t>) as the evaluation metric. The tanh activation function is applied, and the data is split into training (80%) and validation (20%) sets. </a:t>
            </a:r>
          </a:p>
        </p:txBody>
      </p:sp>
      <p:pic>
        <p:nvPicPr>
          <p:cNvPr id="36" name="Picture 35" descr="A graph of a graph of a number of data&#10;&#10;Description automatically generated">
            <a:extLst>
              <a:ext uri="{FF2B5EF4-FFF2-40B4-BE49-F238E27FC236}">
                <a16:creationId xmlns:a16="http://schemas.microsoft.com/office/drawing/2014/main" id="{FE186A9C-B80B-2308-9438-99646D448348}"/>
              </a:ext>
            </a:extLst>
          </p:cNvPr>
          <p:cNvPicPr>
            <a:picLocks noChangeAspect="1"/>
          </p:cNvPicPr>
          <p:nvPr/>
        </p:nvPicPr>
        <p:blipFill rotWithShape="1">
          <a:blip r:embed="rId8"/>
          <a:srcRect r="2147"/>
          <a:stretch/>
        </p:blipFill>
        <p:spPr>
          <a:xfrm>
            <a:off x="21521032" y="21170243"/>
            <a:ext cx="10926191" cy="7613149"/>
          </a:xfrm>
          <a:prstGeom prst="rect">
            <a:avLst/>
          </a:prstGeom>
        </p:spPr>
      </p:pic>
      <p:sp>
        <p:nvSpPr>
          <p:cNvPr id="30" name="TextBox 29">
            <a:extLst>
              <a:ext uri="{FF2B5EF4-FFF2-40B4-BE49-F238E27FC236}">
                <a16:creationId xmlns:a16="http://schemas.microsoft.com/office/drawing/2014/main" id="{5BB35EE1-38E8-510D-F19B-E53A838A8450}"/>
              </a:ext>
            </a:extLst>
          </p:cNvPr>
          <p:cNvSpPr txBox="1"/>
          <p:nvPr/>
        </p:nvSpPr>
        <p:spPr>
          <a:xfrm>
            <a:off x="10421674" y="26819800"/>
            <a:ext cx="10660326" cy="3539430"/>
          </a:xfrm>
          <a:prstGeom prst="rect">
            <a:avLst/>
          </a:prstGeom>
          <a:noFill/>
        </p:spPr>
        <p:txBody>
          <a:bodyPr wrap="square">
            <a:spAutoFit/>
          </a:bodyPr>
          <a:lstStyle/>
          <a:p>
            <a:pPr algn="just"/>
            <a:r>
              <a:rPr lang="en-US" sz="2800" dirty="0"/>
              <a:t>The input gate (</a:t>
            </a:r>
            <a:r>
              <a:rPr lang="en-US" sz="2800" dirty="0" err="1"/>
              <a:t>i</a:t>
            </a:r>
            <a:r>
              <a:rPr lang="en-US" sz="2800" dirty="0"/>
              <a:t>) determines which parts of the current input should be stored in the memory cell. The forget gate (f) decides which information from the previous time step should be discarded from the memory cell. The output gate (o) regulates the flow of information from the memory cell to the output of the LSTM cell. The cell (c) represents the memory state of the LSTM cell, and the cell input activation vector (</a:t>
            </a:r>
            <a:r>
              <a:rPr lang="en-US" sz="2800" dirty="0" err="1"/>
              <a:t>c_tilde</a:t>
            </a:r>
            <a:r>
              <a:rPr lang="en-US" sz="2800" dirty="0"/>
              <a:t>) combines new input information with the previous cell state.</a:t>
            </a:r>
          </a:p>
        </p:txBody>
      </p:sp>
      <p:sp>
        <p:nvSpPr>
          <p:cNvPr id="35" name="TextBox 34">
            <a:extLst>
              <a:ext uri="{FF2B5EF4-FFF2-40B4-BE49-F238E27FC236}">
                <a16:creationId xmlns:a16="http://schemas.microsoft.com/office/drawing/2014/main" id="{62ED7D11-CA81-3D0A-1444-22FF3B778CD5}"/>
              </a:ext>
            </a:extLst>
          </p:cNvPr>
          <p:cNvSpPr txBox="1"/>
          <p:nvPr/>
        </p:nvSpPr>
        <p:spPr>
          <a:xfrm>
            <a:off x="21788475" y="14519251"/>
            <a:ext cx="10038800" cy="2677656"/>
          </a:xfrm>
          <a:prstGeom prst="rect">
            <a:avLst/>
          </a:prstGeom>
          <a:noFill/>
        </p:spPr>
        <p:txBody>
          <a:bodyPr wrap="square">
            <a:spAutoFit/>
          </a:bodyPr>
          <a:lstStyle/>
          <a:p>
            <a:pPr algn="just"/>
            <a:r>
              <a:rPr lang="en-US" sz="2800" dirty="0">
                <a:latin typeface="+mn-lt"/>
              </a:rPr>
              <a:t>The above Figure illustrates a single LSTM memory cell. In this architecture, the hidden layer function H is implemented using a composite function that involves several components, such as </a:t>
            </a:r>
            <a:r>
              <a:rPr lang="en-US" sz="2800" b="1" dirty="0">
                <a:latin typeface="+mn-lt"/>
              </a:rPr>
              <a:t>input</a:t>
            </a:r>
            <a:r>
              <a:rPr lang="en-US" sz="2800" dirty="0">
                <a:latin typeface="+mn-lt"/>
              </a:rPr>
              <a:t> gates, </a:t>
            </a:r>
            <a:r>
              <a:rPr lang="en-US" sz="2800" b="1" dirty="0">
                <a:latin typeface="+mn-lt"/>
              </a:rPr>
              <a:t>forget</a:t>
            </a:r>
            <a:r>
              <a:rPr lang="en-US" sz="2800" dirty="0">
                <a:latin typeface="+mn-lt"/>
              </a:rPr>
              <a:t> gates, </a:t>
            </a:r>
            <a:r>
              <a:rPr lang="en-US" sz="2800" b="1" dirty="0">
                <a:latin typeface="+mn-lt"/>
              </a:rPr>
              <a:t>output</a:t>
            </a:r>
            <a:r>
              <a:rPr lang="en-US" sz="2800" dirty="0">
                <a:latin typeface="+mn-lt"/>
              </a:rPr>
              <a:t> gates, cells, and cell input activation vectors. </a:t>
            </a:r>
          </a:p>
          <a:p>
            <a:endParaRPr lang="en-US" sz="2800" dirty="0">
              <a:latin typeface="+mn-lt"/>
            </a:endParaRPr>
          </a:p>
        </p:txBody>
      </p:sp>
      <p:sp>
        <p:nvSpPr>
          <p:cNvPr id="39" name="TextBox 38">
            <a:extLst>
              <a:ext uri="{FF2B5EF4-FFF2-40B4-BE49-F238E27FC236}">
                <a16:creationId xmlns:a16="http://schemas.microsoft.com/office/drawing/2014/main" id="{0E00639F-1020-73A6-B1C5-DE31E8A01104}"/>
              </a:ext>
            </a:extLst>
          </p:cNvPr>
          <p:cNvSpPr txBox="1"/>
          <p:nvPr/>
        </p:nvSpPr>
        <p:spPr>
          <a:xfrm>
            <a:off x="21788475" y="28783392"/>
            <a:ext cx="9580525" cy="954107"/>
          </a:xfrm>
          <a:prstGeom prst="rect">
            <a:avLst/>
          </a:prstGeom>
          <a:noFill/>
        </p:spPr>
        <p:txBody>
          <a:bodyPr wrap="square">
            <a:spAutoFit/>
          </a:bodyPr>
          <a:lstStyle/>
          <a:p>
            <a:pPr algn="just"/>
            <a:r>
              <a:rPr lang="en-US" sz="2800" dirty="0"/>
              <a:t>The </a:t>
            </a:r>
            <a:r>
              <a:rPr lang="en-US" sz="2800" b="1" dirty="0"/>
              <a:t>TSLSTM</a:t>
            </a:r>
            <a:r>
              <a:rPr lang="en-US" sz="2800" dirty="0"/>
              <a:t> function is used to create a Time Series LSTM model in R, using the given parameters and data. </a:t>
            </a:r>
          </a:p>
        </p:txBody>
      </p:sp>
      <p:sp>
        <p:nvSpPr>
          <p:cNvPr id="41" name="TextBox 40">
            <a:extLst>
              <a:ext uri="{FF2B5EF4-FFF2-40B4-BE49-F238E27FC236}">
                <a16:creationId xmlns:a16="http://schemas.microsoft.com/office/drawing/2014/main" id="{36526F20-1FFE-7FEA-B630-05784F365E93}"/>
              </a:ext>
            </a:extLst>
          </p:cNvPr>
          <p:cNvSpPr txBox="1"/>
          <p:nvPr/>
        </p:nvSpPr>
        <p:spPr>
          <a:xfrm>
            <a:off x="32600983" y="17432388"/>
            <a:ext cx="10128245" cy="3108543"/>
          </a:xfrm>
          <a:prstGeom prst="rect">
            <a:avLst/>
          </a:prstGeom>
          <a:noFill/>
        </p:spPr>
        <p:txBody>
          <a:bodyPr wrap="square">
            <a:spAutoFit/>
          </a:bodyPr>
          <a:lstStyle/>
          <a:p>
            <a:pPr algn="just"/>
            <a:r>
              <a:rPr lang="en-US" sz="2800" b="0" i="0" u="sng" strike="noStrike" cap="none" dirty="0">
                <a:solidFill>
                  <a:srgbClr val="000000"/>
                </a:solidFill>
                <a:latin typeface="Arial"/>
                <a:ea typeface="Arial"/>
                <a:cs typeface="Arial"/>
                <a:sym typeface="Arial"/>
              </a:rPr>
              <a:t>During </a:t>
            </a:r>
            <a:r>
              <a:rPr lang="en-US" sz="2800" b="1" i="0" u="sng" strike="noStrike" cap="none" dirty="0">
                <a:solidFill>
                  <a:srgbClr val="000000"/>
                </a:solidFill>
                <a:latin typeface="Arial"/>
                <a:ea typeface="Arial"/>
                <a:cs typeface="Arial"/>
                <a:sym typeface="Arial"/>
              </a:rPr>
              <a:t>training</a:t>
            </a:r>
            <a:r>
              <a:rPr lang="en-US" sz="2800" b="0" i="0" u="none" strike="noStrike" cap="none" dirty="0">
                <a:solidFill>
                  <a:srgbClr val="000000"/>
                </a:solidFill>
                <a:latin typeface="Arial"/>
                <a:ea typeface="Arial"/>
                <a:cs typeface="Arial"/>
                <a:sym typeface="Arial"/>
              </a:rPr>
              <a:t>, the model achieved an </a:t>
            </a:r>
            <a:r>
              <a:rPr lang="en-US" sz="2800" b="1" i="0" u="none" strike="noStrike" cap="none" dirty="0">
                <a:solidFill>
                  <a:srgbClr val="000000"/>
                </a:solidFill>
                <a:latin typeface="Arial"/>
                <a:ea typeface="Arial"/>
                <a:cs typeface="Arial"/>
                <a:sym typeface="Arial"/>
              </a:rPr>
              <a:t>RMSE of 0.1871</a:t>
            </a:r>
            <a:r>
              <a:rPr lang="en-US" sz="2800" b="0" i="0" u="none" strike="noStrike" cap="none" dirty="0">
                <a:solidFill>
                  <a:srgbClr val="000000"/>
                </a:solidFill>
                <a:latin typeface="Arial"/>
                <a:ea typeface="Arial"/>
                <a:cs typeface="Arial"/>
                <a:sym typeface="Arial"/>
              </a:rPr>
              <a:t>, indicating a close fit to the training data. However, the MAPE value being Inf suggests potential issues, possibly due to outliers or division by zero in the data. </a:t>
            </a:r>
          </a:p>
          <a:p>
            <a:pPr algn="just"/>
            <a:r>
              <a:rPr lang="en-US" sz="2800" b="0" i="0" u="none" strike="noStrike" cap="none" dirty="0">
                <a:solidFill>
                  <a:srgbClr val="000000"/>
                </a:solidFill>
                <a:latin typeface="Arial"/>
                <a:ea typeface="Arial"/>
                <a:cs typeface="Arial"/>
                <a:sym typeface="Arial"/>
              </a:rPr>
              <a:t>In the </a:t>
            </a:r>
            <a:r>
              <a:rPr lang="en-US" sz="2800" b="1" i="0" u="sng" strike="noStrike" cap="none" dirty="0">
                <a:solidFill>
                  <a:srgbClr val="000000"/>
                </a:solidFill>
                <a:latin typeface="Arial"/>
                <a:ea typeface="Arial"/>
                <a:cs typeface="Arial"/>
                <a:sym typeface="Arial"/>
              </a:rPr>
              <a:t>testing</a:t>
            </a:r>
            <a:r>
              <a:rPr lang="en-US" sz="2800" b="0" i="0" u="sng" strike="noStrike" cap="none" dirty="0">
                <a:solidFill>
                  <a:srgbClr val="000000"/>
                </a:solidFill>
                <a:latin typeface="Arial"/>
                <a:ea typeface="Arial"/>
                <a:cs typeface="Arial"/>
                <a:sym typeface="Arial"/>
              </a:rPr>
              <a:t> phase</a:t>
            </a:r>
            <a:r>
              <a:rPr lang="en-US" sz="2800" b="0" i="0" u="none" strike="noStrike" cap="none" dirty="0">
                <a:solidFill>
                  <a:srgbClr val="000000"/>
                </a:solidFill>
                <a:latin typeface="Arial"/>
                <a:ea typeface="Arial"/>
                <a:cs typeface="Arial"/>
                <a:sym typeface="Arial"/>
              </a:rPr>
              <a:t>, the model performed well, with an </a:t>
            </a:r>
            <a:r>
              <a:rPr lang="en-US" sz="2800" b="1" i="0" u="none" strike="noStrike" cap="none" dirty="0">
                <a:solidFill>
                  <a:srgbClr val="000000"/>
                </a:solidFill>
                <a:latin typeface="Arial"/>
                <a:ea typeface="Arial"/>
                <a:cs typeface="Arial"/>
                <a:sym typeface="Arial"/>
              </a:rPr>
              <a:t>RMSE of 0.1985 </a:t>
            </a:r>
            <a:r>
              <a:rPr lang="en-US" sz="2800" b="0" i="0" u="none" strike="noStrike" cap="none" dirty="0">
                <a:solidFill>
                  <a:srgbClr val="000000"/>
                </a:solidFill>
                <a:latin typeface="Arial"/>
                <a:ea typeface="Arial"/>
                <a:cs typeface="Arial"/>
                <a:sym typeface="Arial"/>
              </a:rPr>
              <a:t>and a reasonable </a:t>
            </a:r>
            <a:r>
              <a:rPr lang="en-US" sz="2800" b="1" i="0" u="none" strike="noStrike" cap="none" dirty="0">
                <a:solidFill>
                  <a:srgbClr val="000000"/>
                </a:solidFill>
                <a:latin typeface="Arial"/>
                <a:ea typeface="Arial"/>
                <a:cs typeface="Arial"/>
                <a:sym typeface="Arial"/>
              </a:rPr>
              <a:t>MAPE</a:t>
            </a:r>
            <a:r>
              <a:rPr lang="en-US" sz="2800" b="0" i="0" u="none" strike="noStrike" cap="none" dirty="0">
                <a:solidFill>
                  <a:srgbClr val="000000"/>
                </a:solidFill>
                <a:latin typeface="Arial"/>
                <a:ea typeface="Arial"/>
                <a:cs typeface="Arial"/>
                <a:sym typeface="Arial"/>
              </a:rPr>
              <a:t> of </a:t>
            </a:r>
            <a:r>
              <a:rPr lang="en-US" sz="2800" b="1" i="0" u="none" strike="noStrike" cap="none" dirty="0">
                <a:solidFill>
                  <a:srgbClr val="000000"/>
                </a:solidFill>
                <a:latin typeface="Arial"/>
                <a:ea typeface="Arial"/>
                <a:cs typeface="Arial"/>
                <a:sym typeface="Arial"/>
              </a:rPr>
              <a:t>0.318</a:t>
            </a:r>
            <a:r>
              <a:rPr lang="en-US" sz="2800" b="0" i="0" u="none" strike="noStrike" cap="none" dirty="0">
                <a:solidFill>
                  <a:srgbClr val="000000"/>
                </a:solidFill>
                <a:latin typeface="Arial"/>
                <a:ea typeface="Arial"/>
                <a:cs typeface="Arial"/>
                <a:sym typeface="Arial"/>
              </a:rPr>
              <a:t>, indicating its ability to generalize to new data</a:t>
            </a:r>
            <a:endParaRPr lang="en-US" sz="2800" dirty="0"/>
          </a:p>
        </p:txBody>
      </p:sp>
      <p:pic>
        <p:nvPicPr>
          <p:cNvPr id="33" name="Picture 32" descr="A graph showing the difference between the year and the year&#10;&#10;Description automatically generated">
            <a:extLst>
              <a:ext uri="{FF2B5EF4-FFF2-40B4-BE49-F238E27FC236}">
                <a16:creationId xmlns:a16="http://schemas.microsoft.com/office/drawing/2014/main" id="{81BAAD8C-F1BF-BE3F-0F2F-EC271DD1A890}"/>
              </a:ext>
            </a:extLst>
          </p:cNvPr>
          <p:cNvPicPr>
            <a:picLocks noChangeAspect="1"/>
          </p:cNvPicPr>
          <p:nvPr/>
        </p:nvPicPr>
        <p:blipFill>
          <a:blip r:embed="rId9"/>
          <a:stretch>
            <a:fillRect/>
          </a:stretch>
        </p:blipFill>
        <p:spPr>
          <a:xfrm>
            <a:off x="32274349" y="11652949"/>
            <a:ext cx="10686667" cy="5773447"/>
          </a:xfrm>
          <a:prstGeom prst="rect">
            <a:avLst/>
          </a:prstGeom>
        </p:spPr>
      </p:pic>
      <p:pic>
        <p:nvPicPr>
          <p:cNvPr id="40" name="Picture 39" descr="A diagram of a tank&#10;&#10;Description automatically generated">
            <a:extLst>
              <a:ext uri="{FF2B5EF4-FFF2-40B4-BE49-F238E27FC236}">
                <a16:creationId xmlns:a16="http://schemas.microsoft.com/office/drawing/2014/main" id="{97806A4B-B18E-91E6-F705-B3DB831E139E}"/>
              </a:ext>
            </a:extLst>
          </p:cNvPr>
          <p:cNvPicPr>
            <a:picLocks noChangeAspect="1"/>
          </p:cNvPicPr>
          <p:nvPr/>
        </p:nvPicPr>
        <p:blipFill>
          <a:blip r:embed="rId10"/>
          <a:stretch>
            <a:fillRect/>
          </a:stretch>
        </p:blipFill>
        <p:spPr>
          <a:xfrm>
            <a:off x="21421987" y="7501472"/>
            <a:ext cx="11154292" cy="6768099"/>
          </a:xfrm>
          <a:prstGeom prst="rect">
            <a:avLst/>
          </a:prstGeom>
        </p:spPr>
      </p:pic>
      <p:pic>
        <p:nvPicPr>
          <p:cNvPr id="43" name="Picture 42" descr="A logo of a sports team&#10;&#10;Description automatically generated">
            <a:extLst>
              <a:ext uri="{FF2B5EF4-FFF2-40B4-BE49-F238E27FC236}">
                <a16:creationId xmlns:a16="http://schemas.microsoft.com/office/drawing/2014/main" id="{6942E562-8139-1DC1-4624-DF291E548C70}"/>
              </a:ext>
            </a:extLst>
          </p:cNvPr>
          <p:cNvPicPr>
            <a:picLocks noChangeAspect="1"/>
          </p:cNvPicPr>
          <p:nvPr/>
        </p:nvPicPr>
        <p:blipFill>
          <a:blip r:embed="rId11"/>
          <a:stretch>
            <a:fillRect/>
          </a:stretch>
        </p:blipFill>
        <p:spPr>
          <a:xfrm>
            <a:off x="16775046" y="30548740"/>
            <a:ext cx="2409595" cy="24095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3543</TotalTime>
  <Words>1264</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Verdana</vt:lpstr>
      <vt:lpstr>Georgia</vt:lpstr>
      <vt:lpstr>Arial</vt:lpstr>
      <vt:lpstr>Calibri</vt:lpstr>
      <vt:lpstr>Arial Black</vt:lpstr>
      <vt:lpstr>Office Theme</vt:lpstr>
      <vt:lpstr> Predicting the Day of Cherry Blossom using LSTM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the Day of Year of Cherry Blossom Peak</dc:title>
  <dc:creator>Alireza</dc:creator>
  <cp:lastModifiedBy>Nitul Singha</cp:lastModifiedBy>
  <cp:revision>13</cp:revision>
  <dcterms:modified xsi:type="dcterms:W3CDTF">2023-07-28T03:59:39Z</dcterms:modified>
</cp:coreProperties>
</file>