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c2d99b36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c2d99b36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c714445f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c714445f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c714445f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c714445f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c2d99b361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c2d99b361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c714445f3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c714445f3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c714445f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c714445f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c714445f3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c714445f3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c714445f3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c714445f3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Optimizing Pricing Strategy at Big Mountain Resort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Ann Okafor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Facts &amp; Figures</a:t>
            </a:r>
            <a:endParaRPr b="1" sz="3600"/>
          </a:p>
        </p:txBody>
      </p:sp>
      <p:sp>
        <p:nvSpPr>
          <p:cNvPr id="284" name="Google Shape;284;p14"/>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273050" lvl="0" marL="457200" rtl="0" algn="l">
              <a:lnSpc>
                <a:spcPct val="95000"/>
              </a:lnSpc>
              <a:spcBef>
                <a:spcPts val="1200"/>
              </a:spcBef>
              <a:spcAft>
                <a:spcPts val="0"/>
              </a:spcAft>
              <a:buClr>
                <a:srgbClr val="000000"/>
              </a:buClr>
              <a:buSzPts val="700"/>
              <a:buFont typeface="Arial"/>
              <a:buChar char="●"/>
            </a:pPr>
            <a:r>
              <a:rPr lang="en" sz="2000">
                <a:solidFill>
                  <a:srgbClr val="000000"/>
                </a:solidFill>
              </a:rPr>
              <a:t>105 trails</a:t>
            </a:r>
            <a:endParaRPr sz="2000">
              <a:solidFill>
                <a:srgbClr val="000000"/>
              </a:solidFill>
            </a:endParaRPr>
          </a:p>
          <a:p>
            <a:pPr indent="-273050" lvl="0" marL="457200" rtl="0" algn="l">
              <a:lnSpc>
                <a:spcPct val="95000"/>
              </a:lnSpc>
              <a:spcBef>
                <a:spcPts val="0"/>
              </a:spcBef>
              <a:spcAft>
                <a:spcPts val="0"/>
              </a:spcAft>
              <a:buClr>
                <a:srgbClr val="000000"/>
              </a:buClr>
              <a:buSzPts val="700"/>
              <a:buFont typeface="Arial"/>
              <a:buChar char="●"/>
            </a:pPr>
            <a:r>
              <a:rPr lang="en" sz="2000">
                <a:solidFill>
                  <a:srgbClr val="000000"/>
                </a:solidFill>
              </a:rPr>
              <a:t>350,000 visitors per year11 lifts</a:t>
            </a:r>
            <a:endParaRPr sz="2000">
              <a:solidFill>
                <a:srgbClr val="000000"/>
              </a:solidFill>
            </a:endParaRPr>
          </a:p>
          <a:p>
            <a:pPr indent="-273050" lvl="0" marL="457200" rtl="0" algn="l">
              <a:lnSpc>
                <a:spcPct val="95000"/>
              </a:lnSpc>
              <a:spcBef>
                <a:spcPts val="0"/>
              </a:spcBef>
              <a:spcAft>
                <a:spcPts val="0"/>
              </a:spcAft>
              <a:buClr>
                <a:srgbClr val="000000"/>
              </a:buClr>
              <a:buSzPts val="700"/>
              <a:buFont typeface="Arial"/>
              <a:buChar char="●"/>
            </a:pPr>
            <a:r>
              <a:rPr lang="en" sz="2000">
                <a:solidFill>
                  <a:srgbClr val="000000"/>
                </a:solidFill>
              </a:rPr>
              <a:t>2 T-bars</a:t>
            </a:r>
            <a:endParaRPr sz="2000">
              <a:solidFill>
                <a:srgbClr val="000000"/>
              </a:solidFill>
            </a:endParaRPr>
          </a:p>
          <a:p>
            <a:pPr indent="-273050" lvl="0" marL="457200" rtl="0" algn="l">
              <a:lnSpc>
                <a:spcPct val="95000"/>
              </a:lnSpc>
              <a:spcBef>
                <a:spcPts val="0"/>
              </a:spcBef>
              <a:spcAft>
                <a:spcPts val="0"/>
              </a:spcAft>
              <a:buClr>
                <a:srgbClr val="000000"/>
              </a:buClr>
              <a:buSzPts val="700"/>
              <a:buFont typeface="Arial"/>
              <a:buChar char="●"/>
            </a:pPr>
            <a:r>
              <a:rPr lang="en" sz="2000">
                <a:solidFill>
                  <a:srgbClr val="000000"/>
                </a:solidFill>
              </a:rPr>
              <a:t>1 magic carpet </a:t>
            </a:r>
            <a:endParaRPr sz="2000">
              <a:solidFill>
                <a:srgbClr val="000000"/>
              </a:solidFill>
            </a:endParaRPr>
          </a:p>
          <a:p>
            <a:pPr indent="-273050" lvl="0" marL="457200" rtl="0" algn="l">
              <a:lnSpc>
                <a:spcPct val="95000"/>
              </a:lnSpc>
              <a:spcBef>
                <a:spcPts val="0"/>
              </a:spcBef>
              <a:spcAft>
                <a:spcPts val="0"/>
              </a:spcAft>
              <a:buClr>
                <a:srgbClr val="000000"/>
              </a:buClr>
              <a:buSzPts val="700"/>
              <a:buFont typeface="Arial"/>
              <a:buChar char="●"/>
            </a:pPr>
            <a:r>
              <a:rPr lang="en" sz="2000">
                <a:solidFill>
                  <a:srgbClr val="000000"/>
                </a:solidFill>
              </a:rPr>
              <a:t>14 chairs</a:t>
            </a:r>
            <a:endParaRPr sz="2000">
              <a:solidFill>
                <a:srgbClr val="000000"/>
              </a:solidFill>
            </a:endParaRPr>
          </a:p>
          <a:p>
            <a:pPr indent="0" lvl="0" marL="0" rtl="0" algn="l">
              <a:lnSpc>
                <a:spcPct val="95000"/>
              </a:lnSpc>
              <a:spcBef>
                <a:spcPts val="1800"/>
              </a:spcBef>
              <a:spcAft>
                <a:spcPts val="0"/>
              </a:spcAft>
              <a:buSzPts val="935"/>
              <a:buNone/>
            </a:pPr>
            <a:r>
              <a:t/>
            </a:r>
            <a:endParaRPr sz="2000">
              <a:solidFill>
                <a:srgbClr val="000000"/>
              </a:solidFill>
            </a:endParaRPr>
          </a:p>
          <a:p>
            <a:pPr indent="0" lvl="0" marL="0" rtl="0" algn="l">
              <a:lnSpc>
                <a:spcPct val="95000"/>
              </a:lnSpc>
              <a:spcBef>
                <a:spcPts val="400"/>
              </a:spcBef>
              <a:spcAft>
                <a:spcPts val="1200"/>
              </a:spcAft>
              <a:buSzPts val="935"/>
              <a:buNone/>
            </a:pPr>
            <a:r>
              <a:t/>
            </a:r>
            <a:endParaRPr sz="2000"/>
          </a:p>
        </p:txBody>
      </p:sp>
      <p:sp>
        <p:nvSpPr>
          <p:cNvPr id="285" name="Google Shape;285;p14"/>
          <p:cNvSpPr txBox="1"/>
          <p:nvPr>
            <p:ph idx="2" type="body"/>
          </p:nvPr>
        </p:nvSpPr>
        <p:spPr>
          <a:xfrm>
            <a:off x="4337425" y="1990050"/>
            <a:ext cx="3996600" cy="2541600"/>
          </a:xfrm>
          <a:prstGeom prst="rect">
            <a:avLst/>
          </a:prstGeom>
        </p:spPr>
        <p:txBody>
          <a:bodyPr anchorCtr="0" anchor="t" bIns="91425" lIns="91425" spcFirstLastPara="1" rIns="91425" wrap="square" tIns="91425">
            <a:noAutofit/>
          </a:bodyPr>
          <a:lstStyle/>
          <a:p>
            <a:pPr indent="-273050" lvl="0" marL="457200" rtl="0" algn="l">
              <a:lnSpc>
                <a:spcPct val="105000"/>
              </a:lnSpc>
              <a:spcBef>
                <a:spcPts val="1200"/>
              </a:spcBef>
              <a:spcAft>
                <a:spcPts val="0"/>
              </a:spcAft>
              <a:buClr>
                <a:srgbClr val="000000"/>
              </a:buClr>
              <a:buSzPts val="700"/>
              <a:buFont typeface="Arial"/>
              <a:buChar char="●"/>
            </a:pPr>
            <a:r>
              <a:rPr lang="en" sz="2000">
                <a:solidFill>
                  <a:srgbClr val="000000"/>
                </a:solidFill>
              </a:rPr>
              <a:t>Hellfire – longest run at 3.3 miles (5.31 km)</a:t>
            </a:r>
            <a:endParaRPr sz="2000">
              <a:solidFill>
                <a:srgbClr val="000000"/>
              </a:solidFill>
            </a:endParaRPr>
          </a:p>
          <a:p>
            <a:pPr indent="-273050" lvl="0" marL="457200" rtl="0" algn="l">
              <a:lnSpc>
                <a:spcPct val="105000"/>
              </a:lnSpc>
              <a:spcBef>
                <a:spcPts val="0"/>
              </a:spcBef>
              <a:spcAft>
                <a:spcPts val="0"/>
              </a:spcAft>
              <a:buClr>
                <a:srgbClr val="000000"/>
              </a:buClr>
              <a:buSzPts val="700"/>
              <a:buFont typeface="Arial"/>
              <a:buChar char="●"/>
            </a:pPr>
            <a:r>
              <a:rPr lang="en" sz="2000">
                <a:solidFill>
                  <a:srgbClr val="000000"/>
                </a:solidFill>
              </a:rPr>
              <a:t>Base elevation – 4,464 ft (1.36 km)</a:t>
            </a:r>
            <a:endParaRPr sz="2000">
              <a:solidFill>
                <a:srgbClr val="000000"/>
              </a:solidFill>
            </a:endParaRPr>
          </a:p>
          <a:p>
            <a:pPr indent="-273050" lvl="0" marL="457200" rtl="0" algn="l">
              <a:lnSpc>
                <a:spcPct val="105000"/>
              </a:lnSpc>
              <a:spcBef>
                <a:spcPts val="0"/>
              </a:spcBef>
              <a:spcAft>
                <a:spcPts val="0"/>
              </a:spcAft>
              <a:buClr>
                <a:srgbClr val="000000"/>
              </a:buClr>
              <a:buSzPts val="700"/>
              <a:buFont typeface="Arial"/>
              <a:buChar char="●"/>
            </a:pPr>
            <a:r>
              <a:rPr lang="en" sz="2000">
                <a:solidFill>
                  <a:srgbClr val="000000"/>
                </a:solidFill>
              </a:rPr>
              <a:t>Summit – 6,817 ft (2.08 km)</a:t>
            </a:r>
            <a:endParaRPr sz="2000">
              <a:solidFill>
                <a:srgbClr val="000000"/>
              </a:solidFill>
            </a:endParaRPr>
          </a:p>
          <a:p>
            <a:pPr indent="-273050" lvl="0" marL="457200" rtl="0" algn="l">
              <a:lnSpc>
                <a:spcPct val="105000"/>
              </a:lnSpc>
              <a:spcBef>
                <a:spcPts val="0"/>
              </a:spcBef>
              <a:spcAft>
                <a:spcPts val="0"/>
              </a:spcAft>
              <a:buClr>
                <a:srgbClr val="000000"/>
              </a:buClr>
              <a:buSzPts val="700"/>
              <a:buFont typeface="Arial"/>
              <a:buChar char="●"/>
            </a:pPr>
            <a:r>
              <a:rPr lang="en" sz="2000">
                <a:solidFill>
                  <a:srgbClr val="000000"/>
                </a:solidFill>
              </a:rPr>
              <a:t>Vertical drop – 2,353 ft (0.72 km)</a:t>
            </a:r>
            <a:endParaRPr sz="2000">
              <a:solidFill>
                <a:srgbClr val="000000"/>
              </a:solidFill>
            </a:endParaRPr>
          </a:p>
          <a:p>
            <a:pPr indent="0" lvl="0" marL="0" rtl="0" algn="l">
              <a:lnSpc>
                <a:spcPct val="105000"/>
              </a:lnSpc>
              <a:spcBef>
                <a:spcPts val="1200"/>
              </a:spcBef>
              <a:spcAft>
                <a:spcPts val="1200"/>
              </a:spcAft>
              <a:buSzPts val="935"/>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highlight>
                  <a:srgbClr val="FFFFFF"/>
                </a:highlight>
              </a:rPr>
              <a:t>Problem identification</a:t>
            </a:r>
            <a:endParaRPr b="1" sz="3600"/>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73050" lvl="0" marL="457200" rtl="0" algn="l">
              <a:spcBef>
                <a:spcPts val="1200"/>
              </a:spcBef>
              <a:spcAft>
                <a:spcPts val="0"/>
              </a:spcAft>
              <a:buClr>
                <a:srgbClr val="000000"/>
              </a:buClr>
              <a:buSzPts val="700"/>
              <a:buFont typeface="Arial"/>
              <a:buChar char="●"/>
            </a:pPr>
            <a:r>
              <a:rPr lang="en" sz="1400"/>
              <a:t>Pricing is a crucial factor that can significantly affect a business's revenue and financial performance.</a:t>
            </a:r>
            <a:endParaRPr sz="1400"/>
          </a:p>
          <a:p>
            <a:pPr indent="-273050" lvl="0" marL="457200" rtl="0" algn="l">
              <a:spcBef>
                <a:spcPts val="0"/>
              </a:spcBef>
              <a:spcAft>
                <a:spcPts val="0"/>
              </a:spcAft>
              <a:buClr>
                <a:srgbClr val="000000"/>
              </a:buClr>
              <a:buSzPts val="700"/>
              <a:buFont typeface="Arial"/>
              <a:buChar char="●"/>
            </a:pPr>
            <a:r>
              <a:rPr lang="en" sz="1400"/>
              <a:t>Big Mountain Resort is focused on maximizing returns and understanding the value that its facilities hold for visitors.</a:t>
            </a:r>
            <a:endParaRPr sz="1400"/>
          </a:p>
          <a:p>
            <a:pPr indent="-273050" lvl="0" marL="457200" rtl="0" algn="l">
              <a:spcBef>
                <a:spcPts val="0"/>
              </a:spcBef>
              <a:spcAft>
                <a:spcPts val="0"/>
              </a:spcAft>
              <a:buClr>
                <a:srgbClr val="000000"/>
              </a:buClr>
              <a:buSzPts val="700"/>
              <a:buFont typeface="Arial"/>
              <a:buChar char="●"/>
            </a:pPr>
            <a:r>
              <a:rPr lang="en" sz="1400"/>
              <a:t>To this end, we are embarking on a project to develop data-driven pricing strategies based on a predictive model that considers the resort's facilities and properties.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highlight>
                  <a:srgbClr val="FFFFFF"/>
                </a:highlight>
              </a:rPr>
              <a:t>Key Findings</a:t>
            </a:r>
            <a:endParaRPr b="1" sz="3600"/>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73050" lvl="0" marL="457200" rtl="0" algn="l">
              <a:lnSpc>
                <a:spcPct val="105000"/>
              </a:lnSpc>
              <a:spcBef>
                <a:spcPts val="1200"/>
              </a:spcBef>
              <a:spcAft>
                <a:spcPts val="0"/>
              </a:spcAft>
              <a:buClr>
                <a:srgbClr val="000000"/>
              </a:buClr>
              <a:buSzPts val="700"/>
              <a:buFont typeface="Arial"/>
              <a:buChar char="●"/>
            </a:pPr>
            <a:r>
              <a:rPr lang="en" sz="1400"/>
              <a:t>We used Principal component analysis (PCA) to identify linear combinations of the original features that were uncorrelated with each other and ranked them by the amount of variance they explain.</a:t>
            </a:r>
            <a:endParaRPr sz="1400"/>
          </a:p>
          <a:p>
            <a:pPr indent="-273050" lvl="0" marL="457200" rtl="0" algn="l">
              <a:lnSpc>
                <a:spcPct val="105000"/>
              </a:lnSpc>
              <a:spcBef>
                <a:spcPts val="0"/>
              </a:spcBef>
              <a:spcAft>
                <a:spcPts val="0"/>
              </a:spcAft>
              <a:buClr>
                <a:srgbClr val="000000"/>
              </a:buClr>
              <a:buSzPts val="700"/>
              <a:buFont typeface="Arial"/>
              <a:buChar char="●"/>
            </a:pPr>
            <a:r>
              <a:rPr lang="en" sz="1400"/>
              <a:t>We identified some correlations among the features, including a reasonable correlation between ticket price and Fast Quads, Runs, Snow Making, and Vertical Drop.</a:t>
            </a:r>
            <a:endParaRPr sz="1400"/>
          </a:p>
          <a:p>
            <a:pPr indent="-273050" lvl="0" marL="457200" rtl="0" algn="l">
              <a:lnSpc>
                <a:spcPct val="105000"/>
              </a:lnSpc>
              <a:spcBef>
                <a:spcPts val="0"/>
              </a:spcBef>
              <a:spcAft>
                <a:spcPts val="0"/>
              </a:spcAft>
              <a:buClr>
                <a:srgbClr val="000000"/>
              </a:buClr>
              <a:buSzPts val="700"/>
              <a:buFont typeface="Arial"/>
              <a:buChar char="●"/>
            </a:pPr>
            <a:r>
              <a:rPr lang="en" sz="1400"/>
              <a:t>Based on the random forest model's predictions, we found that Big Mountain Resort may be able to sustain a higher ticket price of $95.87 based on the facilities and amenities it offers.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Recommendations</a:t>
            </a:r>
            <a:endParaRPr b="1" sz="3600"/>
          </a:p>
        </p:txBody>
      </p:sp>
      <p:sp>
        <p:nvSpPr>
          <p:cNvPr id="303" name="Google Shape;303;p17"/>
          <p:cNvSpPr txBox="1"/>
          <p:nvPr>
            <p:ph idx="1" type="body"/>
          </p:nvPr>
        </p:nvSpPr>
        <p:spPr>
          <a:xfrm>
            <a:off x="1303800" y="1597875"/>
            <a:ext cx="3430500" cy="2933700"/>
          </a:xfrm>
          <a:prstGeom prst="rect">
            <a:avLst/>
          </a:prstGeom>
        </p:spPr>
        <p:txBody>
          <a:bodyPr anchorCtr="0" anchor="t" bIns="91425" lIns="91425" spcFirstLastPara="1" rIns="91425" wrap="square" tIns="91425">
            <a:noAutofit/>
          </a:bodyPr>
          <a:lstStyle/>
          <a:p>
            <a:pPr indent="-273050" lvl="0" marL="457200" rtl="0" algn="l">
              <a:lnSpc>
                <a:spcPct val="105000"/>
              </a:lnSpc>
              <a:spcBef>
                <a:spcPts val="1200"/>
              </a:spcBef>
              <a:spcAft>
                <a:spcPts val="0"/>
              </a:spcAft>
              <a:buClr>
                <a:srgbClr val="000000"/>
              </a:buClr>
              <a:buSzPts val="700"/>
              <a:buFont typeface="Arial"/>
              <a:buChar char="●"/>
            </a:pPr>
            <a:r>
              <a:rPr lang="en"/>
              <a:t>Increase the ticket price to the optimal pricing level predicted by our model ($95.87) to increase revenue and improve financial performance.</a:t>
            </a:r>
            <a:endParaRPr/>
          </a:p>
          <a:p>
            <a:pPr indent="-273050" lvl="0" marL="457200" rtl="0" algn="l">
              <a:lnSpc>
                <a:spcPct val="105000"/>
              </a:lnSpc>
              <a:spcBef>
                <a:spcPts val="0"/>
              </a:spcBef>
              <a:spcAft>
                <a:spcPts val="0"/>
              </a:spcAft>
              <a:buClr>
                <a:srgbClr val="000000"/>
              </a:buClr>
              <a:buSzPts val="700"/>
              <a:buFont typeface="Arial"/>
              <a:buChar char="●"/>
            </a:pPr>
            <a:r>
              <a:rPr lang="en"/>
              <a:t>Analyze the potential impacts of different pricing scenarios on demand, revenue, and the resort's financial performance.</a:t>
            </a:r>
            <a:endParaRPr/>
          </a:p>
          <a:p>
            <a:pPr indent="-273050" lvl="0" marL="457200" rtl="0" algn="l">
              <a:lnSpc>
                <a:spcPct val="105000"/>
              </a:lnSpc>
              <a:spcBef>
                <a:spcPts val="0"/>
              </a:spcBef>
              <a:spcAft>
                <a:spcPts val="0"/>
              </a:spcAft>
              <a:buClr>
                <a:srgbClr val="000000"/>
              </a:buClr>
              <a:buSzPts val="700"/>
              <a:buFont typeface="Arial"/>
              <a:buChar char="●"/>
            </a:pPr>
            <a:r>
              <a:rPr lang="en"/>
              <a:t>Continue to gather data on facilities and customer preferences to better understand the value proposition being offered and how to optimize pricing.</a:t>
            </a:r>
            <a:endParaRPr/>
          </a:p>
        </p:txBody>
      </p:sp>
      <p:sp>
        <p:nvSpPr>
          <p:cNvPr id="304" name="Google Shape;304;p17"/>
          <p:cNvSpPr txBox="1"/>
          <p:nvPr>
            <p:ph idx="2" type="body"/>
          </p:nvPr>
        </p:nvSpPr>
        <p:spPr>
          <a:xfrm>
            <a:off x="4903650" y="1597950"/>
            <a:ext cx="3430500" cy="2933700"/>
          </a:xfrm>
          <a:prstGeom prst="rect">
            <a:avLst/>
          </a:prstGeom>
        </p:spPr>
        <p:txBody>
          <a:bodyPr anchorCtr="0" anchor="t" bIns="91425" lIns="91425" spcFirstLastPara="1" rIns="91425" wrap="square" tIns="91425">
            <a:normAutofit/>
          </a:bodyPr>
          <a:lstStyle/>
          <a:p>
            <a:pPr indent="-273050" lvl="0" marL="457200" rtl="0" algn="l">
              <a:spcBef>
                <a:spcPts val="1200"/>
              </a:spcBef>
              <a:spcAft>
                <a:spcPts val="0"/>
              </a:spcAft>
              <a:buClr>
                <a:srgbClr val="000000"/>
              </a:buClr>
              <a:buSzPts val="700"/>
              <a:buFont typeface="Arial"/>
              <a:buChar char="●"/>
            </a:pPr>
            <a:r>
              <a:rPr lang="en"/>
              <a:t>Create a tool or application that business analysts can use to easily input different parameter values and see the resulting ticket price predictions.</a:t>
            </a:r>
            <a:endParaRPr/>
          </a:p>
          <a:p>
            <a:pPr indent="-273050" lvl="0" marL="457200" rtl="0" algn="l">
              <a:spcBef>
                <a:spcPts val="0"/>
              </a:spcBef>
              <a:spcAft>
                <a:spcPts val="0"/>
              </a:spcAft>
              <a:buClr>
                <a:srgbClr val="000000"/>
              </a:buClr>
              <a:buSzPts val="700"/>
              <a:buFont typeface="Arial"/>
              <a:buChar char="●"/>
            </a:pPr>
            <a:r>
              <a:rPr lang="en"/>
              <a:t>Monitor the performance of the model and update it as needed to ensure its accuracy and relevance.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highlight>
                  <a:srgbClr val="FFFFFF"/>
                </a:highlight>
              </a:rPr>
              <a:t>Modeling Results And Analysis</a:t>
            </a:r>
            <a:endParaRPr b="1" sz="3600"/>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73050" lvl="0" marL="457200" rtl="0" algn="l">
              <a:spcBef>
                <a:spcPts val="1200"/>
              </a:spcBef>
              <a:spcAft>
                <a:spcPts val="0"/>
              </a:spcAft>
              <a:buClr>
                <a:srgbClr val="000000"/>
              </a:buClr>
              <a:buSzPts val="700"/>
              <a:buFont typeface="Arial"/>
              <a:buChar char="●"/>
            </a:pPr>
            <a:r>
              <a:rPr lang="en" sz="1400"/>
              <a:t>We used two models to predict adult weekend ticket prices at ski resorts: a linear model and a random forest regressor.</a:t>
            </a:r>
            <a:endParaRPr sz="1400"/>
          </a:p>
          <a:p>
            <a:pPr indent="-273050" lvl="0" marL="457200" rtl="0" algn="l">
              <a:spcBef>
                <a:spcPts val="0"/>
              </a:spcBef>
              <a:spcAft>
                <a:spcPts val="0"/>
              </a:spcAft>
              <a:buClr>
                <a:srgbClr val="000000"/>
              </a:buClr>
              <a:buSzPts val="700"/>
              <a:buFont typeface="Arial"/>
              <a:buChar char="●"/>
            </a:pPr>
            <a:r>
              <a:rPr lang="en" sz="1400"/>
              <a:t>The team used cross-validation to determine the best features for the linear model and random forest model.</a:t>
            </a:r>
            <a:endParaRPr sz="1400"/>
          </a:p>
          <a:p>
            <a:pPr indent="-273050" lvl="0" marL="457200" rtl="0" algn="l">
              <a:spcBef>
                <a:spcPts val="0"/>
              </a:spcBef>
              <a:spcAft>
                <a:spcPts val="0"/>
              </a:spcAft>
              <a:buClr>
                <a:srgbClr val="000000"/>
              </a:buClr>
              <a:buSzPts val="700"/>
              <a:buFont typeface="Arial"/>
              <a:buChar char="●"/>
            </a:pPr>
            <a:r>
              <a:rPr lang="en" sz="1400"/>
              <a:t>Our team chose the random forest model for further use because it had a slightly better performance, robust against overfitting, and ease of use.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highlight>
                  <a:schemeClr val="lt1"/>
                </a:highlight>
              </a:rPr>
              <a:t>Modeling Results And Analysis</a:t>
            </a:r>
            <a:endParaRPr b="1" sz="3600"/>
          </a:p>
          <a:p>
            <a:pPr indent="0" lvl="0" marL="0" rtl="0" algn="l">
              <a:spcBef>
                <a:spcPts val="0"/>
              </a:spcBef>
              <a:spcAft>
                <a:spcPts val="0"/>
              </a:spcAft>
              <a:buNone/>
            </a:pPr>
            <a:r>
              <a:t/>
            </a:r>
            <a:endParaRPr sz="1200">
              <a:solidFill>
                <a:srgbClr val="333333"/>
              </a:solidFill>
              <a:highlight>
                <a:srgbClr val="FFFFFF"/>
              </a:highlight>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73050" lvl="0" marL="457200" rtl="0" algn="l">
              <a:lnSpc>
                <a:spcPct val="115000"/>
              </a:lnSpc>
              <a:spcBef>
                <a:spcPts val="1200"/>
              </a:spcBef>
              <a:spcAft>
                <a:spcPts val="0"/>
              </a:spcAft>
              <a:buClr>
                <a:srgbClr val="000000"/>
              </a:buClr>
              <a:buSzPts val="700"/>
              <a:buFont typeface="Arial"/>
              <a:buChar char="●"/>
            </a:pPr>
            <a:r>
              <a:rPr lang="en" sz="1400"/>
              <a:t>Currently, Big Mountain Resort charges $81.00 for a ski lift ticket. Our model suggests that the resort may be able to sustain a higher ticket price of $95.87 based on the facilities and amenities it offers.</a:t>
            </a:r>
            <a:endParaRPr sz="1400"/>
          </a:p>
          <a:p>
            <a:pPr indent="-273050" lvl="0" marL="457200" rtl="0" algn="l">
              <a:lnSpc>
                <a:spcPct val="115000"/>
              </a:lnSpc>
              <a:spcBef>
                <a:spcPts val="0"/>
              </a:spcBef>
              <a:spcAft>
                <a:spcPts val="0"/>
              </a:spcAft>
              <a:buClr>
                <a:srgbClr val="000000"/>
              </a:buClr>
              <a:buSzPts val="700"/>
              <a:buFont typeface="Arial"/>
              <a:buChar char="●"/>
            </a:pPr>
            <a:r>
              <a:rPr lang="en" sz="1400"/>
              <a:t>The mean absolute error (MAE) for the random forest model on the test set was $10.39, indicating that the model's predictions were off by an average of $10.39. This suggests that there is potential for an increase in the ticket price.</a:t>
            </a:r>
            <a:endParaRPr sz="1400"/>
          </a:p>
          <a:p>
            <a:pPr indent="-273050" lvl="0" marL="457200" rtl="0" algn="l">
              <a:lnSpc>
                <a:spcPct val="115000"/>
              </a:lnSpc>
              <a:spcBef>
                <a:spcPts val="0"/>
              </a:spcBef>
              <a:spcAft>
                <a:spcPts val="0"/>
              </a:spcAft>
              <a:buClr>
                <a:srgbClr val="000000"/>
              </a:buClr>
              <a:buSzPts val="700"/>
              <a:buFont typeface="Arial"/>
              <a:buChar char="●"/>
            </a:pPr>
            <a:r>
              <a:rPr lang="en" sz="1400"/>
              <a:t>However, it is important to note that other factors, such as market demand and competition, should also be taken into consideration when setting ticket prices.</a:t>
            </a:r>
            <a:endParaRPr sz="1400"/>
          </a:p>
          <a:p>
            <a:pPr indent="0" lvl="0" marL="0" rtl="0" algn="l">
              <a:lnSpc>
                <a:spcPct val="115000"/>
              </a:lnSpc>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highlight>
                  <a:schemeClr val="lt1"/>
                </a:highlight>
              </a:rPr>
              <a:t>Modeling Results And Analysis</a:t>
            </a:r>
            <a:endParaRPr b="1" sz="3600"/>
          </a:p>
          <a:p>
            <a:pPr indent="0" lvl="0" marL="0" rtl="0" algn="l">
              <a:spcBef>
                <a:spcPts val="0"/>
              </a:spcBef>
              <a:spcAft>
                <a:spcPts val="0"/>
              </a:spcAft>
              <a:buNone/>
            </a:pPr>
            <a:r>
              <a:t/>
            </a:r>
            <a:endParaRPr sz="1200">
              <a:solidFill>
                <a:srgbClr val="333333"/>
              </a:solidFill>
              <a:highlight>
                <a:srgbClr val="FFFFFF"/>
              </a:highlight>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73050" lvl="0" marL="457200" rtl="0" algn="l">
              <a:lnSpc>
                <a:spcPct val="115000"/>
              </a:lnSpc>
              <a:spcBef>
                <a:spcPts val="1200"/>
              </a:spcBef>
              <a:spcAft>
                <a:spcPts val="0"/>
              </a:spcAft>
              <a:buClr>
                <a:srgbClr val="000000"/>
              </a:buClr>
              <a:buSzPts val="700"/>
              <a:buFont typeface="Arial"/>
              <a:buChar char="●"/>
            </a:pPr>
            <a:r>
              <a:rPr lang="en" sz="1400"/>
              <a:t>S</a:t>
            </a:r>
            <a:r>
              <a:rPr lang="en" sz="1400"/>
              <a:t>cenario 2 and 3 (adding a run, increasing the vertical drop by 150 feet (45.72 m), installing an additional chair lift, or expanding the skiable terrain) make the most sense. These improvements have the potential to attract more visitors and increase revenue.</a:t>
            </a:r>
            <a:endParaRPr sz="1400"/>
          </a:p>
          <a:p>
            <a:pPr indent="-273050" lvl="0" marL="457200" rtl="0" algn="l">
              <a:lnSpc>
                <a:spcPct val="115000"/>
              </a:lnSpc>
              <a:spcBef>
                <a:spcPts val="0"/>
              </a:spcBef>
              <a:spcAft>
                <a:spcPts val="0"/>
              </a:spcAft>
              <a:buClr>
                <a:srgbClr val="000000"/>
              </a:buClr>
              <a:buSzPts val="700"/>
              <a:buFont typeface="Arial"/>
              <a:buChar char="●"/>
            </a:pPr>
            <a:r>
              <a:rPr lang="en" sz="1400"/>
              <a:t>To test the potential impact of these scenarios, the business could consider conducting market research to gauge consumer demand and willingness to pay for these improvements.</a:t>
            </a:r>
            <a:endParaRPr sz="1400"/>
          </a:p>
          <a:p>
            <a:pPr indent="-273050" lvl="0" marL="457200" rtl="0" algn="l">
              <a:lnSpc>
                <a:spcPct val="115000"/>
              </a:lnSpc>
              <a:spcBef>
                <a:spcPts val="0"/>
              </a:spcBef>
              <a:spcAft>
                <a:spcPts val="0"/>
              </a:spcAft>
              <a:buClr>
                <a:srgbClr val="000000"/>
              </a:buClr>
              <a:buSzPts val="700"/>
              <a:buFont typeface="Arial"/>
              <a:buChar char="●"/>
            </a:pPr>
            <a:r>
              <a:rPr lang="en" sz="1400"/>
              <a:t>Additionally, if the resort were to invest in a new chair lift, it would be necessary to consider the additional operating costs of this improvement.</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highlight>
                  <a:srgbClr val="FFFFFF"/>
                </a:highlight>
              </a:rPr>
              <a:t>Summary and conclusion</a:t>
            </a:r>
            <a:endParaRPr b="1" sz="3600"/>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273050" lvl="0" marL="457200" rtl="0" algn="l">
              <a:spcBef>
                <a:spcPts val="1200"/>
              </a:spcBef>
              <a:spcAft>
                <a:spcPts val="0"/>
              </a:spcAft>
              <a:buClr>
                <a:srgbClr val="000000"/>
              </a:buClr>
              <a:buSzPts val="700"/>
              <a:buFont typeface="Arial"/>
              <a:buChar char="●"/>
            </a:pPr>
            <a:r>
              <a:rPr lang="en" sz="1400"/>
              <a:t>In summary, this project aimed to build a predictive model for adult weekend ticket prices at ski resorts, and use it to inform pricing and investment strategies at Big Mountain Resort.</a:t>
            </a:r>
            <a:endParaRPr sz="1400"/>
          </a:p>
          <a:p>
            <a:pPr indent="-273050" lvl="0" marL="457200" rtl="0" algn="l">
              <a:spcBef>
                <a:spcPts val="0"/>
              </a:spcBef>
              <a:spcAft>
                <a:spcPts val="0"/>
              </a:spcAft>
              <a:buClr>
                <a:srgbClr val="000000"/>
              </a:buClr>
              <a:buSzPts val="700"/>
              <a:buFont typeface="Arial"/>
              <a:buChar char="●"/>
            </a:pPr>
            <a:r>
              <a:rPr lang="en" sz="1400"/>
              <a:t>Based on the model's predictions, the team concluded that Big Mountain Resort may be able to sustain a higher ticket price of $95.87 based on the facilities and amenities it offers, which could potentially result in an increase in revenue. </a:t>
            </a:r>
            <a:endParaRPr sz="1400"/>
          </a:p>
          <a:p>
            <a:pPr indent="-273050" lvl="0" marL="457200" rtl="0" algn="l">
              <a:spcBef>
                <a:spcPts val="0"/>
              </a:spcBef>
              <a:spcAft>
                <a:spcPts val="0"/>
              </a:spcAft>
              <a:buClr>
                <a:srgbClr val="000000"/>
              </a:buClr>
              <a:buSzPts val="700"/>
              <a:buFont typeface="Arial"/>
              <a:buChar char="●"/>
            </a:pPr>
            <a:r>
              <a:rPr lang="en" sz="1400"/>
              <a:t>The team also found that scenario 2 and 3 had the most potential to attract more visitors and increase revenue.</a:t>
            </a:r>
            <a:endParaRPr sz="1400"/>
          </a:p>
          <a:p>
            <a:pPr indent="-273050" lvl="0" marL="457200" rtl="0" algn="l">
              <a:spcBef>
                <a:spcPts val="0"/>
              </a:spcBef>
              <a:spcAft>
                <a:spcPts val="0"/>
              </a:spcAft>
              <a:buClr>
                <a:srgbClr val="000000"/>
              </a:buClr>
              <a:buSzPts val="700"/>
              <a:buFont typeface="Arial"/>
              <a:buChar char="●"/>
            </a:pPr>
            <a:r>
              <a:rPr lang="en" sz="1400"/>
              <a:t>Overall, the implementation of data-driven pricing strategies has the potential to help Big Mountain Resort optimize the value of its facilities and make more informed pricing decisions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