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Description of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Description of how the hero moves around, adding children of new cells to the open list, adding cells previously visited to the closed list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Admit defeat. Our heuristic is interesting, but a knowledge base based approach encapsulates all of our information, and also intelligently updates past squares based on future inference.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1" name="Shape 61"/>
          <p:cNvGrpSpPr/>
          <p:nvPr/>
        </p:nvGrpSpPr>
        <p:grpSpPr>
          <a:xfrm>
            <a:off y="1000670" x="-11"/>
            <a:ext cy="3087224" cx="7314320"/>
            <a:chOff y="1378676" x="-11"/>
            <a:chExt cy="4116299" cx="7314320"/>
          </a:xfrm>
        </p:grpSpPr>
        <p:sp>
          <p:nvSpPr>
            <p:cNvPr id="62" name="Shape 62"/>
            <p:cNvSpPr/>
            <p:nvPr/>
          </p:nvSpPr>
          <p:spPr>
            <a:xfrm flipH="1">
              <a:off y="1378676" x="-11"/>
              <a:ext cy="4116299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y="1378676" x="187809"/>
              <a:ext cy="4116299" cx="71264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y="1699932" x="685800"/>
            <a:ext cy="1000499" cx="6400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y="2700338" x="685800"/>
            <a:ext cy="675299" cx="6400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8" name="Shape 68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69" name="Shape 69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y="1278513" x="456245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y="1278513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77" name="Shape 77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78" name="Shape 78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83" name="Shape 83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84" name="Shape 84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/>
        </p:nvSpPr>
        <p:spPr>
          <a:xfrm flipH="1">
            <a:off y="4623760" x="8964665"/>
            <a:ext cy="521400" cx="1878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flipH="1">
            <a:off y="4623760" x="3866777"/>
            <a:ext cy="521400" cx="50979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623760" x="3866812"/>
            <a:ext cy="521400" cx="50979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-70" x="33867"/>
            <a:ext cy="2107677" cx="3409812"/>
            <a:chOff y="1493" x="0"/>
            <a:chExt cy="2810236" cx="3409812"/>
          </a:xfrm>
        </p:grpSpPr>
        <p:cxnSp>
          <p:nvCxnSpPr>
            <p:cNvPr id="6" name="Shape 6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y="3035893" x="5734187"/>
            <a:ext cy="2107677" cx="3409812"/>
            <a:chOff y="1493" x="0"/>
            <a:chExt cy="2810236" cx="3409812"/>
          </a:xfrm>
        </p:grpSpPr>
        <p:cxnSp>
          <p:nvCxnSpPr>
            <p:cNvPr id="34" name="Shape 34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30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  <p:sp>
        <p:nvSpPr>
          <p:cNvPr id="59" name="Shape 59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 rtl="0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../media/image04.png" Type="http://schemas.openxmlformats.org/officeDocument/2006/relationships/image" Id="rId3"/><Relationship Target="../media/image01.pn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3.png" Type="http://schemas.openxmlformats.org/officeDocument/2006/relationships/image" Id="rId3"/><Relationship Target="../media/image02.pn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3.png" Type="http://schemas.openxmlformats.org/officeDocument/2006/relationships/image" Id="rId3"/><Relationship Target="../media/image08.pn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4"/><Relationship Target="../media/image1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gif" Type="http://schemas.openxmlformats.org/officeDocument/2006/relationships/image" Id="rId4"/><Relationship Target="../media/image09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y="1699932" x="685800"/>
            <a:ext cy="1000499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Wumpus World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y="2840044" x="685800"/>
            <a:ext cy="19401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Mike Silva-Breen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Alex Cole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Trevor Boone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sz="5000" lang="en"/>
              <a:t>Any 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Wumpus World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30937" x="390075"/>
            <a:ext cy="3267075" cx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545237" x="5419500"/>
            <a:ext cy="3238500" cx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436025" x="3817187"/>
            <a:ext cy="1456900" cx="146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Cell by Cell</a:t>
            </a:r>
          </a:p>
        </p:txBody>
      </p:sp>
      <p:sp>
        <p:nvSpPr>
          <p:cNvPr id="111" name="Shape 111"/>
          <p:cNvSpPr/>
          <p:nvPr/>
        </p:nvSpPr>
        <p:spPr>
          <a:xfrm>
            <a:off y="2456700" x="1741750"/>
            <a:ext cy="912599" cx="9125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y="1447775" x="1741750"/>
            <a:ext cy="912599" cx="9125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y="2456700" x="725000"/>
            <a:ext cy="912599" cx="9125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y="1447775" x="725000"/>
            <a:ext cy="912599" cx="9125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y="3465625" x="725000"/>
            <a:ext cy="912599" cx="9125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y="3465625" x="1741750"/>
            <a:ext cy="912599" cx="9125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y="2456700" x="2817775"/>
            <a:ext cy="912599" cx="9125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y="3465625" x="2817775"/>
            <a:ext cy="912599" cx="9125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y="1447775" x="2817775"/>
            <a:ext cy="912599" cx="9125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0" name="Shape 120"/>
          <p:cNvCxnSpPr>
            <a:stCxn id="116" idx="0"/>
            <a:endCxn id="116" idx="0"/>
          </p:cNvCxnSpPr>
          <p:nvPr/>
        </p:nvCxnSpPr>
        <p:spPr>
          <a:xfrm>
            <a:off y="3465625" x="2198049"/>
            <a:ext cy="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1" name="Shape 121"/>
          <p:cNvCxnSpPr>
            <a:stCxn id="115" idx="0"/>
            <a:endCxn id="113" idx="4"/>
          </p:cNvCxnSpPr>
          <p:nvPr/>
        </p:nvCxnSpPr>
        <p:spPr>
          <a:xfrm rot="10800000">
            <a:off y="3369325" x="1181299"/>
            <a:ext cy="963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2" name="Shape 122"/>
          <p:cNvCxnSpPr>
            <a:stCxn id="116" idx="2"/>
            <a:endCxn id="115" idx="6"/>
          </p:cNvCxnSpPr>
          <p:nvPr/>
        </p:nvCxnSpPr>
        <p:spPr>
          <a:xfrm rot="10800000">
            <a:off y="3921924" x="1637650"/>
            <a:ext cy="0" cx="104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3" name="Shape 123"/>
          <p:cNvCxnSpPr>
            <a:endCxn id="118" idx="2"/>
          </p:cNvCxnSpPr>
          <p:nvPr/>
        </p:nvCxnSpPr>
        <p:spPr>
          <a:xfrm>
            <a:off y="3921924" x="2654275"/>
            <a:ext cy="0" cx="163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4" name="Shape 124"/>
          <p:cNvCxnSpPr>
            <a:stCxn id="116" idx="0"/>
            <a:endCxn id="111" idx="4"/>
          </p:cNvCxnSpPr>
          <p:nvPr/>
        </p:nvCxnSpPr>
        <p:spPr>
          <a:xfrm rot="10800000">
            <a:off y="3369325" x="2198049"/>
            <a:ext cy="963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5" name="Shape 125"/>
          <p:cNvCxnSpPr>
            <a:endCxn id="113" idx="6"/>
          </p:cNvCxnSpPr>
          <p:nvPr/>
        </p:nvCxnSpPr>
        <p:spPr>
          <a:xfrm rot="10800000">
            <a:off y="2912999" x="1637599"/>
            <a:ext cy="0" cx="104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6" name="Shape 126"/>
          <p:cNvCxnSpPr>
            <a:stCxn id="117" idx="2"/>
            <a:endCxn id="111" idx="6"/>
          </p:cNvCxnSpPr>
          <p:nvPr/>
        </p:nvCxnSpPr>
        <p:spPr>
          <a:xfrm rot="10800000">
            <a:off y="2912999" x="2654275"/>
            <a:ext cy="0" cx="163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7" name="Shape 127"/>
          <p:cNvCxnSpPr>
            <a:stCxn id="119" idx="4"/>
            <a:endCxn id="117" idx="0"/>
          </p:cNvCxnSpPr>
          <p:nvPr/>
        </p:nvCxnSpPr>
        <p:spPr>
          <a:xfrm>
            <a:off y="2360374" x="3274074"/>
            <a:ext cy="963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8" name="Shape 128"/>
          <p:cNvCxnSpPr>
            <a:stCxn id="117" idx="4"/>
            <a:endCxn id="118" idx="0"/>
          </p:cNvCxnSpPr>
          <p:nvPr/>
        </p:nvCxnSpPr>
        <p:spPr>
          <a:xfrm>
            <a:off y="3369299" x="3274074"/>
            <a:ext cy="963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9" name="Shape 129"/>
          <p:cNvCxnSpPr>
            <a:stCxn id="112" idx="4"/>
            <a:endCxn id="111" idx="0"/>
          </p:cNvCxnSpPr>
          <p:nvPr/>
        </p:nvCxnSpPr>
        <p:spPr>
          <a:xfrm>
            <a:off y="2360374" x="2198049"/>
            <a:ext cy="963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30" name="Shape 130"/>
          <p:cNvCxnSpPr>
            <a:stCxn id="119" idx="2"/>
            <a:endCxn id="112" idx="6"/>
          </p:cNvCxnSpPr>
          <p:nvPr/>
        </p:nvCxnSpPr>
        <p:spPr>
          <a:xfrm rot="10800000">
            <a:off y="1904074" x="2654275"/>
            <a:ext cy="0" cx="163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31" name="Shape 131"/>
          <p:cNvCxnSpPr>
            <a:stCxn id="114" idx="4"/>
            <a:endCxn id="113" idx="0"/>
          </p:cNvCxnSpPr>
          <p:nvPr/>
        </p:nvCxnSpPr>
        <p:spPr>
          <a:xfrm>
            <a:off y="2360374" x="1181299"/>
            <a:ext cy="963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32" name="Shape 132"/>
          <p:cNvCxnSpPr>
            <a:stCxn id="114" idx="6"/>
            <a:endCxn id="112" idx="2"/>
          </p:cNvCxnSpPr>
          <p:nvPr/>
        </p:nvCxnSpPr>
        <p:spPr>
          <a:xfrm>
            <a:off y="1904074" x="1637599"/>
            <a:ext cy="0" cx="104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37241" x="1966200"/>
            <a:ext cy="551508" cx="463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628325" x="907580"/>
            <a:ext cy="551500" cx="547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701950" x="2938301"/>
            <a:ext cy="443625" cx="6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y="1943200" x="4910550"/>
            <a:ext cy="2824800" cx="349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2"/>
                </a:solidFill>
              </a:rPr>
              <a:t>Never explore a cell twice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2"/>
                </a:solidFill>
              </a:rPr>
              <a:t>Unexplored nodes are children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Search Patterns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algn="l" rtl="0" lvl="0" marR="0" indent="-5334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sz="4800" lang="en"/>
              <a:t>DFS</a:t>
            </a:r>
          </a:p>
          <a:p>
            <a:pPr algn="l" rtl="0" lvl="0" marR="0" indent="-5334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sz="4800" lang="en"/>
              <a:t>BFS</a:t>
            </a:r>
          </a:p>
          <a:p>
            <a:pPr lvl="0" indent="-609600" marL="457200">
              <a:spcBef>
                <a:spcPts val="0"/>
              </a:spcBef>
              <a:buClr>
                <a:schemeClr val="dk2"/>
              </a:buClr>
              <a:buSzPct val="125000"/>
              <a:buFont typeface="Arial"/>
              <a:buChar char="●"/>
            </a:pPr>
            <a:r>
              <a:rPr sz="4800" lang="en"/>
              <a:t>Heuristic</a:t>
            </a:r>
            <a:r>
              <a:rPr sz="6000" lang="en"/>
              <a:t> 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31225" x="5039200"/>
            <a:ext cy="2924900" cx="350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Heuristic Search</a:t>
            </a:r>
          </a:p>
        </p:txBody>
      </p:sp>
      <p:sp>
        <p:nvSpPr>
          <p:cNvPr id="149" name="Shape 149"/>
          <p:cNvSpPr/>
          <p:nvPr/>
        </p:nvSpPr>
        <p:spPr>
          <a:xfrm>
            <a:off y="2741925" x="4091275"/>
            <a:ext cy="912599" cx="9125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922466" x="4315725"/>
            <a:ext cy="551508" cx="46356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y="1609350" x="4091200"/>
            <a:ext cy="912599" cx="9125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789900" x="4273780"/>
            <a:ext cy="551500" cx="54744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/>
          <p:nvPr/>
        </p:nvSpPr>
        <p:spPr>
          <a:xfrm>
            <a:off y="2741925" x="3012487"/>
            <a:ext cy="912599" cx="9125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922475" x="3195067"/>
            <a:ext cy="551500" cx="54744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y="3796625" x="4091187"/>
            <a:ext cy="912599" cx="9125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977175" x="4273767"/>
            <a:ext cy="551500" cx="54744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y="2741925" x="5218912"/>
            <a:ext cy="912599" cx="9125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922475" x="5391842"/>
            <a:ext cy="551500" cx="547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464899" x="4649737"/>
            <a:ext cy="734224" cx="46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Heuristic Search cont.</a:t>
            </a:r>
          </a:p>
        </p:txBody>
      </p:sp>
      <p:sp>
        <p:nvSpPr>
          <p:cNvPr id="165" name="Shape 165"/>
          <p:cNvSpPr/>
          <p:nvPr/>
        </p:nvSpPr>
        <p:spPr>
          <a:xfrm>
            <a:off y="2578750" x="3856962"/>
            <a:ext cy="1237499" cx="1237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23601" x="4128237"/>
            <a:ext cy="747957" cx="62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066141" x="4587937"/>
            <a:ext cy="315574" cx="453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y="3858450" x="3856950"/>
            <a:ext cy="1237499" cx="1237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y="2578737" x="2559325"/>
            <a:ext cy="1237499" cx="1237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y="2578750" x="5154625"/>
            <a:ext cy="1237499" cx="1237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y="1299050" x="3823825"/>
            <a:ext cy="1237499" cx="1237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2" name="Shape 172"/>
          <p:cNvCxnSpPr/>
          <p:nvPr/>
        </p:nvCxnSpPr>
        <p:spPr>
          <a:xfrm rot="10800000" flipH="1">
            <a:off y="3192399" x="3243850"/>
            <a:ext cy="10200" cx="884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73" name="Shape 173"/>
          <p:cNvSpPr txBox="1"/>
          <p:nvPr/>
        </p:nvSpPr>
        <p:spPr>
          <a:xfrm>
            <a:off y="1724647" x="3966475"/>
            <a:ext cy="515700" cx="1026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Danger: 1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y="2966087" x="5307450"/>
            <a:ext cy="515700" cx="1026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Danger: 1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y="4236050" x="3966475"/>
            <a:ext cy="515700" cx="1026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Danger: 1</a:t>
            </a:r>
          </a:p>
        </p:txBody>
      </p:sp>
      <p:sp>
        <p:nvSpPr>
          <p:cNvPr id="176" name="Shape 176"/>
          <p:cNvSpPr/>
          <p:nvPr/>
        </p:nvSpPr>
        <p:spPr>
          <a:xfrm>
            <a:off y="1287547" x="2512100"/>
            <a:ext cy="1237499" cx="1237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y="1732300" x="2654750"/>
            <a:ext cy="515700" cx="1026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Danger: 0</a:t>
            </a:r>
          </a:p>
        </p:txBody>
      </p:sp>
      <p:sp>
        <p:nvSpPr>
          <p:cNvPr id="178" name="Shape 178"/>
          <p:cNvSpPr/>
          <p:nvPr/>
        </p:nvSpPr>
        <p:spPr>
          <a:xfrm>
            <a:off y="3858447" x="2549450"/>
            <a:ext cy="1237499" cx="1237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y="4303200" x="2692100"/>
            <a:ext cy="515700" cx="1026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Danger: 0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82025" x="457200"/>
            <a:ext cy="3092524" cx="38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582025" x="4858550"/>
            <a:ext cy="3092525" cx="3767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Knowledge vs Speed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06475" x="694875"/>
            <a:ext cy="1867699" cx="34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686611" x="5401826"/>
            <a:ext cy="2187575" cx="23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1278525" x="457200"/>
            <a:ext cy="3630300" cx="2967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Inference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Knowledge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Calculated Risk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74412" x="4677775"/>
            <a:ext cy="3238500" cx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