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13B67-6F5A-4F20-B177-36CBBA3AD7CC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EEC34-D474-44D7-8C1A-B33B64422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9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EEC34-D474-44D7-8C1A-B33B64422A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4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panlex structure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8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meaning_prop</a:t>
            </a:r>
          </a:p>
          <a:p>
            <a:pPr lvl="1"/>
            <a:r>
              <a:rPr lang="de-DE" dirty="0" smtClean="0"/>
              <a:t>entry: WordNet / OpenCyc sense IDs</a:t>
            </a:r>
          </a:p>
          <a:p>
            <a:r>
              <a:rPr lang="de-DE" dirty="0" smtClean="0"/>
              <a:t>meaning_class</a:t>
            </a:r>
          </a:p>
          <a:p>
            <a:pPr lvl="1"/>
            <a:r>
              <a:rPr lang="de-DE" dirty="0" smtClean="0"/>
              <a:t>e1: language code countries: numerical identifiers</a:t>
            </a:r>
          </a:p>
          <a:p>
            <a:pPr lvl="1"/>
            <a:r>
              <a:rPr lang="de-DE" dirty="0" smtClean="0"/>
              <a:t>e2: WordNet lexemes, Russian abbreviations (annotations? grammatical features?), Medical glossary: Dewey numbers, HanDeDict: technical register</a:t>
            </a:r>
          </a:p>
        </p:txBody>
      </p:sp>
    </p:spTree>
    <p:extLst>
      <p:ext uri="{BB962C8B-B14F-4D97-AF65-F5344CB8AC3E}">
        <p14:creationId xmlns:p14="http://schemas.microsoft.com/office/powerpoint/2010/main" val="280681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 struct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de-DE" sz="1000" dirty="0"/>
              <a:t>definition.csv</a:t>
            </a:r>
          </a:p>
          <a:p>
            <a:r>
              <a:rPr lang="de-DE" sz="1000" dirty="0"/>
              <a:t>id,meaning,langvar,txt,txt_degr</a:t>
            </a:r>
          </a:p>
          <a:p>
            <a:endParaRPr lang="de-DE" sz="1000" dirty="0"/>
          </a:p>
          <a:p>
            <a:r>
              <a:rPr lang="de-DE" sz="1000" dirty="0"/>
              <a:t>denotation.csv</a:t>
            </a:r>
          </a:p>
          <a:p>
            <a:r>
              <a:rPr lang="de-DE" sz="1000" dirty="0"/>
              <a:t>id,meaning,expr</a:t>
            </a:r>
          </a:p>
          <a:p>
            <a:endParaRPr lang="de-DE" sz="1000" dirty="0"/>
          </a:p>
          <a:p>
            <a:r>
              <a:rPr lang="de-DE" sz="1000" dirty="0"/>
              <a:t>denotation_class.csv</a:t>
            </a:r>
          </a:p>
          <a:p>
            <a:r>
              <a:rPr lang="de-DE" sz="1000" dirty="0"/>
              <a:t>id,denotation,expr1,expr2</a:t>
            </a:r>
          </a:p>
          <a:p>
            <a:endParaRPr lang="de-DE" sz="1000" dirty="0"/>
          </a:p>
          <a:p>
            <a:r>
              <a:rPr lang="de-DE" sz="1000" dirty="0"/>
              <a:t>denotation_prop.csv</a:t>
            </a:r>
          </a:p>
          <a:p>
            <a:r>
              <a:rPr lang="de-DE" sz="1000" dirty="0"/>
              <a:t>id,denotation,expr,txt</a:t>
            </a:r>
          </a:p>
          <a:p>
            <a:endParaRPr lang="de-DE" sz="1000" dirty="0"/>
          </a:p>
          <a:p>
            <a:r>
              <a:rPr lang="de-DE" sz="1000" dirty="0"/>
              <a:t>expr.csv</a:t>
            </a:r>
          </a:p>
          <a:p>
            <a:r>
              <a:rPr lang="de-DE" sz="1000" dirty="0"/>
              <a:t>id,langvar,txt,txt_degr</a:t>
            </a:r>
          </a:p>
          <a:p>
            <a:endParaRPr lang="de-DE" sz="1000" dirty="0"/>
          </a:p>
          <a:p>
            <a:r>
              <a:rPr lang="de-DE" sz="1000" dirty="0"/>
              <a:t>format.csv</a:t>
            </a:r>
          </a:p>
          <a:p>
            <a:r>
              <a:rPr lang="de-DE" sz="1000" dirty="0"/>
              <a:t>id,label,example</a:t>
            </a:r>
          </a:p>
          <a:p>
            <a:endParaRPr lang="de-DE" sz="1000" dirty="0"/>
          </a:p>
          <a:p>
            <a:r>
              <a:rPr lang="de-DE" sz="1000" dirty="0"/>
              <a:t>lang_code.csv</a:t>
            </a:r>
          </a:p>
          <a:p>
            <a:r>
              <a:rPr lang="de-DE" sz="1000" dirty="0"/>
              <a:t>code,type,retired</a:t>
            </a:r>
          </a:p>
          <a:p>
            <a:endParaRPr lang="de-DE" sz="1000" dirty="0"/>
          </a:p>
          <a:p>
            <a:r>
              <a:rPr lang="de-DE" sz="1000" dirty="0"/>
              <a:t>langvar.csv</a:t>
            </a:r>
          </a:p>
          <a:p>
            <a:r>
              <a:rPr lang="de-DE" sz="1000" dirty="0"/>
              <a:t>id,lang_code,var_code,mutable,name_expr,script_expr,meaning,region_expr,uid_expr,grp</a:t>
            </a:r>
          </a:p>
          <a:p>
            <a:endParaRPr lang="de-DE" sz="1000" dirty="0" smtClean="0"/>
          </a:p>
          <a:p>
            <a:endParaRPr lang="de-DE" sz="1000" dirty="0"/>
          </a:p>
          <a:p>
            <a:endParaRPr lang="de-DE" sz="1000" dirty="0"/>
          </a:p>
          <a:p>
            <a:r>
              <a:rPr lang="de-DE" sz="1000" dirty="0"/>
              <a:t>langvar_char.csv</a:t>
            </a:r>
          </a:p>
          <a:p>
            <a:r>
              <a:rPr lang="de-DE" sz="1000" dirty="0"/>
              <a:t>langvar,range_start,range_end</a:t>
            </a:r>
          </a:p>
          <a:p>
            <a:endParaRPr lang="de-DE" sz="1000" dirty="0"/>
          </a:p>
          <a:p>
            <a:r>
              <a:rPr lang="de-DE" sz="1000" dirty="0"/>
              <a:t>langvar_cldr_char.csv</a:t>
            </a:r>
          </a:p>
          <a:p>
            <a:r>
              <a:rPr lang="de-DE" sz="1000" dirty="0"/>
              <a:t>langvar,range_start,range_end,locale,variable</a:t>
            </a:r>
          </a:p>
          <a:p>
            <a:endParaRPr lang="de-DE" sz="1000" dirty="0"/>
          </a:p>
          <a:p>
            <a:r>
              <a:rPr lang="de-DE" sz="1000" dirty="0"/>
              <a:t>meaning.csv</a:t>
            </a:r>
          </a:p>
          <a:p>
            <a:r>
              <a:rPr lang="de-DE" sz="1000" dirty="0"/>
              <a:t>id,source</a:t>
            </a:r>
          </a:p>
          <a:p>
            <a:endParaRPr lang="de-DE" sz="1000" dirty="0"/>
          </a:p>
          <a:p>
            <a:r>
              <a:rPr lang="de-DE" sz="1000" dirty="0"/>
              <a:t>meaning_class.csv</a:t>
            </a:r>
          </a:p>
          <a:p>
            <a:r>
              <a:rPr lang="de-DE" sz="1000" dirty="0"/>
              <a:t>id,meaning,expr1,expr2</a:t>
            </a:r>
          </a:p>
          <a:p>
            <a:endParaRPr lang="de-DE" sz="1000" dirty="0"/>
          </a:p>
          <a:p>
            <a:r>
              <a:rPr lang="de-DE" sz="1000" dirty="0"/>
              <a:t>meaning_prop.csv</a:t>
            </a:r>
          </a:p>
          <a:p>
            <a:r>
              <a:rPr lang="de-DE" sz="1000" dirty="0"/>
              <a:t>id,meaning,expr,txt</a:t>
            </a:r>
          </a:p>
          <a:p>
            <a:endParaRPr lang="de-DE" sz="1000" dirty="0"/>
          </a:p>
          <a:p>
            <a:r>
              <a:rPr lang="de-DE" sz="1000" dirty="0"/>
              <a:t>source.csv</a:t>
            </a:r>
          </a:p>
          <a:p>
            <a:r>
              <a:rPr lang="de-DE" sz="1000" dirty="0"/>
              <a:t>id,reg_date,label,url,isbn,author,title,publisher,year,quality,grp,note,license,ip_claim,ip_claimant,ip_claimant_email</a:t>
            </a:r>
          </a:p>
          <a:p>
            <a:endParaRPr lang="de-DE" sz="1000" dirty="0"/>
          </a:p>
          <a:p>
            <a:r>
              <a:rPr lang="de-DE" sz="1000" dirty="0"/>
              <a:t>source_format.csv</a:t>
            </a:r>
          </a:p>
          <a:p>
            <a:r>
              <a:rPr lang="de-DE" sz="1000" dirty="0"/>
              <a:t>source,format</a:t>
            </a:r>
          </a:p>
          <a:p>
            <a:endParaRPr lang="de-DE" sz="1000" dirty="0"/>
          </a:p>
          <a:p>
            <a:r>
              <a:rPr lang="de-DE" sz="1000" dirty="0"/>
              <a:t>source_langvar.csv</a:t>
            </a:r>
          </a:p>
          <a:p>
            <a:r>
              <a:rPr lang="de-DE" sz="1000" dirty="0"/>
              <a:t>source,langvar</a:t>
            </a:r>
          </a:p>
          <a:p>
            <a:endParaRPr lang="de-DE" sz="1000" dirty="0"/>
          </a:p>
          <a:p>
            <a:r>
              <a:rPr lang="de-DE" sz="1000" dirty="0"/>
              <a:t>source_license.csv</a:t>
            </a:r>
          </a:p>
          <a:p>
            <a:r>
              <a:rPr lang="de-DE" sz="1000" dirty="0"/>
              <a:t>id,license,panlem</a:t>
            </a:r>
          </a:p>
        </p:txBody>
      </p:sp>
    </p:spTree>
    <p:extLst>
      <p:ext uri="{BB962C8B-B14F-4D97-AF65-F5344CB8AC3E}">
        <p14:creationId xmlns:p14="http://schemas.microsoft.com/office/powerpoint/2010/main" val="252999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denotation: id,meaning,expr</a:t>
            </a:r>
            <a:endParaRPr lang="de-DE" dirty="0"/>
          </a:p>
          <a:p>
            <a:pPr lvl="1"/>
            <a:r>
              <a:rPr lang="de-DE" dirty="0" smtClean="0"/>
              <a:t>100297064,32870683,25219449</a:t>
            </a:r>
          </a:p>
          <a:p>
            <a:pPr lvl="2"/>
            <a:r>
              <a:rPr lang="de-DE" dirty="0" smtClean="0"/>
              <a:t>meaning =&gt; meaning/@id (=denotation/@id?)</a:t>
            </a:r>
          </a:p>
          <a:p>
            <a:pPr lvl="2"/>
            <a:r>
              <a:rPr lang="de-DE" dirty="0" smtClean="0"/>
              <a:t>expr =&gt; expr/@id (=denotation/@id?, =meaning/@id?)</a:t>
            </a:r>
            <a:endParaRPr lang="de-DE" dirty="0"/>
          </a:p>
          <a:p>
            <a:r>
              <a:rPr lang="de-DE" dirty="0" smtClean="0"/>
              <a:t>denotation_class.csv: id,denotation,expr1,expr2</a:t>
            </a:r>
          </a:p>
          <a:p>
            <a:pPr lvl="1"/>
            <a:r>
              <a:rPr lang="de-DE" dirty="0" smtClean="0"/>
              <a:t>15995709,100297064,22080019,22080032</a:t>
            </a:r>
          </a:p>
          <a:p>
            <a:pPr lvl="2"/>
            <a:r>
              <a:rPr lang="de-DE" dirty="0" smtClean="0"/>
              <a:t>denotation =&gt; denotation/@id</a:t>
            </a:r>
          </a:p>
          <a:p>
            <a:pPr lvl="2"/>
            <a:r>
              <a:rPr lang="de-DE" dirty="0" smtClean="0"/>
              <a:t>expr1 =&gt; expr/@id (=denotation/@id?)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6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denotation: id,meaning,expr</a:t>
            </a:r>
            <a:endParaRPr lang="de-DE" dirty="0"/>
          </a:p>
          <a:p>
            <a:pPr lvl="1"/>
            <a:r>
              <a:rPr lang="de-DE" dirty="0" smtClean="0"/>
              <a:t>100297064,32870683,25219449</a:t>
            </a:r>
          </a:p>
          <a:p>
            <a:pPr lvl="2"/>
            <a:r>
              <a:rPr lang="de-DE" dirty="0" smtClean="0"/>
              <a:t>meaning =&gt; meaning/@id (=denotation/@id?)</a:t>
            </a:r>
          </a:p>
          <a:p>
            <a:pPr lvl="2"/>
            <a:r>
              <a:rPr lang="de-DE" dirty="0" smtClean="0"/>
              <a:t>expr =&gt; expr/@id (=denotation/@id?, =meaning/@id?)</a:t>
            </a:r>
            <a:endParaRPr lang="de-DE" dirty="0"/>
          </a:p>
          <a:p>
            <a:pPr lvl="1"/>
            <a:r>
              <a:rPr lang="de-DE" dirty="0" smtClean="0"/>
              <a:t>meaning: id,source</a:t>
            </a:r>
          </a:p>
          <a:p>
            <a:pPr lvl="2"/>
            <a:r>
              <a:rPr lang="de-DE" dirty="0" smtClean="0"/>
              <a:t>32870683,2106</a:t>
            </a:r>
          </a:p>
          <a:p>
            <a:pPr lvl="2"/>
            <a:r>
              <a:rPr lang="de-DE" dirty="0" smtClean="0"/>
              <a:t>source: id,reg_date,</a:t>
            </a:r>
            <a:r>
              <a:rPr lang="de-DE" b="1" dirty="0" smtClean="0"/>
              <a:t>label,url,isbn,author,title,publisher,year</a:t>
            </a:r>
            <a:r>
              <a:rPr lang="de-DE" dirty="0" smtClean="0"/>
              <a:t>,quality,grp,note,</a:t>
            </a:r>
            <a:r>
              <a:rPr lang="de-DE" b="1" dirty="0" smtClean="0"/>
              <a:t>license</a:t>
            </a:r>
            <a:r>
              <a:rPr lang="de-DE" dirty="0" smtClean="0"/>
              <a:t>,ip_claim,ip_claimant,ip_claimant_email</a:t>
            </a:r>
          </a:p>
          <a:p>
            <a:pPr lvl="1"/>
            <a:r>
              <a:rPr lang="de-DE" dirty="0" smtClean="0"/>
              <a:t>expr: id,langvar,</a:t>
            </a:r>
            <a:r>
              <a:rPr lang="de-DE" b="1" dirty="0" smtClean="0"/>
              <a:t>txt</a:t>
            </a:r>
            <a:r>
              <a:rPr lang="de-DE" dirty="0" smtClean="0"/>
              <a:t>,txt_degr</a:t>
            </a:r>
          </a:p>
          <a:p>
            <a:pPr lvl="2"/>
            <a:r>
              <a:rPr lang="de-DE" dirty="0" smtClean="0"/>
              <a:t>25219449,1388,a,a</a:t>
            </a:r>
          </a:p>
          <a:p>
            <a:pPr lvl="2"/>
            <a:r>
              <a:rPr lang="de-DE" dirty="0" smtClean="0"/>
              <a:t>langvar: id,</a:t>
            </a:r>
            <a:r>
              <a:rPr lang="de-DE" b="1" dirty="0" smtClean="0"/>
              <a:t>lang_code</a:t>
            </a:r>
            <a:r>
              <a:rPr lang="de-DE" dirty="0" smtClean="0"/>
              <a:t>,var_code,mutable,name_expr,script_expr,meaning,region_expr,uid_expr,grp</a:t>
            </a:r>
          </a:p>
          <a:p>
            <a:pPr lvl="3"/>
            <a:r>
              <a:rPr lang="de-DE" dirty="0" smtClean="0"/>
              <a:t>1388,msm,0,t,18591661,18147719,35677393,26528845,18591660,1388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638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denotation_class.csv: id,denotation,expr1,expr2</a:t>
            </a:r>
          </a:p>
          <a:p>
            <a:pPr lvl="1"/>
            <a:r>
              <a:rPr lang="de-DE" dirty="0" smtClean="0"/>
              <a:t>15995709,100297064,22080019,22080032</a:t>
            </a:r>
          </a:p>
          <a:p>
            <a:pPr lvl="2"/>
            <a:r>
              <a:rPr lang="de-DE" dirty="0" smtClean="0"/>
              <a:t>denotation =&gt; denotation/@id</a:t>
            </a:r>
          </a:p>
          <a:p>
            <a:pPr lvl="2"/>
            <a:r>
              <a:rPr lang="de-DE" dirty="0" smtClean="0"/>
              <a:t>expr1 =&gt; expr/@id (=denotation/@id?)</a:t>
            </a:r>
            <a:endParaRPr lang="de-DE" dirty="0"/>
          </a:p>
          <a:p>
            <a:pPr lvl="1"/>
            <a:r>
              <a:rPr lang="de-DE" dirty="0" smtClean="0"/>
              <a:t>expr: id,langvar,</a:t>
            </a:r>
            <a:r>
              <a:rPr lang="de-DE" b="1" dirty="0" smtClean="0"/>
              <a:t>txt</a:t>
            </a:r>
            <a:r>
              <a:rPr lang="de-DE" dirty="0" smtClean="0"/>
              <a:t>,txt_degr</a:t>
            </a:r>
          </a:p>
          <a:p>
            <a:pPr lvl="2"/>
            <a:r>
              <a:rPr lang="de-DE" dirty="0"/>
              <a:t>22080019,10049,PartOfSpeechProperty,partofspeechproperty</a:t>
            </a:r>
            <a:endParaRPr lang="de-DE" dirty="0" smtClean="0"/>
          </a:p>
          <a:p>
            <a:pPr lvl="2"/>
            <a:r>
              <a:rPr lang="de-DE" dirty="0"/>
              <a:t>22080032,10049,Pronominal,pronominal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2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0" y="152400"/>
            <a:ext cx="128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definition</a:t>
            </a:r>
          </a:p>
          <a:p>
            <a:r>
              <a:rPr lang="de-DE" dirty="0" smtClean="0"/>
              <a:t>txt,txt_degr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071880" y="2634733"/>
            <a:ext cx="1221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denotation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493101" y="5410200"/>
            <a:ext cx="17779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denotation_class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6627" y="4136367"/>
            <a:ext cx="17790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denotation_prop</a:t>
            </a:r>
          </a:p>
          <a:p>
            <a:r>
              <a:rPr lang="de-DE" dirty="0" smtClean="0"/>
              <a:t>txt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246448" y="3957135"/>
            <a:ext cx="128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expr</a:t>
            </a:r>
          </a:p>
          <a:p>
            <a:r>
              <a:rPr lang="de-DE" dirty="0" smtClean="0"/>
              <a:t>txt,txt_degr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882762" y="152400"/>
            <a:ext cx="12634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langvar</a:t>
            </a:r>
          </a:p>
          <a:p>
            <a:r>
              <a:rPr lang="de-DE" dirty="0" smtClean="0"/>
              <a:t>langcode,...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1357700"/>
            <a:ext cx="1000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meaning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6977564" y="2265402"/>
            <a:ext cx="15568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mtClean="0"/>
              <a:t>meaning_class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071473" y="2249269"/>
            <a:ext cx="1557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meaning_prop</a:t>
            </a:r>
          </a:p>
          <a:p>
            <a:r>
              <a:rPr lang="de-DE" dirty="0" smtClean="0"/>
              <a:t>txt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1427387"/>
            <a:ext cx="8080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source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4" idx="2"/>
            <a:endCxn id="13" idx="0"/>
          </p:cNvCxnSpPr>
          <p:nvPr/>
        </p:nvCxnSpPr>
        <p:spPr>
          <a:xfrm>
            <a:off x="5825238" y="798731"/>
            <a:ext cx="9060" cy="558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1" idx="1"/>
          </p:cNvCxnSpPr>
          <p:nvPr/>
        </p:nvCxnSpPr>
        <p:spPr>
          <a:xfrm>
            <a:off x="6468875" y="475566"/>
            <a:ext cx="41388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6" idx="1"/>
          </p:cNvCxnSpPr>
          <p:nvPr/>
        </p:nvCxnSpPr>
        <p:spPr>
          <a:xfrm>
            <a:off x="6334595" y="1542366"/>
            <a:ext cx="1437805" cy="6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3" idx="2"/>
          </p:cNvCxnSpPr>
          <p:nvPr/>
        </p:nvCxnSpPr>
        <p:spPr>
          <a:xfrm flipH="1" flipV="1">
            <a:off x="5834298" y="1727032"/>
            <a:ext cx="1921684" cy="53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8" idx="0"/>
          </p:cNvCxnSpPr>
          <p:nvPr/>
        </p:nvCxnSpPr>
        <p:spPr>
          <a:xfrm>
            <a:off x="7755982" y="2634734"/>
            <a:ext cx="134104" cy="132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2"/>
            <a:endCxn id="8" idx="0"/>
          </p:cNvCxnSpPr>
          <p:nvPr/>
        </p:nvCxnSpPr>
        <p:spPr>
          <a:xfrm rot="16200000" flipH="1">
            <a:off x="7161834" y="3228882"/>
            <a:ext cx="1322401" cy="134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13" idx="1"/>
          </p:cNvCxnSpPr>
          <p:nvPr/>
        </p:nvCxnSpPr>
        <p:spPr>
          <a:xfrm flipV="1">
            <a:off x="2293561" y="1542366"/>
            <a:ext cx="3040439" cy="12770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5" idx="2"/>
          </p:cNvCxnSpPr>
          <p:nvPr/>
        </p:nvCxnSpPr>
        <p:spPr>
          <a:xfrm flipH="1" flipV="1">
            <a:off x="1682721" y="3004065"/>
            <a:ext cx="2699342" cy="2406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8" idx="2"/>
          </p:cNvCxnSpPr>
          <p:nvPr/>
        </p:nvCxnSpPr>
        <p:spPr>
          <a:xfrm flipV="1">
            <a:off x="5271024" y="4603466"/>
            <a:ext cx="2619062" cy="99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" idx="3"/>
            <a:endCxn id="8" idx="2"/>
          </p:cNvCxnSpPr>
          <p:nvPr/>
        </p:nvCxnSpPr>
        <p:spPr>
          <a:xfrm flipV="1">
            <a:off x="5271024" y="4603466"/>
            <a:ext cx="2619062" cy="991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0"/>
            <a:endCxn id="5" idx="2"/>
          </p:cNvCxnSpPr>
          <p:nvPr/>
        </p:nvCxnSpPr>
        <p:spPr>
          <a:xfrm flipV="1">
            <a:off x="1416134" y="3004065"/>
            <a:ext cx="266587" cy="113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3"/>
            <a:endCxn id="11" idx="3"/>
          </p:cNvCxnSpPr>
          <p:nvPr/>
        </p:nvCxnSpPr>
        <p:spPr>
          <a:xfrm flipH="1" flipV="1">
            <a:off x="8146185" y="475566"/>
            <a:ext cx="387538" cy="3804735"/>
          </a:xfrm>
          <a:prstGeom prst="bentConnector3">
            <a:avLst>
              <a:gd name="adj1" fmla="val -589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8" idx="0"/>
          </p:cNvCxnSpPr>
          <p:nvPr/>
        </p:nvCxnSpPr>
        <p:spPr>
          <a:xfrm>
            <a:off x="6629400" y="2572435"/>
            <a:ext cx="1260686" cy="138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" idx="3"/>
            <a:endCxn id="8" idx="1"/>
          </p:cNvCxnSpPr>
          <p:nvPr/>
        </p:nvCxnSpPr>
        <p:spPr>
          <a:xfrm>
            <a:off x="2293561" y="2819399"/>
            <a:ext cx="4952887" cy="14609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" idx="3"/>
            <a:endCxn id="8" idx="1"/>
          </p:cNvCxnSpPr>
          <p:nvPr/>
        </p:nvCxnSpPr>
        <p:spPr>
          <a:xfrm flipV="1">
            <a:off x="2305640" y="4280301"/>
            <a:ext cx="4940808" cy="1792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5" idx="0"/>
            <a:endCxn id="13" idx="2"/>
          </p:cNvCxnSpPr>
          <p:nvPr/>
        </p:nvCxnSpPr>
        <p:spPr>
          <a:xfrm flipH="1" flipV="1">
            <a:off x="5834298" y="1727032"/>
            <a:ext cx="16139" cy="5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2000" y="6248400"/>
            <a:ext cx="633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 extracting dictionary information, we should start from </a:t>
            </a:r>
            <a:r>
              <a:rPr lang="de-DE" b="1" dirty="0" smtClean="0"/>
              <a:t>source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0621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=&gt; meaning</a:t>
            </a:r>
          </a:p>
          <a:p>
            <a:pPr lvl="1"/>
            <a:r>
              <a:rPr lang="de-DE" dirty="0" smtClean="0"/>
              <a:t>all that points to this meaning</a:t>
            </a:r>
          </a:p>
          <a:p>
            <a:pPr lvl="1"/>
            <a:r>
              <a:rPr lang="de-DE" dirty="0" smtClean="0"/>
              <a:t>all their dependencies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97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0" y="152400"/>
            <a:ext cx="128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definition</a:t>
            </a:r>
          </a:p>
          <a:p>
            <a:r>
              <a:rPr lang="de-DE" dirty="0" smtClean="0"/>
              <a:t>txt,txt_degr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071880" y="2634733"/>
            <a:ext cx="1221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denotation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493101" y="5410200"/>
            <a:ext cx="17779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denotation_class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6627" y="4136367"/>
            <a:ext cx="17790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denotation_prop</a:t>
            </a:r>
          </a:p>
          <a:p>
            <a:r>
              <a:rPr lang="de-DE" dirty="0" smtClean="0"/>
              <a:t>txt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246448" y="3957135"/>
            <a:ext cx="128727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expr</a:t>
            </a:r>
          </a:p>
          <a:p>
            <a:r>
              <a:rPr lang="de-DE" dirty="0" smtClean="0"/>
              <a:t>txt,txt_degr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882762" y="152400"/>
            <a:ext cx="12634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langvar</a:t>
            </a:r>
          </a:p>
          <a:p>
            <a:r>
              <a:rPr lang="de-DE" dirty="0" smtClean="0"/>
              <a:t>langcode,...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1357700"/>
            <a:ext cx="10005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meaning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6977564" y="2265402"/>
            <a:ext cx="15568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mtClean="0"/>
              <a:t>meaning_class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071473" y="2249269"/>
            <a:ext cx="1557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meaning_prop</a:t>
            </a:r>
          </a:p>
          <a:p>
            <a:r>
              <a:rPr lang="de-DE" dirty="0" smtClean="0"/>
              <a:t>txt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1427387"/>
            <a:ext cx="808042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source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4" idx="2"/>
            <a:endCxn id="13" idx="0"/>
          </p:cNvCxnSpPr>
          <p:nvPr/>
        </p:nvCxnSpPr>
        <p:spPr>
          <a:xfrm>
            <a:off x="5825238" y="798731"/>
            <a:ext cx="9060" cy="558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1" idx="1"/>
          </p:cNvCxnSpPr>
          <p:nvPr/>
        </p:nvCxnSpPr>
        <p:spPr>
          <a:xfrm>
            <a:off x="6468875" y="475566"/>
            <a:ext cx="41388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6" idx="1"/>
          </p:cNvCxnSpPr>
          <p:nvPr/>
        </p:nvCxnSpPr>
        <p:spPr>
          <a:xfrm>
            <a:off x="6334595" y="1542366"/>
            <a:ext cx="1437805" cy="6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3" idx="2"/>
          </p:cNvCxnSpPr>
          <p:nvPr/>
        </p:nvCxnSpPr>
        <p:spPr>
          <a:xfrm flipH="1" flipV="1">
            <a:off x="5834298" y="1727032"/>
            <a:ext cx="1921684" cy="53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8" idx="0"/>
          </p:cNvCxnSpPr>
          <p:nvPr/>
        </p:nvCxnSpPr>
        <p:spPr>
          <a:xfrm>
            <a:off x="7755982" y="2634734"/>
            <a:ext cx="134104" cy="132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2"/>
            <a:endCxn id="8" idx="0"/>
          </p:cNvCxnSpPr>
          <p:nvPr/>
        </p:nvCxnSpPr>
        <p:spPr>
          <a:xfrm rot="16200000" flipH="1">
            <a:off x="7161834" y="3228882"/>
            <a:ext cx="1322401" cy="134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13" idx="1"/>
          </p:cNvCxnSpPr>
          <p:nvPr/>
        </p:nvCxnSpPr>
        <p:spPr>
          <a:xfrm flipV="1">
            <a:off x="2293561" y="1542366"/>
            <a:ext cx="3040439" cy="12770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5" idx="2"/>
          </p:cNvCxnSpPr>
          <p:nvPr/>
        </p:nvCxnSpPr>
        <p:spPr>
          <a:xfrm flipH="1" flipV="1">
            <a:off x="1682721" y="3004065"/>
            <a:ext cx="2699342" cy="2406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8" idx="2"/>
          </p:cNvCxnSpPr>
          <p:nvPr/>
        </p:nvCxnSpPr>
        <p:spPr>
          <a:xfrm flipV="1">
            <a:off x="5271024" y="4603466"/>
            <a:ext cx="2619062" cy="99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" idx="3"/>
            <a:endCxn id="8" idx="2"/>
          </p:cNvCxnSpPr>
          <p:nvPr/>
        </p:nvCxnSpPr>
        <p:spPr>
          <a:xfrm flipV="1">
            <a:off x="5271024" y="4603466"/>
            <a:ext cx="2619062" cy="991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0"/>
            <a:endCxn id="5" idx="2"/>
          </p:cNvCxnSpPr>
          <p:nvPr/>
        </p:nvCxnSpPr>
        <p:spPr>
          <a:xfrm flipV="1">
            <a:off x="1416134" y="3004065"/>
            <a:ext cx="266587" cy="113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3"/>
            <a:endCxn id="11" idx="3"/>
          </p:cNvCxnSpPr>
          <p:nvPr/>
        </p:nvCxnSpPr>
        <p:spPr>
          <a:xfrm flipH="1" flipV="1">
            <a:off x="8146185" y="475566"/>
            <a:ext cx="387538" cy="3804735"/>
          </a:xfrm>
          <a:prstGeom prst="bentConnector3">
            <a:avLst>
              <a:gd name="adj1" fmla="val -589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8" idx="0"/>
          </p:cNvCxnSpPr>
          <p:nvPr/>
        </p:nvCxnSpPr>
        <p:spPr>
          <a:xfrm>
            <a:off x="6629400" y="2572435"/>
            <a:ext cx="1260686" cy="138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" idx="3"/>
            <a:endCxn id="8" idx="1"/>
          </p:cNvCxnSpPr>
          <p:nvPr/>
        </p:nvCxnSpPr>
        <p:spPr>
          <a:xfrm>
            <a:off x="2293561" y="2819399"/>
            <a:ext cx="4952887" cy="14609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" idx="3"/>
            <a:endCxn id="8" idx="1"/>
          </p:cNvCxnSpPr>
          <p:nvPr/>
        </p:nvCxnSpPr>
        <p:spPr>
          <a:xfrm flipV="1">
            <a:off x="2305640" y="4280301"/>
            <a:ext cx="4940808" cy="1792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5" idx="0"/>
            <a:endCxn id="13" idx="2"/>
          </p:cNvCxnSpPr>
          <p:nvPr/>
        </p:nvCxnSpPr>
        <p:spPr>
          <a:xfrm flipH="1" flipV="1">
            <a:off x="5834298" y="1727032"/>
            <a:ext cx="16139" cy="5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2000" y="6248400"/>
            <a:ext cx="633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 extracting dictionary information, we should start from </a:t>
            </a:r>
            <a:r>
              <a:rPr lang="de-DE" b="1" dirty="0" smtClean="0"/>
              <a:t>source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805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8758" y="530423"/>
            <a:ext cx="104913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definition</a:t>
            </a:r>
          </a:p>
          <a:p>
            <a:r>
              <a:rPr lang="de-DE" sz="1400" dirty="0" smtClean="0"/>
              <a:t>txt,txt_degr</a:t>
            </a:r>
            <a:endParaRPr lang="de-D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71880" y="3229688"/>
            <a:ext cx="99354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denotation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80259" y="5788223"/>
            <a:ext cx="14279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denotation_class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6627" y="4731322"/>
            <a:ext cx="142667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denotation_prop</a:t>
            </a:r>
          </a:p>
          <a:p>
            <a:r>
              <a:rPr lang="de-DE" sz="1400" dirty="0" smtClean="0"/>
              <a:t>txt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33606" y="4335158"/>
            <a:ext cx="104913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expr</a:t>
            </a:r>
          </a:p>
          <a:p>
            <a:r>
              <a:rPr lang="de-DE" sz="1400" dirty="0" smtClean="0"/>
              <a:t>txt,txt_degr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9920" y="530423"/>
            <a:ext cx="10237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langvar</a:t>
            </a:r>
          </a:p>
          <a:p>
            <a:r>
              <a:rPr lang="de-DE" sz="1400" dirty="0" smtClean="0"/>
              <a:t>langcode,...</a:t>
            </a:r>
            <a:endParaRPr lang="de-D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1158" y="1735723"/>
            <a:ext cx="8194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meaning</a:t>
            </a:r>
            <a:endParaRPr lang="de-D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643425"/>
            <a:ext cx="12538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smtClean="0"/>
              <a:t>meaning_class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8631" y="2627292"/>
            <a:ext cx="125258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meaning_prop</a:t>
            </a:r>
          </a:p>
          <a:p>
            <a:r>
              <a:rPr lang="de-DE" sz="1400" dirty="0" smtClean="0"/>
              <a:t>txt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9558" y="1805410"/>
            <a:ext cx="6693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source</a:t>
            </a:r>
            <a:endParaRPr lang="de-DE" sz="1400" dirty="0"/>
          </a:p>
        </p:txBody>
      </p:sp>
      <p:cxnSp>
        <p:nvCxnSpPr>
          <p:cNvPr id="22" name="Straight Arrow Connector 21"/>
          <p:cNvCxnSpPr>
            <a:stCxn id="4" idx="2"/>
            <a:endCxn id="13" idx="0"/>
          </p:cNvCxnSpPr>
          <p:nvPr/>
        </p:nvCxnSpPr>
        <p:spPr>
          <a:xfrm>
            <a:off x="4593325" y="1053643"/>
            <a:ext cx="37561" cy="68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1" idx="1"/>
          </p:cNvCxnSpPr>
          <p:nvPr/>
        </p:nvCxnSpPr>
        <p:spPr>
          <a:xfrm>
            <a:off x="5117891" y="792033"/>
            <a:ext cx="65202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6" idx="1"/>
          </p:cNvCxnSpPr>
          <p:nvPr/>
        </p:nvCxnSpPr>
        <p:spPr>
          <a:xfrm>
            <a:off x="5040613" y="1889612"/>
            <a:ext cx="1618945" cy="6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3" idx="2"/>
          </p:cNvCxnSpPr>
          <p:nvPr/>
        </p:nvCxnSpPr>
        <p:spPr>
          <a:xfrm flipH="1" flipV="1">
            <a:off x="4630886" y="2043500"/>
            <a:ext cx="1482449" cy="59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8" idx="0"/>
          </p:cNvCxnSpPr>
          <p:nvPr/>
        </p:nvCxnSpPr>
        <p:spPr>
          <a:xfrm>
            <a:off x="6113335" y="2951202"/>
            <a:ext cx="544838" cy="138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2"/>
            <a:endCxn id="8" idx="0"/>
          </p:cNvCxnSpPr>
          <p:nvPr/>
        </p:nvCxnSpPr>
        <p:spPr>
          <a:xfrm rot="16200000" flipH="1">
            <a:off x="5693776" y="3370761"/>
            <a:ext cx="1383956" cy="544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13" idx="1"/>
          </p:cNvCxnSpPr>
          <p:nvPr/>
        </p:nvCxnSpPr>
        <p:spPr>
          <a:xfrm flipV="1">
            <a:off x="2065422" y="1889612"/>
            <a:ext cx="2155736" cy="14939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5" idx="2"/>
          </p:cNvCxnSpPr>
          <p:nvPr/>
        </p:nvCxnSpPr>
        <p:spPr>
          <a:xfrm flipH="1" flipV="1">
            <a:off x="1568651" y="3537465"/>
            <a:ext cx="1525586" cy="225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8" idx="2"/>
          </p:cNvCxnSpPr>
          <p:nvPr/>
        </p:nvCxnSpPr>
        <p:spPr>
          <a:xfrm flipV="1">
            <a:off x="3808214" y="4858378"/>
            <a:ext cx="2849959" cy="1083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" idx="3"/>
            <a:endCxn id="8" idx="2"/>
          </p:cNvCxnSpPr>
          <p:nvPr/>
        </p:nvCxnSpPr>
        <p:spPr>
          <a:xfrm flipV="1">
            <a:off x="3808214" y="4858378"/>
            <a:ext cx="2849959" cy="1083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0"/>
            <a:endCxn id="5" idx="2"/>
          </p:cNvCxnSpPr>
          <p:nvPr/>
        </p:nvCxnSpPr>
        <p:spPr>
          <a:xfrm flipV="1">
            <a:off x="1239964" y="3537465"/>
            <a:ext cx="328687" cy="1193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3"/>
            <a:endCxn id="11" idx="3"/>
          </p:cNvCxnSpPr>
          <p:nvPr/>
        </p:nvCxnSpPr>
        <p:spPr>
          <a:xfrm flipH="1" flipV="1">
            <a:off x="6793662" y="792033"/>
            <a:ext cx="389077" cy="3804735"/>
          </a:xfrm>
          <a:prstGeom prst="bentConnector3">
            <a:avLst>
              <a:gd name="adj1" fmla="val -4783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8" idx="0"/>
          </p:cNvCxnSpPr>
          <p:nvPr/>
        </p:nvCxnSpPr>
        <p:spPr>
          <a:xfrm>
            <a:off x="5211218" y="2888902"/>
            <a:ext cx="1446955" cy="144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" idx="3"/>
            <a:endCxn id="8" idx="1"/>
          </p:cNvCxnSpPr>
          <p:nvPr/>
        </p:nvCxnSpPr>
        <p:spPr>
          <a:xfrm>
            <a:off x="2065422" y="3383577"/>
            <a:ext cx="4068184" cy="1213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" idx="3"/>
            <a:endCxn id="8" idx="1"/>
          </p:cNvCxnSpPr>
          <p:nvPr/>
        </p:nvCxnSpPr>
        <p:spPr>
          <a:xfrm flipV="1">
            <a:off x="1953300" y="4596768"/>
            <a:ext cx="4180306" cy="3961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5" idx="0"/>
            <a:endCxn id="13" idx="2"/>
          </p:cNvCxnSpPr>
          <p:nvPr/>
        </p:nvCxnSpPr>
        <p:spPr>
          <a:xfrm flipV="1">
            <a:off x="4584925" y="2043500"/>
            <a:ext cx="45961" cy="58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78558" y="1597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91947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4758" y="2283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11558" y="2283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05640" y="29728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5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63202" y="5407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6</a:t>
            </a:r>
            <a:endParaRPr lang="de-DE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9114" y="47097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7</a:t>
            </a:r>
            <a:endParaRPr lang="de-DE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762401" y="11004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</a:t>
            </a:r>
            <a:endParaRPr lang="de-DE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188199" y="2333116"/>
            <a:ext cx="1255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source_format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62800" y="1203066"/>
            <a:ext cx="1295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source_langvar</a:t>
            </a:r>
          </a:p>
        </p:txBody>
      </p:sp>
      <p:cxnSp>
        <p:nvCxnSpPr>
          <p:cNvPr id="25" name="Elbow Connector 24"/>
          <p:cNvCxnSpPr>
            <a:stCxn id="43" idx="0"/>
            <a:endCxn id="11" idx="3"/>
          </p:cNvCxnSpPr>
          <p:nvPr/>
        </p:nvCxnSpPr>
        <p:spPr>
          <a:xfrm rot="16200000" flipV="1">
            <a:off x="7096490" y="489206"/>
            <a:ext cx="411033" cy="10166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2"/>
            <a:endCxn id="16" idx="3"/>
          </p:cNvCxnSpPr>
          <p:nvPr/>
        </p:nvCxnSpPr>
        <p:spPr>
          <a:xfrm rot="5400000">
            <a:off x="7345401" y="1494351"/>
            <a:ext cx="448456" cy="481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0"/>
            <a:endCxn id="16" idx="3"/>
          </p:cNvCxnSpPr>
          <p:nvPr/>
        </p:nvCxnSpPr>
        <p:spPr>
          <a:xfrm rot="16200000" flipV="1">
            <a:off x="7385498" y="1902710"/>
            <a:ext cx="373817" cy="486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12753" y="2971800"/>
            <a:ext cx="120141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format</a:t>
            </a:r>
          </a:p>
          <a:p>
            <a:r>
              <a:rPr lang="de-DE" sz="1400" dirty="0" smtClean="0"/>
              <a:t>label,example</a:t>
            </a:r>
            <a:endParaRPr lang="de-DE" sz="1400" dirty="0"/>
          </a:p>
        </p:txBody>
      </p:sp>
      <p:cxnSp>
        <p:nvCxnSpPr>
          <p:cNvPr id="40" name="Elbow Connector 39"/>
          <p:cNvCxnSpPr>
            <a:stCxn id="38" idx="2"/>
            <a:endCxn id="52" idx="0"/>
          </p:cNvCxnSpPr>
          <p:nvPr/>
        </p:nvCxnSpPr>
        <p:spPr>
          <a:xfrm rot="5400000">
            <a:off x="7649230" y="2805126"/>
            <a:ext cx="330907" cy="2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4794" y="42642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  <a:endParaRPr lang="de-DE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019672" y="1524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</a:t>
            </a:r>
            <a:endParaRPr lang="de-DE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566792" y="1066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13</a:t>
            </a:r>
            <a:endParaRPr lang="de-DE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471792" y="2362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11</a:t>
            </a:r>
            <a:endParaRPr lang="de-DE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458200" y="3197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986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(4:3)</PresentationFormat>
  <Paragraphs>154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panlex structure</vt:lpstr>
      <vt:lpstr>db struct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panlex structure</dc:title>
  <dc:creator>Christian Chiarcos</dc:creator>
  <cp:lastModifiedBy>Christian Chiarcos</cp:lastModifiedBy>
  <cp:revision>27</cp:revision>
  <dcterms:created xsi:type="dcterms:W3CDTF">2006-08-16T00:00:00Z</dcterms:created>
  <dcterms:modified xsi:type="dcterms:W3CDTF">2019-11-19T08:26:06Z</dcterms:modified>
</cp:coreProperties>
</file>