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4CD63-06EE-4B58-9A54-32EA119D04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FECF5C-8AF4-438A-9644-E35F3D27CC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ECCDA-44DB-4199-9BFF-E3BB7E8B28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1AED9A-B204-4320-9691-F76B6BCE23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587D5E-05E7-485D-A106-48661FDD30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6EA096-591C-4363-8B43-1F0B28BA7C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BEBF2-1F7E-4FA7-B5C5-0828BE510F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A898B-57C8-4739-B3DF-3180FDA48E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CA1FA7-9615-413A-85C4-B7E49D647F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0D2C7D-3FF6-48EC-9BAA-A95C237CF6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2E8B31-E0CD-4CF0-8008-102506ECF5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8915BE-FB8A-402F-A044-9587730FE3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7CAF6E-0618-460C-916D-E7551453FF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45"/>
          <p:cNvSpPr/>
          <p:nvPr/>
        </p:nvSpPr>
        <p:spPr>
          <a:xfrm flipH="1">
            <a:off x="5041800" y="-25560"/>
            <a:ext cx="4107240" cy="6883200"/>
          </a:xfrm>
          <a:custGeom>
            <a:avLst/>
            <a:gdLst/>
            <a:ahLst/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rotWithShape="0">
            <a:gsLst>
              <a:gs pos="43000">
                <a:srgbClr val="ffffff"/>
              </a:gs>
              <a:gs pos="100000">
                <a:srgbClr val="f2f2f2"/>
              </a:gs>
            </a:gsLst>
            <a:lin ang="189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" name="Freeform 144"/>
          <p:cNvSpPr/>
          <p:nvPr/>
        </p:nvSpPr>
        <p:spPr>
          <a:xfrm>
            <a:off x="-16920" y="-25560"/>
            <a:ext cx="5126760" cy="4770000"/>
          </a:xfrm>
          <a:custGeom>
            <a:avLst/>
            <a:gdLst/>
            <a:ahLst/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rotWithShape="0">
            <a:gsLst>
              <a:gs pos="33000">
                <a:srgbClr val="ffffff">
                  <a:alpha val="0"/>
                </a:srgbClr>
              </a:gs>
              <a:gs pos="100000">
                <a:srgbClr val="ffffff">
                  <a:alpha val="50196"/>
                </a:srgbClr>
              </a:gs>
            </a:gsLst>
            <a:lin ang="135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" name="Freeform 120"/>
          <p:cNvSpPr/>
          <p:nvPr/>
        </p:nvSpPr>
        <p:spPr>
          <a:xfrm>
            <a:off x="-25560" y="4343400"/>
            <a:ext cx="6316200" cy="2580840"/>
          </a:xfrm>
          <a:custGeom>
            <a:avLst/>
            <a:gdLst/>
            <a:ahLst/>
            <a:rect l="l" t="t" r="r" b="b"/>
            <a:pathLst>
              <a:path w="5578906" h="2581330">
                <a:moveTo>
                  <a:pt x="42333" y="0"/>
                </a:moveTo>
                <a:cubicBezTo>
                  <a:pt x="711905" y="23989"/>
                  <a:pt x="1381477" y="47978"/>
                  <a:pt x="2074333" y="177800"/>
                </a:cubicBezTo>
                <a:cubicBezTo>
                  <a:pt x="2767189" y="307622"/>
                  <a:pt x="3654778" y="551744"/>
                  <a:pt x="4199467" y="778933"/>
                </a:cubicBezTo>
                <a:cubicBezTo>
                  <a:pt x="4744156" y="1006122"/>
                  <a:pt x="5115278" y="1251655"/>
                  <a:pt x="5342467" y="1540933"/>
                </a:cubicBezTo>
                <a:cubicBezTo>
                  <a:pt x="5569656" y="1830211"/>
                  <a:pt x="5525911" y="2355144"/>
                  <a:pt x="5562600" y="2514600"/>
                </a:cubicBezTo>
                <a:cubicBezTo>
                  <a:pt x="5599289" y="2674056"/>
                  <a:pt x="5562600" y="2497667"/>
                  <a:pt x="5562600" y="2497667"/>
                </a:cubicBezTo>
                <a:lnTo>
                  <a:pt x="0" y="2497667"/>
                </a:lnTo>
                <a:lnTo>
                  <a:pt x="0" y="2497667"/>
                </a:lnTo>
                <a:lnTo>
                  <a:pt x="42333" y="0"/>
                </a:lnTo>
                <a:close/>
              </a:path>
            </a:pathLst>
          </a:cu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rved Connector 123"/>
          <p:cNvSpPr/>
          <p:nvPr/>
        </p:nvSpPr>
        <p:spPr>
          <a:xfrm flipV="1" rot="10800000">
            <a:off x="1969920" y="1814760"/>
            <a:ext cx="2005920" cy="322524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" name="Curved Connector 131"/>
          <p:cNvSpPr/>
          <p:nvPr/>
        </p:nvSpPr>
        <p:spPr>
          <a:xfrm flipV="1" rot="10800000">
            <a:off x="1969920" y="1796040"/>
            <a:ext cx="4527000" cy="324396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Rectangle 136"/>
          <p:cNvSpPr/>
          <p:nvPr/>
        </p:nvSpPr>
        <p:spPr>
          <a:xfrm>
            <a:off x="3975840" y="1295280"/>
            <a:ext cx="1066320" cy="101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3"/>
          <p:cNvSpPr/>
          <p:nvPr/>
        </p:nvSpPr>
        <p:spPr>
          <a:xfrm>
            <a:off x="1471680" y="5040720"/>
            <a:ext cx="99504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Box 4"/>
          <p:cNvSpPr/>
          <p:nvPr/>
        </p:nvSpPr>
        <p:spPr>
          <a:xfrm>
            <a:off x="3831480" y="6107760"/>
            <a:ext cx="13410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nif:Sentence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5"/>
          <p:cNvSpPr/>
          <p:nvPr/>
        </p:nvSpPr>
        <p:spPr>
          <a:xfrm>
            <a:off x="243000" y="651960"/>
            <a:ext cx="2224800" cy="63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conll:ColumnMapping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conll:column xsd:int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6"/>
          <p:cNvSpPr/>
          <p:nvPr/>
        </p:nvSpPr>
        <p:spPr>
          <a:xfrm>
            <a:off x="680760" y="2068920"/>
            <a:ext cx="13212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conll:Dialect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Elbow Connector 8"/>
          <p:cNvSpPr/>
          <p:nvPr/>
        </p:nvSpPr>
        <p:spPr>
          <a:xfrm flipH="1" flipV="1" rot="10800000">
            <a:off x="3823200" y="6292800"/>
            <a:ext cx="678600" cy="184320"/>
          </a:xfrm>
          <a:prstGeom prst="bentConnector4">
            <a:avLst>
              <a:gd name="adj1" fmla="val -33661"/>
              <a:gd name="adj2" fmla="val 223791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TextBox 9"/>
          <p:cNvSpPr/>
          <p:nvPr/>
        </p:nvSpPr>
        <p:spPr>
          <a:xfrm>
            <a:off x="2384640" y="6059160"/>
            <a:ext cx="103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Sentence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Elbow Connector 11"/>
          <p:cNvSpPr/>
          <p:nvPr/>
        </p:nvSpPr>
        <p:spPr>
          <a:xfrm flipH="1" flipV="1" rot="10800000">
            <a:off x="1465200" y="5225760"/>
            <a:ext cx="504000" cy="184320"/>
          </a:xfrm>
          <a:prstGeom prst="bentConnector4">
            <a:avLst>
              <a:gd name="adj1" fmla="val -45330"/>
              <a:gd name="adj2" fmla="val 223791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4" name="TextBox 12"/>
          <p:cNvSpPr/>
          <p:nvPr/>
        </p:nvSpPr>
        <p:spPr>
          <a:xfrm>
            <a:off x="235080" y="4916160"/>
            <a:ext cx="889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Word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5" name="Group 19"/>
          <p:cNvGrpSpPr/>
          <p:nvPr/>
        </p:nvGrpSpPr>
        <p:grpSpPr>
          <a:xfrm>
            <a:off x="6477120" y="1334880"/>
            <a:ext cx="1033200" cy="923040"/>
            <a:chOff x="6477120" y="1334880"/>
            <a:chExt cx="1033200" cy="923040"/>
          </a:xfrm>
        </p:grpSpPr>
        <p:sp>
          <p:nvSpPr>
            <p:cNvPr id="56" name="Rounded Rectangle 18"/>
            <p:cNvSpPr/>
            <p:nvPr/>
          </p:nvSpPr>
          <p:spPr>
            <a:xfrm>
              <a:off x="6477120" y="1339920"/>
              <a:ext cx="1033200" cy="91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" name="TextBox 14"/>
            <p:cNvSpPr/>
            <p:nvPr/>
          </p:nvSpPr>
          <p:spPr>
            <a:xfrm>
              <a:off x="6502320" y="1334880"/>
              <a:ext cx="98892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Object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8" name="Group 20"/>
          <p:cNvGrpSpPr/>
          <p:nvPr/>
        </p:nvGrpSpPr>
        <p:grpSpPr>
          <a:xfrm>
            <a:off x="5314680" y="2439360"/>
            <a:ext cx="1033200" cy="645840"/>
            <a:chOff x="5314680" y="2439360"/>
            <a:chExt cx="1033200" cy="645840"/>
          </a:xfrm>
        </p:grpSpPr>
        <p:sp>
          <p:nvSpPr>
            <p:cNvPr id="59" name="TextBox 21"/>
            <p:cNvSpPr/>
            <p:nvPr/>
          </p:nvSpPr>
          <p:spPr>
            <a:xfrm>
              <a:off x="5481720" y="2439360"/>
              <a:ext cx="705240" cy="638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" name="Rounded Rectangle 22"/>
            <p:cNvSpPr/>
            <p:nvPr/>
          </p:nvSpPr>
          <p:spPr>
            <a:xfrm>
              <a:off x="5314680" y="2442960"/>
              <a:ext cx="1033200" cy="642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1" name="Group 23"/>
          <p:cNvGrpSpPr/>
          <p:nvPr/>
        </p:nvGrpSpPr>
        <p:grpSpPr>
          <a:xfrm>
            <a:off x="7714080" y="2438280"/>
            <a:ext cx="1299240" cy="645840"/>
            <a:chOff x="7714080" y="2438280"/>
            <a:chExt cx="1299240" cy="645840"/>
          </a:xfrm>
        </p:grpSpPr>
        <p:sp>
          <p:nvSpPr>
            <p:cNvPr id="62" name="Rounded Rectangle 25"/>
            <p:cNvSpPr/>
            <p:nvPr/>
          </p:nvSpPr>
          <p:spPr>
            <a:xfrm>
              <a:off x="7714080" y="2441880"/>
              <a:ext cx="1299240" cy="642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3" name="TextBox 24"/>
            <p:cNvSpPr/>
            <p:nvPr/>
          </p:nvSpPr>
          <p:spPr>
            <a:xfrm>
              <a:off x="7779600" y="2438280"/>
              <a:ext cx="11761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arguments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64" name="Group 26"/>
          <p:cNvGrpSpPr/>
          <p:nvPr/>
        </p:nvGrpSpPr>
        <p:grpSpPr>
          <a:xfrm>
            <a:off x="7006320" y="4156920"/>
            <a:ext cx="1299240" cy="369000"/>
            <a:chOff x="7006320" y="4156920"/>
            <a:chExt cx="1299240" cy="369000"/>
          </a:xfrm>
        </p:grpSpPr>
        <p:sp>
          <p:nvSpPr>
            <p:cNvPr id="65" name="TextBox 27"/>
            <p:cNvSpPr/>
            <p:nvPr/>
          </p:nvSpPr>
          <p:spPr>
            <a:xfrm>
              <a:off x="7194960" y="4156920"/>
              <a:ext cx="929520" cy="363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conll:A0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6" name="Rounded Rectangle 28"/>
            <p:cNvSpPr/>
            <p:nvPr/>
          </p:nvSpPr>
          <p:spPr>
            <a:xfrm>
              <a:off x="7006320" y="4159080"/>
              <a:ext cx="1299240" cy="366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7" name="Group 29"/>
          <p:cNvGrpSpPr/>
          <p:nvPr/>
        </p:nvGrpSpPr>
        <p:grpSpPr>
          <a:xfrm>
            <a:off x="7006320" y="4688640"/>
            <a:ext cx="1299240" cy="369000"/>
            <a:chOff x="7006320" y="4688640"/>
            <a:chExt cx="1299240" cy="369000"/>
          </a:xfrm>
        </p:grpSpPr>
        <p:sp>
          <p:nvSpPr>
            <p:cNvPr id="68" name="TextBox 30"/>
            <p:cNvSpPr/>
            <p:nvPr/>
          </p:nvSpPr>
          <p:spPr>
            <a:xfrm>
              <a:off x="7194960" y="4688640"/>
              <a:ext cx="929520" cy="363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conll:A1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" name="Rounded Rectangle 31"/>
            <p:cNvSpPr/>
            <p:nvPr/>
          </p:nvSpPr>
          <p:spPr>
            <a:xfrm>
              <a:off x="7006320" y="4690800"/>
              <a:ext cx="1299240" cy="366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70" name="Group 32"/>
          <p:cNvGrpSpPr/>
          <p:nvPr/>
        </p:nvGrpSpPr>
        <p:grpSpPr>
          <a:xfrm>
            <a:off x="6718320" y="5184360"/>
            <a:ext cx="1598400" cy="369000"/>
            <a:chOff x="6718320" y="5184360"/>
            <a:chExt cx="1598400" cy="369000"/>
          </a:xfrm>
        </p:grpSpPr>
        <p:sp>
          <p:nvSpPr>
            <p:cNvPr id="71" name="TextBox 33"/>
            <p:cNvSpPr/>
            <p:nvPr/>
          </p:nvSpPr>
          <p:spPr>
            <a:xfrm>
              <a:off x="6770880" y="5184360"/>
              <a:ext cx="1502280" cy="363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conll:AM-TMP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" name="Rounded Rectangle 34"/>
            <p:cNvSpPr/>
            <p:nvPr/>
          </p:nvSpPr>
          <p:spPr>
            <a:xfrm>
              <a:off x="6718320" y="5186520"/>
              <a:ext cx="1598400" cy="366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73" name="TextBox 35"/>
          <p:cNvSpPr/>
          <p:nvPr/>
        </p:nvSpPr>
        <p:spPr>
          <a:xfrm>
            <a:off x="7097760" y="5835240"/>
            <a:ext cx="1976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(31 other PropBank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argument roles)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Isosceles Triangle 36"/>
          <p:cNvSpPr/>
          <p:nvPr/>
        </p:nvSpPr>
        <p:spPr>
          <a:xfrm>
            <a:off x="8411400" y="372924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5" name="Elbow Connector 40"/>
          <p:cNvSpPr/>
          <p:nvPr/>
        </p:nvSpPr>
        <p:spPr>
          <a:xfrm flipV="1">
            <a:off x="8305920" y="3965040"/>
            <a:ext cx="204840" cy="37728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6" name="Elbow Connector 41"/>
          <p:cNvSpPr/>
          <p:nvPr/>
        </p:nvSpPr>
        <p:spPr>
          <a:xfrm flipV="1">
            <a:off x="8305920" y="3964320"/>
            <a:ext cx="204840" cy="90900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7" name="Elbow Connector 45"/>
          <p:cNvSpPr/>
          <p:nvPr/>
        </p:nvSpPr>
        <p:spPr>
          <a:xfrm flipV="1">
            <a:off x="8317080" y="3964320"/>
            <a:ext cx="193680" cy="14043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8" name="Elbow Connector 47"/>
          <p:cNvSpPr/>
          <p:nvPr/>
        </p:nvSpPr>
        <p:spPr>
          <a:xfrm rot="5400000">
            <a:off x="7721640" y="4752000"/>
            <a:ext cx="1576440" cy="2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9" name="Isosceles Triangle 49"/>
          <p:cNvSpPr/>
          <p:nvPr/>
        </p:nvSpPr>
        <p:spPr>
          <a:xfrm>
            <a:off x="6897240" y="227448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0" name="Elbow Connector 51"/>
          <p:cNvSpPr/>
          <p:nvPr/>
        </p:nvSpPr>
        <p:spPr>
          <a:xfrm flipV="1">
            <a:off x="6348240" y="2510280"/>
            <a:ext cx="648360" cy="2541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1" name="Elbow Connector 53"/>
          <p:cNvSpPr/>
          <p:nvPr/>
        </p:nvSpPr>
        <p:spPr>
          <a:xfrm flipH="1" rot="16200000">
            <a:off x="7228440" y="2278080"/>
            <a:ext cx="252720" cy="7167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2" name="Isosceles Triangle 55"/>
          <p:cNvSpPr/>
          <p:nvPr/>
        </p:nvSpPr>
        <p:spPr>
          <a:xfrm>
            <a:off x="5731560" y="312192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83" name="Group 56"/>
          <p:cNvGrpSpPr/>
          <p:nvPr/>
        </p:nvGrpSpPr>
        <p:grpSpPr>
          <a:xfrm>
            <a:off x="5181480" y="3662280"/>
            <a:ext cx="1299240" cy="638280"/>
            <a:chOff x="5181480" y="3662280"/>
            <a:chExt cx="1299240" cy="638280"/>
          </a:xfrm>
        </p:grpSpPr>
        <p:sp>
          <p:nvSpPr>
            <p:cNvPr id="84" name="TextBox 57"/>
            <p:cNvSpPr/>
            <p:nvPr/>
          </p:nvSpPr>
          <p:spPr>
            <a:xfrm>
              <a:off x="5424120" y="3662280"/>
              <a:ext cx="821160" cy="638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HEAD2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" name="Rounded Rectangle 58"/>
            <p:cNvSpPr/>
            <p:nvPr/>
          </p:nvSpPr>
          <p:spPr>
            <a:xfrm>
              <a:off x="5181480" y="3665520"/>
              <a:ext cx="1299240" cy="5994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86" name="Elbow Connector 60"/>
          <p:cNvSpPr/>
          <p:nvPr/>
        </p:nvSpPr>
        <p:spPr>
          <a:xfrm rot="5400000">
            <a:off x="5677200" y="3511080"/>
            <a:ext cx="3074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7" name="TextBox 61"/>
          <p:cNvSpPr/>
          <p:nvPr/>
        </p:nvSpPr>
        <p:spPr>
          <a:xfrm>
            <a:off x="3591720" y="3253320"/>
            <a:ext cx="151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(33 selected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column labels)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Box 62"/>
          <p:cNvSpPr/>
          <p:nvPr/>
        </p:nvSpPr>
        <p:spPr>
          <a:xfrm>
            <a:off x="7561080" y="3120480"/>
            <a:ext cx="1555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(values of SRL-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ARGs columns)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63"/>
          <p:cNvSpPr/>
          <p:nvPr/>
        </p:nvSpPr>
        <p:spPr>
          <a:xfrm>
            <a:off x="5125320" y="4258440"/>
            <a:ext cx="1433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(columns  for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dependency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syntax)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69"/>
          <p:cNvSpPr/>
          <p:nvPr/>
        </p:nvSpPr>
        <p:spPr>
          <a:xfrm>
            <a:off x="1502280" y="1409760"/>
            <a:ext cx="130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conll:dialect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Straight Arrow Connector 71"/>
          <p:cNvSpPr/>
          <p:nvPr/>
        </p:nvSpPr>
        <p:spPr>
          <a:xfrm flipH="1">
            <a:off x="1341720" y="1298160"/>
            <a:ext cx="13680" cy="77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2" name="Isosceles Triangle 72"/>
          <p:cNvSpPr/>
          <p:nvPr/>
        </p:nvSpPr>
        <p:spPr>
          <a:xfrm>
            <a:off x="4425840" y="231156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3" name="TextBox 73"/>
          <p:cNvSpPr/>
          <p:nvPr/>
        </p:nvSpPr>
        <p:spPr>
          <a:xfrm>
            <a:off x="4344480" y="2957760"/>
            <a:ext cx="35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Elbow Connector 75"/>
          <p:cNvSpPr/>
          <p:nvPr/>
        </p:nvSpPr>
        <p:spPr>
          <a:xfrm flipH="1" flipV="1" rot="5400000">
            <a:off x="4318200" y="2750400"/>
            <a:ext cx="410040" cy="2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TextBox 78"/>
          <p:cNvSpPr/>
          <p:nvPr/>
        </p:nvSpPr>
        <p:spPr>
          <a:xfrm>
            <a:off x="8330040" y="5541840"/>
            <a:ext cx="35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87"/>
          <p:cNvSpPr/>
          <p:nvPr/>
        </p:nvSpPr>
        <p:spPr>
          <a:xfrm>
            <a:off x="3209400" y="268200"/>
            <a:ext cx="1519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hasMapping /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^property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" name="Group 90"/>
          <p:cNvGrpSpPr/>
          <p:nvPr/>
        </p:nvGrpSpPr>
        <p:grpSpPr>
          <a:xfrm>
            <a:off x="5257800" y="649080"/>
            <a:ext cx="1033200" cy="645840"/>
            <a:chOff x="5257800" y="649080"/>
            <a:chExt cx="1033200" cy="645840"/>
          </a:xfrm>
        </p:grpSpPr>
        <p:sp>
          <p:nvSpPr>
            <p:cNvPr id="98" name="TextBox 91"/>
            <p:cNvSpPr/>
            <p:nvPr/>
          </p:nvSpPr>
          <p:spPr>
            <a:xfrm>
              <a:off x="5283000" y="649080"/>
              <a:ext cx="988920" cy="638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rdfs: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9" name="Rounded Rectangle 92"/>
            <p:cNvSpPr/>
            <p:nvPr/>
          </p:nvSpPr>
          <p:spPr>
            <a:xfrm>
              <a:off x="5257800" y="652680"/>
              <a:ext cx="1033200" cy="642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00" name="Curved Connector 94"/>
          <p:cNvSpPr/>
          <p:nvPr/>
        </p:nvSpPr>
        <p:spPr>
          <a:xfrm flipV="1" rot="10800000">
            <a:off x="2482920" y="974520"/>
            <a:ext cx="2774880" cy="7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1" name="Isosceles Triangle 105"/>
          <p:cNvSpPr/>
          <p:nvPr/>
        </p:nvSpPr>
        <p:spPr>
          <a:xfrm>
            <a:off x="5675040" y="128808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2" name="Elbow Connector 107"/>
          <p:cNvSpPr/>
          <p:nvPr/>
        </p:nvSpPr>
        <p:spPr>
          <a:xfrm flipV="1">
            <a:off x="5042520" y="1523160"/>
            <a:ext cx="731520" cy="27324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3" name="Elbow Connector 109"/>
          <p:cNvSpPr/>
          <p:nvPr/>
        </p:nvSpPr>
        <p:spPr>
          <a:xfrm rot="10800000">
            <a:off x="5775120" y="1524240"/>
            <a:ext cx="721800" cy="2721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" name="TextBox 115"/>
          <p:cNvSpPr/>
          <p:nvPr/>
        </p:nvSpPr>
        <p:spPr>
          <a:xfrm>
            <a:off x="471240" y="2514600"/>
            <a:ext cx="165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(instances: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20 TSV formats)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121"/>
          <p:cNvSpPr/>
          <p:nvPr/>
        </p:nvSpPr>
        <p:spPr>
          <a:xfrm>
            <a:off x="202320" y="6183720"/>
            <a:ext cx="119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NIF 2.0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TextBox 130"/>
          <p:cNvSpPr/>
          <p:nvPr/>
        </p:nvSpPr>
        <p:spPr>
          <a:xfrm>
            <a:off x="1838520" y="3745440"/>
            <a:ext cx="129672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rdfs:domain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7" name="Group 54"/>
          <p:cNvGrpSpPr/>
          <p:nvPr/>
        </p:nvGrpSpPr>
        <p:grpSpPr>
          <a:xfrm>
            <a:off x="3975840" y="1320840"/>
            <a:ext cx="1066320" cy="988560"/>
            <a:chOff x="3975840" y="1320840"/>
            <a:chExt cx="1066320" cy="988560"/>
          </a:xfrm>
        </p:grpSpPr>
        <p:sp>
          <p:nvSpPr>
            <p:cNvPr id="108" name="Rounded Rectangle 17"/>
            <p:cNvSpPr/>
            <p:nvPr/>
          </p:nvSpPr>
          <p:spPr>
            <a:xfrm>
              <a:off x="3975840" y="1320840"/>
              <a:ext cx="1066320" cy="9885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09" name="TextBox 13"/>
            <p:cNvSpPr/>
            <p:nvPr/>
          </p:nvSpPr>
          <p:spPr>
            <a:xfrm>
              <a:off x="4012560" y="1335960"/>
              <a:ext cx="102240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Datatype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0" name="TextBox 141"/>
          <p:cNvSpPr/>
          <p:nvPr/>
        </p:nvSpPr>
        <p:spPr>
          <a:xfrm>
            <a:off x="7605000" y="304920"/>
            <a:ext cx="1462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properties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TextBox 142"/>
          <p:cNvSpPr/>
          <p:nvPr/>
        </p:nvSpPr>
        <p:spPr>
          <a:xfrm>
            <a:off x="228600" y="71640"/>
            <a:ext cx="2307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concepts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TextBox 148"/>
          <p:cNvSpPr/>
          <p:nvPr/>
        </p:nvSpPr>
        <p:spPr>
          <a:xfrm>
            <a:off x="2555280" y="5105520"/>
            <a:ext cx="2395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de-DE" sz="1800" spc="-1" strike="sngStrike">
                <a:solidFill>
                  <a:srgbClr val="000000"/>
                </a:solidFill>
                <a:latin typeface="Calibri"/>
              </a:rPr>
              <a:t>nif:sentence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(superseded 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by conll:HEAD)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rved Connector 150"/>
          <p:cNvSpPr/>
          <p:nvPr/>
        </p:nvSpPr>
        <p:spPr>
          <a:xfrm>
            <a:off x="2473560" y="5225400"/>
            <a:ext cx="2028600" cy="88164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sysDot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45"/>
          <p:cNvSpPr/>
          <p:nvPr/>
        </p:nvSpPr>
        <p:spPr>
          <a:xfrm flipH="1">
            <a:off x="5041800" y="-25560"/>
            <a:ext cx="4107240" cy="6883200"/>
          </a:xfrm>
          <a:custGeom>
            <a:avLst/>
            <a:gdLst/>
            <a:ahLst/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rotWithShape="0">
            <a:gsLst>
              <a:gs pos="43000">
                <a:srgbClr val="ffffff"/>
              </a:gs>
              <a:gs pos="100000">
                <a:srgbClr val="f2f2f2"/>
              </a:gs>
            </a:gsLst>
            <a:lin ang="189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5" name="Freeform 144"/>
          <p:cNvSpPr/>
          <p:nvPr/>
        </p:nvSpPr>
        <p:spPr>
          <a:xfrm>
            <a:off x="-16920" y="-25560"/>
            <a:ext cx="5126760" cy="4770000"/>
          </a:xfrm>
          <a:custGeom>
            <a:avLst/>
            <a:gdLst/>
            <a:ahLst/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rotWithShape="0">
            <a:gsLst>
              <a:gs pos="33000">
                <a:srgbClr val="ffffff">
                  <a:alpha val="0"/>
                </a:srgbClr>
              </a:gs>
              <a:gs pos="100000">
                <a:srgbClr val="ffffff">
                  <a:alpha val="50196"/>
                </a:srgbClr>
              </a:gs>
            </a:gsLst>
            <a:lin ang="135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6" name="Freeform 120"/>
          <p:cNvSpPr/>
          <p:nvPr/>
        </p:nvSpPr>
        <p:spPr>
          <a:xfrm>
            <a:off x="-25560" y="4343400"/>
            <a:ext cx="6316200" cy="2580840"/>
          </a:xfrm>
          <a:custGeom>
            <a:avLst/>
            <a:gdLst/>
            <a:ahLst/>
            <a:rect l="l" t="t" r="r" b="b"/>
            <a:pathLst>
              <a:path w="5578906" h="2581330">
                <a:moveTo>
                  <a:pt x="42333" y="0"/>
                </a:moveTo>
                <a:cubicBezTo>
                  <a:pt x="711905" y="23989"/>
                  <a:pt x="1381477" y="47978"/>
                  <a:pt x="2074333" y="177800"/>
                </a:cubicBezTo>
                <a:cubicBezTo>
                  <a:pt x="2767189" y="307622"/>
                  <a:pt x="3654778" y="551744"/>
                  <a:pt x="4199467" y="778933"/>
                </a:cubicBezTo>
                <a:cubicBezTo>
                  <a:pt x="4744156" y="1006122"/>
                  <a:pt x="5115278" y="1251655"/>
                  <a:pt x="5342467" y="1540933"/>
                </a:cubicBezTo>
                <a:cubicBezTo>
                  <a:pt x="5569656" y="1830211"/>
                  <a:pt x="5525911" y="2355144"/>
                  <a:pt x="5562600" y="2514600"/>
                </a:cubicBezTo>
                <a:cubicBezTo>
                  <a:pt x="5599289" y="2674056"/>
                  <a:pt x="5562600" y="2497667"/>
                  <a:pt x="5562600" y="2497667"/>
                </a:cubicBezTo>
                <a:lnTo>
                  <a:pt x="0" y="2497667"/>
                </a:lnTo>
                <a:lnTo>
                  <a:pt x="0" y="2497667"/>
                </a:lnTo>
                <a:lnTo>
                  <a:pt x="42333" y="0"/>
                </a:lnTo>
                <a:close/>
              </a:path>
            </a:pathLst>
          </a:cu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rved Connector 123"/>
          <p:cNvSpPr/>
          <p:nvPr/>
        </p:nvSpPr>
        <p:spPr>
          <a:xfrm flipV="1" rot="10800000">
            <a:off x="1969920" y="1814760"/>
            <a:ext cx="2005920" cy="322524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8" name="Curved Connector 131"/>
          <p:cNvSpPr/>
          <p:nvPr/>
        </p:nvSpPr>
        <p:spPr>
          <a:xfrm flipV="1" rot="10800000">
            <a:off x="1969920" y="1796040"/>
            <a:ext cx="4527000" cy="324396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9" name="Rectangle 136"/>
          <p:cNvSpPr/>
          <p:nvPr/>
        </p:nvSpPr>
        <p:spPr>
          <a:xfrm>
            <a:off x="3975840" y="1295280"/>
            <a:ext cx="1066320" cy="101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Box 3"/>
          <p:cNvSpPr/>
          <p:nvPr/>
        </p:nvSpPr>
        <p:spPr>
          <a:xfrm>
            <a:off x="1471680" y="5040720"/>
            <a:ext cx="99504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Box 4"/>
          <p:cNvSpPr/>
          <p:nvPr/>
        </p:nvSpPr>
        <p:spPr>
          <a:xfrm>
            <a:off x="3831480" y="6107760"/>
            <a:ext cx="13410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nif:Sentence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TextBox 5"/>
          <p:cNvSpPr/>
          <p:nvPr/>
        </p:nvSpPr>
        <p:spPr>
          <a:xfrm>
            <a:off x="243000" y="651960"/>
            <a:ext cx="2224800" cy="63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conll:ColumnMapping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conll:column xsd:int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Box 6"/>
          <p:cNvSpPr/>
          <p:nvPr/>
        </p:nvSpPr>
        <p:spPr>
          <a:xfrm>
            <a:off x="680760" y="2068920"/>
            <a:ext cx="13212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conll:Dialect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Elbow Connector 8"/>
          <p:cNvSpPr/>
          <p:nvPr/>
        </p:nvSpPr>
        <p:spPr>
          <a:xfrm flipH="1" flipV="1" rot="10800000">
            <a:off x="3823200" y="6292800"/>
            <a:ext cx="678600" cy="184320"/>
          </a:xfrm>
          <a:prstGeom prst="bentConnector4">
            <a:avLst>
              <a:gd name="adj1" fmla="val -33661"/>
              <a:gd name="adj2" fmla="val 223791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5" name="TextBox 9"/>
          <p:cNvSpPr/>
          <p:nvPr/>
        </p:nvSpPr>
        <p:spPr>
          <a:xfrm>
            <a:off x="2384640" y="6059160"/>
            <a:ext cx="103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Sentence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Elbow Connector 11"/>
          <p:cNvSpPr/>
          <p:nvPr/>
        </p:nvSpPr>
        <p:spPr>
          <a:xfrm flipH="1" flipV="1" rot="10800000">
            <a:off x="1465200" y="5225760"/>
            <a:ext cx="504000" cy="184320"/>
          </a:xfrm>
          <a:prstGeom prst="bentConnector4">
            <a:avLst>
              <a:gd name="adj1" fmla="val -45330"/>
              <a:gd name="adj2" fmla="val 223791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7" name="TextBox 12"/>
          <p:cNvSpPr/>
          <p:nvPr/>
        </p:nvSpPr>
        <p:spPr>
          <a:xfrm>
            <a:off x="235080" y="4916160"/>
            <a:ext cx="889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Word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8" name="Group 19"/>
          <p:cNvGrpSpPr/>
          <p:nvPr/>
        </p:nvGrpSpPr>
        <p:grpSpPr>
          <a:xfrm>
            <a:off x="6477120" y="1334880"/>
            <a:ext cx="1033200" cy="923040"/>
            <a:chOff x="6477120" y="1334880"/>
            <a:chExt cx="1033200" cy="923040"/>
          </a:xfrm>
        </p:grpSpPr>
        <p:sp>
          <p:nvSpPr>
            <p:cNvPr id="129" name="Rounded Rectangle 18"/>
            <p:cNvSpPr/>
            <p:nvPr/>
          </p:nvSpPr>
          <p:spPr>
            <a:xfrm>
              <a:off x="6477120" y="1339920"/>
              <a:ext cx="1033200" cy="91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0" name="TextBox 14"/>
            <p:cNvSpPr/>
            <p:nvPr/>
          </p:nvSpPr>
          <p:spPr>
            <a:xfrm>
              <a:off x="6502320" y="1334880"/>
              <a:ext cx="98892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Object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1" name="Group 20"/>
          <p:cNvGrpSpPr/>
          <p:nvPr/>
        </p:nvGrpSpPr>
        <p:grpSpPr>
          <a:xfrm>
            <a:off x="5314680" y="2439360"/>
            <a:ext cx="1033200" cy="645840"/>
            <a:chOff x="5314680" y="2439360"/>
            <a:chExt cx="1033200" cy="645840"/>
          </a:xfrm>
        </p:grpSpPr>
        <p:sp>
          <p:nvSpPr>
            <p:cNvPr id="132" name="TextBox 21"/>
            <p:cNvSpPr/>
            <p:nvPr/>
          </p:nvSpPr>
          <p:spPr>
            <a:xfrm>
              <a:off x="5481720" y="2439360"/>
              <a:ext cx="705240" cy="638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3" name="Rounded Rectangle 22"/>
            <p:cNvSpPr/>
            <p:nvPr/>
          </p:nvSpPr>
          <p:spPr>
            <a:xfrm>
              <a:off x="5314680" y="2442960"/>
              <a:ext cx="1033200" cy="642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4" name="Group 23"/>
          <p:cNvGrpSpPr/>
          <p:nvPr/>
        </p:nvGrpSpPr>
        <p:grpSpPr>
          <a:xfrm>
            <a:off x="7714080" y="2438280"/>
            <a:ext cx="1299240" cy="645840"/>
            <a:chOff x="7714080" y="2438280"/>
            <a:chExt cx="1299240" cy="645840"/>
          </a:xfrm>
        </p:grpSpPr>
        <p:sp>
          <p:nvSpPr>
            <p:cNvPr id="135" name="Rounded Rectangle 25"/>
            <p:cNvSpPr/>
            <p:nvPr/>
          </p:nvSpPr>
          <p:spPr>
            <a:xfrm>
              <a:off x="7714080" y="2441880"/>
              <a:ext cx="1299240" cy="642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6" name="TextBox 24"/>
            <p:cNvSpPr/>
            <p:nvPr/>
          </p:nvSpPr>
          <p:spPr>
            <a:xfrm>
              <a:off x="7779600" y="2438280"/>
              <a:ext cx="11761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arguments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7" name="Group 26"/>
          <p:cNvGrpSpPr/>
          <p:nvPr/>
        </p:nvGrpSpPr>
        <p:grpSpPr>
          <a:xfrm>
            <a:off x="7006320" y="4156920"/>
            <a:ext cx="1299240" cy="369000"/>
            <a:chOff x="7006320" y="4156920"/>
            <a:chExt cx="1299240" cy="369000"/>
          </a:xfrm>
        </p:grpSpPr>
        <p:sp>
          <p:nvSpPr>
            <p:cNvPr id="138" name="TextBox 27"/>
            <p:cNvSpPr/>
            <p:nvPr/>
          </p:nvSpPr>
          <p:spPr>
            <a:xfrm>
              <a:off x="7194960" y="4156920"/>
              <a:ext cx="929520" cy="363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conll:A0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" name="Rounded Rectangle 28"/>
            <p:cNvSpPr/>
            <p:nvPr/>
          </p:nvSpPr>
          <p:spPr>
            <a:xfrm>
              <a:off x="7006320" y="4159080"/>
              <a:ext cx="1299240" cy="366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0" name="Group 29"/>
          <p:cNvGrpSpPr/>
          <p:nvPr/>
        </p:nvGrpSpPr>
        <p:grpSpPr>
          <a:xfrm>
            <a:off x="7006320" y="4688640"/>
            <a:ext cx="1299240" cy="369000"/>
            <a:chOff x="7006320" y="4688640"/>
            <a:chExt cx="1299240" cy="369000"/>
          </a:xfrm>
        </p:grpSpPr>
        <p:sp>
          <p:nvSpPr>
            <p:cNvPr id="141" name="TextBox 30"/>
            <p:cNvSpPr/>
            <p:nvPr/>
          </p:nvSpPr>
          <p:spPr>
            <a:xfrm>
              <a:off x="7194960" y="4688640"/>
              <a:ext cx="929520" cy="363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conll:A1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2" name="Rounded Rectangle 31"/>
            <p:cNvSpPr/>
            <p:nvPr/>
          </p:nvSpPr>
          <p:spPr>
            <a:xfrm>
              <a:off x="7006320" y="4690800"/>
              <a:ext cx="1299240" cy="366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3" name="Group 32"/>
          <p:cNvGrpSpPr/>
          <p:nvPr/>
        </p:nvGrpSpPr>
        <p:grpSpPr>
          <a:xfrm>
            <a:off x="6718320" y="5184360"/>
            <a:ext cx="1598400" cy="369000"/>
            <a:chOff x="6718320" y="5184360"/>
            <a:chExt cx="1598400" cy="369000"/>
          </a:xfrm>
        </p:grpSpPr>
        <p:sp>
          <p:nvSpPr>
            <p:cNvPr id="144" name="TextBox 33"/>
            <p:cNvSpPr/>
            <p:nvPr/>
          </p:nvSpPr>
          <p:spPr>
            <a:xfrm>
              <a:off x="6770880" y="5184360"/>
              <a:ext cx="1502280" cy="363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conll:AM-TMP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" name="Rounded Rectangle 34"/>
            <p:cNvSpPr/>
            <p:nvPr/>
          </p:nvSpPr>
          <p:spPr>
            <a:xfrm>
              <a:off x="6718320" y="5186520"/>
              <a:ext cx="1598400" cy="366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46" name="TextBox 35"/>
          <p:cNvSpPr/>
          <p:nvPr/>
        </p:nvSpPr>
        <p:spPr>
          <a:xfrm>
            <a:off x="7097760" y="5835240"/>
            <a:ext cx="1976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(31 other PropBank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argument roles)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Isosceles Triangle 36"/>
          <p:cNvSpPr/>
          <p:nvPr/>
        </p:nvSpPr>
        <p:spPr>
          <a:xfrm>
            <a:off x="8411400" y="372924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8" name="Elbow Connector 40"/>
          <p:cNvSpPr/>
          <p:nvPr/>
        </p:nvSpPr>
        <p:spPr>
          <a:xfrm flipV="1">
            <a:off x="8305920" y="3965040"/>
            <a:ext cx="204840" cy="37728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9" name="Elbow Connector 41"/>
          <p:cNvSpPr/>
          <p:nvPr/>
        </p:nvSpPr>
        <p:spPr>
          <a:xfrm flipV="1">
            <a:off x="8305920" y="3964320"/>
            <a:ext cx="204840" cy="90900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Elbow Connector 45"/>
          <p:cNvSpPr/>
          <p:nvPr/>
        </p:nvSpPr>
        <p:spPr>
          <a:xfrm flipV="1">
            <a:off x="8317080" y="3964320"/>
            <a:ext cx="193680" cy="14043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1" name="Elbow Connector 47"/>
          <p:cNvSpPr/>
          <p:nvPr/>
        </p:nvSpPr>
        <p:spPr>
          <a:xfrm rot="5400000">
            <a:off x="7721640" y="4752000"/>
            <a:ext cx="1576440" cy="2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Isosceles Triangle 49"/>
          <p:cNvSpPr/>
          <p:nvPr/>
        </p:nvSpPr>
        <p:spPr>
          <a:xfrm>
            <a:off x="6897240" y="227448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3" name="Elbow Connector 51"/>
          <p:cNvSpPr/>
          <p:nvPr/>
        </p:nvSpPr>
        <p:spPr>
          <a:xfrm flipV="1">
            <a:off x="6348240" y="2510280"/>
            <a:ext cx="648360" cy="2541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4" name="Elbow Connector 53"/>
          <p:cNvSpPr/>
          <p:nvPr/>
        </p:nvSpPr>
        <p:spPr>
          <a:xfrm flipH="1" rot="16200000">
            <a:off x="7228440" y="2278080"/>
            <a:ext cx="252720" cy="7167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5" name="Isosceles Triangle 55"/>
          <p:cNvSpPr/>
          <p:nvPr/>
        </p:nvSpPr>
        <p:spPr>
          <a:xfrm>
            <a:off x="5731560" y="312192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156" name="Group 56"/>
          <p:cNvGrpSpPr/>
          <p:nvPr/>
        </p:nvGrpSpPr>
        <p:grpSpPr>
          <a:xfrm>
            <a:off x="5181480" y="3662280"/>
            <a:ext cx="1299240" cy="638280"/>
            <a:chOff x="5181480" y="3662280"/>
            <a:chExt cx="1299240" cy="638280"/>
          </a:xfrm>
        </p:grpSpPr>
        <p:sp>
          <p:nvSpPr>
            <p:cNvPr id="157" name="TextBox 57"/>
            <p:cNvSpPr/>
            <p:nvPr/>
          </p:nvSpPr>
          <p:spPr>
            <a:xfrm>
              <a:off x="5424120" y="3662280"/>
              <a:ext cx="821160" cy="638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HEAD2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8" name="Rounded Rectangle 58"/>
            <p:cNvSpPr/>
            <p:nvPr/>
          </p:nvSpPr>
          <p:spPr>
            <a:xfrm>
              <a:off x="5181480" y="3665520"/>
              <a:ext cx="1299240" cy="5994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59" name="Elbow Connector 60"/>
          <p:cNvSpPr/>
          <p:nvPr/>
        </p:nvSpPr>
        <p:spPr>
          <a:xfrm rot="5400000">
            <a:off x="5677200" y="3511080"/>
            <a:ext cx="3074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0" name="TextBox 61"/>
          <p:cNvSpPr/>
          <p:nvPr/>
        </p:nvSpPr>
        <p:spPr>
          <a:xfrm>
            <a:off x="3591720" y="3253320"/>
            <a:ext cx="151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(33 selected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column labels)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62"/>
          <p:cNvSpPr/>
          <p:nvPr/>
        </p:nvSpPr>
        <p:spPr>
          <a:xfrm>
            <a:off x="7561080" y="3120480"/>
            <a:ext cx="1555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(values of SRL-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ARGs columns)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TextBox 63"/>
          <p:cNvSpPr/>
          <p:nvPr/>
        </p:nvSpPr>
        <p:spPr>
          <a:xfrm>
            <a:off x="5125320" y="4258440"/>
            <a:ext cx="1433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(columns  for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dependency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syntax)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TextBox 69"/>
          <p:cNvSpPr/>
          <p:nvPr/>
        </p:nvSpPr>
        <p:spPr>
          <a:xfrm>
            <a:off x="1502280" y="1409760"/>
            <a:ext cx="130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conll:dialect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Straight Arrow Connector 71"/>
          <p:cNvSpPr/>
          <p:nvPr/>
        </p:nvSpPr>
        <p:spPr>
          <a:xfrm flipH="1">
            <a:off x="1341720" y="1298160"/>
            <a:ext cx="13680" cy="77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5" name="Isosceles Triangle 72"/>
          <p:cNvSpPr/>
          <p:nvPr/>
        </p:nvSpPr>
        <p:spPr>
          <a:xfrm>
            <a:off x="4425840" y="231156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6" name="TextBox 73"/>
          <p:cNvSpPr/>
          <p:nvPr/>
        </p:nvSpPr>
        <p:spPr>
          <a:xfrm>
            <a:off x="4344480" y="2957760"/>
            <a:ext cx="35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Elbow Connector 75"/>
          <p:cNvSpPr/>
          <p:nvPr/>
        </p:nvSpPr>
        <p:spPr>
          <a:xfrm flipH="1" flipV="1" rot="5400000">
            <a:off x="4318200" y="2750400"/>
            <a:ext cx="410040" cy="2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8" name="TextBox 78"/>
          <p:cNvSpPr/>
          <p:nvPr/>
        </p:nvSpPr>
        <p:spPr>
          <a:xfrm>
            <a:off x="8330040" y="5541840"/>
            <a:ext cx="35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TextBox 87"/>
          <p:cNvSpPr/>
          <p:nvPr/>
        </p:nvSpPr>
        <p:spPr>
          <a:xfrm>
            <a:off x="3209400" y="268200"/>
            <a:ext cx="1519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hasMapping /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^property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0" name="Group 90"/>
          <p:cNvGrpSpPr/>
          <p:nvPr/>
        </p:nvGrpSpPr>
        <p:grpSpPr>
          <a:xfrm>
            <a:off x="5257800" y="649080"/>
            <a:ext cx="1033200" cy="645840"/>
            <a:chOff x="5257800" y="649080"/>
            <a:chExt cx="1033200" cy="645840"/>
          </a:xfrm>
        </p:grpSpPr>
        <p:sp>
          <p:nvSpPr>
            <p:cNvPr id="171" name="TextBox 91"/>
            <p:cNvSpPr/>
            <p:nvPr/>
          </p:nvSpPr>
          <p:spPr>
            <a:xfrm>
              <a:off x="5283000" y="649080"/>
              <a:ext cx="988920" cy="638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rdfs: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2" name="Rounded Rectangle 92"/>
            <p:cNvSpPr/>
            <p:nvPr/>
          </p:nvSpPr>
          <p:spPr>
            <a:xfrm>
              <a:off x="5257800" y="652680"/>
              <a:ext cx="1033200" cy="642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73" name="Curved Connector 94"/>
          <p:cNvSpPr/>
          <p:nvPr/>
        </p:nvSpPr>
        <p:spPr>
          <a:xfrm flipV="1" rot="10800000">
            <a:off x="2482920" y="974520"/>
            <a:ext cx="2774880" cy="7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4" name="Isosceles Triangle 105"/>
          <p:cNvSpPr/>
          <p:nvPr/>
        </p:nvSpPr>
        <p:spPr>
          <a:xfrm>
            <a:off x="5675040" y="1288080"/>
            <a:ext cx="199080" cy="2354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5" name="Elbow Connector 107"/>
          <p:cNvSpPr/>
          <p:nvPr/>
        </p:nvSpPr>
        <p:spPr>
          <a:xfrm flipV="1">
            <a:off x="5042520" y="1523160"/>
            <a:ext cx="731520" cy="27324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6" name="Elbow Connector 109"/>
          <p:cNvSpPr/>
          <p:nvPr/>
        </p:nvSpPr>
        <p:spPr>
          <a:xfrm rot="10800000">
            <a:off x="5775120" y="1524240"/>
            <a:ext cx="721800" cy="2721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7" name="TextBox 115"/>
          <p:cNvSpPr/>
          <p:nvPr/>
        </p:nvSpPr>
        <p:spPr>
          <a:xfrm>
            <a:off x="471240" y="2514600"/>
            <a:ext cx="165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(instances: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20 TSV formats)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TextBox 121"/>
          <p:cNvSpPr/>
          <p:nvPr/>
        </p:nvSpPr>
        <p:spPr>
          <a:xfrm>
            <a:off x="202320" y="6183720"/>
            <a:ext cx="119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NIF 2.0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TextBox 130"/>
          <p:cNvSpPr/>
          <p:nvPr/>
        </p:nvSpPr>
        <p:spPr>
          <a:xfrm>
            <a:off x="1838520" y="3745440"/>
            <a:ext cx="129672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rdfs:domain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0" name="Group 54"/>
          <p:cNvGrpSpPr/>
          <p:nvPr/>
        </p:nvGrpSpPr>
        <p:grpSpPr>
          <a:xfrm>
            <a:off x="3975840" y="1320840"/>
            <a:ext cx="1066320" cy="988560"/>
            <a:chOff x="3975840" y="1320840"/>
            <a:chExt cx="1066320" cy="988560"/>
          </a:xfrm>
        </p:grpSpPr>
        <p:sp>
          <p:nvSpPr>
            <p:cNvPr id="181" name="Rounded Rectangle 17"/>
            <p:cNvSpPr/>
            <p:nvPr/>
          </p:nvSpPr>
          <p:spPr>
            <a:xfrm>
              <a:off x="3975840" y="1320840"/>
              <a:ext cx="1066320" cy="9885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2" name="TextBox 13"/>
            <p:cNvSpPr/>
            <p:nvPr/>
          </p:nvSpPr>
          <p:spPr>
            <a:xfrm>
              <a:off x="4012560" y="1335960"/>
              <a:ext cx="102240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Datatype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3" name="TextBox 141"/>
          <p:cNvSpPr/>
          <p:nvPr/>
        </p:nvSpPr>
        <p:spPr>
          <a:xfrm>
            <a:off x="7605000" y="304920"/>
            <a:ext cx="1462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properties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TextBox 142"/>
          <p:cNvSpPr/>
          <p:nvPr/>
        </p:nvSpPr>
        <p:spPr>
          <a:xfrm>
            <a:off x="228600" y="71640"/>
            <a:ext cx="2307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concepts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TextBox 148"/>
          <p:cNvSpPr/>
          <p:nvPr/>
        </p:nvSpPr>
        <p:spPr>
          <a:xfrm>
            <a:off x="2555280" y="5105520"/>
            <a:ext cx="2395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de-DE" sz="1800" spc="-1" strike="sngStrike">
                <a:solidFill>
                  <a:srgbClr val="000000"/>
                </a:solidFill>
                <a:latin typeface="Calibri"/>
              </a:rPr>
              <a:t>nif:sentence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(superseded 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by conll:HEAD)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rved Connector 150"/>
          <p:cNvSpPr/>
          <p:nvPr/>
        </p:nvSpPr>
        <p:spPr>
          <a:xfrm>
            <a:off x="2473560" y="5225400"/>
            <a:ext cx="2028600" cy="88164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sysDot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0" y="0"/>
            <a:ext cx="9143640" cy="6781320"/>
            <a:chOff x="0" y="0"/>
            <a:chExt cx="9143640" cy="6781320"/>
          </a:xfrm>
        </p:grpSpPr>
        <p:sp>
          <p:nvSpPr>
            <p:cNvPr id="188" name="Freeform 145"/>
            <p:cNvSpPr/>
            <p:nvPr/>
          </p:nvSpPr>
          <p:spPr>
            <a:xfrm flipH="1">
              <a:off x="5147280" y="0"/>
              <a:ext cx="3995640" cy="6721920"/>
            </a:xfrm>
            <a:custGeom>
              <a:avLst/>
              <a:gdLst/>
              <a:ahLst/>
              <a:rect l="l" t="t" r="r" b="b"/>
              <a:pathLst>
                <a:path w="3382183" h="3982154">
                  <a:moveTo>
                    <a:pt x="3361267" y="0"/>
                  </a:moveTo>
                  <a:cubicBezTo>
                    <a:pt x="3381728" y="484011"/>
                    <a:pt x="3402189" y="968022"/>
                    <a:pt x="3344334" y="1337733"/>
                  </a:cubicBezTo>
                  <a:cubicBezTo>
                    <a:pt x="3286479" y="1707444"/>
                    <a:pt x="3169356" y="1936044"/>
                    <a:pt x="3014134" y="2218266"/>
                  </a:cubicBezTo>
                  <a:cubicBezTo>
                    <a:pt x="2858912" y="2500488"/>
                    <a:pt x="2597856" y="2825044"/>
                    <a:pt x="2413000" y="3031066"/>
                  </a:cubicBezTo>
                  <a:cubicBezTo>
                    <a:pt x="2228144" y="3237088"/>
                    <a:pt x="2143478" y="3323167"/>
                    <a:pt x="1905000" y="3454400"/>
                  </a:cubicBezTo>
                  <a:cubicBezTo>
                    <a:pt x="1666522" y="3585633"/>
                    <a:pt x="1271412" y="3732388"/>
                    <a:pt x="982134" y="3818466"/>
                  </a:cubicBezTo>
                  <a:cubicBezTo>
                    <a:pt x="692856" y="3904544"/>
                    <a:pt x="333023" y="3945466"/>
                    <a:pt x="169334" y="3970866"/>
                  </a:cubicBezTo>
                  <a:cubicBezTo>
                    <a:pt x="5645" y="3996266"/>
                    <a:pt x="0" y="3970866"/>
                    <a:pt x="0" y="3970866"/>
                  </a:cubicBezTo>
                  <a:lnTo>
                    <a:pt x="0" y="3970866"/>
                  </a:lnTo>
                  <a:cubicBezTo>
                    <a:pt x="1411" y="3310466"/>
                    <a:pt x="8467" y="667455"/>
                    <a:pt x="8467" y="8466"/>
                  </a:cubicBezTo>
                  <a:lnTo>
                    <a:pt x="0" y="16933"/>
                  </a:lnTo>
                  <a:lnTo>
                    <a:pt x="3361267" y="0"/>
                  </a:lnTo>
                  <a:close/>
                </a:path>
              </a:pathLst>
            </a:custGeom>
            <a:gradFill rotWithShape="0">
              <a:gsLst>
                <a:gs pos="43000">
                  <a:srgbClr val="ffffff"/>
                </a:gs>
                <a:gs pos="100000">
                  <a:srgbClr val="f2f2f2"/>
                </a:gs>
              </a:gsLst>
              <a:lin ang="18900000"/>
            </a:gradFill>
            <a:ln>
              <a:noFill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89" name="Freeform 144"/>
            <p:cNvSpPr/>
            <p:nvPr/>
          </p:nvSpPr>
          <p:spPr>
            <a:xfrm>
              <a:off x="0" y="0"/>
              <a:ext cx="5209560" cy="4833720"/>
            </a:xfrm>
            <a:custGeom>
              <a:avLst/>
              <a:gdLst/>
              <a:ahLst/>
              <a:rect l="l" t="t" r="r" b="b"/>
              <a:pathLst>
                <a:path w="3382183" h="3982154">
                  <a:moveTo>
                    <a:pt x="3361267" y="0"/>
                  </a:moveTo>
                  <a:cubicBezTo>
                    <a:pt x="3381728" y="484011"/>
                    <a:pt x="3402189" y="968022"/>
                    <a:pt x="3344334" y="1337733"/>
                  </a:cubicBezTo>
                  <a:cubicBezTo>
                    <a:pt x="3286479" y="1707444"/>
                    <a:pt x="3169356" y="1936044"/>
                    <a:pt x="3014134" y="2218266"/>
                  </a:cubicBezTo>
                  <a:cubicBezTo>
                    <a:pt x="2858912" y="2500488"/>
                    <a:pt x="2597856" y="2825044"/>
                    <a:pt x="2413000" y="3031066"/>
                  </a:cubicBezTo>
                  <a:cubicBezTo>
                    <a:pt x="2228144" y="3237088"/>
                    <a:pt x="2143478" y="3323167"/>
                    <a:pt x="1905000" y="3454400"/>
                  </a:cubicBezTo>
                  <a:cubicBezTo>
                    <a:pt x="1666522" y="3585633"/>
                    <a:pt x="1271412" y="3732388"/>
                    <a:pt x="982134" y="3818466"/>
                  </a:cubicBezTo>
                  <a:cubicBezTo>
                    <a:pt x="692856" y="3904544"/>
                    <a:pt x="333023" y="3945466"/>
                    <a:pt x="169334" y="3970866"/>
                  </a:cubicBezTo>
                  <a:cubicBezTo>
                    <a:pt x="5645" y="3996266"/>
                    <a:pt x="0" y="3970866"/>
                    <a:pt x="0" y="3970866"/>
                  </a:cubicBezTo>
                  <a:lnTo>
                    <a:pt x="0" y="3970866"/>
                  </a:lnTo>
                  <a:cubicBezTo>
                    <a:pt x="1411" y="3310466"/>
                    <a:pt x="8467" y="667455"/>
                    <a:pt x="8467" y="8466"/>
                  </a:cubicBezTo>
                  <a:lnTo>
                    <a:pt x="0" y="16933"/>
                  </a:lnTo>
                  <a:lnTo>
                    <a:pt x="3361267" y="0"/>
                  </a:lnTo>
                  <a:close/>
                </a:path>
              </a:pathLst>
            </a:custGeom>
            <a:gradFill rotWithShape="0">
              <a:gsLst>
                <a:gs pos="33000">
                  <a:srgbClr val="ffffff">
                    <a:alpha val="0"/>
                  </a:srgbClr>
                </a:gs>
                <a:gs pos="100000">
                  <a:srgbClr val="ffffff">
                    <a:alpha val="50196"/>
                  </a:srgbClr>
                </a:gs>
              </a:gsLst>
              <a:lin ang="13500000"/>
            </a:gradFill>
            <a:ln>
              <a:noFill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0" name="Freeform 120"/>
            <p:cNvSpPr/>
            <p:nvPr/>
          </p:nvSpPr>
          <p:spPr>
            <a:xfrm>
              <a:off x="125280" y="4475160"/>
              <a:ext cx="6159600" cy="2306160"/>
            </a:xfrm>
            <a:custGeom>
              <a:avLst/>
              <a:gdLst/>
              <a:ahLst/>
              <a:rect l="l" t="t" r="r" b="b"/>
              <a:pathLst>
                <a:path w="5578906" h="2581330">
                  <a:moveTo>
                    <a:pt x="42333" y="0"/>
                  </a:moveTo>
                  <a:cubicBezTo>
                    <a:pt x="711905" y="23989"/>
                    <a:pt x="1381477" y="47978"/>
                    <a:pt x="2074333" y="177800"/>
                  </a:cubicBezTo>
                  <a:cubicBezTo>
                    <a:pt x="2767189" y="307622"/>
                    <a:pt x="3654778" y="551744"/>
                    <a:pt x="4199467" y="778933"/>
                  </a:cubicBezTo>
                  <a:cubicBezTo>
                    <a:pt x="4744156" y="1006122"/>
                    <a:pt x="5115278" y="1251655"/>
                    <a:pt x="5342467" y="1540933"/>
                  </a:cubicBezTo>
                  <a:cubicBezTo>
                    <a:pt x="5569656" y="1830211"/>
                    <a:pt x="5525911" y="2355144"/>
                    <a:pt x="5562600" y="2514600"/>
                  </a:cubicBezTo>
                  <a:cubicBezTo>
                    <a:pt x="5599289" y="2674056"/>
                    <a:pt x="5562600" y="2497667"/>
                    <a:pt x="5562600" y="2497667"/>
                  </a:cubicBezTo>
                  <a:lnTo>
                    <a:pt x="0" y="2497667"/>
                  </a:lnTo>
                  <a:lnTo>
                    <a:pt x="0" y="2497667"/>
                  </a:lnTo>
                  <a:lnTo>
                    <a:pt x="42333" y="0"/>
                  </a:lnTo>
                  <a:close/>
                </a:path>
              </a:pathLst>
            </a:custGeom>
            <a:gradFill rotWithShape="0">
              <a:gsLst>
                <a:gs pos="0">
                  <a:srgbClr val="bfd4fe"/>
                </a:gs>
                <a:gs pos="100000">
                  <a:srgbClr val="e5efff"/>
                </a:gs>
              </a:gsLst>
              <a:lin ang="16200000"/>
            </a:gradFill>
            <a:ln>
              <a:noFill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1" name="Curved Connector 123"/>
            <p:cNvSpPr/>
            <p:nvPr/>
          </p:nvSpPr>
          <p:spPr>
            <a:xfrm flipV="1" rot="10800000">
              <a:off x="2315880" y="2216160"/>
              <a:ext cx="1860840" cy="2882160"/>
            </a:xfrm>
            <a:prstGeom prst="curvedConnector2">
              <a:avLst/>
            </a:prstGeom>
            <a:noFill/>
            <a:ln>
              <a:solidFill>
                <a:srgbClr val="000000"/>
              </a:solidFill>
              <a:prstDash val="dash"/>
              <a:round/>
              <a:tailEnd len="med" type="arrow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2" name="Curved Connector 131"/>
            <p:cNvSpPr/>
            <p:nvPr/>
          </p:nvSpPr>
          <p:spPr>
            <a:xfrm flipV="1" rot="10800000">
              <a:off x="2316240" y="2169720"/>
              <a:ext cx="4188600" cy="2927880"/>
            </a:xfrm>
            <a:prstGeom prst="curvedConnector2">
              <a:avLst/>
            </a:prstGeom>
            <a:noFill/>
            <a:ln>
              <a:solidFill>
                <a:srgbClr val="000000"/>
              </a:solidFill>
              <a:prstDash val="dash"/>
              <a:round/>
              <a:tailEnd len="med" type="arrow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3" name="Rectangle 136"/>
            <p:cNvSpPr/>
            <p:nvPr/>
          </p:nvSpPr>
          <p:spPr>
            <a:xfrm>
              <a:off x="4176720" y="1751400"/>
              <a:ext cx="970920" cy="9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TextBox 3"/>
            <p:cNvSpPr/>
            <p:nvPr/>
          </p:nvSpPr>
          <p:spPr>
            <a:xfrm>
              <a:off x="1908000" y="5098320"/>
              <a:ext cx="815040" cy="302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nif:Word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5" name="TextBox 4"/>
            <p:cNvSpPr/>
            <p:nvPr/>
          </p:nvSpPr>
          <p:spPr>
            <a:xfrm>
              <a:off x="4061520" y="6051600"/>
              <a:ext cx="1081800" cy="302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nif:Sentence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6" name="TextBox 5"/>
            <p:cNvSpPr/>
            <p:nvPr/>
          </p:nvSpPr>
          <p:spPr>
            <a:xfrm>
              <a:off x="628200" y="1176480"/>
              <a:ext cx="1772280" cy="515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conll:ColumnMapping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conll:column xsd:int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7" name="TextBox 6"/>
            <p:cNvSpPr/>
            <p:nvPr/>
          </p:nvSpPr>
          <p:spPr>
            <a:xfrm>
              <a:off x="1751760" y="2296080"/>
              <a:ext cx="681120" cy="515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Dialect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8" name="Elbow Connector 8"/>
            <p:cNvSpPr/>
            <p:nvPr/>
          </p:nvSpPr>
          <p:spPr>
            <a:xfrm flipH="1" flipV="1" rot="10800000">
              <a:off x="4037760" y="6211080"/>
              <a:ext cx="564120" cy="159480"/>
            </a:xfrm>
            <a:prstGeom prst="bentConnector4">
              <a:avLst>
                <a:gd name="adj1" fmla="val -41700"/>
                <a:gd name="adj2" fmla="val 248550"/>
              </a:avLst>
            </a:prstGeom>
            <a:noFill/>
            <a:ln>
              <a:solidFill>
                <a:srgbClr val="000000"/>
              </a:solidFill>
              <a:round/>
              <a:tailEnd len="med" type="arrow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9" name="TextBox 9"/>
            <p:cNvSpPr/>
            <p:nvPr/>
          </p:nvSpPr>
          <p:spPr>
            <a:xfrm>
              <a:off x="2777760" y="6008400"/>
              <a:ext cx="84564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nif:next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Sentence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00" name="Elbow Connector 11"/>
            <p:cNvSpPr/>
            <p:nvPr/>
          </p:nvSpPr>
          <p:spPr>
            <a:xfrm flipH="1" flipV="1" rot="10800000">
              <a:off x="1891080" y="5257800"/>
              <a:ext cx="424800" cy="159480"/>
            </a:xfrm>
            <a:prstGeom prst="bentConnector4">
              <a:avLst>
                <a:gd name="adj1" fmla="val -55386"/>
                <a:gd name="adj2" fmla="val 248550"/>
              </a:avLst>
            </a:prstGeom>
            <a:noFill/>
            <a:ln>
              <a:solidFill>
                <a:srgbClr val="000000"/>
              </a:solidFill>
              <a:round/>
              <a:tailEnd len="med" type="arrow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01" name="TextBox 12"/>
            <p:cNvSpPr/>
            <p:nvPr/>
          </p:nvSpPr>
          <p:spPr>
            <a:xfrm>
              <a:off x="809640" y="4987080"/>
              <a:ext cx="7326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nif:next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Word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02" name="Group 19"/>
            <p:cNvGrpSpPr/>
            <p:nvPr/>
          </p:nvGrpSpPr>
          <p:grpSpPr>
            <a:xfrm>
              <a:off x="6454440" y="1786680"/>
              <a:ext cx="940680" cy="824760"/>
              <a:chOff x="6454440" y="1786680"/>
              <a:chExt cx="940680" cy="824760"/>
            </a:xfrm>
          </p:grpSpPr>
          <p:sp>
            <p:nvSpPr>
              <p:cNvPr id="203" name="Rounded Rectangle 18"/>
              <p:cNvSpPr/>
              <p:nvPr/>
            </p:nvSpPr>
            <p:spPr>
              <a:xfrm>
                <a:off x="6454440" y="1791360"/>
                <a:ext cx="940680" cy="82008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4" name="TextBox 14"/>
              <p:cNvSpPr/>
              <p:nvPr/>
            </p:nvSpPr>
            <p:spPr>
              <a:xfrm>
                <a:off x="6522480" y="1786680"/>
                <a:ext cx="810360" cy="72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Object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Property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205" name="Group 20"/>
            <p:cNvGrpSpPr/>
            <p:nvPr/>
          </p:nvGrpSpPr>
          <p:grpSpPr>
            <a:xfrm>
              <a:off x="5396040" y="2773800"/>
              <a:ext cx="940680" cy="577440"/>
              <a:chOff x="5396040" y="2773800"/>
              <a:chExt cx="940680" cy="577440"/>
            </a:xfrm>
          </p:grpSpPr>
          <p:sp>
            <p:nvSpPr>
              <p:cNvPr id="206" name="TextBox 21"/>
              <p:cNvSpPr/>
              <p:nvPr/>
            </p:nvSpPr>
            <p:spPr>
              <a:xfrm>
                <a:off x="5573520" y="2773800"/>
                <a:ext cx="591120" cy="5158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HEAD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7" name="Rounded Rectangle 22"/>
              <p:cNvSpPr/>
              <p:nvPr/>
            </p:nvSpPr>
            <p:spPr>
              <a:xfrm>
                <a:off x="5396040" y="2777040"/>
                <a:ext cx="940680" cy="57420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08" name="Group 23"/>
            <p:cNvGrpSpPr/>
            <p:nvPr/>
          </p:nvGrpSpPr>
          <p:grpSpPr>
            <a:xfrm>
              <a:off x="7580880" y="2772720"/>
              <a:ext cx="1182960" cy="577440"/>
              <a:chOff x="7580880" y="2772720"/>
              <a:chExt cx="1182960" cy="577440"/>
            </a:xfrm>
          </p:grpSpPr>
          <p:sp>
            <p:nvSpPr>
              <p:cNvPr id="209" name="Rounded Rectangle 25"/>
              <p:cNvSpPr/>
              <p:nvPr/>
            </p:nvSpPr>
            <p:spPr>
              <a:xfrm>
                <a:off x="7580880" y="2775960"/>
                <a:ext cx="1182960" cy="5742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0" name="TextBox 24"/>
              <p:cNvSpPr/>
              <p:nvPr/>
            </p:nvSpPr>
            <p:spPr>
              <a:xfrm>
                <a:off x="7698960" y="2772720"/>
                <a:ext cx="953640" cy="515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arguments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211" name="Group 26"/>
            <p:cNvGrpSpPr/>
            <p:nvPr/>
          </p:nvGrpSpPr>
          <p:grpSpPr>
            <a:xfrm>
              <a:off x="6936480" y="4308480"/>
              <a:ext cx="1182960" cy="329760"/>
              <a:chOff x="6936480" y="4308480"/>
              <a:chExt cx="1182960" cy="329760"/>
            </a:xfrm>
          </p:grpSpPr>
          <p:sp>
            <p:nvSpPr>
              <p:cNvPr id="212" name="TextBox 27"/>
              <p:cNvSpPr/>
              <p:nvPr/>
            </p:nvSpPr>
            <p:spPr>
              <a:xfrm>
                <a:off x="7148160" y="4308480"/>
                <a:ext cx="766440" cy="302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conll:A0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13" name="Rounded Rectangle 28"/>
              <p:cNvSpPr/>
              <p:nvPr/>
            </p:nvSpPr>
            <p:spPr>
              <a:xfrm>
                <a:off x="6936480" y="4310280"/>
                <a:ext cx="1182960" cy="32796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4" name="Group 29"/>
            <p:cNvGrpSpPr/>
            <p:nvPr/>
          </p:nvGrpSpPr>
          <p:grpSpPr>
            <a:xfrm>
              <a:off x="6936480" y="4783680"/>
              <a:ext cx="1182960" cy="329760"/>
              <a:chOff x="6936480" y="4783680"/>
              <a:chExt cx="1182960" cy="329760"/>
            </a:xfrm>
          </p:grpSpPr>
          <p:sp>
            <p:nvSpPr>
              <p:cNvPr id="215" name="TextBox 30"/>
              <p:cNvSpPr/>
              <p:nvPr/>
            </p:nvSpPr>
            <p:spPr>
              <a:xfrm>
                <a:off x="7148160" y="4783680"/>
                <a:ext cx="766440" cy="302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conll:A1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16" name="Rounded Rectangle 31"/>
              <p:cNvSpPr/>
              <p:nvPr/>
            </p:nvSpPr>
            <p:spPr>
              <a:xfrm>
                <a:off x="6936480" y="4785480"/>
                <a:ext cx="1182960" cy="32796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7" name="Group 32"/>
            <p:cNvGrpSpPr/>
            <p:nvPr/>
          </p:nvGrpSpPr>
          <p:grpSpPr>
            <a:xfrm>
              <a:off x="6674040" y="5226480"/>
              <a:ext cx="1455480" cy="329760"/>
              <a:chOff x="6674040" y="5226480"/>
              <a:chExt cx="1455480" cy="329760"/>
            </a:xfrm>
          </p:grpSpPr>
          <p:sp>
            <p:nvSpPr>
              <p:cNvPr id="218" name="TextBox 33"/>
              <p:cNvSpPr/>
              <p:nvPr/>
            </p:nvSpPr>
            <p:spPr>
              <a:xfrm>
                <a:off x="6798960" y="5226480"/>
                <a:ext cx="1214280" cy="302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conll:AM-TMP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19" name="Rounded Rectangle 34"/>
              <p:cNvSpPr/>
              <p:nvPr/>
            </p:nvSpPr>
            <p:spPr>
              <a:xfrm>
                <a:off x="6674040" y="5228280"/>
                <a:ext cx="1455480" cy="32796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20" name="TextBox 35"/>
            <p:cNvSpPr/>
            <p:nvPr/>
          </p:nvSpPr>
          <p:spPr>
            <a:xfrm>
              <a:off x="7130160" y="5808240"/>
              <a:ext cx="15786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(31 other PropBank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argument roles)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1" name="Isosceles Triangle 36"/>
            <p:cNvSpPr/>
            <p:nvPr/>
          </p:nvSpPr>
          <p:spPr>
            <a:xfrm>
              <a:off x="8215920" y="3926520"/>
              <a:ext cx="181080" cy="2102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2" name="Elbow Connector 40"/>
            <p:cNvSpPr/>
            <p:nvPr/>
          </p:nvSpPr>
          <p:spPr>
            <a:xfrm flipV="1">
              <a:off x="8119800" y="4137120"/>
              <a:ext cx="186480" cy="33696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3" name="Elbow Connector 41"/>
            <p:cNvSpPr/>
            <p:nvPr/>
          </p:nvSpPr>
          <p:spPr>
            <a:xfrm flipV="1">
              <a:off x="8119800" y="4137120"/>
              <a:ext cx="186480" cy="81216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4" name="Elbow Connector 45"/>
            <p:cNvSpPr/>
            <p:nvPr/>
          </p:nvSpPr>
          <p:spPr>
            <a:xfrm flipV="1">
              <a:off x="8129880" y="4137120"/>
              <a:ext cx="176400" cy="125496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5" name="Elbow Connector 47"/>
            <p:cNvSpPr/>
            <p:nvPr/>
          </p:nvSpPr>
          <p:spPr>
            <a:xfrm rot="5400000">
              <a:off x="7601760" y="4840920"/>
              <a:ext cx="1408680" cy="7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6" name="Isosceles Triangle 49"/>
            <p:cNvSpPr/>
            <p:nvPr/>
          </p:nvSpPr>
          <p:spPr>
            <a:xfrm>
              <a:off x="6837120" y="2626200"/>
              <a:ext cx="181080" cy="2102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7" name="Elbow Connector 51"/>
            <p:cNvSpPr/>
            <p:nvPr/>
          </p:nvSpPr>
          <p:spPr>
            <a:xfrm flipV="1">
              <a:off x="6337080" y="2836800"/>
              <a:ext cx="590400" cy="22680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8" name="Elbow Connector 53"/>
            <p:cNvSpPr/>
            <p:nvPr/>
          </p:nvSpPr>
          <p:spPr>
            <a:xfrm flipH="1" rot="16200000">
              <a:off x="7140600" y="2623320"/>
              <a:ext cx="226080" cy="65268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9" name="Isosceles Triangle 55"/>
            <p:cNvSpPr/>
            <p:nvPr/>
          </p:nvSpPr>
          <p:spPr>
            <a:xfrm>
              <a:off x="5775840" y="3383640"/>
              <a:ext cx="181080" cy="2102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230" name="Group 56"/>
            <p:cNvGrpSpPr/>
            <p:nvPr/>
          </p:nvGrpSpPr>
          <p:grpSpPr>
            <a:xfrm>
              <a:off x="5274720" y="3866400"/>
              <a:ext cx="1182960" cy="538560"/>
              <a:chOff x="5274720" y="3866400"/>
              <a:chExt cx="1182960" cy="538560"/>
            </a:xfrm>
          </p:grpSpPr>
          <p:sp>
            <p:nvSpPr>
              <p:cNvPr id="231" name="TextBox 57"/>
              <p:cNvSpPr/>
              <p:nvPr/>
            </p:nvSpPr>
            <p:spPr>
              <a:xfrm>
                <a:off x="5529240" y="3866400"/>
                <a:ext cx="681120" cy="5158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HEAD2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32" name="Rounded Rectangle 58"/>
              <p:cNvSpPr/>
              <p:nvPr/>
            </p:nvSpPr>
            <p:spPr>
              <a:xfrm>
                <a:off x="5274720" y="3869280"/>
                <a:ext cx="1182960" cy="53568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33" name="Elbow Connector 60"/>
            <p:cNvSpPr/>
            <p:nvPr/>
          </p:nvSpPr>
          <p:spPr>
            <a:xfrm rot="5400000">
              <a:off x="5729040" y="3731760"/>
              <a:ext cx="27468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34" name="TextBox 61"/>
            <p:cNvSpPr/>
            <p:nvPr/>
          </p:nvSpPr>
          <p:spPr>
            <a:xfrm>
              <a:off x="3904920" y="3501000"/>
              <a:ext cx="122508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(33 selected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column labels)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5" name="TextBox 62"/>
            <p:cNvSpPr/>
            <p:nvPr/>
          </p:nvSpPr>
          <p:spPr>
            <a:xfrm>
              <a:off x="7458840" y="3382200"/>
              <a:ext cx="125568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(values of SRL-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ARGs columns)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6" name="TextBox 63"/>
            <p:cNvSpPr/>
            <p:nvPr/>
          </p:nvSpPr>
          <p:spPr>
            <a:xfrm>
              <a:off x="5297400" y="4399200"/>
              <a:ext cx="115812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(columns  for 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dependency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syntax)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7" name="TextBox 69"/>
            <p:cNvSpPr/>
            <p:nvPr/>
          </p:nvSpPr>
          <p:spPr>
            <a:xfrm>
              <a:off x="1921320" y="1853640"/>
              <a:ext cx="6642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dialect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8" name="Straight Arrow Connector 71"/>
            <p:cNvSpPr/>
            <p:nvPr/>
          </p:nvSpPr>
          <p:spPr>
            <a:xfrm>
              <a:off x="1514520" y="1719360"/>
              <a:ext cx="578160" cy="57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arrow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39" name="Isosceles Triangle 72"/>
            <p:cNvSpPr/>
            <p:nvPr/>
          </p:nvSpPr>
          <p:spPr>
            <a:xfrm>
              <a:off x="4586400" y="2659320"/>
              <a:ext cx="181080" cy="2102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40" name="TextBox 73"/>
            <p:cNvSpPr/>
            <p:nvPr/>
          </p:nvSpPr>
          <p:spPr>
            <a:xfrm>
              <a:off x="4516560" y="3236760"/>
              <a:ext cx="3182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...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41" name="Elbow Connector 75"/>
            <p:cNvSpPr/>
            <p:nvPr/>
          </p:nvSpPr>
          <p:spPr>
            <a:xfrm flipH="1" flipV="1" rot="5400000">
              <a:off x="4493520" y="3052800"/>
              <a:ext cx="366480" cy="7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42" name="TextBox 78"/>
            <p:cNvSpPr/>
            <p:nvPr/>
          </p:nvSpPr>
          <p:spPr>
            <a:xfrm>
              <a:off x="8145720" y="5546160"/>
              <a:ext cx="3182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...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43" name="TextBox 87"/>
            <p:cNvSpPr/>
            <p:nvPr/>
          </p:nvSpPr>
          <p:spPr>
            <a:xfrm>
              <a:off x="3561120" y="833400"/>
              <a:ext cx="12189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hasMapping / 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^property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44" name="Group 90"/>
            <p:cNvGrpSpPr/>
            <p:nvPr/>
          </p:nvGrpSpPr>
          <p:grpSpPr>
            <a:xfrm>
              <a:off x="5344200" y="1173960"/>
              <a:ext cx="940680" cy="577440"/>
              <a:chOff x="5344200" y="1173960"/>
              <a:chExt cx="940680" cy="577440"/>
            </a:xfrm>
          </p:grpSpPr>
          <p:sp>
            <p:nvSpPr>
              <p:cNvPr id="245" name="TextBox 91"/>
              <p:cNvSpPr/>
              <p:nvPr/>
            </p:nvSpPr>
            <p:spPr>
              <a:xfrm>
                <a:off x="5412240" y="1173960"/>
                <a:ext cx="810360" cy="5158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rdfs: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Property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46" name="Rounded Rectangle 92"/>
              <p:cNvSpPr/>
              <p:nvPr/>
            </p:nvSpPr>
            <p:spPr>
              <a:xfrm>
                <a:off x="5344200" y="1177200"/>
                <a:ext cx="940680" cy="57420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47" name="Curved Connector 94"/>
            <p:cNvSpPr/>
            <p:nvPr/>
          </p:nvSpPr>
          <p:spPr>
            <a:xfrm rot="10800000">
              <a:off x="2438640" y="1447920"/>
              <a:ext cx="2905560" cy="15840"/>
            </a:xfrm>
            <a:prstGeom prst="curved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round/>
              <a:tailEnd len="med" type="arrow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48" name="Isosceles Triangle 105"/>
            <p:cNvSpPr/>
            <p:nvPr/>
          </p:nvSpPr>
          <p:spPr>
            <a:xfrm>
              <a:off x="5724000" y="1744920"/>
              <a:ext cx="181080" cy="2102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49" name="Elbow Connector 107"/>
            <p:cNvSpPr/>
            <p:nvPr/>
          </p:nvSpPr>
          <p:spPr>
            <a:xfrm flipV="1">
              <a:off x="5114160" y="1954800"/>
              <a:ext cx="700200" cy="21492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50" name="Elbow Connector 109"/>
            <p:cNvSpPr/>
            <p:nvPr/>
          </p:nvSpPr>
          <p:spPr>
            <a:xfrm rot="10800000">
              <a:off x="5815080" y="1956240"/>
              <a:ext cx="689760" cy="21384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51" name="TextBox 115"/>
            <p:cNvSpPr/>
            <p:nvPr/>
          </p:nvSpPr>
          <p:spPr>
            <a:xfrm>
              <a:off x="1555920" y="2840760"/>
              <a:ext cx="99036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(instances: 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20 TSV 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formats)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52" name="TextBox 121"/>
            <p:cNvSpPr/>
            <p:nvPr/>
          </p:nvSpPr>
          <p:spPr>
            <a:xfrm>
              <a:off x="749520" y="6119640"/>
              <a:ext cx="907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</a:rPr>
                <a:t>NIF 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" name="TextBox 130"/>
            <p:cNvSpPr/>
            <p:nvPr/>
          </p:nvSpPr>
          <p:spPr>
            <a:xfrm>
              <a:off x="2244240" y="3940920"/>
              <a:ext cx="1052640" cy="3027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rdfs:domain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54" name="Group 54"/>
            <p:cNvGrpSpPr/>
            <p:nvPr/>
          </p:nvGrpSpPr>
          <p:grpSpPr>
            <a:xfrm>
              <a:off x="4176720" y="1774080"/>
              <a:ext cx="970920" cy="883440"/>
              <a:chOff x="4176720" y="1774080"/>
              <a:chExt cx="970920" cy="883440"/>
            </a:xfrm>
          </p:grpSpPr>
          <p:sp>
            <p:nvSpPr>
              <p:cNvPr id="255" name="Rounded Rectangle 17"/>
              <p:cNvSpPr/>
              <p:nvPr/>
            </p:nvSpPr>
            <p:spPr>
              <a:xfrm>
                <a:off x="4176720" y="1774080"/>
                <a:ext cx="970920" cy="88344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6" name="TextBox 13"/>
              <p:cNvSpPr/>
              <p:nvPr/>
            </p:nvSpPr>
            <p:spPr>
              <a:xfrm>
                <a:off x="4256640" y="1787760"/>
                <a:ext cx="838080" cy="72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conll: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Datatype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</a:rPr>
                  <a:t>Property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257" name="TextBox 141"/>
            <p:cNvSpPr/>
            <p:nvPr/>
          </p:nvSpPr>
          <p:spPr>
            <a:xfrm>
              <a:off x="5979240" y="685800"/>
              <a:ext cx="31644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CoNLL properties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8" name="TextBox 142"/>
            <p:cNvSpPr/>
            <p:nvPr/>
          </p:nvSpPr>
          <p:spPr>
            <a:xfrm>
              <a:off x="406800" y="609480"/>
              <a:ext cx="3555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CoNLL concepts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9" name="TextBox 148"/>
            <p:cNvSpPr/>
            <p:nvPr/>
          </p:nvSpPr>
          <p:spPr>
            <a:xfrm>
              <a:off x="2890800" y="5155920"/>
              <a:ext cx="210276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   </a:t>
              </a:r>
              <a:r>
                <a:rPr b="0" lang="de-DE" sz="1400" spc="-1" strike="sngStrike">
                  <a:solidFill>
                    <a:srgbClr val="000000"/>
                  </a:solidFill>
                  <a:latin typeface="Calibri"/>
                </a:rPr>
                <a:t>nif:sentence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(superseded  </a:t>
              </a: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i="1" lang="de-DE" sz="1400" spc="-1" strike="noStrike">
                  <a:solidFill>
                    <a:srgbClr val="000000"/>
                  </a:solidFill>
                  <a:latin typeface="Calibri"/>
                </a:rPr>
                <a:t>by conll:HEAD)    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0" name="Curved Connector 150"/>
            <p:cNvSpPr/>
            <p:nvPr/>
          </p:nvSpPr>
          <p:spPr>
            <a:xfrm>
              <a:off x="2740680" y="5258160"/>
              <a:ext cx="1861560" cy="793080"/>
            </a:xfrm>
            <a:prstGeom prst="curvedConnector2">
              <a:avLst/>
            </a:prstGeom>
            <a:noFill/>
            <a:ln>
              <a:solidFill>
                <a:srgbClr val="000000"/>
              </a:solidFill>
              <a:prstDash val="sysDot"/>
              <a:round/>
              <a:tailEnd len="med" type="arrow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261" name="TextBox 76"/>
          <p:cNvSpPr/>
          <p:nvPr/>
        </p:nvSpPr>
        <p:spPr>
          <a:xfrm>
            <a:off x="524880" y="2286000"/>
            <a:ext cx="840960" cy="515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Encoding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2" name="Straight Arrow Connector 77"/>
          <p:cNvSpPr/>
          <p:nvPr/>
        </p:nvSpPr>
        <p:spPr>
          <a:xfrm flipH="1">
            <a:off x="945720" y="1719360"/>
            <a:ext cx="56808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3" name="TextBox 79"/>
          <p:cNvSpPr/>
          <p:nvPr/>
        </p:nvSpPr>
        <p:spPr>
          <a:xfrm>
            <a:off x="309960" y="1828800"/>
            <a:ext cx="842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encoding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TextBox 80"/>
          <p:cNvSpPr/>
          <p:nvPr/>
        </p:nvSpPr>
        <p:spPr>
          <a:xfrm>
            <a:off x="134640" y="2819520"/>
            <a:ext cx="14184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(instances: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bracketEncoding,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IOBESEncoding,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etc.)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val 43"/>
          <p:cNvSpPr/>
          <p:nvPr/>
        </p:nvSpPr>
        <p:spPr>
          <a:xfrm rot="306000">
            <a:off x="185760" y="5047920"/>
            <a:ext cx="5965560" cy="16243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Freeform 145"/>
          <p:cNvSpPr/>
          <p:nvPr/>
        </p:nvSpPr>
        <p:spPr>
          <a:xfrm flipH="1">
            <a:off x="5139720" y="-93240"/>
            <a:ext cx="4080240" cy="6264720"/>
          </a:xfrm>
          <a:custGeom>
            <a:avLst/>
            <a:gdLst/>
            <a:ahLst/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rotWithShape="0">
            <a:gsLst>
              <a:gs pos="43000">
                <a:srgbClr val="ffffff"/>
              </a:gs>
              <a:gs pos="100000">
                <a:srgbClr val="f2f2f2"/>
              </a:gs>
            </a:gsLst>
            <a:lin ang="189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7" name="Freeform 144"/>
          <p:cNvSpPr/>
          <p:nvPr/>
        </p:nvSpPr>
        <p:spPr>
          <a:xfrm>
            <a:off x="-8640" y="-16920"/>
            <a:ext cx="5209560" cy="4300200"/>
          </a:xfrm>
          <a:custGeom>
            <a:avLst/>
            <a:gdLst/>
            <a:ahLst/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rotWithShape="0">
            <a:gsLst>
              <a:gs pos="33000">
                <a:srgbClr val="ffffff">
                  <a:alpha val="0"/>
                </a:srgbClr>
              </a:gs>
              <a:gs pos="100000">
                <a:srgbClr val="ffffff">
                  <a:alpha val="50196"/>
                </a:srgbClr>
              </a:gs>
            </a:gsLst>
            <a:lin ang="135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8" name="TextBox 5"/>
          <p:cNvSpPr/>
          <p:nvPr/>
        </p:nvSpPr>
        <p:spPr>
          <a:xfrm>
            <a:off x="467280" y="639720"/>
            <a:ext cx="177228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conll:ColumnMapping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conll:column xsd:int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" name="TextBox 6"/>
          <p:cNvSpPr/>
          <p:nvPr/>
        </p:nvSpPr>
        <p:spPr>
          <a:xfrm>
            <a:off x="1590840" y="1749600"/>
            <a:ext cx="68112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Dialect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70" name="Group 19"/>
          <p:cNvGrpSpPr/>
          <p:nvPr/>
        </p:nvGrpSpPr>
        <p:grpSpPr>
          <a:xfrm>
            <a:off x="6445800" y="1240920"/>
            <a:ext cx="940680" cy="820080"/>
            <a:chOff x="6445800" y="1240920"/>
            <a:chExt cx="940680" cy="820080"/>
          </a:xfrm>
        </p:grpSpPr>
        <p:sp>
          <p:nvSpPr>
            <p:cNvPr id="271" name="Rounded Rectangle 18"/>
            <p:cNvSpPr/>
            <p:nvPr/>
          </p:nvSpPr>
          <p:spPr>
            <a:xfrm>
              <a:off x="6445800" y="1240920"/>
              <a:ext cx="940680" cy="8200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2" name="TextBox 14"/>
            <p:cNvSpPr/>
            <p:nvPr/>
          </p:nvSpPr>
          <p:spPr>
            <a:xfrm>
              <a:off x="6513840" y="1254960"/>
              <a:ext cx="81036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Object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73" name="Group 20"/>
          <p:cNvGrpSpPr/>
          <p:nvPr/>
        </p:nvGrpSpPr>
        <p:grpSpPr>
          <a:xfrm>
            <a:off x="5387400" y="2226600"/>
            <a:ext cx="940680" cy="574200"/>
            <a:chOff x="5387400" y="2226600"/>
            <a:chExt cx="940680" cy="574200"/>
          </a:xfrm>
        </p:grpSpPr>
        <p:sp>
          <p:nvSpPr>
            <p:cNvPr id="274" name="TextBox 21"/>
            <p:cNvSpPr/>
            <p:nvPr/>
          </p:nvSpPr>
          <p:spPr>
            <a:xfrm>
              <a:off x="5565240" y="2237040"/>
              <a:ext cx="591120" cy="515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5" name="Rounded Rectangle 22"/>
            <p:cNvSpPr/>
            <p:nvPr/>
          </p:nvSpPr>
          <p:spPr>
            <a:xfrm>
              <a:off x="5387400" y="2226600"/>
              <a:ext cx="940680" cy="5742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76" name="Group 23"/>
          <p:cNvGrpSpPr/>
          <p:nvPr/>
        </p:nvGrpSpPr>
        <p:grpSpPr>
          <a:xfrm>
            <a:off x="7572240" y="2225520"/>
            <a:ext cx="1182960" cy="574200"/>
            <a:chOff x="7572240" y="2225520"/>
            <a:chExt cx="1182960" cy="574200"/>
          </a:xfrm>
        </p:grpSpPr>
        <p:sp>
          <p:nvSpPr>
            <p:cNvPr id="277" name="Rounded Rectangle 25"/>
            <p:cNvSpPr/>
            <p:nvPr/>
          </p:nvSpPr>
          <p:spPr>
            <a:xfrm>
              <a:off x="7572240" y="2225520"/>
              <a:ext cx="1182960" cy="574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8" name="TextBox 24"/>
            <p:cNvSpPr/>
            <p:nvPr/>
          </p:nvSpPr>
          <p:spPr>
            <a:xfrm>
              <a:off x="7690680" y="2236320"/>
              <a:ext cx="953640" cy="515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arguments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79" name="Group 26"/>
          <p:cNvGrpSpPr/>
          <p:nvPr/>
        </p:nvGrpSpPr>
        <p:grpSpPr>
          <a:xfrm>
            <a:off x="6927840" y="3759840"/>
            <a:ext cx="1182960" cy="327960"/>
            <a:chOff x="6927840" y="3759840"/>
            <a:chExt cx="1182960" cy="327960"/>
          </a:xfrm>
        </p:grpSpPr>
        <p:sp>
          <p:nvSpPr>
            <p:cNvPr id="280" name="TextBox 27"/>
            <p:cNvSpPr/>
            <p:nvPr/>
          </p:nvSpPr>
          <p:spPr>
            <a:xfrm>
              <a:off x="7139520" y="3766320"/>
              <a:ext cx="766440" cy="3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conll:A0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1" name="Rounded Rectangle 28"/>
            <p:cNvSpPr/>
            <p:nvPr/>
          </p:nvSpPr>
          <p:spPr>
            <a:xfrm>
              <a:off x="6927840" y="3759840"/>
              <a:ext cx="1182960" cy="3279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82" name="Group 29"/>
          <p:cNvGrpSpPr/>
          <p:nvPr/>
        </p:nvGrpSpPr>
        <p:grpSpPr>
          <a:xfrm>
            <a:off x="6927840" y="4235400"/>
            <a:ext cx="1182960" cy="327960"/>
            <a:chOff x="6927840" y="4235400"/>
            <a:chExt cx="1182960" cy="327960"/>
          </a:xfrm>
        </p:grpSpPr>
        <p:sp>
          <p:nvSpPr>
            <p:cNvPr id="283" name="TextBox 30"/>
            <p:cNvSpPr/>
            <p:nvPr/>
          </p:nvSpPr>
          <p:spPr>
            <a:xfrm>
              <a:off x="7139520" y="4241520"/>
              <a:ext cx="766440" cy="3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conll:A1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4" name="Rounded Rectangle 31"/>
            <p:cNvSpPr/>
            <p:nvPr/>
          </p:nvSpPr>
          <p:spPr>
            <a:xfrm>
              <a:off x="6927840" y="4235400"/>
              <a:ext cx="1182960" cy="3279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85" name="Group 32"/>
          <p:cNvGrpSpPr/>
          <p:nvPr/>
        </p:nvGrpSpPr>
        <p:grpSpPr>
          <a:xfrm>
            <a:off x="6665760" y="4678200"/>
            <a:ext cx="1455480" cy="327960"/>
            <a:chOff x="6665760" y="4678200"/>
            <a:chExt cx="1455480" cy="327960"/>
          </a:xfrm>
        </p:grpSpPr>
        <p:sp>
          <p:nvSpPr>
            <p:cNvPr id="286" name="TextBox 33"/>
            <p:cNvSpPr/>
            <p:nvPr/>
          </p:nvSpPr>
          <p:spPr>
            <a:xfrm>
              <a:off x="6790680" y="4684680"/>
              <a:ext cx="1214280" cy="3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conll:AM-TMP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7" name="Rounded Rectangle 34"/>
            <p:cNvSpPr/>
            <p:nvPr/>
          </p:nvSpPr>
          <p:spPr>
            <a:xfrm>
              <a:off x="6665760" y="4678200"/>
              <a:ext cx="1455480" cy="3279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88" name="TextBox 35"/>
          <p:cNvSpPr/>
          <p:nvPr/>
        </p:nvSpPr>
        <p:spPr>
          <a:xfrm>
            <a:off x="7121520" y="5271480"/>
            <a:ext cx="15786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(31 other PropBank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argument roles)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" name="Isosceles Triangle 36"/>
          <p:cNvSpPr/>
          <p:nvPr/>
        </p:nvSpPr>
        <p:spPr>
          <a:xfrm>
            <a:off x="8207280" y="337608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90" name="Elbow Connector 40"/>
          <p:cNvSpPr/>
          <p:nvPr/>
        </p:nvSpPr>
        <p:spPr>
          <a:xfrm flipV="1">
            <a:off x="8111160" y="3586680"/>
            <a:ext cx="186480" cy="3369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1" name="Elbow Connector 41"/>
          <p:cNvSpPr/>
          <p:nvPr/>
        </p:nvSpPr>
        <p:spPr>
          <a:xfrm flipV="1">
            <a:off x="8111160" y="3586680"/>
            <a:ext cx="186480" cy="8121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2" name="Elbow Connector 45"/>
          <p:cNvSpPr/>
          <p:nvPr/>
        </p:nvSpPr>
        <p:spPr>
          <a:xfrm flipV="1">
            <a:off x="8121240" y="3586680"/>
            <a:ext cx="176400" cy="12549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3" name="Elbow Connector 47"/>
          <p:cNvSpPr/>
          <p:nvPr/>
        </p:nvSpPr>
        <p:spPr>
          <a:xfrm rot="5400000">
            <a:off x="7593120" y="4290480"/>
            <a:ext cx="1408680" cy="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4" name="Isosceles Triangle 49"/>
          <p:cNvSpPr/>
          <p:nvPr/>
        </p:nvSpPr>
        <p:spPr>
          <a:xfrm>
            <a:off x="6828480" y="207576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95" name="Elbow Connector 51"/>
          <p:cNvSpPr/>
          <p:nvPr/>
        </p:nvSpPr>
        <p:spPr>
          <a:xfrm flipV="1">
            <a:off x="6328440" y="2286720"/>
            <a:ext cx="590400" cy="22680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6" name="Elbow Connector 53"/>
          <p:cNvSpPr/>
          <p:nvPr/>
        </p:nvSpPr>
        <p:spPr>
          <a:xfrm flipH="1" rot="16200000">
            <a:off x="7131960" y="2073240"/>
            <a:ext cx="226080" cy="65268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7" name="Isosceles Triangle 55"/>
          <p:cNvSpPr/>
          <p:nvPr/>
        </p:nvSpPr>
        <p:spPr>
          <a:xfrm>
            <a:off x="5767200" y="283356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298" name="Group 56"/>
          <p:cNvGrpSpPr/>
          <p:nvPr/>
        </p:nvGrpSpPr>
        <p:grpSpPr>
          <a:xfrm>
            <a:off x="5266440" y="3319200"/>
            <a:ext cx="1182960" cy="535680"/>
            <a:chOff x="5266440" y="3319200"/>
            <a:chExt cx="1182960" cy="535680"/>
          </a:xfrm>
        </p:grpSpPr>
        <p:sp>
          <p:nvSpPr>
            <p:cNvPr id="299" name="TextBox 57"/>
            <p:cNvSpPr/>
            <p:nvPr/>
          </p:nvSpPr>
          <p:spPr>
            <a:xfrm>
              <a:off x="5520600" y="3329640"/>
              <a:ext cx="681120" cy="515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HEAD2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00" name="Rounded Rectangle 58"/>
            <p:cNvSpPr/>
            <p:nvPr/>
          </p:nvSpPr>
          <p:spPr>
            <a:xfrm>
              <a:off x="5266440" y="3319200"/>
              <a:ext cx="1182960" cy="5356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01" name="Elbow Connector 60"/>
          <p:cNvSpPr/>
          <p:nvPr/>
        </p:nvSpPr>
        <p:spPr>
          <a:xfrm rot="5400000">
            <a:off x="5720400" y="3181320"/>
            <a:ext cx="27468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2" name="TextBox 61"/>
          <p:cNvSpPr/>
          <p:nvPr/>
        </p:nvSpPr>
        <p:spPr>
          <a:xfrm>
            <a:off x="3896280" y="2964600"/>
            <a:ext cx="12250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(33 selected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column labels)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" name="TextBox 62"/>
          <p:cNvSpPr/>
          <p:nvPr/>
        </p:nvSpPr>
        <p:spPr>
          <a:xfrm>
            <a:off x="7450200" y="2845440"/>
            <a:ext cx="12556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(values of SRL-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ARGs columns)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4" name="TextBox 63"/>
          <p:cNvSpPr/>
          <p:nvPr/>
        </p:nvSpPr>
        <p:spPr>
          <a:xfrm>
            <a:off x="5288760" y="3867480"/>
            <a:ext cx="115812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(columns  for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dependency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syntax)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5" name="TextBox 69"/>
          <p:cNvSpPr/>
          <p:nvPr/>
        </p:nvSpPr>
        <p:spPr>
          <a:xfrm>
            <a:off x="1760400" y="1305720"/>
            <a:ext cx="6642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dialect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6" name="Straight Arrow Connector 71"/>
          <p:cNvSpPr/>
          <p:nvPr/>
        </p:nvSpPr>
        <p:spPr>
          <a:xfrm>
            <a:off x="1353600" y="1169280"/>
            <a:ext cx="57816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7" name="Isosceles Triangle 72"/>
          <p:cNvSpPr/>
          <p:nvPr/>
        </p:nvSpPr>
        <p:spPr>
          <a:xfrm>
            <a:off x="4578120" y="210888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8" name="TextBox 73"/>
          <p:cNvSpPr/>
          <p:nvPr/>
        </p:nvSpPr>
        <p:spPr>
          <a:xfrm>
            <a:off x="4508280" y="2694600"/>
            <a:ext cx="31824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9" name="Elbow Connector 75"/>
          <p:cNvSpPr/>
          <p:nvPr/>
        </p:nvSpPr>
        <p:spPr>
          <a:xfrm flipH="1" flipV="1" rot="5400000">
            <a:off x="4485240" y="2502720"/>
            <a:ext cx="366480" cy="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0" name="TextBox 78"/>
          <p:cNvSpPr/>
          <p:nvPr/>
        </p:nvSpPr>
        <p:spPr>
          <a:xfrm>
            <a:off x="8137440" y="5004000"/>
            <a:ext cx="31824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TextBox 87"/>
          <p:cNvSpPr/>
          <p:nvPr/>
        </p:nvSpPr>
        <p:spPr>
          <a:xfrm>
            <a:off x="3552840" y="296640"/>
            <a:ext cx="121896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hasMapping /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^property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12" name="Group 90"/>
          <p:cNvGrpSpPr/>
          <p:nvPr/>
        </p:nvGrpSpPr>
        <p:grpSpPr>
          <a:xfrm>
            <a:off x="5335920" y="626760"/>
            <a:ext cx="940680" cy="574200"/>
            <a:chOff x="5335920" y="626760"/>
            <a:chExt cx="940680" cy="574200"/>
          </a:xfrm>
        </p:grpSpPr>
        <p:sp>
          <p:nvSpPr>
            <p:cNvPr id="313" name="TextBox 91"/>
            <p:cNvSpPr/>
            <p:nvPr/>
          </p:nvSpPr>
          <p:spPr>
            <a:xfrm>
              <a:off x="5403600" y="637200"/>
              <a:ext cx="810360" cy="515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rdfs: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4" name="Rounded Rectangle 92"/>
            <p:cNvSpPr/>
            <p:nvPr/>
          </p:nvSpPr>
          <p:spPr>
            <a:xfrm>
              <a:off x="5335920" y="626760"/>
              <a:ext cx="940680" cy="5742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15" name="Curved Connector 94"/>
          <p:cNvSpPr/>
          <p:nvPr/>
        </p:nvSpPr>
        <p:spPr>
          <a:xfrm rot="10800000">
            <a:off x="2278080" y="897840"/>
            <a:ext cx="3057840" cy="15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6" name="Isosceles Triangle 105"/>
          <p:cNvSpPr/>
          <p:nvPr/>
        </p:nvSpPr>
        <p:spPr>
          <a:xfrm>
            <a:off x="5715360" y="119448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7" name="Elbow Connector 107"/>
          <p:cNvSpPr/>
          <p:nvPr/>
        </p:nvSpPr>
        <p:spPr>
          <a:xfrm flipV="1">
            <a:off x="5105880" y="1404720"/>
            <a:ext cx="700200" cy="21492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8" name="Elbow Connector 109"/>
          <p:cNvSpPr/>
          <p:nvPr/>
        </p:nvSpPr>
        <p:spPr>
          <a:xfrm rot="10800000">
            <a:off x="5806440" y="1405800"/>
            <a:ext cx="689760" cy="21384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9" name="TextBox 115"/>
          <p:cNvSpPr/>
          <p:nvPr/>
        </p:nvSpPr>
        <p:spPr>
          <a:xfrm>
            <a:off x="1508400" y="2295360"/>
            <a:ext cx="99036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(instances: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20 TSV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formats)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TextBox 141"/>
          <p:cNvSpPr/>
          <p:nvPr/>
        </p:nvSpPr>
        <p:spPr>
          <a:xfrm>
            <a:off x="5970960" y="138240"/>
            <a:ext cx="31644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properties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1" name="TextBox 142"/>
          <p:cNvSpPr/>
          <p:nvPr/>
        </p:nvSpPr>
        <p:spPr>
          <a:xfrm>
            <a:off x="398160" y="62280"/>
            <a:ext cx="35553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concepts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TextBox 76"/>
          <p:cNvSpPr/>
          <p:nvPr/>
        </p:nvSpPr>
        <p:spPr>
          <a:xfrm>
            <a:off x="363960" y="1739160"/>
            <a:ext cx="84096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Encoding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Straight Arrow Connector 77"/>
          <p:cNvSpPr/>
          <p:nvPr/>
        </p:nvSpPr>
        <p:spPr>
          <a:xfrm flipH="1">
            <a:off x="784800" y="1169280"/>
            <a:ext cx="56808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4" name="TextBox 79"/>
          <p:cNvSpPr/>
          <p:nvPr/>
        </p:nvSpPr>
        <p:spPr>
          <a:xfrm>
            <a:off x="149040" y="1280880"/>
            <a:ext cx="84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encoding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5" name="TextBox 80"/>
          <p:cNvSpPr/>
          <p:nvPr/>
        </p:nvSpPr>
        <p:spPr>
          <a:xfrm>
            <a:off x="126360" y="2274840"/>
            <a:ext cx="141840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(instances: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bracketEncoding,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IOBESEncoding,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etc.)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Oval 10"/>
          <p:cNvSpPr/>
          <p:nvPr/>
        </p:nvSpPr>
        <p:spPr>
          <a:xfrm rot="637200">
            <a:off x="690120" y="3337920"/>
            <a:ext cx="4762800" cy="16102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TextBox 4"/>
          <p:cNvSpPr/>
          <p:nvPr/>
        </p:nvSpPr>
        <p:spPr>
          <a:xfrm>
            <a:off x="4151880" y="4461480"/>
            <a:ext cx="1081800" cy="30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nif:Sentence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Elbow Connector 8"/>
          <p:cNvSpPr/>
          <p:nvPr/>
        </p:nvSpPr>
        <p:spPr>
          <a:xfrm flipH="1" flipV="1" rot="10800000">
            <a:off x="4128480" y="4612320"/>
            <a:ext cx="564120" cy="159480"/>
          </a:xfrm>
          <a:prstGeom prst="bentConnector4">
            <a:avLst>
              <a:gd name="adj1" fmla="val -41700"/>
              <a:gd name="adj2" fmla="val 24855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9" name="TextBox 9"/>
          <p:cNvSpPr/>
          <p:nvPr/>
        </p:nvSpPr>
        <p:spPr>
          <a:xfrm>
            <a:off x="3038400" y="4423680"/>
            <a:ext cx="84564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Sentence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0" name="Elbow Connector 11"/>
          <p:cNvSpPr/>
          <p:nvPr/>
        </p:nvSpPr>
        <p:spPr>
          <a:xfrm flipH="1" flipV="1" rot="10800000">
            <a:off x="1781280" y="3777480"/>
            <a:ext cx="424800" cy="159480"/>
          </a:xfrm>
          <a:prstGeom prst="bentConnector4">
            <a:avLst>
              <a:gd name="adj1" fmla="val -53771"/>
              <a:gd name="adj2" fmla="val 24311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1" name="TextBox 12"/>
          <p:cNvSpPr/>
          <p:nvPr/>
        </p:nvSpPr>
        <p:spPr>
          <a:xfrm>
            <a:off x="849960" y="3520440"/>
            <a:ext cx="7326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Word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2" name="TextBox 121"/>
          <p:cNvSpPr/>
          <p:nvPr/>
        </p:nvSpPr>
        <p:spPr>
          <a:xfrm>
            <a:off x="2612880" y="3279600"/>
            <a:ext cx="10468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NIF 2.0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3" name="TextBox 148"/>
          <p:cNvSpPr/>
          <p:nvPr/>
        </p:nvSpPr>
        <p:spPr>
          <a:xfrm>
            <a:off x="2703240" y="3735720"/>
            <a:ext cx="210276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de-DE" sz="1400" spc="-1" strike="sngStrike">
                <a:solidFill>
                  <a:srgbClr val="000000"/>
                </a:solidFill>
                <a:latin typeface="Calibri"/>
              </a:rPr>
              <a:t>nif:sentence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(superseded  </a:t>
            </a: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by conll:HEAD) 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4" name="Curved Connector 150"/>
          <p:cNvSpPr/>
          <p:nvPr/>
        </p:nvSpPr>
        <p:spPr>
          <a:xfrm>
            <a:off x="2631240" y="3777840"/>
            <a:ext cx="2061720" cy="67500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sysDot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5" name="Curved Connector 123"/>
          <p:cNvSpPr/>
          <p:nvPr/>
        </p:nvSpPr>
        <p:spPr>
          <a:xfrm flipV="1" rot="10800000">
            <a:off x="2206440" y="1665000"/>
            <a:ext cx="1962000" cy="195228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6" name="Curved Connector 131"/>
          <p:cNvSpPr/>
          <p:nvPr/>
        </p:nvSpPr>
        <p:spPr>
          <a:xfrm flipV="1" rot="10800000">
            <a:off x="2206440" y="1620000"/>
            <a:ext cx="4289760" cy="199800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7" name="Rectangle 136"/>
          <p:cNvSpPr/>
          <p:nvPr/>
        </p:nvSpPr>
        <p:spPr>
          <a:xfrm>
            <a:off x="4168440" y="1200960"/>
            <a:ext cx="970920" cy="90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TextBox 130"/>
          <p:cNvSpPr/>
          <p:nvPr/>
        </p:nvSpPr>
        <p:spPr>
          <a:xfrm>
            <a:off x="2680920" y="2872440"/>
            <a:ext cx="1052640" cy="302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rdfs:domain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39" name="Group 54"/>
          <p:cNvGrpSpPr/>
          <p:nvPr/>
        </p:nvGrpSpPr>
        <p:grpSpPr>
          <a:xfrm>
            <a:off x="4168440" y="1223640"/>
            <a:ext cx="970920" cy="883440"/>
            <a:chOff x="4168440" y="1223640"/>
            <a:chExt cx="970920" cy="883440"/>
          </a:xfrm>
        </p:grpSpPr>
        <p:sp>
          <p:nvSpPr>
            <p:cNvPr id="340" name="Rounded Rectangle 17"/>
            <p:cNvSpPr/>
            <p:nvPr/>
          </p:nvSpPr>
          <p:spPr>
            <a:xfrm>
              <a:off x="4168440" y="1223640"/>
              <a:ext cx="970920" cy="8834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1" name="TextBox 13"/>
            <p:cNvSpPr/>
            <p:nvPr/>
          </p:nvSpPr>
          <p:spPr>
            <a:xfrm>
              <a:off x="4248000" y="1256040"/>
              <a:ext cx="83808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Datatype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42" name="TextBox 83"/>
          <p:cNvSpPr/>
          <p:nvPr/>
        </p:nvSpPr>
        <p:spPr>
          <a:xfrm>
            <a:off x="2221920" y="5576400"/>
            <a:ext cx="66888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TextBox 84"/>
          <p:cNvSpPr/>
          <p:nvPr/>
        </p:nvSpPr>
        <p:spPr>
          <a:xfrm>
            <a:off x="701640" y="5500080"/>
            <a:ext cx="149796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powla:hasParent 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powla:next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4" name="Elbow Connector 85"/>
          <p:cNvSpPr/>
          <p:nvPr/>
        </p:nvSpPr>
        <p:spPr>
          <a:xfrm flipH="1" flipV="1" rot="10800000">
            <a:off x="2218320" y="5834520"/>
            <a:ext cx="338400" cy="261360"/>
          </a:xfrm>
          <a:prstGeom prst="bentConnector4">
            <a:avLst>
              <a:gd name="adj1" fmla="val -67465"/>
              <a:gd name="adj2" fmla="val 187382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5" name="Straight Arrow Connector 42"/>
          <p:cNvSpPr/>
          <p:nvPr/>
        </p:nvSpPr>
        <p:spPr>
          <a:xfrm>
            <a:off x="2206080" y="3618000"/>
            <a:ext cx="350280" cy="195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6" name="TextBox 3"/>
          <p:cNvSpPr/>
          <p:nvPr/>
        </p:nvSpPr>
        <p:spPr>
          <a:xfrm>
            <a:off x="1798200" y="3626280"/>
            <a:ext cx="815040" cy="30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nif:Word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TextBox 93"/>
          <p:cNvSpPr/>
          <p:nvPr/>
        </p:nvSpPr>
        <p:spPr>
          <a:xfrm>
            <a:off x="1530720" y="4956480"/>
            <a:ext cx="9018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hasParent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8" name="TextBox 95"/>
          <p:cNvSpPr/>
          <p:nvPr/>
        </p:nvSpPr>
        <p:spPr>
          <a:xfrm>
            <a:off x="3452760" y="6175080"/>
            <a:ext cx="11124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POWLA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TextBox 96"/>
          <p:cNvSpPr/>
          <p:nvPr/>
        </p:nvSpPr>
        <p:spPr>
          <a:xfrm>
            <a:off x="4629240" y="5577120"/>
            <a:ext cx="77400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Relation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0" name="Elbow Connector 97"/>
          <p:cNvSpPr/>
          <p:nvPr/>
        </p:nvSpPr>
        <p:spPr>
          <a:xfrm rot="10800000">
            <a:off x="2895840" y="5834880"/>
            <a:ext cx="17269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51" name="TextBox 98"/>
          <p:cNvSpPr/>
          <p:nvPr/>
        </p:nvSpPr>
        <p:spPr>
          <a:xfrm>
            <a:off x="3010320" y="5567760"/>
            <a:ext cx="14734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powla:hasTarget 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powla:hasSource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Oval 2"/>
          <p:cNvSpPr/>
          <p:nvPr/>
        </p:nvSpPr>
        <p:spPr>
          <a:xfrm rot="306000">
            <a:off x="185760" y="5047920"/>
            <a:ext cx="5965560" cy="16243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Freeform 4"/>
          <p:cNvSpPr/>
          <p:nvPr/>
        </p:nvSpPr>
        <p:spPr>
          <a:xfrm>
            <a:off x="-8640" y="-16920"/>
            <a:ext cx="5209560" cy="4300200"/>
          </a:xfrm>
          <a:custGeom>
            <a:avLst/>
            <a:gdLst/>
            <a:ahLst/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rotWithShape="0">
            <a:gsLst>
              <a:gs pos="33000">
                <a:srgbClr val="ffffff">
                  <a:alpha val="0"/>
                </a:srgbClr>
              </a:gs>
              <a:gs pos="100000">
                <a:srgbClr val="ffffff">
                  <a:alpha val="50196"/>
                </a:srgbClr>
              </a:gs>
            </a:gsLst>
            <a:lin ang="13500000"/>
          </a:gra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54" name="TextBox 53"/>
          <p:cNvSpPr/>
          <p:nvPr/>
        </p:nvSpPr>
        <p:spPr>
          <a:xfrm>
            <a:off x="467280" y="639720"/>
            <a:ext cx="177228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conll:ColumnMapping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conll:column xsd:int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5" name="TextBox 54"/>
          <p:cNvSpPr/>
          <p:nvPr/>
        </p:nvSpPr>
        <p:spPr>
          <a:xfrm>
            <a:off x="1590840" y="1749600"/>
            <a:ext cx="68112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Dialect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56" name="Group 10"/>
          <p:cNvGrpSpPr/>
          <p:nvPr/>
        </p:nvGrpSpPr>
        <p:grpSpPr>
          <a:xfrm>
            <a:off x="6445800" y="1240920"/>
            <a:ext cx="940680" cy="820080"/>
            <a:chOff x="6445800" y="1240920"/>
            <a:chExt cx="940680" cy="820080"/>
          </a:xfrm>
        </p:grpSpPr>
        <p:sp>
          <p:nvSpPr>
            <p:cNvPr id="357" name="Rounded Rectangle 10"/>
            <p:cNvSpPr/>
            <p:nvPr/>
          </p:nvSpPr>
          <p:spPr>
            <a:xfrm>
              <a:off x="6445800" y="1240920"/>
              <a:ext cx="940680" cy="8200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58" name="TextBox 55"/>
            <p:cNvSpPr/>
            <p:nvPr/>
          </p:nvSpPr>
          <p:spPr>
            <a:xfrm>
              <a:off x="6513840" y="1254960"/>
              <a:ext cx="81036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Object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59" name="Group 11"/>
          <p:cNvGrpSpPr/>
          <p:nvPr/>
        </p:nvGrpSpPr>
        <p:grpSpPr>
          <a:xfrm>
            <a:off x="5387400" y="2226600"/>
            <a:ext cx="940680" cy="574200"/>
            <a:chOff x="5387400" y="2226600"/>
            <a:chExt cx="940680" cy="574200"/>
          </a:xfrm>
        </p:grpSpPr>
        <p:sp>
          <p:nvSpPr>
            <p:cNvPr id="360" name="TextBox 56"/>
            <p:cNvSpPr/>
            <p:nvPr/>
          </p:nvSpPr>
          <p:spPr>
            <a:xfrm>
              <a:off x="5565240" y="2237040"/>
              <a:ext cx="591120" cy="515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1" name="Rounded Rectangle 11"/>
            <p:cNvSpPr/>
            <p:nvPr/>
          </p:nvSpPr>
          <p:spPr>
            <a:xfrm>
              <a:off x="5387400" y="2226600"/>
              <a:ext cx="940680" cy="5742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62" name="Group 12"/>
          <p:cNvGrpSpPr/>
          <p:nvPr/>
        </p:nvGrpSpPr>
        <p:grpSpPr>
          <a:xfrm>
            <a:off x="7572240" y="2225520"/>
            <a:ext cx="1182960" cy="574200"/>
            <a:chOff x="7572240" y="2225520"/>
            <a:chExt cx="1182960" cy="574200"/>
          </a:xfrm>
        </p:grpSpPr>
        <p:sp>
          <p:nvSpPr>
            <p:cNvPr id="363" name="Rounded Rectangle 12"/>
            <p:cNvSpPr/>
            <p:nvPr/>
          </p:nvSpPr>
          <p:spPr>
            <a:xfrm>
              <a:off x="7572240" y="2225520"/>
              <a:ext cx="1182960" cy="574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4" name="TextBox 58"/>
            <p:cNvSpPr/>
            <p:nvPr/>
          </p:nvSpPr>
          <p:spPr>
            <a:xfrm>
              <a:off x="7690680" y="2236320"/>
              <a:ext cx="953640" cy="515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arguments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65" name="Group 13"/>
          <p:cNvGrpSpPr/>
          <p:nvPr/>
        </p:nvGrpSpPr>
        <p:grpSpPr>
          <a:xfrm>
            <a:off x="6927840" y="3759840"/>
            <a:ext cx="1182960" cy="327960"/>
            <a:chOff x="6927840" y="3759840"/>
            <a:chExt cx="1182960" cy="327960"/>
          </a:xfrm>
        </p:grpSpPr>
        <p:sp>
          <p:nvSpPr>
            <p:cNvPr id="366" name="TextBox 59"/>
            <p:cNvSpPr/>
            <p:nvPr/>
          </p:nvSpPr>
          <p:spPr>
            <a:xfrm>
              <a:off x="7139520" y="3766320"/>
              <a:ext cx="766440" cy="3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conll:A0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7" name="Rounded Rectangle 13"/>
            <p:cNvSpPr/>
            <p:nvPr/>
          </p:nvSpPr>
          <p:spPr>
            <a:xfrm>
              <a:off x="6927840" y="3759840"/>
              <a:ext cx="1182960" cy="3279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68" name="Group 14"/>
          <p:cNvGrpSpPr/>
          <p:nvPr/>
        </p:nvGrpSpPr>
        <p:grpSpPr>
          <a:xfrm>
            <a:off x="6927840" y="4235400"/>
            <a:ext cx="1182960" cy="327960"/>
            <a:chOff x="6927840" y="4235400"/>
            <a:chExt cx="1182960" cy="327960"/>
          </a:xfrm>
        </p:grpSpPr>
        <p:sp>
          <p:nvSpPr>
            <p:cNvPr id="369" name="TextBox 60"/>
            <p:cNvSpPr/>
            <p:nvPr/>
          </p:nvSpPr>
          <p:spPr>
            <a:xfrm>
              <a:off x="7139520" y="4241520"/>
              <a:ext cx="766440" cy="3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conll:A1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0" name="Rounded Rectangle 14"/>
            <p:cNvSpPr/>
            <p:nvPr/>
          </p:nvSpPr>
          <p:spPr>
            <a:xfrm>
              <a:off x="6927840" y="4235400"/>
              <a:ext cx="1182960" cy="3279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71" name="Group 15"/>
          <p:cNvGrpSpPr/>
          <p:nvPr/>
        </p:nvGrpSpPr>
        <p:grpSpPr>
          <a:xfrm>
            <a:off x="6665760" y="4678200"/>
            <a:ext cx="1455480" cy="327960"/>
            <a:chOff x="6665760" y="4678200"/>
            <a:chExt cx="1455480" cy="327960"/>
          </a:xfrm>
        </p:grpSpPr>
        <p:sp>
          <p:nvSpPr>
            <p:cNvPr id="372" name="TextBox 64"/>
            <p:cNvSpPr/>
            <p:nvPr/>
          </p:nvSpPr>
          <p:spPr>
            <a:xfrm>
              <a:off x="6790680" y="4684680"/>
              <a:ext cx="1214280" cy="3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conll:AM-TMP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3" name="Rounded Rectangle 15"/>
            <p:cNvSpPr/>
            <p:nvPr/>
          </p:nvSpPr>
          <p:spPr>
            <a:xfrm>
              <a:off x="6665760" y="4678200"/>
              <a:ext cx="1455480" cy="3279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74" name="TextBox 65"/>
          <p:cNvSpPr/>
          <p:nvPr/>
        </p:nvSpPr>
        <p:spPr>
          <a:xfrm>
            <a:off x="7258680" y="5271480"/>
            <a:ext cx="195516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(created on demand for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SRL labels in annotation)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5" name="Isosceles Triangle 6"/>
          <p:cNvSpPr/>
          <p:nvPr/>
        </p:nvSpPr>
        <p:spPr>
          <a:xfrm>
            <a:off x="8207280" y="337608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6" name="Elbow Connector 17"/>
          <p:cNvSpPr/>
          <p:nvPr/>
        </p:nvSpPr>
        <p:spPr>
          <a:xfrm flipV="1">
            <a:off x="8111160" y="3586680"/>
            <a:ext cx="186480" cy="3369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7" name="Elbow Connector 18"/>
          <p:cNvSpPr/>
          <p:nvPr/>
        </p:nvSpPr>
        <p:spPr>
          <a:xfrm flipV="1">
            <a:off x="8111160" y="3586680"/>
            <a:ext cx="186480" cy="8121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8" name="Elbow Connector 19"/>
          <p:cNvSpPr/>
          <p:nvPr/>
        </p:nvSpPr>
        <p:spPr>
          <a:xfrm flipV="1">
            <a:off x="8121240" y="3586680"/>
            <a:ext cx="176400" cy="125496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9" name="Elbow Connector 20"/>
          <p:cNvSpPr/>
          <p:nvPr/>
        </p:nvSpPr>
        <p:spPr>
          <a:xfrm rot="5400000">
            <a:off x="7593120" y="4290480"/>
            <a:ext cx="1408680" cy="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0" name="Isosceles Triangle 7"/>
          <p:cNvSpPr/>
          <p:nvPr/>
        </p:nvSpPr>
        <p:spPr>
          <a:xfrm>
            <a:off x="6828480" y="207576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81" name="Elbow Connector 21"/>
          <p:cNvSpPr/>
          <p:nvPr/>
        </p:nvSpPr>
        <p:spPr>
          <a:xfrm flipV="1">
            <a:off x="6328440" y="2286720"/>
            <a:ext cx="590400" cy="22680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2" name="Elbow Connector 22"/>
          <p:cNvSpPr/>
          <p:nvPr/>
        </p:nvSpPr>
        <p:spPr>
          <a:xfrm flipH="1" rot="16200000">
            <a:off x="7131960" y="2073240"/>
            <a:ext cx="226080" cy="65268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3" name="Isosceles Triangle 8"/>
          <p:cNvSpPr/>
          <p:nvPr/>
        </p:nvSpPr>
        <p:spPr>
          <a:xfrm>
            <a:off x="5767200" y="283356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384" name="Group 16"/>
          <p:cNvGrpSpPr/>
          <p:nvPr/>
        </p:nvGrpSpPr>
        <p:grpSpPr>
          <a:xfrm>
            <a:off x="5266440" y="3319200"/>
            <a:ext cx="1182960" cy="535680"/>
            <a:chOff x="5266440" y="3319200"/>
            <a:chExt cx="1182960" cy="535680"/>
          </a:xfrm>
        </p:grpSpPr>
        <p:sp>
          <p:nvSpPr>
            <p:cNvPr id="385" name="TextBox 66"/>
            <p:cNvSpPr/>
            <p:nvPr/>
          </p:nvSpPr>
          <p:spPr>
            <a:xfrm>
              <a:off x="5520600" y="3329640"/>
              <a:ext cx="681120" cy="515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HEAD2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6" name="Rounded Rectangle 16"/>
            <p:cNvSpPr/>
            <p:nvPr/>
          </p:nvSpPr>
          <p:spPr>
            <a:xfrm>
              <a:off x="5266440" y="3319200"/>
              <a:ext cx="1182960" cy="5356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87" name="Elbow Connector 23"/>
          <p:cNvSpPr/>
          <p:nvPr/>
        </p:nvSpPr>
        <p:spPr>
          <a:xfrm rot="5400000">
            <a:off x="5720400" y="3181320"/>
            <a:ext cx="27468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8" name="TextBox 67"/>
          <p:cNvSpPr/>
          <p:nvPr/>
        </p:nvSpPr>
        <p:spPr>
          <a:xfrm>
            <a:off x="3800520" y="2894040"/>
            <a:ext cx="163656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(created on demand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for user-provided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column labels)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9" name="TextBox 68"/>
          <p:cNvSpPr/>
          <p:nvPr/>
        </p:nvSpPr>
        <p:spPr>
          <a:xfrm>
            <a:off x="7450200" y="2845440"/>
            <a:ext cx="12556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(values of SRL-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ARGs columns)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0" name="TextBox 70"/>
          <p:cNvSpPr/>
          <p:nvPr/>
        </p:nvSpPr>
        <p:spPr>
          <a:xfrm>
            <a:off x="5288760" y="3867480"/>
            <a:ext cx="115812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(columns  for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dependency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syntax)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1" name="TextBox 71"/>
          <p:cNvSpPr/>
          <p:nvPr/>
        </p:nvSpPr>
        <p:spPr>
          <a:xfrm>
            <a:off x="1797120" y="1199160"/>
            <a:ext cx="6642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dialect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2" name="Straight Arrow Connector 4"/>
          <p:cNvSpPr/>
          <p:nvPr/>
        </p:nvSpPr>
        <p:spPr>
          <a:xfrm>
            <a:off x="1353600" y="1169280"/>
            <a:ext cx="57816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3" name="Isosceles Triangle 9"/>
          <p:cNvSpPr/>
          <p:nvPr/>
        </p:nvSpPr>
        <p:spPr>
          <a:xfrm>
            <a:off x="4578120" y="210888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94" name="TextBox 72"/>
          <p:cNvSpPr/>
          <p:nvPr/>
        </p:nvSpPr>
        <p:spPr>
          <a:xfrm>
            <a:off x="4508280" y="2694600"/>
            <a:ext cx="31824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5" name="Elbow Connector 24"/>
          <p:cNvSpPr/>
          <p:nvPr/>
        </p:nvSpPr>
        <p:spPr>
          <a:xfrm flipH="1" flipV="1" rot="5400000">
            <a:off x="4485240" y="2502720"/>
            <a:ext cx="366480" cy="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6" name="TextBox 74"/>
          <p:cNvSpPr/>
          <p:nvPr/>
        </p:nvSpPr>
        <p:spPr>
          <a:xfrm>
            <a:off x="8137440" y="5004000"/>
            <a:ext cx="31824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7" name="TextBox 75"/>
          <p:cNvSpPr/>
          <p:nvPr/>
        </p:nvSpPr>
        <p:spPr>
          <a:xfrm>
            <a:off x="3358440" y="296640"/>
            <a:ext cx="16092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conll:hasMapping /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^conll:property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98" name="Group 17"/>
          <p:cNvGrpSpPr/>
          <p:nvPr/>
        </p:nvGrpSpPr>
        <p:grpSpPr>
          <a:xfrm>
            <a:off x="5335920" y="626760"/>
            <a:ext cx="940680" cy="574200"/>
            <a:chOff x="5335920" y="626760"/>
            <a:chExt cx="940680" cy="574200"/>
          </a:xfrm>
        </p:grpSpPr>
        <p:sp>
          <p:nvSpPr>
            <p:cNvPr id="399" name="TextBox 77"/>
            <p:cNvSpPr/>
            <p:nvPr/>
          </p:nvSpPr>
          <p:spPr>
            <a:xfrm>
              <a:off x="5403600" y="637200"/>
              <a:ext cx="810360" cy="515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rdfs: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00" name="Rounded Rectangle 19"/>
            <p:cNvSpPr/>
            <p:nvPr/>
          </p:nvSpPr>
          <p:spPr>
            <a:xfrm>
              <a:off x="5335920" y="626760"/>
              <a:ext cx="940680" cy="5742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01" name="Curved Connector 5"/>
          <p:cNvSpPr/>
          <p:nvPr/>
        </p:nvSpPr>
        <p:spPr>
          <a:xfrm rot="10800000">
            <a:off x="2278080" y="897840"/>
            <a:ext cx="3057840" cy="15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2" name="Isosceles Triangle 10"/>
          <p:cNvSpPr/>
          <p:nvPr/>
        </p:nvSpPr>
        <p:spPr>
          <a:xfrm>
            <a:off x="5715360" y="1194480"/>
            <a:ext cx="181080" cy="2102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03" name="Elbow Connector 25"/>
          <p:cNvSpPr/>
          <p:nvPr/>
        </p:nvSpPr>
        <p:spPr>
          <a:xfrm flipV="1">
            <a:off x="5105880" y="1404720"/>
            <a:ext cx="700200" cy="21492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4" name="Elbow Connector 26"/>
          <p:cNvSpPr/>
          <p:nvPr/>
        </p:nvSpPr>
        <p:spPr>
          <a:xfrm rot="10800000">
            <a:off x="5806440" y="1405800"/>
            <a:ext cx="689760" cy="213840"/>
          </a:xfrm>
          <a:prstGeom prst="bentConnector2">
            <a:avLst/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5" name="TextBox 81"/>
          <p:cNvSpPr/>
          <p:nvPr/>
        </p:nvSpPr>
        <p:spPr>
          <a:xfrm>
            <a:off x="1508400" y="2295360"/>
            <a:ext cx="99036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(instances: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20 TSV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formats)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6" name="TextBox 82"/>
          <p:cNvSpPr/>
          <p:nvPr/>
        </p:nvSpPr>
        <p:spPr>
          <a:xfrm>
            <a:off x="5970960" y="-44640"/>
            <a:ext cx="3164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annotations (properties)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TextBox 85"/>
          <p:cNvSpPr/>
          <p:nvPr/>
        </p:nvSpPr>
        <p:spPr>
          <a:xfrm>
            <a:off x="398160" y="61560"/>
            <a:ext cx="355536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CoNLL formats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TextBox 86"/>
          <p:cNvSpPr/>
          <p:nvPr/>
        </p:nvSpPr>
        <p:spPr>
          <a:xfrm>
            <a:off x="363960" y="1739160"/>
            <a:ext cx="84096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Encoding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9" name="Straight Arrow Connector 5"/>
          <p:cNvSpPr/>
          <p:nvPr/>
        </p:nvSpPr>
        <p:spPr>
          <a:xfrm flipH="1">
            <a:off x="784800" y="1169280"/>
            <a:ext cx="56808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0" name="TextBox 88"/>
          <p:cNvSpPr/>
          <p:nvPr/>
        </p:nvSpPr>
        <p:spPr>
          <a:xfrm>
            <a:off x="41400" y="1174320"/>
            <a:ext cx="8424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encoding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1" name="TextBox 89"/>
          <p:cNvSpPr/>
          <p:nvPr/>
        </p:nvSpPr>
        <p:spPr>
          <a:xfrm>
            <a:off x="126360" y="2274840"/>
            <a:ext cx="141840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(instances: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bracketEncoding,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IOBESEncoding,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etc.)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2" name="Oval 3"/>
          <p:cNvSpPr/>
          <p:nvPr/>
        </p:nvSpPr>
        <p:spPr>
          <a:xfrm rot="637200">
            <a:off x="690120" y="3337920"/>
            <a:ext cx="4762800" cy="16102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TextBox 90"/>
          <p:cNvSpPr/>
          <p:nvPr/>
        </p:nvSpPr>
        <p:spPr>
          <a:xfrm>
            <a:off x="4151880" y="4461480"/>
            <a:ext cx="1081800" cy="30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nif:Sentence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4" name="Elbow Connector 27"/>
          <p:cNvSpPr/>
          <p:nvPr/>
        </p:nvSpPr>
        <p:spPr>
          <a:xfrm flipH="1" flipV="1" rot="10800000">
            <a:off x="4128480" y="4612320"/>
            <a:ext cx="564120" cy="159480"/>
          </a:xfrm>
          <a:prstGeom prst="bentConnector4">
            <a:avLst>
              <a:gd name="adj1" fmla="val -41700"/>
              <a:gd name="adj2" fmla="val 24855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5" name="TextBox 92"/>
          <p:cNvSpPr/>
          <p:nvPr/>
        </p:nvSpPr>
        <p:spPr>
          <a:xfrm>
            <a:off x="3038400" y="4423680"/>
            <a:ext cx="84564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Sentence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Elbow Connector 28"/>
          <p:cNvSpPr/>
          <p:nvPr/>
        </p:nvSpPr>
        <p:spPr>
          <a:xfrm flipH="1" flipV="1" rot="10800000">
            <a:off x="1781280" y="3777480"/>
            <a:ext cx="424800" cy="159480"/>
          </a:xfrm>
          <a:prstGeom prst="bentConnector4">
            <a:avLst>
              <a:gd name="adj1" fmla="val -53771"/>
              <a:gd name="adj2" fmla="val 24311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7" name="TextBox 94"/>
          <p:cNvSpPr/>
          <p:nvPr/>
        </p:nvSpPr>
        <p:spPr>
          <a:xfrm>
            <a:off x="849960" y="3520440"/>
            <a:ext cx="7326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nif:next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Word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8" name="TextBox 97"/>
          <p:cNvSpPr/>
          <p:nvPr/>
        </p:nvSpPr>
        <p:spPr>
          <a:xfrm>
            <a:off x="2612880" y="3279600"/>
            <a:ext cx="10468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NIF 2.0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2644200" y="3662280"/>
            <a:ext cx="20160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conll:HEAD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(for root nodes)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0" name="Curved Connector 6"/>
          <p:cNvSpPr/>
          <p:nvPr/>
        </p:nvSpPr>
        <p:spPr>
          <a:xfrm>
            <a:off x="2631240" y="3777840"/>
            <a:ext cx="2061720" cy="67500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sysDot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1" name="Curved Connector 7"/>
          <p:cNvSpPr/>
          <p:nvPr/>
        </p:nvSpPr>
        <p:spPr>
          <a:xfrm flipV="1" rot="10800000">
            <a:off x="2206440" y="1665000"/>
            <a:ext cx="1962000" cy="195228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2" name="Curved Connector 8"/>
          <p:cNvSpPr/>
          <p:nvPr/>
        </p:nvSpPr>
        <p:spPr>
          <a:xfrm flipV="1" rot="10800000">
            <a:off x="2206440" y="1620000"/>
            <a:ext cx="4289760" cy="1998000"/>
          </a:xfrm>
          <a:prstGeom prst="curvedConnector2">
            <a:avLst/>
          </a:prstGeom>
          <a:noFill/>
          <a:ln>
            <a:solidFill>
              <a:srgbClr val="000000"/>
            </a:solidFill>
            <a:prstDash val="dash"/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3" name="Rectangle 2"/>
          <p:cNvSpPr/>
          <p:nvPr/>
        </p:nvSpPr>
        <p:spPr>
          <a:xfrm>
            <a:off x="4168440" y="1200960"/>
            <a:ext cx="970920" cy="90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Box 100"/>
          <p:cNvSpPr/>
          <p:nvPr/>
        </p:nvSpPr>
        <p:spPr>
          <a:xfrm>
            <a:off x="3062160" y="2440800"/>
            <a:ext cx="1052640" cy="302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400" spc="-1" strike="noStrike">
                <a:solidFill>
                  <a:srgbClr val="000000"/>
                </a:solidFill>
                <a:latin typeface="Calibri"/>
              </a:rPr>
              <a:t>rdfs:domain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25" name="Group 18"/>
          <p:cNvGrpSpPr/>
          <p:nvPr/>
        </p:nvGrpSpPr>
        <p:grpSpPr>
          <a:xfrm>
            <a:off x="4168440" y="1223640"/>
            <a:ext cx="970920" cy="883440"/>
            <a:chOff x="4168440" y="1223640"/>
            <a:chExt cx="970920" cy="883440"/>
          </a:xfrm>
        </p:grpSpPr>
        <p:sp>
          <p:nvSpPr>
            <p:cNvPr id="426" name="Rounded Rectangle 20"/>
            <p:cNvSpPr/>
            <p:nvPr/>
          </p:nvSpPr>
          <p:spPr>
            <a:xfrm>
              <a:off x="4168440" y="1223640"/>
              <a:ext cx="970920" cy="8834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27" name="TextBox 101"/>
            <p:cNvSpPr/>
            <p:nvPr/>
          </p:nvSpPr>
          <p:spPr>
            <a:xfrm>
              <a:off x="4248000" y="1256040"/>
              <a:ext cx="83808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conll: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Datatype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Property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28" name="TextBox 102"/>
          <p:cNvSpPr/>
          <p:nvPr/>
        </p:nvSpPr>
        <p:spPr>
          <a:xfrm>
            <a:off x="2221920" y="5576400"/>
            <a:ext cx="66888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9" name="TextBox 103"/>
          <p:cNvSpPr/>
          <p:nvPr/>
        </p:nvSpPr>
        <p:spPr>
          <a:xfrm>
            <a:off x="701640" y="5500080"/>
            <a:ext cx="149796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powla:hasParent 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powla:next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0" name="Elbow Connector 29"/>
          <p:cNvSpPr/>
          <p:nvPr/>
        </p:nvSpPr>
        <p:spPr>
          <a:xfrm flipH="1" flipV="1" rot="10800000">
            <a:off x="2218320" y="5834520"/>
            <a:ext cx="338400" cy="261360"/>
          </a:xfrm>
          <a:prstGeom prst="bentConnector4">
            <a:avLst>
              <a:gd name="adj1" fmla="val -67465"/>
              <a:gd name="adj2" fmla="val 187382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1" name="Straight Arrow Connector 6"/>
          <p:cNvSpPr/>
          <p:nvPr/>
        </p:nvSpPr>
        <p:spPr>
          <a:xfrm>
            <a:off x="2206080" y="3618000"/>
            <a:ext cx="350280" cy="195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2" name="TextBox 104"/>
          <p:cNvSpPr/>
          <p:nvPr/>
        </p:nvSpPr>
        <p:spPr>
          <a:xfrm>
            <a:off x="1798200" y="3626280"/>
            <a:ext cx="815040" cy="30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nif:Word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3" name="TextBox 105"/>
          <p:cNvSpPr/>
          <p:nvPr/>
        </p:nvSpPr>
        <p:spPr>
          <a:xfrm>
            <a:off x="1530720" y="4956480"/>
            <a:ext cx="9018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hasParent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4" name="TextBox 106"/>
          <p:cNvSpPr/>
          <p:nvPr/>
        </p:nvSpPr>
        <p:spPr>
          <a:xfrm>
            <a:off x="3452760" y="6175080"/>
            <a:ext cx="11124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POWLA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5" name="TextBox 107"/>
          <p:cNvSpPr/>
          <p:nvPr/>
        </p:nvSpPr>
        <p:spPr>
          <a:xfrm>
            <a:off x="4629240" y="5577120"/>
            <a:ext cx="774000" cy="51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Relation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6" name="Elbow Connector 30"/>
          <p:cNvSpPr/>
          <p:nvPr/>
        </p:nvSpPr>
        <p:spPr>
          <a:xfrm rot="10800000">
            <a:off x="2895840" y="5834880"/>
            <a:ext cx="17269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7" name="TextBox 108"/>
          <p:cNvSpPr/>
          <p:nvPr/>
        </p:nvSpPr>
        <p:spPr>
          <a:xfrm>
            <a:off x="3010320" y="5567760"/>
            <a:ext cx="14734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powla:hasTarget 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powla:hasSource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366</Words>
  <Paragraphs>227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Christian Chiarcos</dc:creator>
  <dc:description/>
  <dc:language>en-US</dc:language>
  <cp:lastModifiedBy/>
  <dcterms:modified xsi:type="dcterms:W3CDTF">2023-06-10T10:58:12Z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