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Ligt: A LLOD vocabulary for IGTs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Generalizing over Toolbox, FLex and Xigt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10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(sub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7830732" y="5256739"/>
            <a:ext cx="629699" cy="81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(sub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(sub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(sub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196239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 </a:t>
            </a:r>
            <a:r>
              <a:rPr lang="de-DE" sz="1000" dirty="0" smtClean="0"/>
              <a:t>(sub nif:subString, </a:t>
            </a:r>
          </a:p>
          <a:p>
            <a:r>
              <a:rPr lang="de-DE" sz="1000" dirty="0"/>
              <a:t>	</a:t>
            </a:r>
            <a:r>
              <a:rPr lang="de-DE" sz="1000" dirty="0" smtClean="0"/>
              <a:t>nif:SuperString)</a:t>
            </a:r>
            <a:endParaRPr lang="de-DE" sz="10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72" y="4882768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ligt:WordTier</a:t>
            </a: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1477776" y="4872310"/>
            <a:ext cx="147572" cy="465906"/>
            <a:chOff x="706540" y="3284984"/>
            <a:chExt cx="1060704" cy="3694985"/>
          </a:xfrm>
        </p:grpSpPr>
        <p:sp>
          <p:nvSpPr>
            <p:cNvPr id="12" name="Isosceles Triangle 1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Straight Connector 22"/>
            <p:cNvCxnSpPr>
              <a:stCxn id="12" idx="3"/>
              <a:endCxn id="31" idx="3"/>
            </p:cNvCxnSpPr>
            <p:nvPr/>
          </p:nvCxnSpPr>
          <p:spPr>
            <a:xfrm rot="5400000">
              <a:off x="-155464" y="5587606"/>
              <a:ext cx="2780593" cy="413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7544" y="4448145"/>
            <a:ext cx="10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ligt:hasWords</a:t>
            </a:r>
            <a:endParaRPr lang="de-DE" sz="1200" dirty="0"/>
          </a:p>
        </p:txBody>
      </p: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 flipH="1">
            <a:off x="706540" y="4509120"/>
            <a:ext cx="1921244" cy="37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22332" y="583168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Xigt</a:t>
            </a:r>
          </a:p>
        </p:txBody>
      </p:sp>
      <p:cxnSp>
        <p:nvCxnSpPr>
          <p:cNvPr id="44" name="Straight Arrow Connector 43"/>
          <p:cNvCxnSpPr>
            <a:stCxn id="31" idx="2"/>
            <a:endCxn id="49" idx="0"/>
          </p:cNvCxnSpPr>
          <p:nvPr/>
        </p:nvCxnSpPr>
        <p:spPr>
          <a:xfrm>
            <a:off x="706540" y="5326608"/>
            <a:ext cx="13032" cy="2626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5576" y="5312241"/>
            <a:ext cx="70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107504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</a:t>
            </a:r>
          </a:p>
          <a:p>
            <a:pPr algn="ctr"/>
            <a:r>
              <a:rPr lang="de-DE" sz="1200" dirty="0" smtClean="0"/>
              <a:t>(super nif:Word)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27784" y="5315575"/>
            <a:ext cx="13032" cy="26263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6820" y="5301208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 (sub nif:subString)</a:t>
            </a:r>
            <a:endParaRPr lang="de-DE" sz="1200" dirty="0"/>
          </a:p>
        </p:txBody>
      </p:sp>
      <p:sp>
        <p:nvSpPr>
          <p:cNvPr id="36" name="Rectangle 35"/>
          <p:cNvSpPr/>
          <p:nvPr/>
        </p:nvSpPr>
        <p:spPr>
          <a:xfrm>
            <a:off x="1979712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ligt:Item</a:t>
            </a: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1581890" y="5483006"/>
            <a:ext cx="147572" cy="648072"/>
            <a:chOff x="706540" y="3284984"/>
            <a:chExt cx="1060704" cy="5139699"/>
          </a:xfrm>
        </p:grpSpPr>
        <p:sp>
          <p:nvSpPr>
            <p:cNvPr id="39" name="Isosceles Triangle 38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Straight Connector 22"/>
            <p:cNvCxnSpPr>
              <a:stCxn id="39" idx="3"/>
              <a:endCxn id="49" idx="3"/>
            </p:cNvCxnSpPr>
            <p:nvPr/>
          </p:nvCxnSpPr>
          <p:spPr>
            <a:xfrm rot="5400000" flipV="1">
              <a:off x="-860958" y="6297234"/>
              <a:ext cx="4225299" cy="295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9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(sub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7884368" y="1481418"/>
            <a:ext cx="565471" cy="591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(sub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(sub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(sub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196239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 </a:t>
            </a:r>
            <a:r>
              <a:rPr lang="de-DE" sz="1000" dirty="0" smtClean="0"/>
              <a:t>(sub nif:subString, </a:t>
            </a:r>
          </a:p>
          <a:p>
            <a:r>
              <a:rPr lang="de-DE" sz="1000" dirty="0"/>
              <a:t>	</a:t>
            </a:r>
            <a:r>
              <a:rPr lang="de-DE" sz="1000" dirty="0" smtClean="0"/>
              <a:t>nif:SuperString)</a:t>
            </a:r>
            <a:endParaRPr lang="de-DE" sz="10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72" y="4882768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ligt:WordTier</a:t>
            </a: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1477776" y="4872310"/>
            <a:ext cx="147572" cy="465906"/>
            <a:chOff x="706540" y="3284984"/>
            <a:chExt cx="1060704" cy="3694985"/>
          </a:xfrm>
        </p:grpSpPr>
        <p:sp>
          <p:nvSpPr>
            <p:cNvPr id="12" name="Isosceles Triangle 1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Straight Connector 22"/>
            <p:cNvCxnSpPr>
              <a:stCxn id="12" idx="3"/>
              <a:endCxn id="31" idx="3"/>
            </p:cNvCxnSpPr>
            <p:nvPr/>
          </p:nvCxnSpPr>
          <p:spPr>
            <a:xfrm rot="5400000">
              <a:off x="-155464" y="5587606"/>
              <a:ext cx="2780593" cy="413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7544" y="4448145"/>
            <a:ext cx="10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ligt:hasWords</a:t>
            </a:r>
            <a:endParaRPr lang="de-DE" sz="1200" dirty="0"/>
          </a:p>
        </p:txBody>
      </p: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 flipH="1">
            <a:off x="706540" y="4509120"/>
            <a:ext cx="1921244" cy="37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20726" y="658749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Toolbox (FLex)</a:t>
            </a:r>
          </a:p>
        </p:txBody>
      </p:sp>
      <p:cxnSp>
        <p:nvCxnSpPr>
          <p:cNvPr id="44" name="Straight Arrow Connector 43"/>
          <p:cNvCxnSpPr>
            <a:stCxn id="31" idx="2"/>
            <a:endCxn id="49" idx="0"/>
          </p:cNvCxnSpPr>
          <p:nvPr/>
        </p:nvCxnSpPr>
        <p:spPr>
          <a:xfrm>
            <a:off x="706540" y="5326608"/>
            <a:ext cx="13032" cy="2626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5576" y="5312241"/>
            <a:ext cx="70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107504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</a:t>
            </a:r>
          </a:p>
          <a:p>
            <a:pPr algn="ctr"/>
            <a:r>
              <a:rPr lang="de-DE" sz="1200" dirty="0" smtClean="0"/>
              <a:t>(super nif:Word)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27784" y="5315575"/>
            <a:ext cx="13032" cy="26263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6820" y="5301208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 (sub nif:subString)</a:t>
            </a:r>
            <a:endParaRPr lang="de-DE" sz="1200" dirty="0"/>
          </a:p>
        </p:txBody>
      </p:sp>
      <p:sp>
        <p:nvSpPr>
          <p:cNvPr id="36" name="Rectangle 35"/>
          <p:cNvSpPr/>
          <p:nvPr/>
        </p:nvSpPr>
        <p:spPr>
          <a:xfrm>
            <a:off x="1979712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ligt:Item</a:t>
            </a: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1581890" y="5483006"/>
            <a:ext cx="147572" cy="648072"/>
            <a:chOff x="706540" y="3284984"/>
            <a:chExt cx="1060704" cy="5139699"/>
          </a:xfrm>
        </p:grpSpPr>
        <p:sp>
          <p:nvSpPr>
            <p:cNvPr id="39" name="Isosceles Triangle 38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Straight Connector 22"/>
            <p:cNvCxnSpPr>
              <a:stCxn id="39" idx="3"/>
              <a:endCxn id="49" idx="3"/>
            </p:cNvCxnSpPr>
            <p:nvPr/>
          </p:nvCxnSpPr>
          <p:spPr>
            <a:xfrm rot="5400000" flipV="1">
              <a:off x="-860958" y="6297234"/>
              <a:ext cx="4225299" cy="295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1226576" y="5838320"/>
            <a:ext cx="858200" cy="648072"/>
            <a:chOff x="706540" y="3284984"/>
            <a:chExt cx="6168487" cy="5139701"/>
          </a:xfrm>
        </p:grpSpPr>
        <p:sp>
          <p:nvSpPr>
            <p:cNvPr id="45" name="Isosceles Triangle 44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Straight Connector 22"/>
            <p:cNvCxnSpPr>
              <a:stCxn id="45" idx="3"/>
              <a:endCxn id="47" idx="3"/>
            </p:cNvCxnSpPr>
            <p:nvPr/>
          </p:nvCxnSpPr>
          <p:spPr>
            <a:xfrm rot="5400000" flipV="1">
              <a:off x="1943309" y="3492967"/>
              <a:ext cx="4225301" cy="56381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7504" y="6369536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ligt:Morph</a:t>
            </a:r>
          </a:p>
        </p:txBody>
      </p:sp>
      <p:cxnSp>
        <p:nvCxnSpPr>
          <p:cNvPr id="52" name="Elbow Connector 51"/>
          <p:cNvCxnSpPr>
            <a:stCxn id="36" idx="2"/>
            <a:endCxn id="36" idx="3"/>
          </p:cNvCxnSpPr>
          <p:nvPr/>
        </p:nvCxnSpPr>
        <p:spPr>
          <a:xfrm rot="5400000" flipH="1" flipV="1">
            <a:off x="2786854" y="5616086"/>
            <a:ext cx="221920" cy="612068"/>
          </a:xfrm>
          <a:prstGeom prst="bentConnector4">
            <a:avLst>
              <a:gd name="adj1" fmla="val -103010"/>
              <a:gd name="adj2" fmla="val 1373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23777" y="589458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</a:p>
          <a:p>
            <a:r>
              <a:rPr lang="de-DE" sz="1200" dirty="0" smtClean="0"/>
              <a:t>ligt:next</a:t>
            </a:r>
            <a:endParaRPr lang="de-DE" sz="1200" dirty="0"/>
          </a:p>
        </p:txBody>
      </p:sp>
      <p:sp>
        <p:nvSpPr>
          <p:cNvPr id="56" name="Rectangle 55"/>
          <p:cNvSpPr/>
          <p:nvPr/>
        </p:nvSpPr>
        <p:spPr>
          <a:xfrm>
            <a:off x="7902728" y="4777792"/>
            <a:ext cx="877586" cy="955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5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(sub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7524328" y="1481418"/>
            <a:ext cx="925511" cy="591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(sub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(sub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(sub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196239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 </a:t>
            </a:r>
            <a:r>
              <a:rPr lang="de-DE" sz="1000" dirty="0" smtClean="0"/>
              <a:t>(sub nif:subString, </a:t>
            </a:r>
          </a:p>
          <a:p>
            <a:r>
              <a:rPr lang="de-DE" sz="1000" dirty="0"/>
              <a:t>	</a:t>
            </a:r>
            <a:r>
              <a:rPr lang="de-DE" sz="1000" dirty="0" smtClean="0"/>
              <a:t>nif:SuperString)</a:t>
            </a:r>
            <a:endParaRPr lang="de-DE" sz="10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72" y="4882768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ligt:WordTier</a:t>
            </a: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1477776" y="4872310"/>
            <a:ext cx="147572" cy="465906"/>
            <a:chOff x="706540" y="3284984"/>
            <a:chExt cx="1060704" cy="3694985"/>
          </a:xfrm>
        </p:grpSpPr>
        <p:sp>
          <p:nvSpPr>
            <p:cNvPr id="12" name="Isosceles Triangle 1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Straight Connector 22"/>
            <p:cNvCxnSpPr>
              <a:stCxn id="12" idx="3"/>
              <a:endCxn id="31" idx="3"/>
            </p:cNvCxnSpPr>
            <p:nvPr/>
          </p:nvCxnSpPr>
          <p:spPr>
            <a:xfrm rot="5400000">
              <a:off x="-155464" y="5587606"/>
              <a:ext cx="2780593" cy="413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7544" y="4448145"/>
            <a:ext cx="10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ligt:hasWords</a:t>
            </a:r>
            <a:endParaRPr lang="de-DE" sz="1200" dirty="0"/>
          </a:p>
        </p:txBody>
      </p: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 flipH="1">
            <a:off x="706540" y="4509120"/>
            <a:ext cx="1921244" cy="37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1680" y="6047710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(FLex)</a:t>
            </a:r>
          </a:p>
        </p:txBody>
      </p:sp>
      <p:cxnSp>
        <p:nvCxnSpPr>
          <p:cNvPr id="44" name="Straight Arrow Connector 43"/>
          <p:cNvCxnSpPr>
            <a:stCxn id="31" idx="2"/>
            <a:endCxn id="49" idx="0"/>
          </p:cNvCxnSpPr>
          <p:nvPr/>
        </p:nvCxnSpPr>
        <p:spPr>
          <a:xfrm>
            <a:off x="706540" y="5326608"/>
            <a:ext cx="13032" cy="2626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5576" y="5312241"/>
            <a:ext cx="70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107504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</a:t>
            </a:r>
          </a:p>
          <a:p>
            <a:pPr algn="ctr"/>
            <a:r>
              <a:rPr lang="de-DE" sz="1200" dirty="0" smtClean="0"/>
              <a:t>(super nif:Word)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27784" y="5315575"/>
            <a:ext cx="13032" cy="26263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6820" y="5301208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 (sub nif:subString)</a:t>
            </a:r>
            <a:endParaRPr lang="de-DE" sz="1200" dirty="0"/>
          </a:p>
        </p:txBody>
      </p:sp>
      <p:sp>
        <p:nvSpPr>
          <p:cNvPr id="36" name="Rectangle 35"/>
          <p:cNvSpPr/>
          <p:nvPr/>
        </p:nvSpPr>
        <p:spPr>
          <a:xfrm>
            <a:off x="1979712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ligt:Item</a:t>
            </a: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1581890" y="5483006"/>
            <a:ext cx="147572" cy="648072"/>
            <a:chOff x="706540" y="3284984"/>
            <a:chExt cx="1060704" cy="5139699"/>
          </a:xfrm>
        </p:grpSpPr>
        <p:sp>
          <p:nvSpPr>
            <p:cNvPr id="39" name="Isosceles Triangle 38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Straight Connector 22"/>
            <p:cNvCxnSpPr>
              <a:stCxn id="39" idx="3"/>
              <a:endCxn id="49" idx="3"/>
            </p:cNvCxnSpPr>
            <p:nvPr/>
          </p:nvCxnSpPr>
          <p:spPr>
            <a:xfrm rot="5400000" flipV="1">
              <a:off x="-860958" y="6297234"/>
              <a:ext cx="4225299" cy="295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1226576" y="5838320"/>
            <a:ext cx="858200" cy="648072"/>
            <a:chOff x="706540" y="3284984"/>
            <a:chExt cx="6168487" cy="5139701"/>
          </a:xfrm>
        </p:grpSpPr>
        <p:sp>
          <p:nvSpPr>
            <p:cNvPr id="45" name="Isosceles Triangle 44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Straight Connector 22"/>
            <p:cNvCxnSpPr>
              <a:stCxn id="45" idx="3"/>
              <a:endCxn id="47" idx="3"/>
            </p:cNvCxnSpPr>
            <p:nvPr/>
          </p:nvCxnSpPr>
          <p:spPr>
            <a:xfrm rot="5400000" flipV="1">
              <a:off x="1943309" y="3492967"/>
              <a:ext cx="4225301" cy="56381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7504" y="6369536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ligt:Morph</a:t>
            </a:r>
          </a:p>
        </p:txBody>
      </p:sp>
      <p:cxnSp>
        <p:nvCxnSpPr>
          <p:cNvPr id="50" name="Straight Arrow Connector 49"/>
          <p:cNvCxnSpPr>
            <a:stCxn id="49" idx="2"/>
            <a:endCxn id="47" idx="0"/>
          </p:cNvCxnSpPr>
          <p:nvPr/>
        </p:nvCxnSpPr>
        <p:spPr>
          <a:xfrm>
            <a:off x="719572" y="6033080"/>
            <a:ext cx="0" cy="33645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568" y="6032321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2786854" y="5616086"/>
            <a:ext cx="221920" cy="612068"/>
          </a:xfrm>
          <a:prstGeom prst="bentConnector4">
            <a:avLst>
              <a:gd name="adj1" fmla="val -103010"/>
              <a:gd name="adj2" fmla="val 1373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23777" y="589458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</a:p>
          <a:p>
            <a:r>
              <a:rPr lang="de-DE" sz="1200" dirty="0" smtClean="0"/>
              <a:t>ligt:next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0726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(sub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7524328" y="1481418"/>
            <a:ext cx="925511" cy="591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(sub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(sub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(sub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196239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 </a:t>
            </a:r>
            <a:r>
              <a:rPr lang="de-DE" sz="1000" dirty="0" smtClean="0"/>
              <a:t>(sub nif:subString, </a:t>
            </a:r>
          </a:p>
          <a:p>
            <a:r>
              <a:rPr lang="de-DE" sz="1000" dirty="0"/>
              <a:t>	</a:t>
            </a:r>
            <a:r>
              <a:rPr lang="de-DE" sz="1000" dirty="0" smtClean="0"/>
              <a:t>nif:SuperString)</a:t>
            </a:r>
            <a:endParaRPr lang="de-DE" sz="10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72" y="4882768"/>
            <a:ext cx="1224136" cy="443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ligt:WordTier</a:t>
            </a: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1477776" y="4872310"/>
            <a:ext cx="147572" cy="465906"/>
            <a:chOff x="706540" y="3284984"/>
            <a:chExt cx="1060704" cy="3694985"/>
          </a:xfrm>
        </p:grpSpPr>
        <p:sp>
          <p:nvSpPr>
            <p:cNvPr id="12" name="Isosceles Triangle 1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Straight Connector 22"/>
            <p:cNvCxnSpPr>
              <a:stCxn id="12" idx="3"/>
              <a:endCxn id="31" idx="3"/>
            </p:cNvCxnSpPr>
            <p:nvPr/>
          </p:nvCxnSpPr>
          <p:spPr>
            <a:xfrm rot="5400000">
              <a:off x="-155464" y="5587606"/>
              <a:ext cx="2780593" cy="413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7544" y="4448145"/>
            <a:ext cx="112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ligt:hasMorphs</a:t>
            </a:r>
            <a:endParaRPr lang="de-DE" sz="1200" dirty="0"/>
          </a:p>
        </p:txBody>
      </p: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 flipH="1">
            <a:off x="706540" y="4509120"/>
            <a:ext cx="1921244" cy="37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7664" y="6479758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(Toolbox)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7504" y="5589240"/>
            <a:ext cx="1224136" cy="443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ligt:Word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(super nif:Word)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27784" y="5315575"/>
            <a:ext cx="13032" cy="26263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6820" y="5301208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 (sub nif:subString)</a:t>
            </a:r>
            <a:endParaRPr lang="de-DE" sz="1200" dirty="0"/>
          </a:p>
        </p:txBody>
      </p:sp>
      <p:sp>
        <p:nvSpPr>
          <p:cNvPr id="36" name="Rectangle 35"/>
          <p:cNvSpPr/>
          <p:nvPr/>
        </p:nvSpPr>
        <p:spPr>
          <a:xfrm>
            <a:off x="1979712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ligt:Item</a:t>
            </a: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1581890" y="5483006"/>
            <a:ext cx="147572" cy="648072"/>
            <a:chOff x="706540" y="3284984"/>
            <a:chExt cx="1060704" cy="5139699"/>
          </a:xfrm>
        </p:grpSpPr>
        <p:sp>
          <p:nvSpPr>
            <p:cNvPr id="39" name="Isosceles Triangle 38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Straight Connector 22"/>
            <p:cNvCxnSpPr>
              <a:stCxn id="39" idx="3"/>
              <a:endCxn id="49" idx="3"/>
            </p:cNvCxnSpPr>
            <p:nvPr/>
          </p:nvCxnSpPr>
          <p:spPr>
            <a:xfrm rot="5400000" flipV="1">
              <a:off x="-860958" y="6297234"/>
              <a:ext cx="4225299" cy="295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1226576" y="5838320"/>
            <a:ext cx="858200" cy="648072"/>
            <a:chOff x="706540" y="3284984"/>
            <a:chExt cx="6168487" cy="5139701"/>
          </a:xfrm>
        </p:grpSpPr>
        <p:sp>
          <p:nvSpPr>
            <p:cNvPr id="45" name="Isosceles Triangle 44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Straight Connector 22"/>
            <p:cNvCxnSpPr>
              <a:stCxn id="45" idx="3"/>
              <a:endCxn id="47" idx="3"/>
            </p:cNvCxnSpPr>
            <p:nvPr/>
          </p:nvCxnSpPr>
          <p:spPr>
            <a:xfrm rot="5400000" flipV="1">
              <a:off x="1943309" y="3492967"/>
              <a:ext cx="4225301" cy="56381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7504" y="6369536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ligt:Morph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6512" y="6032321"/>
            <a:ext cx="70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</a:t>
            </a:r>
            <a:endParaRPr lang="de-DE" sz="1200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2786854" y="5616086"/>
            <a:ext cx="221920" cy="612068"/>
          </a:xfrm>
          <a:prstGeom prst="bentConnector4">
            <a:avLst>
              <a:gd name="adj1" fmla="val -103010"/>
              <a:gd name="adj2" fmla="val 1373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23777" y="589458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</a:p>
          <a:p>
            <a:r>
              <a:rPr lang="de-DE" sz="1200" dirty="0" smtClean="0"/>
              <a:t>ligt:next</a:t>
            </a:r>
            <a:endParaRPr lang="de-DE" sz="1200" dirty="0"/>
          </a:p>
        </p:txBody>
      </p:sp>
      <p:sp>
        <p:nvSpPr>
          <p:cNvPr id="54" name="Rectangle 53"/>
          <p:cNvSpPr/>
          <p:nvPr/>
        </p:nvSpPr>
        <p:spPr>
          <a:xfrm>
            <a:off x="251520" y="5013176"/>
            <a:ext cx="1296144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ligt:MorphTier</a:t>
            </a:r>
          </a:p>
        </p:txBody>
      </p:sp>
      <p:grpSp>
        <p:nvGrpSpPr>
          <p:cNvPr id="55" name="Group 54"/>
          <p:cNvGrpSpPr/>
          <p:nvPr/>
        </p:nvGrpSpPr>
        <p:grpSpPr>
          <a:xfrm rot="5400000">
            <a:off x="1560591" y="5012949"/>
            <a:ext cx="209220" cy="235074"/>
            <a:chOff x="706540" y="3284984"/>
            <a:chExt cx="1503812" cy="1864314"/>
          </a:xfrm>
        </p:grpSpPr>
        <p:sp>
          <p:nvSpPr>
            <p:cNvPr id="56" name="Isosceles Triangle 55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Straight Connector 22"/>
            <p:cNvCxnSpPr>
              <a:stCxn id="56" idx="3"/>
              <a:endCxn id="54" idx="3"/>
            </p:cNvCxnSpPr>
            <p:nvPr/>
          </p:nvCxnSpPr>
          <p:spPr>
            <a:xfrm rot="5400000" flipV="1">
              <a:off x="1248665" y="4187611"/>
              <a:ext cx="949914" cy="97346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54" idx="2"/>
            <a:endCxn id="47" idx="0"/>
          </p:cNvCxnSpPr>
          <p:nvPr/>
        </p:nvCxnSpPr>
        <p:spPr>
          <a:xfrm flipH="1">
            <a:off x="719572" y="5457016"/>
            <a:ext cx="180020" cy="9125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54" idx="0"/>
          </p:cNvCxnSpPr>
          <p:nvPr/>
        </p:nvCxnSpPr>
        <p:spPr>
          <a:xfrm flipH="1">
            <a:off x="899592" y="4509120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9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(sub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7524328" y="1481418"/>
            <a:ext cx="925511" cy="591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(sub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(sub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(sub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196239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 </a:t>
            </a:r>
            <a:r>
              <a:rPr lang="de-DE" sz="1000" dirty="0" smtClean="0"/>
              <a:t>(sub nif:subString, </a:t>
            </a:r>
          </a:p>
          <a:p>
            <a:r>
              <a:rPr lang="de-DE" sz="1000" dirty="0"/>
              <a:t>	</a:t>
            </a:r>
            <a:r>
              <a:rPr lang="de-DE" sz="1000" dirty="0" smtClean="0"/>
              <a:t>nif:SuperString)</a:t>
            </a:r>
            <a:endParaRPr lang="de-DE" sz="10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72" y="4882768"/>
            <a:ext cx="1224136" cy="443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ligt:WordTier</a:t>
            </a: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1477776" y="4872310"/>
            <a:ext cx="147572" cy="465906"/>
            <a:chOff x="706540" y="3284984"/>
            <a:chExt cx="1060704" cy="3694985"/>
          </a:xfrm>
        </p:grpSpPr>
        <p:sp>
          <p:nvSpPr>
            <p:cNvPr id="12" name="Isosceles Triangle 1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Straight Connector 22"/>
            <p:cNvCxnSpPr>
              <a:stCxn id="12" idx="3"/>
              <a:endCxn id="31" idx="3"/>
            </p:cNvCxnSpPr>
            <p:nvPr/>
          </p:nvCxnSpPr>
          <p:spPr>
            <a:xfrm rot="5400000">
              <a:off x="-155464" y="5587606"/>
              <a:ext cx="2780593" cy="413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7544" y="4448145"/>
            <a:ext cx="112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ligt:hasMorphs</a:t>
            </a:r>
            <a:endParaRPr lang="de-DE" sz="1200" dirty="0"/>
          </a:p>
        </p:txBody>
      </p: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 flipH="1">
            <a:off x="706540" y="4509120"/>
            <a:ext cx="1921244" cy="37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7664" y="6479758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(Toolbox)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7504" y="5589240"/>
            <a:ext cx="1224136" cy="4438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ligt:Word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(super nif:Word)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27784" y="5315575"/>
            <a:ext cx="13032" cy="26263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6820" y="5301208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 (sub nif:subString)</a:t>
            </a:r>
            <a:endParaRPr lang="de-DE" sz="1200" dirty="0"/>
          </a:p>
        </p:txBody>
      </p:sp>
      <p:sp>
        <p:nvSpPr>
          <p:cNvPr id="36" name="Rectangle 35"/>
          <p:cNvSpPr/>
          <p:nvPr/>
        </p:nvSpPr>
        <p:spPr>
          <a:xfrm>
            <a:off x="1979712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ligt:Item</a:t>
            </a: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1581890" y="5483006"/>
            <a:ext cx="147572" cy="648072"/>
            <a:chOff x="706540" y="3284984"/>
            <a:chExt cx="1060704" cy="5139699"/>
          </a:xfrm>
        </p:grpSpPr>
        <p:sp>
          <p:nvSpPr>
            <p:cNvPr id="39" name="Isosceles Triangle 38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Straight Connector 22"/>
            <p:cNvCxnSpPr>
              <a:stCxn id="39" idx="3"/>
              <a:endCxn id="49" idx="3"/>
            </p:cNvCxnSpPr>
            <p:nvPr/>
          </p:nvCxnSpPr>
          <p:spPr>
            <a:xfrm rot="5400000" flipV="1">
              <a:off x="-860958" y="6297234"/>
              <a:ext cx="4225299" cy="295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1226576" y="5838320"/>
            <a:ext cx="858200" cy="648072"/>
            <a:chOff x="706540" y="3284984"/>
            <a:chExt cx="6168487" cy="5139701"/>
          </a:xfrm>
        </p:grpSpPr>
        <p:sp>
          <p:nvSpPr>
            <p:cNvPr id="45" name="Isosceles Triangle 44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Straight Connector 22"/>
            <p:cNvCxnSpPr>
              <a:stCxn id="45" idx="3"/>
              <a:endCxn id="47" idx="3"/>
            </p:cNvCxnSpPr>
            <p:nvPr/>
          </p:nvCxnSpPr>
          <p:spPr>
            <a:xfrm rot="5400000" flipV="1">
              <a:off x="1943309" y="3492967"/>
              <a:ext cx="4225301" cy="56381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7504" y="6369536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ligt:Morph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6512" y="6032321"/>
            <a:ext cx="70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</a:t>
            </a:r>
            <a:endParaRPr lang="de-DE" sz="1200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2786854" y="5616086"/>
            <a:ext cx="221920" cy="612068"/>
          </a:xfrm>
          <a:prstGeom prst="bentConnector4">
            <a:avLst>
              <a:gd name="adj1" fmla="val -103010"/>
              <a:gd name="adj2" fmla="val 1373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23777" y="589458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</a:p>
          <a:p>
            <a:r>
              <a:rPr lang="de-DE" sz="1200" dirty="0" smtClean="0"/>
              <a:t>ligt:next</a:t>
            </a:r>
            <a:endParaRPr lang="de-DE" sz="1200" dirty="0"/>
          </a:p>
        </p:txBody>
      </p:sp>
      <p:sp>
        <p:nvSpPr>
          <p:cNvPr id="54" name="Rectangle 53"/>
          <p:cNvSpPr/>
          <p:nvPr/>
        </p:nvSpPr>
        <p:spPr>
          <a:xfrm>
            <a:off x="251520" y="5013176"/>
            <a:ext cx="1296144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ligt:MorphTier</a:t>
            </a:r>
          </a:p>
        </p:txBody>
      </p:sp>
      <p:grpSp>
        <p:nvGrpSpPr>
          <p:cNvPr id="55" name="Group 54"/>
          <p:cNvGrpSpPr/>
          <p:nvPr/>
        </p:nvGrpSpPr>
        <p:grpSpPr>
          <a:xfrm rot="5400000">
            <a:off x="1560591" y="5012949"/>
            <a:ext cx="209220" cy="235074"/>
            <a:chOff x="706540" y="3284984"/>
            <a:chExt cx="1503812" cy="1864314"/>
          </a:xfrm>
        </p:grpSpPr>
        <p:sp>
          <p:nvSpPr>
            <p:cNvPr id="56" name="Isosceles Triangle 55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Straight Connector 22"/>
            <p:cNvCxnSpPr>
              <a:stCxn id="56" idx="3"/>
              <a:endCxn id="54" idx="3"/>
            </p:cNvCxnSpPr>
            <p:nvPr/>
          </p:nvCxnSpPr>
          <p:spPr>
            <a:xfrm rot="5400000" flipV="1">
              <a:off x="1248665" y="4187611"/>
              <a:ext cx="949914" cy="97346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54" idx="2"/>
            <a:endCxn id="47" idx="0"/>
          </p:cNvCxnSpPr>
          <p:nvPr/>
        </p:nvCxnSpPr>
        <p:spPr>
          <a:xfrm flipH="1">
            <a:off x="719572" y="5457016"/>
            <a:ext cx="180020" cy="9125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54" idx="0"/>
          </p:cNvCxnSpPr>
          <p:nvPr/>
        </p:nvCxnSpPr>
        <p:spPr>
          <a:xfrm flipH="1">
            <a:off x="899592" y="4509120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84166" y="2333982"/>
            <a:ext cx="3920282" cy="2031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we </a:t>
            </a:r>
            <a:r>
              <a:rPr lang="de-DE" sz="2000" b="1" dirty="0" smtClean="0"/>
              <a:t>drop</a:t>
            </a:r>
            <a:r>
              <a:rPr lang="de-DE" sz="2000" dirty="0" smtClean="0"/>
              <a:t> xigt:nextTier, xigt:alignment, xigt:segmentation, xigt:content</a:t>
            </a:r>
          </a:p>
          <a:p>
            <a:pPr algn="ctr"/>
            <a:r>
              <a:rPr lang="de-DE" sz="1600" dirty="0" smtClean="0"/>
              <a:t>(order of tiers needs to be manually configured, segmentations are resolved during import and will be exported as values/extrapolated only)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32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(sub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7524328" y="1481418"/>
            <a:ext cx="925511" cy="591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(sub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(sub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(sub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3"/>
            <a:endCxn id="19" idx="3"/>
          </p:cNvCxnSpPr>
          <p:nvPr/>
        </p:nvCxnSpPr>
        <p:spPr>
          <a:xfrm>
            <a:off x="3491880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8040" y="3062684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196239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 </a:t>
            </a:r>
            <a:r>
              <a:rPr lang="de-DE" sz="1000" dirty="0" smtClean="0"/>
              <a:t>(sub nif:subString, </a:t>
            </a:r>
          </a:p>
          <a:p>
            <a:r>
              <a:rPr lang="de-DE" sz="1000" dirty="0"/>
              <a:t>	</a:t>
            </a:r>
            <a:r>
              <a:rPr lang="de-DE" sz="1000" dirty="0" smtClean="0"/>
              <a:t>nif:SuperString)</a:t>
            </a:r>
            <a:endParaRPr lang="de-DE" sz="10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27784" y="5315575"/>
            <a:ext cx="13032" cy="26263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6820" y="5301208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 (sub nif:subString)</a:t>
            </a:r>
            <a:endParaRPr lang="de-DE" sz="1200" dirty="0"/>
          </a:p>
        </p:txBody>
      </p:sp>
      <p:sp>
        <p:nvSpPr>
          <p:cNvPr id="36" name="Rectangle 35"/>
          <p:cNvSpPr/>
          <p:nvPr/>
        </p:nvSpPr>
        <p:spPr>
          <a:xfrm>
            <a:off x="1979712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ligt:Item</a:t>
            </a:r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2786854" y="5616086"/>
            <a:ext cx="221920" cy="612068"/>
          </a:xfrm>
          <a:prstGeom prst="bentConnector4">
            <a:avLst>
              <a:gd name="adj1" fmla="val -103010"/>
              <a:gd name="adj2" fmla="val 1373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23777" y="589458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</a:p>
          <a:p>
            <a:r>
              <a:rPr lang="de-DE" sz="1200" dirty="0" smtClean="0"/>
              <a:t>ligt:next</a:t>
            </a:r>
            <a:endParaRPr lang="de-DE" sz="1200" dirty="0"/>
          </a:p>
        </p:txBody>
      </p:sp>
      <p:sp>
        <p:nvSpPr>
          <p:cNvPr id="3" name="Rectangle 2"/>
          <p:cNvSpPr/>
          <p:nvPr/>
        </p:nvSpPr>
        <p:spPr>
          <a:xfrm>
            <a:off x="4937120" y="2586970"/>
            <a:ext cx="3692523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 metadata, we provide a reified representation along with a simple one. Anchor is ligt:Element</a:t>
            </a:r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666757" y="752912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ligt:Element</a:t>
            </a:r>
          </a:p>
        </p:txBody>
      </p:sp>
      <p:grpSp>
        <p:nvGrpSpPr>
          <p:cNvPr id="60" name="Group 59"/>
          <p:cNvGrpSpPr/>
          <p:nvPr/>
        </p:nvGrpSpPr>
        <p:grpSpPr>
          <a:xfrm rot="5400000">
            <a:off x="170166" y="1265309"/>
            <a:ext cx="937834" cy="232985"/>
            <a:chOff x="706540" y="2351645"/>
            <a:chExt cx="6740876" cy="1847747"/>
          </a:xfrm>
        </p:grpSpPr>
        <p:sp>
          <p:nvSpPr>
            <p:cNvPr id="61" name="Isosceles Triangle 60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Straight Connector 22"/>
            <p:cNvCxnSpPr>
              <a:stCxn id="61" idx="3"/>
              <a:endCxn id="10" idx="1"/>
            </p:cNvCxnSpPr>
            <p:nvPr/>
          </p:nvCxnSpPr>
          <p:spPr>
            <a:xfrm rot="5400000" flipH="1" flipV="1">
              <a:off x="3418277" y="170253"/>
              <a:ext cx="1847747" cy="6210531"/>
            </a:xfrm>
            <a:prstGeom prst="bentConnector3">
              <a:avLst>
                <a:gd name="adj1" fmla="val -10504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rot="5400000">
            <a:off x="-666490" y="2077909"/>
            <a:ext cx="2463438" cy="138606"/>
            <a:chOff x="706540" y="3284984"/>
            <a:chExt cx="17706471" cy="1099250"/>
          </a:xfrm>
        </p:grpSpPr>
        <p:sp>
          <p:nvSpPr>
            <p:cNvPr id="74" name="Isosceles Triangle 73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Straight Connector 22"/>
            <p:cNvCxnSpPr>
              <a:stCxn id="74" idx="3"/>
              <a:endCxn id="76" idx="1"/>
            </p:cNvCxnSpPr>
            <p:nvPr/>
          </p:nvCxnSpPr>
          <p:spPr>
            <a:xfrm rot="5400000" flipV="1">
              <a:off x="9732519" y="-4296258"/>
              <a:ext cx="184858" cy="17176126"/>
            </a:xfrm>
            <a:prstGeom prst="bentConnector3">
              <a:avLst>
                <a:gd name="adj1" fmla="val 108073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495925" y="3157012"/>
            <a:ext cx="89997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</a:t>
            </a:r>
          </a:p>
          <a:p>
            <a:pPr algn="ctr"/>
            <a:r>
              <a:rPr lang="de-DE" sz="1400" dirty="0" smtClean="0"/>
              <a:t>Segment</a:t>
            </a:r>
          </a:p>
        </p:txBody>
      </p:sp>
      <p:grpSp>
        <p:nvGrpSpPr>
          <p:cNvPr id="81" name="Group 80"/>
          <p:cNvGrpSpPr/>
          <p:nvPr/>
        </p:nvGrpSpPr>
        <p:grpSpPr>
          <a:xfrm rot="16200000">
            <a:off x="1085240" y="2765718"/>
            <a:ext cx="924848" cy="432048"/>
            <a:chOff x="706540" y="3284984"/>
            <a:chExt cx="6647536" cy="3426466"/>
          </a:xfrm>
        </p:grpSpPr>
        <p:sp>
          <p:nvSpPr>
            <p:cNvPr id="82" name="Isosceles Triangle 8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Straight Connector 22"/>
            <p:cNvCxnSpPr>
              <a:stCxn id="82" idx="3"/>
              <a:endCxn id="13" idx="1"/>
            </p:cNvCxnSpPr>
            <p:nvPr/>
          </p:nvCxnSpPr>
          <p:spPr>
            <a:xfrm rot="5400000" flipV="1">
              <a:off x="3039451" y="2396825"/>
              <a:ext cx="2512066" cy="611718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22"/>
          <p:cNvCxnSpPr>
            <a:stCxn id="82" idx="3"/>
            <a:endCxn id="16" idx="1"/>
          </p:cNvCxnSpPr>
          <p:nvPr/>
        </p:nvCxnSpPr>
        <p:spPr>
          <a:xfrm>
            <a:off x="1446938" y="3370380"/>
            <a:ext cx="323523" cy="527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2"/>
          <p:cNvCxnSpPr>
            <a:stCxn id="82" idx="3"/>
            <a:endCxn id="19" idx="1"/>
          </p:cNvCxnSpPr>
          <p:nvPr/>
        </p:nvCxnSpPr>
        <p:spPr>
          <a:xfrm>
            <a:off x="1446938" y="3370380"/>
            <a:ext cx="316750" cy="9168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rot="5400000">
            <a:off x="-941527" y="2368190"/>
            <a:ext cx="4164684" cy="1245743"/>
            <a:chOff x="706540" y="-5680293"/>
            <a:chExt cx="29934526" cy="9879681"/>
          </a:xfrm>
        </p:grpSpPr>
        <p:sp>
          <p:nvSpPr>
            <p:cNvPr id="92" name="Isosceles Triangle 9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Straight Connector 22"/>
            <p:cNvCxnSpPr>
              <a:stCxn id="92" idx="3"/>
              <a:endCxn id="28" idx="1"/>
            </p:cNvCxnSpPr>
            <p:nvPr/>
          </p:nvCxnSpPr>
          <p:spPr>
            <a:xfrm rot="5400000" flipH="1" flipV="1">
              <a:off x="10999137" y="-15442541"/>
              <a:ext cx="9879681" cy="29404177"/>
            </a:xfrm>
            <a:prstGeom prst="bentConnector3">
              <a:avLst>
                <a:gd name="adj1" fmla="val -19646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22"/>
          <p:cNvCxnSpPr>
            <a:stCxn id="92" idx="3"/>
            <a:endCxn id="36" idx="1"/>
          </p:cNvCxnSpPr>
          <p:nvPr/>
        </p:nvCxnSpPr>
        <p:spPr>
          <a:xfrm rot="10800000" flipH="1" flipV="1">
            <a:off x="517944" y="982504"/>
            <a:ext cx="1461768" cy="4828655"/>
          </a:xfrm>
          <a:prstGeom prst="bentConnector3">
            <a:avLst>
              <a:gd name="adj1" fmla="val -167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Rectangle 10"/>
          <p:cNvSpPr/>
          <p:nvPr/>
        </p:nvSpPr>
        <p:spPr>
          <a:xfrm flipH="1" flipV="1">
            <a:off x="4499992" y="4509120"/>
            <a:ext cx="936103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493491" y="4221088"/>
            <a:ext cx="235031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The reified representation can be based on OA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157192"/>
            <a:ext cx="367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cf. https://www.w3.org/TR/annotation-vocab/#hasbody</a:t>
            </a:r>
            <a:endParaRPr lang="de-DE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23528" y="6095037"/>
            <a:ext cx="642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This is actually feasible, the range of oa:hasTarget and oa:hasBody </a:t>
            </a:r>
          </a:p>
          <a:p>
            <a:r>
              <a:rPr lang="de-DE" dirty="0" smtClean="0"/>
              <a:t>is not constrained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>
          <a:xfrm>
            <a:off x="1610235" y="752912"/>
            <a:ext cx="13092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ligt:Element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47664" y="198884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ligt:Metadata</a:t>
            </a:r>
          </a:p>
          <a:p>
            <a:pPr algn="ctr"/>
            <a:r>
              <a:rPr lang="de-DE" sz="1200" dirty="0" smtClean="0"/>
              <a:t>(sub oa:Annotation)</a:t>
            </a:r>
          </a:p>
        </p:txBody>
      </p:sp>
      <p:cxnSp>
        <p:nvCxnSpPr>
          <p:cNvPr id="37" name="Elbow Connector 36"/>
          <p:cNvCxnSpPr>
            <a:stCxn id="35" idx="2"/>
            <a:endCxn id="36" idx="0"/>
          </p:cNvCxnSpPr>
          <p:nvPr/>
        </p:nvCxnSpPr>
        <p:spPr>
          <a:xfrm rot="16200000" flipH="1">
            <a:off x="1870254" y="1591350"/>
            <a:ext cx="792088" cy="2891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8071" y="1358491"/>
            <a:ext cx="123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ligt:metaTarget</a:t>
            </a:r>
          </a:p>
          <a:p>
            <a:r>
              <a:rPr lang="de-DE" sz="1200" dirty="0" smtClean="0"/>
              <a:t>sub oa:hasTarget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9512" y="3140968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XMLLiteral</a:t>
            </a:r>
          </a:p>
        </p:txBody>
      </p:sp>
      <p:cxnSp>
        <p:nvCxnSpPr>
          <p:cNvPr id="40" name="Elbow Connector 39"/>
          <p:cNvCxnSpPr>
            <a:stCxn id="35" idx="1"/>
            <a:endCxn id="39" idx="0"/>
          </p:cNvCxnSpPr>
          <p:nvPr/>
        </p:nvCxnSpPr>
        <p:spPr>
          <a:xfrm rot="10800000" flipV="1">
            <a:off x="899593" y="974832"/>
            <a:ext cx="710643" cy="2166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5576" y="614412"/>
            <a:ext cx="78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metadata</a:t>
            </a:r>
            <a:endParaRPr lang="de-DE" sz="1200" dirty="0"/>
          </a:p>
        </p:txBody>
      </p:sp>
      <p:cxnSp>
        <p:nvCxnSpPr>
          <p:cNvPr id="42" name="Elbow Connector 41"/>
          <p:cNvCxnSpPr>
            <a:stCxn id="36" idx="2"/>
            <a:endCxn id="39" idx="3"/>
          </p:cNvCxnSpPr>
          <p:nvPr/>
        </p:nvCxnSpPr>
        <p:spPr>
          <a:xfrm rot="5400000">
            <a:off x="1478604" y="2573748"/>
            <a:ext cx="930208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43608" y="2564904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ligt:metaBody</a:t>
            </a:r>
          </a:p>
          <a:p>
            <a:r>
              <a:rPr lang="de-DE" sz="1200" dirty="0" smtClean="0"/>
              <a:t>sub oa:hasBody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6510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Rectangle 10"/>
          <p:cNvSpPr/>
          <p:nvPr/>
        </p:nvSpPr>
        <p:spPr>
          <a:xfrm flipH="1" flipV="1">
            <a:off x="4499992" y="4509120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610235" y="752912"/>
            <a:ext cx="13092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ligt:Element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47664" y="198884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ligt:Metadata</a:t>
            </a:r>
          </a:p>
          <a:p>
            <a:pPr algn="ctr"/>
            <a:r>
              <a:rPr lang="de-DE" sz="1200" dirty="0" smtClean="0"/>
              <a:t>(sub oa:Annotation)</a:t>
            </a:r>
          </a:p>
        </p:txBody>
      </p:sp>
      <p:cxnSp>
        <p:nvCxnSpPr>
          <p:cNvPr id="12" name="Elbow Connector 11"/>
          <p:cNvCxnSpPr>
            <a:stCxn id="59" idx="2"/>
            <a:endCxn id="47" idx="0"/>
          </p:cNvCxnSpPr>
          <p:nvPr/>
        </p:nvCxnSpPr>
        <p:spPr>
          <a:xfrm rot="16200000" flipH="1">
            <a:off x="1870254" y="1591350"/>
            <a:ext cx="792088" cy="2891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8071" y="1358491"/>
            <a:ext cx="123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ligt:metaTarget</a:t>
            </a:r>
          </a:p>
          <a:p>
            <a:r>
              <a:rPr lang="de-DE" sz="1200" dirty="0" smtClean="0"/>
              <a:t>sub oa:hasTarget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9512" y="3140968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XMLLiteral</a:t>
            </a:r>
          </a:p>
        </p:txBody>
      </p:sp>
      <p:cxnSp>
        <p:nvCxnSpPr>
          <p:cNvPr id="25" name="Elbow Connector 24"/>
          <p:cNvCxnSpPr>
            <a:stCxn id="59" idx="1"/>
            <a:endCxn id="51" idx="0"/>
          </p:cNvCxnSpPr>
          <p:nvPr/>
        </p:nvCxnSpPr>
        <p:spPr>
          <a:xfrm rot="10800000" flipV="1">
            <a:off x="899593" y="974832"/>
            <a:ext cx="710643" cy="2166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5576" y="614412"/>
            <a:ext cx="78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metadata</a:t>
            </a:r>
            <a:endParaRPr lang="de-DE" sz="1200" dirty="0"/>
          </a:p>
        </p:txBody>
      </p:sp>
      <p:cxnSp>
        <p:nvCxnSpPr>
          <p:cNvPr id="55" name="Elbow Connector 54"/>
          <p:cNvCxnSpPr>
            <a:stCxn id="47" idx="2"/>
            <a:endCxn id="51" idx="3"/>
          </p:cNvCxnSpPr>
          <p:nvPr/>
        </p:nvCxnSpPr>
        <p:spPr>
          <a:xfrm rot="5400000">
            <a:off x="1478604" y="2573748"/>
            <a:ext cx="930208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43608" y="2564904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ligt:metaBody</a:t>
            </a:r>
          </a:p>
          <a:p>
            <a:r>
              <a:rPr lang="de-DE" sz="1200" dirty="0" smtClean="0"/>
              <a:t>sub oa:hasBody</a:t>
            </a:r>
            <a:endParaRPr lang="de-DE" sz="1200" dirty="0"/>
          </a:p>
        </p:txBody>
      </p:sp>
      <p:sp>
        <p:nvSpPr>
          <p:cNvPr id="63" name="Rectangle 62"/>
          <p:cNvSpPr/>
          <p:nvPr/>
        </p:nvSpPr>
        <p:spPr>
          <a:xfrm>
            <a:off x="493491" y="4221088"/>
            <a:ext cx="235031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But metadata may also involve references, e.g. Xigt @ref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6095037"/>
            <a:ext cx="536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Support (reified) metadata references (needed for Xigt)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3010153" y="631721"/>
            <a:ext cx="985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metadataRef</a:t>
            </a:r>
            <a:endParaRPr lang="de-DE" sz="1200" dirty="0"/>
          </a:p>
        </p:txBody>
      </p:sp>
      <p:sp>
        <p:nvSpPr>
          <p:cNvPr id="34" name="Rectangle 33"/>
          <p:cNvSpPr/>
          <p:nvPr/>
        </p:nvSpPr>
        <p:spPr>
          <a:xfrm>
            <a:off x="2915816" y="3142722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any URI</a:t>
            </a:r>
          </a:p>
        </p:txBody>
      </p:sp>
      <p:cxnSp>
        <p:nvCxnSpPr>
          <p:cNvPr id="35" name="Elbow Connector 34"/>
          <p:cNvCxnSpPr>
            <a:stCxn id="47" idx="2"/>
            <a:endCxn id="34" idx="1"/>
          </p:cNvCxnSpPr>
          <p:nvPr/>
        </p:nvCxnSpPr>
        <p:spPr>
          <a:xfrm rot="16200000" flipH="1">
            <a:off x="2125799" y="2574625"/>
            <a:ext cx="931962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4852" y="2494637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ligt:refBody</a:t>
            </a:r>
          </a:p>
          <a:p>
            <a:pPr algn="ctr"/>
            <a:r>
              <a:rPr lang="de-DE" sz="1200" dirty="0" smtClean="0"/>
              <a:t>sub</a:t>
            </a:r>
          </a:p>
          <a:p>
            <a:pPr algn="ctr"/>
            <a:r>
              <a:rPr lang="de-DE" sz="1200" dirty="0" smtClean="0"/>
              <a:t>oa:hasBody</a:t>
            </a:r>
            <a:endParaRPr lang="de-DE" sz="1200" dirty="0"/>
          </a:p>
        </p:txBody>
      </p:sp>
      <p:cxnSp>
        <p:nvCxnSpPr>
          <p:cNvPr id="37" name="Elbow Connector 36"/>
          <p:cNvCxnSpPr>
            <a:stCxn id="59" idx="3"/>
            <a:endCxn id="34" idx="0"/>
          </p:cNvCxnSpPr>
          <p:nvPr/>
        </p:nvCxnSpPr>
        <p:spPr>
          <a:xfrm>
            <a:off x="2919471" y="974832"/>
            <a:ext cx="716425" cy="21678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7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FLex RDF (Chiarcos et al.@LDK-2017, subm.)</a:t>
            </a:r>
            <a:endParaRPr lang="de-DE" dirty="0"/>
          </a:p>
        </p:txBody>
      </p:sp>
      <p:pic>
        <p:nvPicPr>
          <p:cNvPr id="1026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96" y="1772816"/>
            <a:ext cx="723265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iarcos\Desktop\acoli-svn\papers\ldk-2017-liodi\paper\tool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56" y="4653136"/>
            <a:ext cx="750237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1628800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„original“ FLex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76106" y="4139788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Toolbox adaptation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05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Xigt RDF </a:t>
            </a:r>
            <a:r>
              <a:rPr lang="de-DE" sz="3100" dirty="0" smtClean="0"/>
              <a:t>(https://raw.githubusercontent.com/acoli-repo/LLODifier/master/xigt/xigt-rdfs.png)</a:t>
            </a:r>
            <a:endParaRPr lang="de-DE" dirty="0"/>
          </a:p>
        </p:txBody>
      </p:sp>
      <p:pic>
        <p:nvPicPr>
          <p:cNvPr id="2050" name="Picture 2" descr="https://raw.githubusercontent.com/acoli-repo/LLODifier/master/xigt/xigt-r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76664" cy="443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3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(a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3851920" y="1196752"/>
            <a:ext cx="50405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4716016" y="3757834"/>
            <a:ext cx="576064" cy="17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64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(a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3779912" y="1628800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(a dc:Text)</a:t>
            </a:r>
            <a:endParaRPr lang="de-D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2492896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FLex, Toolbox; Xigt: missing</a:t>
            </a:r>
            <a:endParaRPr lang="de-DE" sz="11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has_text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9365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(a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4437685" y="1628800"/>
            <a:ext cx="1142427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(a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has_text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(a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3311406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FLex only; Toolbox &amp; Xigt: missing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81000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(a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 flipH="1">
            <a:off x="5580112" y="1484783"/>
            <a:ext cx="1152128" cy="642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(a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has_text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(a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(a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57115" y="4077072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FLex</a:t>
            </a:r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V="1">
            <a:off x="5107288" y="3855152"/>
            <a:ext cx="976880" cy="725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4005064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Xigt,</a:t>
            </a:r>
          </a:p>
          <a:p>
            <a:r>
              <a:rPr lang="de-DE" sz="1100" dirty="0" smtClean="0"/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355150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(a dc:Dataset)</a:t>
            </a:r>
            <a:endParaRPr lang="de-DE" sz="1400" dirty="0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(a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(a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(a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H="1">
            <a:off x="6012160" y="4437112"/>
            <a:ext cx="1080120" cy="725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63888" y="503147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Xigt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873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</a:t>
            </a:r>
            <a:endParaRPr lang="de-DE" sz="12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9632" y="6072719"/>
            <a:ext cx="69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 make the Tier obligatory.</a:t>
            </a:r>
          </a:p>
          <a:p>
            <a:r>
              <a:rPr lang="de-DE" dirty="0" smtClean="0"/>
              <a:t>But by „tier“, we aggregate over all Xigt tiers with identical segmentation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36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Generalization</a:t>
            </a:r>
            <a:endParaRPr lang="de-DE" dirty="0"/>
          </a:p>
        </p:txBody>
      </p:sp>
      <p:pic>
        <p:nvPicPr>
          <p:cNvPr id="4" name="Picture 2" descr="C:\Users\chiarcos\Desktop\acoli-svn\papers\ldk-2017-liodi\paper\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00402" cy="1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27984" y="3757834"/>
            <a:ext cx="4176464" cy="2448272"/>
            <a:chOff x="3131840" y="2132856"/>
            <a:chExt cx="5976664" cy="3456384"/>
          </a:xfrm>
        </p:grpSpPr>
        <p:pic>
          <p:nvPicPr>
            <p:cNvPr id="5" name="Picture 2" descr="https://raw.githubusercontent.com/acoli-repo/LLODifier/master/xigt/xigt-rdf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47"/>
            <a:stretch/>
          </p:blipFill>
          <p:spPr bwMode="auto">
            <a:xfrm>
              <a:off x="3131840" y="2132856"/>
              <a:ext cx="5976664" cy="340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31840" y="5212619"/>
              <a:ext cx="1944216" cy="376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2900" y="4731917"/>
              <a:ext cx="3528392" cy="80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55576" y="1628800"/>
            <a:ext cx="1440160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ligt:Document</a:t>
            </a:r>
          </a:p>
          <a:p>
            <a:pPr algn="ctr"/>
            <a:r>
              <a:rPr lang="de-DE" sz="1400" dirty="0" smtClean="0"/>
              <a:t>(sub dc:Dataset)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6732240" y="1484783"/>
            <a:ext cx="864096" cy="642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763688" y="2297398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ligt:InterlinearText</a:t>
            </a:r>
          </a:p>
          <a:p>
            <a:pPr algn="ctr"/>
            <a:r>
              <a:rPr lang="de-DE" sz="1400" dirty="0" smtClean="0"/>
              <a:t>(sub dc:Text)</a:t>
            </a:r>
            <a:endParaRPr lang="de-DE" sz="1400" dirty="0"/>
          </a:p>
        </p:txBody>
      </p:sp>
      <p:cxnSp>
        <p:nvCxnSpPr>
          <p:cNvPr id="14" name="Elbow Connector 13"/>
          <p:cNvCxnSpPr>
            <a:stCxn id="10" idx="3"/>
            <a:endCxn id="13" idx="0"/>
          </p:cNvCxnSpPr>
          <p:nvPr/>
        </p:nvCxnSpPr>
        <p:spPr>
          <a:xfrm>
            <a:off x="2195736" y="1850720"/>
            <a:ext cx="432048" cy="446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2109" y="1850720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ligt:hasText</a:t>
            </a:r>
            <a:endParaRPr lang="de-DE" sz="1200" dirty="0"/>
          </a:p>
        </p:txBody>
      </p:sp>
      <p:sp>
        <p:nvSpPr>
          <p:cNvPr id="16" name="Rectangle 15"/>
          <p:cNvSpPr/>
          <p:nvPr/>
        </p:nvSpPr>
        <p:spPr>
          <a:xfrm>
            <a:off x="1770461" y="3201184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ligt:Paragraph</a:t>
            </a:r>
          </a:p>
          <a:p>
            <a:pPr algn="ctr"/>
            <a:r>
              <a:rPr lang="de-DE" sz="1400" dirty="0" smtClean="0"/>
              <a:t>(sub nif:Paragraph)</a:t>
            </a:r>
            <a:endParaRPr lang="de-DE" sz="1400" dirty="0"/>
          </a:p>
        </p:txBody>
      </p:sp>
      <p:cxnSp>
        <p:nvCxnSpPr>
          <p:cNvPr id="17" name="Elbow Connector 16"/>
          <p:cNvCxnSpPr>
            <a:stCxn id="13" idx="2"/>
            <a:endCxn id="16" idx="0"/>
          </p:cNvCxnSpPr>
          <p:nvPr/>
        </p:nvCxnSpPr>
        <p:spPr>
          <a:xfrm rot="16200000" flipH="1">
            <a:off x="2401197" y="2967824"/>
            <a:ext cx="45994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4509" y="2863969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19" name="Rectangle 18"/>
          <p:cNvSpPr/>
          <p:nvPr/>
        </p:nvSpPr>
        <p:spPr>
          <a:xfrm>
            <a:off x="1763688" y="4065280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ligt:Utterance</a:t>
            </a:r>
          </a:p>
          <a:p>
            <a:pPr algn="ctr"/>
            <a:r>
              <a:rPr lang="de-DE" sz="1400" dirty="0" smtClean="0"/>
              <a:t>(sub nif:Sentence)</a:t>
            </a:r>
            <a:endParaRPr lang="de-DE" sz="1400" dirty="0"/>
          </a:p>
        </p:txBody>
      </p:sp>
      <p:cxnSp>
        <p:nvCxnSpPr>
          <p:cNvPr id="20" name="Elbow Connector 19"/>
          <p:cNvCxnSpPr>
            <a:stCxn id="16" idx="2"/>
            <a:endCxn id="19" idx="0"/>
          </p:cNvCxnSpPr>
          <p:nvPr/>
        </p:nvCxnSpPr>
        <p:spPr>
          <a:xfrm rot="5400000">
            <a:off x="2421043" y="3851766"/>
            <a:ext cx="420256" cy="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171" y="371703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cxnSp>
        <p:nvCxnSpPr>
          <p:cNvPr id="24" name="Elbow Connector 23"/>
          <p:cNvCxnSpPr>
            <a:stCxn id="13" idx="1"/>
            <a:endCxn id="19" idx="1"/>
          </p:cNvCxnSpPr>
          <p:nvPr/>
        </p:nvCxnSpPr>
        <p:spPr>
          <a:xfrm rot="10800000" flipV="1">
            <a:off x="1763688" y="2519318"/>
            <a:ext cx="12700" cy="17678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352" y="258697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nif:subString</a:t>
            </a:r>
            <a:endParaRPr lang="de-DE" sz="1200" dirty="0"/>
          </a:p>
        </p:txBody>
      </p:sp>
      <p:sp>
        <p:nvSpPr>
          <p:cNvPr id="28" name="Rectangle 27"/>
          <p:cNvSpPr/>
          <p:nvPr/>
        </p:nvSpPr>
        <p:spPr>
          <a:xfrm>
            <a:off x="1763687" y="4851483"/>
            <a:ext cx="1728192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ligt:Tier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1800" y="4547245"/>
            <a:ext cx="873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ligt:hasTier</a:t>
            </a:r>
            <a:endParaRPr lang="de-DE" sz="1200" dirty="0"/>
          </a:p>
        </p:txBody>
      </p:sp>
      <p:cxnSp>
        <p:nvCxnSpPr>
          <p:cNvPr id="30" name="Elbow Connector 29"/>
          <p:cNvCxnSpPr>
            <a:stCxn id="19" idx="2"/>
            <a:endCxn id="28" idx="0"/>
          </p:cNvCxnSpPr>
          <p:nvPr/>
        </p:nvCxnSpPr>
        <p:spPr>
          <a:xfrm rot="5400000">
            <a:off x="2456603" y="4680301"/>
            <a:ext cx="34236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4472" y="4882768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ligt:WordTier</a:t>
            </a: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1477776" y="4872310"/>
            <a:ext cx="147572" cy="465906"/>
            <a:chOff x="706540" y="3284984"/>
            <a:chExt cx="1060704" cy="3694985"/>
          </a:xfrm>
        </p:grpSpPr>
        <p:sp>
          <p:nvSpPr>
            <p:cNvPr id="12" name="Isosceles Triangle 11"/>
            <p:cNvSpPr/>
            <p:nvPr/>
          </p:nvSpPr>
          <p:spPr>
            <a:xfrm>
              <a:off x="706540" y="3284984"/>
              <a:ext cx="1060704" cy="9144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Straight Connector 22"/>
            <p:cNvCxnSpPr>
              <a:stCxn id="12" idx="3"/>
              <a:endCxn id="31" idx="3"/>
            </p:cNvCxnSpPr>
            <p:nvPr/>
          </p:nvCxnSpPr>
          <p:spPr>
            <a:xfrm rot="5400000">
              <a:off x="-155464" y="5587606"/>
              <a:ext cx="2780593" cy="413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7544" y="4448145"/>
            <a:ext cx="10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ligt:hasWords</a:t>
            </a:r>
            <a:endParaRPr lang="de-DE" sz="1200" dirty="0"/>
          </a:p>
        </p:txBody>
      </p: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 flipH="1">
            <a:off x="706540" y="4509120"/>
            <a:ext cx="1921244" cy="373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36512" y="6021288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cf. Toolbox, FLex</a:t>
            </a:r>
          </a:p>
        </p:txBody>
      </p:sp>
      <p:cxnSp>
        <p:nvCxnSpPr>
          <p:cNvPr id="44" name="Straight Arrow Connector 43"/>
          <p:cNvCxnSpPr>
            <a:stCxn id="31" idx="2"/>
            <a:endCxn id="49" idx="0"/>
          </p:cNvCxnSpPr>
          <p:nvPr/>
        </p:nvCxnSpPr>
        <p:spPr>
          <a:xfrm>
            <a:off x="706540" y="5326608"/>
            <a:ext cx="13032" cy="26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5576" y="5312241"/>
            <a:ext cx="70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ligt:item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107504" y="5589240"/>
            <a:ext cx="1224136" cy="44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ligt:Word</a:t>
            </a:r>
          </a:p>
          <a:p>
            <a:pPr algn="ctr"/>
            <a:r>
              <a:rPr lang="de-DE" sz="1200" dirty="0" smtClean="0"/>
              <a:t>(super nif:Word)</a:t>
            </a:r>
          </a:p>
        </p:txBody>
      </p:sp>
    </p:spTree>
    <p:extLst>
      <p:ext uri="{BB962C8B-B14F-4D97-AF65-F5344CB8AC3E}">
        <p14:creationId xmlns:p14="http://schemas.microsoft.com/office/powerpoint/2010/main" val="193646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On-screen Show (4:3)</PresentationFormat>
  <Paragraphs>273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Ligt: A LLOD vocabulary for IGTs</vt:lpstr>
      <vt:lpstr>FLex RDF (Chiarcos et al.@LDK-2017, subm.)</vt:lpstr>
      <vt:lpstr>Xigt RDF (https://raw.githubusercontent.com/acoli-repo/LLODifier/master/xigt/xigt-rdfs.png)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Ligt: A LLOD vocabulary for IGTs</dc:title>
  <dc:creator>Christian Chiarcos</dc:creator>
  <cp:lastModifiedBy>Christian Chiarcos</cp:lastModifiedBy>
  <cp:revision>1</cp:revision>
  <dcterms:created xsi:type="dcterms:W3CDTF">2006-08-16T00:00:00Z</dcterms:created>
  <dcterms:modified xsi:type="dcterms:W3CDTF">2020-06-09T15:49:45Z</dcterms:modified>
</cp:coreProperties>
</file>