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295" r:id="rId3"/>
    <p:sldId id="296" r:id="rId4"/>
    <p:sldId id="298" r:id="rId5"/>
    <p:sldId id="297" r:id="rId6"/>
    <p:sldId id="299" r:id="rId7"/>
    <p:sldId id="316" r:id="rId8"/>
    <p:sldId id="331" r:id="rId9"/>
    <p:sldId id="332" r:id="rId10"/>
    <p:sldId id="301" r:id="rId11"/>
    <p:sldId id="309" r:id="rId12"/>
    <p:sldId id="304" r:id="rId13"/>
    <p:sldId id="307" r:id="rId14"/>
    <p:sldId id="308" r:id="rId15"/>
    <p:sldId id="310" r:id="rId16"/>
    <p:sldId id="312" r:id="rId17"/>
    <p:sldId id="314" r:id="rId18"/>
    <p:sldId id="318" r:id="rId19"/>
    <p:sldId id="315" r:id="rId20"/>
    <p:sldId id="328" r:id="rId21"/>
    <p:sldId id="330" r:id="rId22"/>
    <p:sldId id="278" r:id="rId23"/>
    <p:sldId id="334" r:id="rId24"/>
    <p:sldId id="281" r:id="rId25"/>
    <p:sldId id="300" r:id="rId26"/>
    <p:sldId id="320" r:id="rId27"/>
    <p:sldId id="333" r:id="rId28"/>
    <p:sldId id="325" r:id="rId29"/>
    <p:sldId id="321" r:id="rId30"/>
    <p:sldId id="32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Quicksand" pitchFamily="2" charset="77"/>
      <p:regular r:id="rId37"/>
      <p:bold r:id="rId38"/>
    </p:embeddedFont>
    <p:embeddedFont>
      <p:font typeface="Quire Sans" panose="020B05020404000200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704"/>
  </p:normalViewPr>
  <p:slideViewPr>
    <p:cSldViewPr snapToGrid="0" snapToObjects="1">
      <p:cViewPr varScale="1">
        <p:scale>
          <a:sx n="108" d="100"/>
          <a:sy n="108"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5D560-95B5-7A42-98ED-4AF0CB0C5981}" type="doc">
      <dgm:prSet loTypeId="urn:microsoft.com/office/officeart/2005/8/layout/hierarchy6" loCatId="" qsTypeId="urn:microsoft.com/office/officeart/2005/8/quickstyle/simple1" qsCatId="simple" csTypeId="urn:microsoft.com/office/officeart/2005/8/colors/accent1_2" csCatId="accent1" phldr="1"/>
      <dgm:spPr/>
      <dgm:t>
        <a:bodyPr/>
        <a:lstStyle/>
        <a:p>
          <a:endParaRPr lang="pt-PT"/>
        </a:p>
      </dgm:t>
    </dgm:pt>
    <dgm:pt modelId="{104BCED6-1663-3D4B-885A-21EDCDB77E3F}">
      <dgm:prSet phldrT="[Texto]" custT="1"/>
      <dgm:spPr>
        <a:solidFill>
          <a:schemeClr val="accent1">
            <a:lumMod val="50000"/>
          </a:schemeClr>
        </a:solidFill>
      </dgm:spPr>
      <dgm:t>
        <a:bodyPr/>
        <a:lstStyle/>
        <a:p>
          <a:r>
            <a:rPr lang="pt-PT" sz="1600" dirty="0" err="1"/>
            <a:t>Discourse</a:t>
          </a:r>
          <a:r>
            <a:rPr lang="pt-PT" sz="1600" dirty="0"/>
            <a:t> </a:t>
          </a:r>
          <a:r>
            <a:rPr lang="pt-PT" sz="1600" dirty="0" err="1"/>
            <a:t>markers</a:t>
          </a:r>
          <a:endParaRPr lang="pt-PT" sz="1600" dirty="0"/>
        </a:p>
      </dgm:t>
    </dgm:pt>
    <dgm:pt modelId="{517A3477-C315-404B-93B3-3235BFCD7A8F}" type="parTrans" cxnId="{674000F6-31B1-9043-A64F-BA5929E87405}">
      <dgm:prSet/>
      <dgm:spPr/>
      <dgm:t>
        <a:bodyPr/>
        <a:lstStyle/>
        <a:p>
          <a:endParaRPr lang="pt-PT" sz="1600"/>
        </a:p>
      </dgm:t>
    </dgm:pt>
    <dgm:pt modelId="{5E12061C-0EA8-034D-BC40-2E1FCC062711}" type="sibTrans" cxnId="{674000F6-31B1-9043-A64F-BA5929E87405}">
      <dgm:prSet/>
      <dgm:spPr/>
      <dgm:t>
        <a:bodyPr/>
        <a:lstStyle/>
        <a:p>
          <a:endParaRPr lang="pt-PT" sz="1600"/>
        </a:p>
      </dgm:t>
    </dgm:pt>
    <dgm:pt modelId="{602E9B2C-17A6-EA4B-811B-C93485184815}">
      <dgm:prSet phldrT="[Texto]" custT="1"/>
      <dgm:spPr>
        <a:solidFill>
          <a:schemeClr val="accent1">
            <a:lumMod val="50000"/>
          </a:schemeClr>
        </a:solidFill>
      </dgm:spPr>
      <dgm:t>
        <a:bodyPr/>
        <a:lstStyle/>
        <a:p>
          <a:r>
            <a:rPr lang="pt-PT" sz="1600" err="1"/>
            <a:t>relational</a:t>
          </a:r>
          <a:endParaRPr lang="pt-PT" sz="1600"/>
        </a:p>
      </dgm:t>
    </dgm:pt>
    <dgm:pt modelId="{72330AC6-4EE4-6846-A8D4-AACC6C000F03}" type="parTrans" cxnId="{C1FF1C90-1E75-9C4B-BEB5-9F06C13389E3}">
      <dgm:prSet/>
      <dgm:spPr/>
      <dgm:t>
        <a:bodyPr/>
        <a:lstStyle/>
        <a:p>
          <a:endParaRPr lang="pt-PT" sz="1600"/>
        </a:p>
      </dgm:t>
    </dgm:pt>
    <dgm:pt modelId="{F4E672E4-85CA-2045-953A-D80A18FD7B34}" type="sibTrans" cxnId="{C1FF1C90-1E75-9C4B-BEB5-9F06C13389E3}">
      <dgm:prSet/>
      <dgm:spPr/>
      <dgm:t>
        <a:bodyPr/>
        <a:lstStyle/>
        <a:p>
          <a:endParaRPr lang="pt-PT" sz="1600"/>
        </a:p>
      </dgm:t>
    </dgm:pt>
    <dgm:pt modelId="{EB844A90-0872-C648-88CF-7266D50D7D49}">
      <dgm:prSet phldrT="[Texto]" custT="1"/>
      <dgm:spPr>
        <a:solidFill>
          <a:schemeClr val="accent1">
            <a:lumMod val="50000"/>
          </a:schemeClr>
        </a:solidFill>
      </dgm:spPr>
      <dgm:t>
        <a:bodyPr/>
        <a:lstStyle/>
        <a:p>
          <a:r>
            <a:rPr lang="pt-PT" sz="1600" err="1"/>
            <a:t>interactional</a:t>
          </a:r>
          <a:endParaRPr lang="pt-PT" sz="1600"/>
        </a:p>
      </dgm:t>
    </dgm:pt>
    <dgm:pt modelId="{CD53EE97-5F05-6D45-8393-11FD7A8178D0}" type="parTrans" cxnId="{325D77A1-B0E4-5947-A6CF-6778AC801901}">
      <dgm:prSet/>
      <dgm:spPr/>
      <dgm:t>
        <a:bodyPr/>
        <a:lstStyle/>
        <a:p>
          <a:endParaRPr lang="pt-PT" sz="1600"/>
        </a:p>
      </dgm:t>
    </dgm:pt>
    <dgm:pt modelId="{07470090-2D3D-3448-8C18-45A5D9D2190B}" type="sibTrans" cxnId="{325D77A1-B0E4-5947-A6CF-6778AC801901}">
      <dgm:prSet/>
      <dgm:spPr/>
      <dgm:t>
        <a:bodyPr/>
        <a:lstStyle/>
        <a:p>
          <a:endParaRPr lang="pt-PT" sz="1600"/>
        </a:p>
      </dgm:t>
    </dgm:pt>
    <dgm:pt modelId="{E15F3CE0-097F-664D-8B98-55EEFF0BBEFC}">
      <dgm:prSet phldrT="[Texto]" custT="1"/>
      <dgm:spPr/>
      <dgm:t>
        <a:bodyPr/>
        <a:lstStyle/>
        <a:p>
          <a:r>
            <a:rPr lang="pt-PT" sz="1600" dirty="0"/>
            <a:t>Dialogue </a:t>
          </a:r>
          <a:r>
            <a:rPr lang="pt-PT" sz="1600" dirty="0" err="1"/>
            <a:t>acts</a:t>
          </a:r>
          <a:endParaRPr lang="pt-PT" sz="1600" dirty="0"/>
        </a:p>
        <a:p>
          <a:r>
            <a:rPr lang="en-US" sz="1600" dirty="0"/>
            <a:t>ISO 24617-2 </a:t>
          </a:r>
          <a:r>
            <a:rPr lang="pt-PT" sz="1600" dirty="0"/>
            <a:t> </a:t>
          </a:r>
        </a:p>
      </dgm:t>
    </dgm:pt>
    <dgm:pt modelId="{6B06B432-3B3E-E649-95CF-49D22CF9486F}" type="parTrans" cxnId="{08C78DF4-78D2-024F-B986-490CA97A54FA}">
      <dgm:prSet/>
      <dgm:spPr/>
      <dgm:t>
        <a:bodyPr/>
        <a:lstStyle/>
        <a:p>
          <a:endParaRPr lang="pt-PT" sz="1600"/>
        </a:p>
      </dgm:t>
    </dgm:pt>
    <dgm:pt modelId="{42511E09-2BAC-C84E-B9BA-FE0C1EF18644}" type="sibTrans" cxnId="{08C78DF4-78D2-024F-B986-490CA97A54FA}">
      <dgm:prSet/>
      <dgm:spPr/>
      <dgm:t>
        <a:bodyPr/>
        <a:lstStyle/>
        <a:p>
          <a:endParaRPr lang="pt-PT" sz="1600"/>
        </a:p>
      </dgm:t>
    </dgm:pt>
    <dgm:pt modelId="{7016423B-98EA-1443-B6B2-6964EC1219C6}">
      <dgm:prSet custT="1"/>
      <dgm:spPr/>
      <dgm:t>
        <a:bodyPr/>
        <a:lstStyle/>
        <a:p>
          <a:r>
            <a:rPr lang="pt-PT" sz="1600" err="1"/>
            <a:t>Discourse</a:t>
          </a:r>
          <a:r>
            <a:rPr lang="pt-PT" sz="1600"/>
            <a:t> </a:t>
          </a:r>
          <a:r>
            <a:rPr lang="pt-PT" sz="1600" err="1"/>
            <a:t>relations</a:t>
          </a:r>
          <a:r>
            <a:rPr lang="pt-PT" sz="1600"/>
            <a:t>  </a:t>
          </a:r>
        </a:p>
        <a:p>
          <a:r>
            <a:rPr lang="pt-PT" sz="1600"/>
            <a:t>ISO 24617-8</a:t>
          </a:r>
        </a:p>
      </dgm:t>
    </dgm:pt>
    <dgm:pt modelId="{0B3A402D-051E-5E4C-8F41-898BBFDDB727}" type="parTrans" cxnId="{77ADDF92-CE62-8E41-A292-1167AB39917C}">
      <dgm:prSet/>
      <dgm:spPr/>
      <dgm:t>
        <a:bodyPr/>
        <a:lstStyle/>
        <a:p>
          <a:endParaRPr lang="pt-PT" sz="1600"/>
        </a:p>
      </dgm:t>
    </dgm:pt>
    <dgm:pt modelId="{0F45E536-A085-C048-8AA2-84DE40F147B6}" type="sibTrans" cxnId="{77ADDF92-CE62-8E41-A292-1167AB39917C}">
      <dgm:prSet/>
      <dgm:spPr/>
      <dgm:t>
        <a:bodyPr/>
        <a:lstStyle/>
        <a:p>
          <a:endParaRPr lang="pt-PT" sz="1600"/>
        </a:p>
      </dgm:t>
    </dgm:pt>
    <dgm:pt modelId="{48A57F81-092F-724D-9AEA-BB3F825B6D07}">
      <dgm:prSet custT="1"/>
      <dgm:spPr/>
      <dgm:t>
        <a:bodyPr/>
        <a:lstStyle/>
        <a:p>
          <a:r>
            <a:rPr lang="pt-PT" sz="1600"/>
            <a:t>symmetric</a:t>
          </a:r>
        </a:p>
      </dgm:t>
    </dgm:pt>
    <dgm:pt modelId="{DA5183D7-AE92-CA47-AF9D-EC96F22BECEB}" type="parTrans" cxnId="{910D1999-69B5-B144-94AF-BA3471AAFBE0}">
      <dgm:prSet/>
      <dgm:spPr/>
      <dgm:t>
        <a:bodyPr/>
        <a:lstStyle/>
        <a:p>
          <a:endParaRPr lang="pt-PT" sz="1600"/>
        </a:p>
      </dgm:t>
    </dgm:pt>
    <dgm:pt modelId="{D9201C4E-2F63-D943-AD9C-258A84F6484B}" type="sibTrans" cxnId="{910D1999-69B5-B144-94AF-BA3471AAFBE0}">
      <dgm:prSet/>
      <dgm:spPr/>
      <dgm:t>
        <a:bodyPr/>
        <a:lstStyle/>
        <a:p>
          <a:endParaRPr lang="pt-PT" sz="1600"/>
        </a:p>
      </dgm:t>
    </dgm:pt>
    <dgm:pt modelId="{31B13407-E180-334C-A32D-03646E92DCE8}">
      <dgm:prSet custT="1"/>
      <dgm:spPr/>
      <dgm:t>
        <a:bodyPr/>
        <a:lstStyle/>
        <a:p>
          <a:r>
            <a:rPr lang="en-US" sz="1600" noProof="0" dirty="0" err="1"/>
            <a:t>assymmetric</a:t>
          </a:r>
          <a:endParaRPr lang="en-US" sz="1600" noProof="0" dirty="0"/>
        </a:p>
      </dgm:t>
    </dgm:pt>
    <dgm:pt modelId="{F0720052-5B50-1D47-912B-51899603D6B0}" type="parTrans" cxnId="{A12C0369-D40E-414D-8F19-660A72F9C026}">
      <dgm:prSet/>
      <dgm:spPr/>
      <dgm:t>
        <a:bodyPr/>
        <a:lstStyle/>
        <a:p>
          <a:endParaRPr lang="pt-PT" sz="1600"/>
        </a:p>
      </dgm:t>
    </dgm:pt>
    <dgm:pt modelId="{D12E99D6-951A-2F40-A8D2-EC530ABBFEEA}" type="sibTrans" cxnId="{A12C0369-D40E-414D-8F19-660A72F9C026}">
      <dgm:prSet/>
      <dgm:spPr/>
      <dgm:t>
        <a:bodyPr/>
        <a:lstStyle/>
        <a:p>
          <a:endParaRPr lang="pt-PT" sz="1600"/>
        </a:p>
      </dgm:t>
    </dgm:pt>
    <dgm:pt modelId="{4579556B-D5F9-B44F-8EDF-0EE8263435F8}">
      <dgm:prSet custT="1"/>
      <dgm:spPr/>
      <dgm:t>
        <a:bodyPr/>
        <a:lstStyle/>
        <a:p>
          <a:r>
            <a:rPr lang="en-US" sz="1600" noProof="0" dirty="0"/>
            <a:t>communicative</a:t>
          </a:r>
          <a:r>
            <a:rPr lang="pt-PT" sz="1600" dirty="0"/>
            <a:t> </a:t>
          </a:r>
          <a:r>
            <a:rPr lang="en-US" sz="1600" noProof="0" dirty="0"/>
            <a:t>functions</a:t>
          </a:r>
        </a:p>
      </dgm:t>
    </dgm:pt>
    <dgm:pt modelId="{37120574-3255-B24D-8B36-83B2DEAA4F2F}" type="parTrans" cxnId="{8EBA35D8-D855-E343-B877-96E0A9EA631C}">
      <dgm:prSet/>
      <dgm:spPr/>
      <dgm:t>
        <a:bodyPr/>
        <a:lstStyle/>
        <a:p>
          <a:endParaRPr lang="pt-PT" sz="1600"/>
        </a:p>
      </dgm:t>
    </dgm:pt>
    <dgm:pt modelId="{6E459804-1E99-6D4D-A65E-75FA693FAEFC}" type="sibTrans" cxnId="{8EBA35D8-D855-E343-B877-96E0A9EA631C}">
      <dgm:prSet/>
      <dgm:spPr/>
      <dgm:t>
        <a:bodyPr/>
        <a:lstStyle/>
        <a:p>
          <a:endParaRPr lang="pt-PT" sz="1600"/>
        </a:p>
      </dgm:t>
    </dgm:pt>
    <dgm:pt modelId="{3DA20501-E05F-1642-8EC7-E6183F49CC49}">
      <dgm:prSet custT="1"/>
      <dgm:spPr/>
      <dgm:t>
        <a:bodyPr/>
        <a:lstStyle/>
        <a:p>
          <a:r>
            <a:rPr lang="pt-PT" sz="1600"/>
            <a:t>qualifiers</a:t>
          </a:r>
        </a:p>
      </dgm:t>
    </dgm:pt>
    <dgm:pt modelId="{B333A034-0BE0-B341-BD18-E438DA539A24}" type="parTrans" cxnId="{1B78A710-B63B-8340-9706-220DD2F1DB32}">
      <dgm:prSet/>
      <dgm:spPr/>
      <dgm:t>
        <a:bodyPr/>
        <a:lstStyle/>
        <a:p>
          <a:endParaRPr lang="pt-PT" sz="1600"/>
        </a:p>
      </dgm:t>
    </dgm:pt>
    <dgm:pt modelId="{4F9CE51E-9036-214B-96E2-BAFEE039CA10}" type="sibTrans" cxnId="{1B78A710-B63B-8340-9706-220DD2F1DB32}">
      <dgm:prSet/>
      <dgm:spPr/>
      <dgm:t>
        <a:bodyPr/>
        <a:lstStyle/>
        <a:p>
          <a:endParaRPr lang="pt-PT" sz="1600"/>
        </a:p>
      </dgm:t>
    </dgm:pt>
    <dgm:pt modelId="{6F703429-E434-7E42-8C9E-FA11C032B78E}" type="pres">
      <dgm:prSet presAssocID="{4475D560-95B5-7A42-98ED-4AF0CB0C5981}" presName="mainComposite" presStyleCnt="0">
        <dgm:presLayoutVars>
          <dgm:chPref val="1"/>
          <dgm:dir/>
          <dgm:animOne val="branch"/>
          <dgm:animLvl val="lvl"/>
          <dgm:resizeHandles val="exact"/>
        </dgm:presLayoutVars>
      </dgm:prSet>
      <dgm:spPr/>
    </dgm:pt>
    <dgm:pt modelId="{546AA53E-1365-624C-A352-1841E933BAA3}" type="pres">
      <dgm:prSet presAssocID="{4475D560-95B5-7A42-98ED-4AF0CB0C5981}" presName="hierFlow" presStyleCnt="0"/>
      <dgm:spPr/>
    </dgm:pt>
    <dgm:pt modelId="{EB2FD1EC-3113-9540-AD40-4ECBA41DB804}" type="pres">
      <dgm:prSet presAssocID="{4475D560-95B5-7A42-98ED-4AF0CB0C5981}" presName="hierChild1" presStyleCnt="0">
        <dgm:presLayoutVars>
          <dgm:chPref val="1"/>
          <dgm:animOne val="branch"/>
          <dgm:animLvl val="lvl"/>
        </dgm:presLayoutVars>
      </dgm:prSet>
      <dgm:spPr/>
    </dgm:pt>
    <dgm:pt modelId="{4E4804D8-0270-934D-9C82-B95956EE12F3}" type="pres">
      <dgm:prSet presAssocID="{104BCED6-1663-3D4B-885A-21EDCDB77E3F}" presName="Name14" presStyleCnt="0"/>
      <dgm:spPr/>
    </dgm:pt>
    <dgm:pt modelId="{D768609E-2B47-B94D-BAD0-1B003CDA406C}" type="pres">
      <dgm:prSet presAssocID="{104BCED6-1663-3D4B-885A-21EDCDB77E3F}" presName="level1Shape" presStyleLbl="node0" presStyleIdx="0" presStyleCnt="1" custScaleX="192430" custScaleY="67617">
        <dgm:presLayoutVars>
          <dgm:chPref val="3"/>
        </dgm:presLayoutVars>
      </dgm:prSet>
      <dgm:spPr/>
    </dgm:pt>
    <dgm:pt modelId="{EE6D0697-DC00-5C4A-8773-282401FE93DE}" type="pres">
      <dgm:prSet presAssocID="{104BCED6-1663-3D4B-885A-21EDCDB77E3F}" presName="hierChild2" presStyleCnt="0"/>
      <dgm:spPr/>
    </dgm:pt>
    <dgm:pt modelId="{CA1B6542-925D-FC41-8A3A-76F2E1A40C15}" type="pres">
      <dgm:prSet presAssocID="{72330AC6-4EE4-6846-A8D4-AACC6C000F03}" presName="Name19" presStyleLbl="parChTrans1D2" presStyleIdx="0" presStyleCnt="2"/>
      <dgm:spPr/>
    </dgm:pt>
    <dgm:pt modelId="{755C1FBD-CD7E-BE41-8595-AECB709EB369}" type="pres">
      <dgm:prSet presAssocID="{602E9B2C-17A6-EA4B-811B-C93485184815}" presName="Name21" presStyleCnt="0"/>
      <dgm:spPr/>
    </dgm:pt>
    <dgm:pt modelId="{93006130-0C26-1E4F-990B-2D1F483E1F5D}" type="pres">
      <dgm:prSet presAssocID="{602E9B2C-17A6-EA4B-811B-C93485184815}" presName="level2Shape" presStyleLbl="node2" presStyleIdx="0" presStyleCnt="2" custScaleX="118646" custScaleY="82411"/>
      <dgm:spPr/>
    </dgm:pt>
    <dgm:pt modelId="{464F2267-E9C5-B940-8BFC-DA12031DCFAC}" type="pres">
      <dgm:prSet presAssocID="{602E9B2C-17A6-EA4B-811B-C93485184815}" presName="hierChild3" presStyleCnt="0"/>
      <dgm:spPr/>
    </dgm:pt>
    <dgm:pt modelId="{3248EF67-7D98-F54A-A979-EA8E1B60087B}" type="pres">
      <dgm:prSet presAssocID="{0B3A402D-051E-5E4C-8F41-898BBFDDB727}" presName="Name19" presStyleLbl="parChTrans1D3" presStyleIdx="0" presStyleCnt="2"/>
      <dgm:spPr/>
    </dgm:pt>
    <dgm:pt modelId="{84C302E7-AD85-8241-972D-E2569BF6F432}" type="pres">
      <dgm:prSet presAssocID="{7016423B-98EA-1443-B6B2-6964EC1219C6}" presName="Name21" presStyleCnt="0"/>
      <dgm:spPr/>
    </dgm:pt>
    <dgm:pt modelId="{ABEAB67B-6982-014D-B2E7-F1F6220442E5}" type="pres">
      <dgm:prSet presAssocID="{7016423B-98EA-1443-B6B2-6964EC1219C6}" presName="level2Shape" presStyleLbl="node3" presStyleIdx="0" presStyleCnt="2" custScaleX="173193" custScaleY="127480"/>
      <dgm:spPr/>
    </dgm:pt>
    <dgm:pt modelId="{058D4B89-8BAD-3548-9999-992AAE852C10}" type="pres">
      <dgm:prSet presAssocID="{7016423B-98EA-1443-B6B2-6964EC1219C6}" presName="hierChild3" presStyleCnt="0"/>
      <dgm:spPr/>
    </dgm:pt>
    <dgm:pt modelId="{7AD29222-515C-3D4F-A869-E264E15CC6A8}" type="pres">
      <dgm:prSet presAssocID="{DA5183D7-AE92-CA47-AF9D-EC96F22BECEB}" presName="Name19" presStyleLbl="parChTrans1D4" presStyleIdx="0" presStyleCnt="4"/>
      <dgm:spPr/>
    </dgm:pt>
    <dgm:pt modelId="{81C4D5D5-C83F-9443-B381-99032032F434}" type="pres">
      <dgm:prSet presAssocID="{48A57F81-092F-724D-9AEA-BB3F825B6D07}" presName="Name21" presStyleCnt="0"/>
      <dgm:spPr/>
    </dgm:pt>
    <dgm:pt modelId="{0E0FB02F-0874-3A40-9E3D-C6A26EA7CB63}" type="pres">
      <dgm:prSet presAssocID="{48A57F81-092F-724D-9AEA-BB3F825B6D07}" presName="level2Shape" presStyleLbl="node4" presStyleIdx="0" presStyleCnt="4" custScaleX="112118" custScaleY="78650"/>
      <dgm:spPr/>
    </dgm:pt>
    <dgm:pt modelId="{1D4ACC5E-BFBF-BD4A-8FCB-5D2594B9D498}" type="pres">
      <dgm:prSet presAssocID="{48A57F81-092F-724D-9AEA-BB3F825B6D07}" presName="hierChild3" presStyleCnt="0"/>
      <dgm:spPr/>
    </dgm:pt>
    <dgm:pt modelId="{70881CB1-ECD4-8C47-A914-D85E2C84D14D}" type="pres">
      <dgm:prSet presAssocID="{F0720052-5B50-1D47-912B-51899603D6B0}" presName="Name19" presStyleLbl="parChTrans1D4" presStyleIdx="1" presStyleCnt="4"/>
      <dgm:spPr/>
    </dgm:pt>
    <dgm:pt modelId="{1A343E14-9271-574D-9E14-8B6DA36CE135}" type="pres">
      <dgm:prSet presAssocID="{31B13407-E180-334C-A32D-03646E92DCE8}" presName="Name21" presStyleCnt="0"/>
      <dgm:spPr/>
    </dgm:pt>
    <dgm:pt modelId="{6D7069E7-A142-944C-89E2-5BF32C4D17FF}" type="pres">
      <dgm:prSet presAssocID="{31B13407-E180-334C-A32D-03646E92DCE8}" presName="level2Shape" presStyleLbl="node4" presStyleIdx="1" presStyleCnt="4" custScaleX="119345" custScaleY="72497"/>
      <dgm:spPr/>
    </dgm:pt>
    <dgm:pt modelId="{CBF464F9-9288-2146-8FB6-316878343CE2}" type="pres">
      <dgm:prSet presAssocID="{31B13407-E180-334C-A32D-03646E92DCE8}" presName="hierChild3" presStyleCnt="0"/>
      <dgm:spPr/>
    </dgm:pt>
    <dgm:pt modelId="{3677D2C3-186E-3D40-878D-48E29D5366E3}" type="pres">
      <dgm:prSet presAssocID="{CD53EE97-5F05-6D45-8393-11FD7A8178D0}" presName="Name19" presStyleLbl="parChTrans1D2" presStyleIdx="1" presStyleCnt="2"/>
      <dgm:spPr/>
    </dgm:pt>
    <dgm:pt modelId="{B26BF25F-2CBB-9B4E-894D-C15AD15D6E21}" type="pres">
      <dgm:prSet presAssocID="{EB844A90-0872-C648-88CF-7266D50D7D49}" presName="Name21" presStyleCnt="0"/>
      <dgm:spPr/>
    </dgm:pt>
    <dgm:pt modelId="{745DF84C-08A7-CC44-AE6D-515A7F161308}" type="pres">
      <dgm:prSet presAssocID="{EB844A90-0872-C648-88CF-7266D50D7D49}" presName="level2Shape" presStyleLbl="node2" presStyleIdx="1" presStyleCnt="2" custScaleX="119833" custScaleY="84798"/>
      <dgm:spPr/>
    </dgm:pt>
    <dgm:pt modelId="{5F86EE4B-FA9F-6E49-A9C1-B371BDA45F05}" type="pres">
      <dgm:prSet presAssocID="{EB844A90-0872-C648-88CF-7266D50D7D49}" presName="hierChild3" presStyleCnt="0"/>
      <dgm:spPr/>
    </dgm:pt>
    <dgm:pt modelId="{14DD2342-20B4-3943-89D4-2169AF10169E}" type="pres">
      <dgm:prSet presAssocID="{6B06B432-3B3E-E649-95CF-49D22CF9486F}" presName="Name19" presStyleLbl="parChTrans1D3" presStyleIdx="1" presStyleCnt="2"/>
      <dgm:spPr/>
    </dgm:pt>
    <dgm:pt modelId="{86CEC26B-89AD-164B-AFAB-5F82EB8BA46A}" type="pres">
      <dgm:prSet presAssocID="{E15F3CE0-097F-664D-8B98-55EEFF0BBEFC}" presName="Name21" presStyleCnt="0"/>
      <dgm:spPr/>
    </dgm:pt>
    <dgm:pt modelId="{E2BAFD20-F7EB-D245-B1BD-415258914C1E}" type="pres">
      <dgm:prSet presAssocID="{E15F3CE0-097F-664D-8B98-55EEFF0BBEFC}" presName="level2Shape" presStyleLbl="node3" presStyleIdx="1" presStyleCnt="2" custScaleX="126736" custScaleY="113448"/>
      <dgm:spPr/>
    </dgm:pt>
    <dgm:pt modelId="{E6B0BB97-4BED-7F43-84C5-D503EFCB95E9}" type="pres">
      <dgm:prSet presAssocID="{E15F3CE0-097F-664D-8B98-55EEFF0BBEFC}" presName="hierChild3" presStyleCnt="0"/>
      <dgm:spPr/>
    </dgm:pt>
    <dgm:pt modelId="{1638FAC5-1905-AE4F-81FD-EDFC93E97791}" type="pres">
      <dgm:prSet presAssocID="{37120574-3255-B24D-8B36-83B2DEAA4F2F}" presName="Name19" presStyleLbl="parChTrans1D4" presStyleIdx="2" presStyleCnt="4"/>
      <dgm:spPr/>
    </dgm:pt>
    <dgm:pt modelId="{0FEA1BA5-39AF-2F4E-AF43-FB2C30AE7A5C}" type="pres">
      <dgm:prSet presAssocID="{4579556B-D5F9-B44F-8EDF-0EE8263435F8}" presName="Name21" presStyleCnt="0"/>
      <dgm:spPr/>
    </dgm:pt>
    <dgm:pt modelId="{A2683CA6-2A2F-9F43-9B38-59D674F26D87}" type="pres">
      <dgm:prSet presAssocID="{4579556B-D5F9-B44F-8EDF-0EE8263435F8}" presName="level2Shape" presStyleLbl="node4" presStyleIdx="2" presStyleCnt="4" custScaleX="147910" custScaleY="85886"/>
      <dgm:spPr/>
    </dgm:pt>
    <dgm:pt modelId="{16CCD886-EF17-744B-A6B3-875A11B388B6}" type="pres">
      <dgm:prSet presAssocID="{4579556B-D5F9-B44F-8EDF-0EE8263435F8}" presName="hierChild3" presStyleCnt="0"/>
      <dgm:spPr/>
    </dgm:pt>
    <dgm:pt modelId="{DFCE26D8-3E5A-8A4A-A83E-5B00751E7742}" type="pres">
      <dgm:prSet presAssocID="{B333A034-0BE0-B341-BD18-E438DA539A24}" presName="Name19" presStyleLbl="parChTrans1D4" presStyleIdx="3" presStyleCnt="4"/>
      <dgm:spPr/>
    </dgm:pt>
    <dgm:pt modelId="{D162119D-56F5-4546-9581-BC3B65D71AF2}" type="pres">
      <dgm:prSet presAssocID="{3DA20501-E05F-1642-8EC7-E6183F49CC49}" presName="Name21" presStyleCnt="0"/>
      <dgm:spPr/>
    </dgm:pt>
    <dgm:pt modelId="{176BF13E-5A5B-2841-90A3-FCE44A5D301F}" type="pres">
      <dgm:prSet presAssocID="{3DA20501-E05F-1642-8EC7-E6183F49CC49}" presName="level2Shape" presStyleLbl="node4" presStyleIdx="3" presStyleCnt="4" custScaleY="82372"/>
      <dgm:spPr/>
    </dgm:pt>
    <dgm:pt modelId="{AB722AC1-F660-6A47-8580-4A6E8A4A67C1}" type="pres">
      <dgm:prSet presAssocID="{3DA20501-E05F-1642-8EC7-E6183F49CC49}" presName="hierChild3" presStyleCnt="0"/>
      <dgm:spPr/>
    </dgm:pt>
    <dgm:pt modelId="{EA88BF2C-3B6F-D049-B6E0-861807A27ADC}" type="pres">
      <dgm:prSet presAssocID="{4475D560-95B5-7A42-98ED-4AF0CB0C5981}" presName="bgShapesFlow" presStyleCnt="0"/>
      <dgm:spPr/>
    </dgm:pt>
  </dgm:ptLst>
  <dgm:cxnLst>
    <dgm:cxn modelId="{F7A1D403-137B-FE40-B6DA-8FDA7AFE23DD}" type="presOf" srcId="{4475D560-95B5-7A42-98ED-4AF0CB0C5981}" destId="{6F703429-E434-7E42-8C9E-FA11C032B78E}" srcOrd="0" destOrd="0" presId="urn:microsoft.com/office/officeart/2005/8/layout/hierarchy6"/>
    <dgm:cxn modelId="{004D9A07-C76B-D54E-8C3C-B76D1579D3C3}" type="presOf" srcId="{6B06B432-3B3E-E649-95CF-49D22CF9486F}" destId="{14DD2342-20B4-3943-89D4-2169AF10169E}" srcOrd="0" destOrd="0" presId="urn:microsoft.com/office/officeart/2005/8/layout/hierarchy6"/>
    <dgm:cxn modelId="{1B78A710-B63B-8340-9706-220DD2F1DB32}" srcId="{E15F3CE0-097F-664D-8B98-55EEFF0BBEFC}" destId="{3DA20501-E05F-1642-8EC7-E6183F49CC49}" srcOrd="1" destOrd="0" parTransId="{B333A034-0BE0-B341-BD18-E438DA539A24}" sibTransId="{4F9CE51E-9036-214B-96E2-BAFEE039CA10}"/>
    <dgm:cxn modelId="{CB1CA237-9DC9-F549-A3CC-285EA2F5AA87}" type="presOf" srcId="{72330AC6-4EE4-6846-A8D4-AACC6C000F03}" destId="{CA1B6542-925D-FC41-8A3A-76F2E1A40C15}" srcOrd="0" destOrd="0" presId="urn:microsoft.com/office/officeart/2005/8/layout/hierarchy6"/>
    <dgm:cxn modelId="{33350A3D-5AED-4D4D-835D-623F27CF537C}" type="presOf" srcId="{E15F3CE0-097F-664D-8B98-55EEFF0BBEFC}" destId="{E2BAFD20-F7EB-D245-B1BD-415258914C1E}" srcOrd="0" destOrd="0" presId="urn:microsoft.com/office/officeart/2005/8/layout/hierarchy6"/>
    <dgm:cxn modelId="{1ACE1F5B-54E5-394A-B80B-665EF17739EE}" type="presOf" srcId="{3DA20501-E05F-1642-8EC7-E6183F49CC49}" destId="{176BF13E-5A5B-2841-90A3-FCE44A5D301F}" srcOrd="0" destOrd="0" presId="urn:microsoft.com/office/officeart/2005/8/layout/hierarchy6"/>
    <dgm:cxn modelId="{02A9415F-338B-A747-970E-F3E33231FF19}" type="presOf" srcId="{104BCED6-1663-3D4B-885A-21EDCDB77E3F}" destId="{D768609E-2B47-B94D-BAD0-1B003CDA406C}" srcOrd="0" destOrd="0" presId="urn:microsoft.com/office/officeart/2005/8/layout/hierarchy6"/>
    <dgm:cxn modelId="{A12C0369-D40E-414D-8F19-660A72F9C026}" srcId="{7016423B-98EA-1443-B6B2-6964EC1219C6}" destId="{31B13407-E180-334C-A32D-03646E92DCE8}" srcOrd="1" destOrd="0" parTransId="{F0720052-5B50-1D47-912B-51899603D6B0}" sibTransId="{D12E99D6-951A-2F40-A8D2-EC530ABBFEEA}"/>
    <dgm:cxn modelId="{703C897B-23F7-9743-BDD3-BFC0AF53EF0D}" type="presOf" srcId="{B333A034-0BE0-B341-BD18-E438DA539A24}" destId="{DFCE26D8-3E5A-8A4A-A83E-5B00751E7742}" srcOrd="0" destOrd="0" presId="urn:microsoft.com/office/officeart/2005/8/layout/hierarchy6"/>
    <dgm:cxn modelId="{C1FF1C90-1E75-9C4B-BEB5-9F06C13389E3}" srcId="{104BCED6-1663-3D4B-885A-21EDCDB77E3F}" destId="{602E9B2C-17A6-EA4B-811B-C93485184815}" srcOrd="0" destOrd="0" parTransId="{72330AC6-4EE4-6846-A8D4-AACC6C000F03}" sibTransId="{F4E672E4-85CA-2045-953A-D80A18FD7B34}"/>
    <dgm:cxn modelId="{77ADDF92-CE62-8E41-A292-1167AB39917C}" srcId="{602E9B2C-17A6-EA4B-811B-C93485184815}" destId="{7016423B-98EA-1443-B6B2-6964EC1219C6}" srcOrd="0" destOrd="0" parTransId="{0B3A402D-051E-5E4C-8F41-898BBFDDB727}" sibTransId="{0F45E536-A085-C048-8AA2-84DE40F147B6}"/>
    <dgm:cxn modelId="{E67D5094-0945-1840-A033-9AE7C33ECEA6}" type="presOf" srcId="{DA5183D7-AE92-CA47-AF9D-EC96F22BECEB}" destId="{7AD29222-515C-3D4F-A869-E264E15CC6A8}" srcOrd="0" destOrd="0" presId="urn:microsoft.com/office/officeart/2005/8/layout/hierarchy6"/>
    <dgm:cxn modelId="{7BD4BF94-3512-A947-92B4-3BCEA440FDFA}" type="presOf" srcId="{37120574-3255-B24D-8B36-83B2DEAA4F2F}" destId="{1638FAC5-1905-AE4F-81FD-EDFC93E97791}" srcOrd="0" destOrd="0" presId="urn:microsoft.com/office/officeart/2005/8/layout/hierarchy6"/>
    <dgm:cxn modelId="{910D1999-69B5-B144-94AF-BA3471AAFBE0}" srcId="{7016423B-98EA-1443-B6B2-6964EC1219C6}" destId="{48A57F81-092F-724D-9AEA-BB3F825B6D07}" srcOrd="0" destOrd="0" parTransId="{DA5183D7-AE92-CA47-AF9D-EC96F22BECEB}" sibTransId="{D9201C4E-2F63-D943-AD9C-258A84F6484B}"/>
    <dgm:cxn modelId="{8BB2749A-69C9-4642-82AF-5F3CD6D9A65E}" type="presOf" srcId="{F0720052-5B50-1D47-912B-51899603D6B0}" destId="{70881CB1-ECD4-8C47-A914-D85E2C84D14D}" srcOrd="0" destOrd="0" presId="urn:microsoft.com/office/officeart/2005/8/layout/hierarchy6"/>
    <dgm:cxn modelId="{325D77A1-B0E4-5947-A6CF-6778AC801901}" srcId="{104BCED6-1663-3D4B-885A-21EDCDB77E3F}" destId="{EB844A90-0872-C648-88CF-7266D50D7D49}" srcOrd="1" destOrd="0" parTransId="{CD53EE97-5F05-6D45-8393-11FD7A8178D0}" sibTransId="{07470090-2D3D-3448-8C18-45A5D9D2190B}"/>
    <dgm:cxn modelId="{E93404A7-211A-6E49-AC25-DBA4A6860548}" type="presOf" srcId="{602E9B2C-17A6-EA4B-811B-C93485184815}" destId="{93006130-0C26-1E4F-990B-2D1F483E1F5D}" srcOrd="0" destOrd="0" presId="urn:microsoft.com/office/officeart/2005/8/layout/hierarchy6"/>
    <dgm:cxn modelId="{304554AB-5A90-284E-8515-A30761B3C3DE}" type="presOf" srcId="{CD53EE97-5F05-6D45-8393-11FD7A8178D0}" destId="{3677D2C3-186E-3D40-878D-48E29D5366E3}" srcOrd="0" destOrd="0" presId="urn:microsoft.com/office/officeart/2005/8/layout/hierarchy6"/>
    <dgm:cxn modelId="{077531CB-82D3-404F-8C47-2D11615C26CF}" type="presOf" srcId="{31B13407-E180-334C-A32D-03646E92DCE8}" destId="{6D7069E7-A142-944C-89E2-5BF32C4D17FF}" srcOrd="0" destOrd="0" presId="urn:microsoft.com/office/officeart/2005/8/layout/hierarchy6"/>
    <dgm:cxn modelId="{F132A0CB-C853-E14C-BE92-0E0A45F63AD9}" type="presOf" srcId="{4579556B-D5F9-B44F-8EDF-0EE8263435F8}" destId="{A2683CA6-2A2F-9F43-9B38-59D674F26D87}" srcOrd="0" destOrd="0" presId="urn:microsoft.com/office/officeart/2005/8/layout/hierarchy6"/>
    <dgm:cxn modelId="{8EBA35D8-D855-E343-B877-96E0A9EA631C}" srcId="{E15F3CE0-097F-664D-8B98-55EEFF0BBEFC}" destId="{4579556B-D5F9-B44F-8EDF-0EE8263435F8}" srcOrd="0" destOrd="0" parTransId="{37120574-3255-B24D-8B36-83B2DEAA4F2F}" sibTransId="{6E459804-1E99-6D4D-A65E-75FA693FAEFC}"/>
    <dgm:cxn modelId="{7CB0BFDB-D6FA-D049-B42A-FE750CD2390A}" type="presOf" srcId="{7016423B-98EA-1443-B6B2-6964EC1219C6}" destId="{ABEAB67B-6982-014D-B2E7-F1F6220442E5}" srcOrd="0" destOrd="0" presId="urn:microsoft.com/office/officeart/2005/8/layout/hierarchy6"/>
    <dgm:cxn modelId="{1AC276E9-828C-DC45-9C3F-C47E8212AC77}" type="presOf" srcId="{48A57F81-092F-724D-9AEA-BB3F825B6D07}" destId="{0E0FB02F-0874-3A40-9E3D-C6A26EA7CB63}" srcOrd="0" destOrd="0" presId="urn:microsoft.com/office/officeart/2005/8/layout/hierarchy6"/>
    <dgm:cxn modelId="{DB65E9F1-87DF-6E46-969F-D65791BD76BC}" type="presOf" srcId="{EB844A90-0872-C648-88CF-7266D50D7D49}" destId="{745DF84C-08A7-CC44-AE6D-515A7F161308}" srcOrd="0" destOrd="0" presId="urn:microsoft.com/office/officeart/2005/8/layout/hierarchy6"/>
    <dgm:cxn modelId="{08C78DF4-78D2-024F-B986-490CA97A54FA}" srcId="{EB844A90-0872-C648-88CF-7266D50D7D49}" destId="{E15F3CE0-097F-664D-8B98-55EEFF0BBEFC}" srcOrd="0" destOrd="0" parTransId="{6B06B432-3B3E-E649-95CF-49D22CF9486F}" sibTransId="{42511E09-2BAC-C84E-B9BA-FE0C1EF18644}"/>
    <dgm:cxn modelId="{674000F6-31B1-9043-A64F-BA5929E87405}" srcId="{4475D560-95B5-7A42-98ED-4AF0CB0C5981}" destId="{104BCED6-1663-3D4B-885A-21EDCDB77E3F}" srcOrd="0" destOrd="0" parTransId="{517A3477-C315-404B-93B3-3235BFCD7A8F}" sibTransId="{5E12061C-0EA8-034D-BC40-2E1FCC062711}"/>
    <dgm:cxn modelId="{D9DE7FF8-9ABC-9F45-ADC3-EB59909B7C1E}" type="presOf" srcId="{0B3A402D-051E-5E4C-8F41-898BBFDDB727}" destId="{3248EF67-7D98-F54A-A979-EA8E1B60087B}" srcOrd="0" destOrd="0" presId="urn:microsoft.com/office/officeart/2005/8/layout/hierarchy6"/>
    <dgm:cxn modelId="{AC58D7EE-CCC3-C74E-B281-D3B79E2C8154}" type="presParOf" srcId="{6F703429-E434-7E42-8C9E-FA11C032B78E}" destId="{546AA53E-1365-624C-A352-1841E933BAA3}" srcOrd="0" destOrd="0" presId="urn:microsoft.com/office/officeart/2005/8/layout/hierarchy6"/>
    <dgm:cxn modelId="{7D95C46F-6829-9B4C-8FE3-144615BF7B43}" type="presParOf" srcId="{546AA53E-1365-624C-A352-1841E933BAA3}" destId="{EB2FD1EC-3113-9540-AD40-4ECBA41DB804}" srcOrd="0" destOrd="0" presId="urn:microsoft.com/office/officeart/2005/8/layout/hierarchy6"/>
    <dgm:cxn modelId="{8532B682-9A86-E440-BE13-F8E228A25661}" type="presParOf" srcId="{EB2FD1EC-3113-9540-AD40-4ECBA41DB804}" destId="{4E4804D8-0270-934D-9C82-B95956EE12F3}" srcOrd="0" destOrd="0" presId="urn:microsoft.com/office/officeart/2005/8/layout/hierarchy6"/>
    <dgm:cxn modelId="{29E28876-6354-DD48-9E28-11158DC5FC3C}" type="presParOf" srcId="{4E4804D8-0270-934D-9C82-B95956EE12F3}" destId="{D768609E-2B47-B94D-BAD0-1B003CDA406C}" srcOrd="0" destOrd="0" presId="urn:microsoft.com/office/officeart/2005/8/layout/hierarchy6"/>
    <dgm:cxn modelId="{7B1985F1-0F61-DA49-96EB-2AC611A0CD0A}" type="presParOf" srcId="{4E4804D8-0270-934D-9C82-B95956EE12F3}" destId="{EE6D0697-DC00-5C4A-8773-282401FE93DE}" srcOrd="1" destOrd="0" presId="urn:microsoft.com/office/officeart/2005/8/layout/hierarchy6"/>
    <dgm:cxn modelId="{45E30969-386C-1543-A6D0-9FDB82C9F55C}" type="presParOf" srcId="{EE6D0697-DC00-5C4A-8773-282401FE93DE}" destId="{CA1B6542-925D-FC41-8A3A-76F2E1A40C15}" srcOrd="0" destOrd="0" presId="urn:microsoft.com/office/officeart/2005/8/layout/hierarchy6"/>
    <dgm:cxn modelId="{0A26B433-753E-1B4E-B4B0-EEA4F8BA1DF1}" type="presParOf" srcId="{EE6D0697-DC00-5C4A-8773-282401FE93DE}" destId="{755C1FBD-CD7E-BE41-8595-AECB709EB369}" srcOrd="1" destOrd="0" presId="urn:microsoft.com/office/officeart/2005/8/layout/hierarchy6"/>
    <dgm:cxn modelId="{14566A2F-1130-4641-B8EA-26445202FD75}" type="presParOf" srcId="{755C1FBD-CD7E-BE41-8595-AECB709EB369}" destId="{93006130-0C26-1E4F-990B-2D1F483E1F5D}" srcOrd="0" destOrd="0" presId="urn:microsoft.com/office/officeart/2005/8/layout/hierarchy6"/>
    <dgm:cxn modelId="{3A17B426-2FEA-B44D-9C25-6A68B56959BD}" type="presParOf" srcId="{755C1FBD-CD7E-BE41-8595-AECB709EB369}" destId="{464F2267-E9C5-B940-8BFC-DA12031DCFAC}" srcOrd="1" destOrd="0" presId="urn:microsoft.com/office/officeart/2005/8/layout/hierarchy6"/>
    <dgm:cxn modelId="{09772139-1ACA-EC45-90D7-9297DDF51B1A}" type="presParOf" srcId="{464F2267-E9C5-B940-8BFC-DA12031DCFAC}" destId="{3248EF67-7D98-F54A-A979-EA8E1B60087B}" srcOrd="0" destOrd="0" presId="urn:microsoft.com/office/officeart/2005/8/layout/hierarchy6"/>
    <dgm:cxn modelId="{3191AD28-8716-9744-9E74-8AE4D71B5DF8}" type="presParOf" srcId="{464F2267-E9C5-B940-8BFC-DA12031DCFAC}" destId="{84C302E7-AD85-8241-972D-E2569BF6F432}" srcOrd="1" destOrd="0" presId="urn:microsoft.com/office/officeart/2005/8/layout/hierarchy6"/>
    <dgm:cxn modelId="{CC992D1B-DFB7-BC4E-A0E8-D2CFAA32C428}" type="presParOf" srcId="{84C302E7-AD85-8241-972D-E2569BF6F432}" destId="{ABEAB67B-6982-014D-B2E7-F1F6220442E5}" srcOrd="0" destOrd="0" presId="urn:microsoft.com/office/officeart/2005/8/layout/hierarchy6"/>
    <dgm:cxn modelId="{AC063732-828C-BA41-A282-4C27433BBBB3}" type="presParOf" srcId="{84C302E7-AD85-8241-972D-E2569BF6F432}" destId="{058D4B89-8BAD-3548-9999-992AAE852C10}" srcOrd="1" destOrd="0" presId="urn:microsoft.com/office/officeart/2005/8/layout/hierarchy6"/>
    <dgm:cxn modelId="{1C435C14-D8C8-F843-8B8D-5DAAEE6039B4}" type="presParOf" srcId="{058D4B89-8BAD-3548-9999-992AAE852C10}" destId="{7AD29222-515C-3D4F-A869-E264E15CC6A8}" srcOrd="0" destOrd="0" presId="urn:microsoft.com/office/officeart/2005/8/layout/hierarchy6"/>
    <dgm:cxn modelId="{89BE401F-141A-5B4C-91B4-85B8CA76F679}" type="presParOf" srcId="{058D4B89-8BAD-3548-9999-992AAE852C10}" destId="{81C4D5D5-C83F-9443-B381-99032032F434}" srcOrd="1" destOrd="0" presId="urn:microsoft.com/office/officeart/2005/8/layout/hierarchy6"/>
    <dgm:cxn modelId="{4206149B-993A-6943-9C81-956BB151FCDF}" type="presParOf" srcId="{81C4D5D5-C83F-9443-B381-99032032F434}" destId="{0E0FB02F-0874-3A40-9E3D-C6A26EA7CB63}" srcOrd="0" destOrd="0" presId="urn:microsoft.com/office/officeart/2005/8/layout/hierarchy6"/>
    <dgm:cxn modelId="{748EB35B-9F45-284B-BA59-51CE6AD03B56}" type="presParOf" srcId="{81C4D5D5-C83F-9443-B381-99032032F434}" destId="{1D4ACC5E-BFBF-BD4A-8FCB-5D2594B9D498}" srcOrd="1" destOrd="0" presId="urn:microsoft.com/office/officeart/2005/8/layout/hierarchy6"/>
    <dgm:cxn modelId="{B846DA3F-9E36-AC40-8E32-06FA0323D00B}" type="presParOf" srcId="{058D4B89-8BAD-3548-9999-992AAE852C10}" destId="{70881CB1-ECD4-8C47-A914-D85E2C84D14D}" srcOrd="2" destOrd="0" presId="urn:microsoft.com/office/officeart/2005/8/layout/hierarchy6"/>
    <dgm:cxn modelId="{3BECBFF9-001E-3946-B8B0-399AE659A067}" type="presParOf" srcId="{058D4B89-8BAD-3548-9999-992AAE852C10}" destId="{1A343E14-9271-574D-9E14-8B6DA36CE135}" srcOrd="3" destOrd="0" presId="urn:microsoft.com/office/officeart/2005/8/layout/hierarchy6"/>
    <dgm:cxn modelId="{07193B47-0B2A-3840-904B-468E3A55FAAC}" type="presParOf" srcId="{1A343E14-9271-574D-9E14-8B6DA36CE135}" destId="{6D7069E7-A142-944C-89E2-5BF32C4D17FF}" srcOrd="0" destOrd="0" presId="urn:microsoft.com/office/officeart/2005/8/layout/hierarchy6"/>
    <dgm:cxn modelId="{09EA0D7B-A2CF-D84E-AEE5-95EDB478D147}" type="presParOf" srcId="{1A343E14-9271-574D-9E14-8B6DA36CE135}" destId="{CBF464F9-9288-2146-8FB6-316878343CE2}" srcOrd="1" destOrd="0" presId="urn:microsoft.com/office/officeart/2005/8/layout/hierarchy6"/>
    <dgm:cxn modelId="{CE9DB776-ED6B-E940-BDEA-57AFE1940731}" type="presParOf" srcId="{EE6D0697-DC00-5C4A-8773-282401FE93DE}" destId="{3677D2C3-186E-3D40-878D-48E29D5366E3}" srcOrd="2" destOrd="0" presId="urn:microsoft.com/office/officeart/2005/8/layout/hierarchy6"/>
    <dgm:cxn modelId="{8ACAFC8F-EC31-6C49-9A60-9878BCDD5736}" type="presParOf" srcId="{EE6D0697-DC00-5C4A-8773-282401FE93DE}" destId="{B26BF25F-2CBB-9B4E-894D-C15AD15D6E21}" srcOrd="3" destOrd="0" presId="urn:microsoft.com/office/officeart/2005/8/layout/hierarchy6"/>
    <dgm:cxn modelId="{8CBDFBDC-7433-8F4C-B14E-C01529728A3D}" type="presParOf" srcId="{B26BF25F-2CBB-9B4E-894D-C15AD15D6E21}" destId="{745DF84C-08A7-CC44-AE6D-515A7F161308}" srcOrd="0" destOrd="0" presId="urn:microsoft.com/office/officeart/2005/8/layout/hierarchy6"/>
    <dgm:cxn modelId="{14316E9C-1725-6C4D-AFE8-0D5DC9993AB9}" type="presParOf" srcId="{B26BF25F-2CBB-9B4E-894D-C15AD15D6E21}" destId="{5F86EE4B-FA9F-6E49-A9C1-B371BDA45F05}" srcOrd="1" destOrd="0" presId="urn:microsoft.com/office/officeart/2005/8/layout/hierarchy6"/>
    <dgm:cxn modelId="{E21F5942-DB3A-5946-9E43-CCADF6B11948}" type="presParOf" srcId="{5F86EE4B-FA9F-6E49-A9C1-B371BDA45F05}" destId="{14DD2342-20B4-3943-89D4-2169AF10169E}" srcOrd="0" destOrd="0" presId="urn:microsoft.com/office/officeart/2005/8/layout/hierarchy6"/>
    <dgm:cxn modelId="{7893071F-E413-9C4E-98EB-BB909D8ABB9C}" type="presParOf" srcId="{5F86EE4B-FA9F-6E49-A9C1-B371BDA45F05}" destId="{86CEC26B-89AD-164B-AFAB-5F82EB8BA46A}" srcOrd="1" destOrd="0" presId="urn:microsoft.com/office/officeart/2005/8/layout/hierarchy6"/>
    <dgm:cxn modelId="{1EA17A3B-E6F6-CB43-90C5-1359C7B2E4F9}" type="presParOf" srcId="{86CEC26B-89AD-164B-AFAB-5F82EB8BA46A}" destId="{E2BAFD20-F7EB-D245-B1BD-415258914C1E}" srcOrd="0" destOrd="0" presId="urn:microsoft.com/office/officeart/2005/8/layout/hierarchy6"/>
    <dgm:cxn modelId="{05F661F4-3F31-464A-9281-D79EA76FFAF4}" type="presParOf" srcId="{86CEC26B-89AD-164B-AFAB-5F82EB8BA46A}" destId="{E6B0BB97-4BED-7F43-84C5-D503EFCB95E9}" srcOrd="1" destOrd="0" presId="urn:microsoft.com/office/officeart/2005/8/layout/hierarchy6"/>
    <dgm:cxn modelId="{AB5C881E-BB87-A045-A76B-9B0A76F0A059}" type="presParOf" srcId="{E6B0BB97-4BED-7F43-84C5-D503EFCB95E9}" destId="{1638FAC5-1905-AE4F-81FD-EDFC93E97791}" srcOrd="0" destOrd="0" presId="urn:microsoft.com/office/officeart/2005/8/layout/hierarchy6"/>
    <dgm:cxn modelId="{0C50D619-DA08-8343-9CB4-4BF8C59DF39A}" type="presParOf" srcId="{E6B0BB97-4BED-7F43-84C5-D503EFCB95E9}" destId="{0FEA1BA5-39AF-2F4E-AF43-FB2C30AE7A5C}" srcOrd="1" destOrd="0" presId="urn:microsoft.com/office/officeart/2005/8/layout/hierarchy6"/>
    <dgm:cxn modelId="{D97BCF71-7AEB-C84E-80EC-D04C7F2DC051}" type="presParOf" srcId="{0FEA1BA5-39AF-2F4E-AF43-FB2C30AE7A5C}" destId="{A2683CA6-2A2F-9F43-9B38-59D674F26D87}" srcOrd="0" destOrd="0" presId="urn:microsoft.com/office/officeart/2005/8/layout/hierarchy6"/>
    <dgm:cxn modelId="{59763504-CD00-1F45-949F-34AB93DA6D44}" type="presParOf" srcId="{0FEA1BA5-39AF-2F4E-AF43-FB2C30AE7A5C}" destId="{16CCD886-EF17-744B-A6B3-875A11B388B6}" srcOrd="1" destOrd="0" presId="urn:microsoft.com/office/officeart/2005/8/layout/hierarchy6"/>
    <dgm:cxn modelId="{2E81E9EE-789D-D74A-BB3D-2D6E202E0C1A}" type="presParOf" srcId="{E6B0BB97-4BED-7F43-84C5-D503EFCB95E9}" destId="{DFCE26D8-3E5A-8A4A-A83E-5B00751E7742}" srcOrd="2" destOrd="0" presId="urn:microsoft.com/office/officeart/2005/8/layout/hierarchy6"/>
    <dgm:cxn modelId="{FC5EECE7-2E7C-2F42-8B00-CDE27EEEC863}" type="presParOf" srcId="{E6B0BB97-4BED-7F43-84C5-D503EFCB95E9}" destId="{D162119D-56F5-4546-9581-BC3B65D71AF2}" srcOrd="3" destOrd="0" presId="urn:microsoft.com/office/officeart/2005/8/layout/hierarchy6"/>
    <dgm:cxn modelId="{AE7DC71F-426B-4546-B633-CC06A2B76CA5}" type="presParOf" srcId="{D162119D-56F5-4546-9581-BC3B65D71AF2}" destId="{176BF13E-5A5B-2841-90A3-FCE44A5D301F}" srcOrd="0" destOrd="0" presId="urn:microsoft.com/office/officeart/2005/8/layout/hierarchy6"/>
    <dgm:cxn modelId="{153D8623-885D-7D4C-AD9D-48ED01035E70}" type="presParOf" srcId="{D162119D-56F5-4546-9581-BC3B65D71AF2}" destId="{AB722AC1-F660-6A47-8580-4A6E8A4A67C1}" srcOrd="1" destOrd="0" presId="urn:microsoft.com/office/officeart/2005/8/layout/hierarchy6"/>
    <dgm:cxn modelId="{0E397C00-5A53-E940-9D00-CDFF709D3C27}" type="presParOf" srcId="{6F703429-E434-7E42-8C9E-FA11C032B78E}" destId="{EA88BF2C-3B6F-D049-B6E0-861807A27AD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8609E-2B47-B94D-BAD0-1B003CDA406C}">
      <dsp:nvSpPr>
        <dsp:cNvPr id="0" name=""/>
        <dsp:cNvSpPr/>
      </dsp:nvSpPr>
      <dsp:spPr>
        <a:xfrm>
          <a:off x="3141337" y="84589"/>
          <a:ext cx="2398574" cy="561881"/>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dirty="0" err="1"/>
            <a:t>Discourse</a:t>
          </a:r>
          <a:r>
            <a:rPr lang="pt-PT" sz="1600" kern="1200" dirty="0"/>
            <a:t> </a:t>
          </a:r>
          <a:r>
            <a:rPr lang="pt-PT" sz="1600" kern="1200" dirty="0" err="1"/>
            <a:t>markers</a:t>
          </a:r>
          <a:endParaRPr lang="pt-PT" sz="1600" kern="1200" dirty="0"/>
        </a:p>
      </dsp:txBody>
      <dsp:txXfrm>
        <a:off x="3157794" y="101046"/>
        <a:ext cx="2365660" cy="528967"/>
      </dsp:txXfrm>
    </dsp:sp>
    <dsp:sp modelId="{CA1B6542-925D-FC41-8A3A-76F2E1A40C15}">
      <dsp:nvSpPr>
        <dsp:cNvPr id="0" name=""/>
        <dsp:cNvSpPr/>
      </dsp:nvSpPr>
      <dsp:spPr>
        <a:xfrm>
          <a:off x="2469180" y="646471"/>
          <a:ext cx="1871443" cy="332390"/>
        </a:xfrm>
        <a:custGeom>
          <a:avLst/>
          <a:gdLst/>
          <a:ahLst/>
          <a:cxnLst/>
          <a:rect l="0" t="0" r="0" b="0"/>
          <a:pathLst>
            <a:path>
              <a:moveTo>
                <a:pt x="1871443" y="0"/>
              </a:moveTo>
              <a:lnTo>
                <a:pt x="1871443" y="166195"/>
              </a:lnTo>
              <a:lnTo>
                <a:pt x="0" y="166195"/>
              </a:lnTo>
              <a:lnTo>
                <a:pt x="0" y="332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06130-0C26-1E4F-990B-2D1F483E1F5D}">
      <dsp:nvSpPr>
        <dsp:cNvPr id="0" name=""/>
        <dsp:cNvSpPr/>
      </dsp:nvSpPr>
      <dsp:spPr>
        <a:xfrm>
          <a:off x="1729739" y="978862"/>
          <a:ext cx="1478881" cy="684816"/>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err="1"/>
            <a:t>relational</a:t>
          </a:r>
          <a:endParaRPr lang="pt-PT" sz="1600" kern="1200"/>
        </a:p>
      </dsp:txBody>
      <dsp:txXfrm>
        <a:off x="1749797" y="998920"/>
        <a:ext cx="1438765" cy="644700"/>
      </dsp:txXfrm>
    </dsp:sp>
    <dsp:sp modelId="{3248EF67-7D98-F54A-A979-EA8E1B60087B}">
      <dsp:nvSpPr>
        <dsp:cNvPr id="0" name=""/>
        <dsp:cNvSpPr/>
      </dsp:nvSpPr>
      <dsp:spPr>
        <a:xfrm>
          <a:off x="2423460" y="1663679"/>
          <a:ext cx="91440" cy="332390"/>
        </a:xfrm>
        <a:custGeom>
          <a:avLst/>
          <a:gdLst/>
          <a:ahLst/>
          <a:cxnLst/>
          <a:rect l="0" t="0" r="0" b="0"/>
          <a:pathLst>
            <a:path>
              <a:moveTo>
                <a:pt x="45720" y="0"/>
              </a:moveTo>
              <a:lnTo>
                <a:pt x="45720"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AB67B-6982-014D-B2E7-F1F6220442E5}">
      <dsp:nvSpPr>
        <dsp:cNvPr id="0" name=""/>
        <dsp:cNvSpPr/>
      </dsp:nvSpPr>
      <dsp:spPr>
        <a:xfrm>
          <a:off x="1389784" y="1996070"/>
          <a:ext cx="2158791" cy="10593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err="1"/>
            <a:t>Discourse</a:t>
          </a:r>
          <a:r>
            <a:rPr lang="pt-PT" sz="1600" kern="1200"/>
            <a:t> </a:t>
          </a:r>
          <a:r>
            <a:rPr lang="pt-PT" sz="1600" kern="1200" err="1"/>
            <a:t>relations</a:t>
          </a:r>
          <a:r>
            <a:rPr lang="pt-PT" sz="1600" kern="1200"/>
            <a:t>  </a:t>
          </a:r>
        </a:p>
        <a:p>
          <a:pPr marL="0" lvl="0" indent="0" algn="ctr" defTabSz="711200">
            <a:lnSpc>
              <a:spcPct val="90000"/>
            </a:lnSpc>
            <a:spcBef>
              <a:spcPct val="0"/>
            </a:spcBef>
            <a:spcAft>
              <a:spcPct val="35000"/>
            </a:spcAft>
            <a:buNone/>
          </a:pPr>
          <a:r>
            <a:rPr lang="pt-PT" sz="1600" kern="1200"/>
            <a:t>ISO 24617-8</a:t>
          </a:r>
        </a:p>
      </dsp:txBody>
      <dsp:txXfrm>
        <a:off x="1420811" y="2027097"/>
        <a:ext cx="2096737" cy="997275"/>
      </dsp:txXfrm>
    </dsp:sp>
    <dsp:sp modelId="{7AD29222-515C-3D4F-A869-E264E15CC6A8}">
      <dsp:nvSpPr>
        <dsp:cNvPr id="0" name=""/>
        <dsp:cNvSpPr/>
      </dsp:nvSpPr>
      <dsp:spPr>
        <a:xfrm>
          <a:off x="1538413" y="3055399"/>
          <a:ext cx="930767" cy="332390"/>
        </a:xfrm>
        <a:custGeom>
          <a:avLst/>
          <a:gdLst/>
          <a:ahLst/>
          <a:cxnLst/>
          <a:rect l="0" t="0" r="0" b="0"/>
          <a:pathLst>
            <a:path>
              <a:moveTo>
                <a:pt x="930767" y="0"/>
              </a:moveTo>
              <a:lnTo>
                <a:pt x="930767" y="166195"/>
              </a:lnTo>
              <a:lnTo>
                <a:pt x="0" y="166195"/>
              </a:lnTo>
              <a:lnTo>
                <a:pt x="0"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0FB02F-0874-3A40-9E3D-C6A26EA7CB63}">
      <dsp:nvSpPr>
        <dsp:cNvPr id="0" name=""/>
        <dsp:cNvSpPr/>
      </dsp:nvSpPr>
      <dsp:spPr>
        <a:xfrm>
          <a:off x="839657" y="3387790"/>
          <a:ext cx="1397512" cy="653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a:t>symmetric</a:t>
          </a:r>
        </a:p>
      </dsp:txBody>
      <dsp:txXfrm>
        <a:off x="858799" y="3406932"/>
        <a:ext cx="1359228" cy="615279"/>
      </dsp:txXfrm>
    </dsp:sp>
    <dsp:sp modelId="{70881CB1-ECD4-8C47-A914-D85E2C84D14D}">
      <dsp:nvSpPr>
        <dsp:cNvPr id="0" name=""/>
        <dsp:cNvSpPr/>
      </dsp:nvSpPr>
      <dsp:spPr>
        <a:xfrm>
          <a:off x="2469180" y="3055399"/>
          <a:ext cx="885726" cy="332390"/>
        </a:xfrm>
        <a:custGeom>
          <a:avLst/>
          <a:gdLst/>
          <a:ahLst/>
          <a:cxnLst/>
          <a:rect l="0" t="0" r="0" b="0"/>
          <a:pathLst>
            <a:path>
              <a:moveTo>
                <a:pt x="0" y="0"/>
              </a:moveTo>
              <a:lnTo>
                <a:pt x="0" y="166195"/>
              </a:lnTo>
              <a:lnTo>
                <a:pt x="885726" y="166195"/>
              </a:lnTo>
              <a:lnTo>
                <a:pt x="885726"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7069E7-A142-944C-89E2-5BF32C4D17FF}">
      <dsp:nvSpPr>
        <dsp:cNvPr id="0" name=""/>
        <dsp:cNvSpPr/>
      </dsp:nvSpPr>
      <dsp:spPr>
        <a:xfrm>
          <a:off x="2611109" y="3387790"/>
          <a:ext cx="1487594" cy="6024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noProof="0" dirty="0" err="1"/>
            <a:t>assymmetric</a:t>
          </a:r>
          <a:endParaRPr lang="en-US" sz="1600" kern="1200" noProof="0" dirty="0"/>
        </a:p>
      </dsp:txBody>
      <dsp:txXfrm>
        <a:off x="2628754" y="3405435"/>
        <a:ext cx="1452304" cy="567143"/>
      </dsp:txXfrm>
    </dsp:sp>
    <dsp:sp modelId="{3677D2C3-186E-3D40-878D-48E29D5366E3}">
      <dsp:nvSpPr>
        <dsp:cNvPr id="0" name=""/>
        <dsp:cNvSpPr/>
      </dsp:nvSpPr>
      <dsp:spPr>
        <a:xfrm>
          <a:off x="4340624" y="646471"/>
          <a:ext cx="1864046" cy="332390"/>
        </a:xfrm>
        <a:custGeom>
          <a:avLst/>
          <a:gdLst/>
          <a:ahLst/>
          <a:cxnLst/>
          <a:rect l="0" t="0" r="0" b="0"/>
          <a:pathLst>
            <a:path>
              <a:moveTo>
                <a:pt x="0" y="0"/>
              </a:moveTo>
              <a:lnTo>
                <a:pt x="0" y="166195"/>
              </a:lnTo>
              <a:lnTo>
                <a:pt x="1864046" y="166195"/>
              </a:lnTo>
              <a:lnTo>
                <a:pt x="1864046" y="332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5DF84C-08A7-CC44-AE6D-515A7F161308}">
      <dsp:nvSpPr>
        <dsp:cNvPr id="0" name=""/>
        <dsp:cNvSpPr/>
      </dsp:nvSpPr>
      <dsp:spPr>
        <a:xfrm>
          <a:off x="5457832" y="978862"/>
          <a:ext cx="1493677" cy="704652"/>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err="1"/>
            <a:t>interactional</a:t>
          </a:r>
          <a:endParaRPr lang="pt-PT" sz="1600" kern="1200"/>
        </a:p>
      </dsp:txBody>
      <dsp:txXfrm>
        <a:off x="5478471" y="999501"/>
        <a:ext cx="1452399" cy="663374"/>
      </dsp:txXfrm>
    </dsp:sp>
    <dsp:sp modelId="{14DD2342-20B4-3943-89D4-2169AF10169E}">
      <dsp:nvSpPr>
        <dsp:cNvPr id="0" name=""/>
        <dsp:cNvSpPr/>
      </dsp:nvSpPr>
      <dsp:spPr>
        <a:xfrm>
          <a:off x="6158951" y="1683514"/>
          <a:ext cx="91440" cy="332390"/>
        </a:xfrm>
        <a:custGeom>
          <a:avLst/>
          <a:gdLst/>
          <a:ahLst/>
          <a:cxnLst/>
          <a:rect l="0" t="0" r="0" b="0"/>
          <a:pathLst>
            <a:path>
              <a:moveTo>
                <a:pt x="45720" y="0"/>
              </a:moveTo>
              <a:lnTo>
                <a:pt x="45720"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BAFD20-F7EB-D245-B1BD-415258914C1E}">
      <dsp:nvSpPr>
        <dsp:cNvPr id="0" name=""/>
        <dsp:cNvSpPr/>
      </dsp:nvSpPr>
      <dsp:spPr>
        <a:xfrm>
          <a:off x="5414810" y="2015905"/>
          <a:ext cx="1579721" cy="9427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dirty="0"/>
            <a:t>Dialogue </a:t>
          </a:r>
          <a:r>
            <a:rPr lang="pt-PT" sz="1600" kern="1200" dirty="0" err="1"/>
            <a:t>acts</a:t>
          </a:r>
          <a:endParaRPr lang="pt-PT" sz="1600" kern="1200" dirty="0"/>
        </a:p>
        <a:p>
          <a:pPr marL="0" lvl="0" indent="0" algn="ctr" defTabSz="711200">
            <a:lnSpc>
              <a:spcPct val="90000"/>
            </a:lnSpc>
            <a:spcBef>
              <a:spcPct val="0"/>
            </a:spcBef>
            <a:spcAft>
              <a:spcPct val="35000"/>
            </a:spcAft>
            <a:buNone/>
          </a:pPr>
          <a:r>
            <a:rPr lang="en-US" sz="1600" kern="1200" dirty="0"/>
            <a:t>ISO 24617-2 </a:t>
          </a:r>
          <a:r>
            <a:rPr lang="pt-PT" sz="1600" kern="1200" dirty="0"/>
            <a:t> </a:t>
          </a:r>
        </a:p>
      </dsp:txBody>
      <dsp:txXfrm>
        <a:off x="5442422" y="2043517"/>
        <a:ext cx="1524497" cy="887503"/>
      </dsp:txXfrm>
    </dsp:sp>
    <dsp:sp modelId="{1638FAC5-1905-AE4F-81FD-EDFC93E97791}">
      <dsp:nvSpPr>
        <dsp:cNvPr id="0" name=""/>
        <dsp:cNvSpPr/>
      </dsp:nvSpPr>
      <dsp:spPr>
        <a:xfrm>
          <a:off x="5394468" y="2958632"/>
          <a:ext cx="810202" cy="332390"/>
        </a:xfrm>
        <a:custGeom>
          <a:avLst/>
          <a:gdLst/>
          <a:ahLst/>
          <a:cxnLst/>
          <a:rect l="0" t="0" r="0" b="0"/>
          <a:pathLst>
            <a:path>
              <a:moveTo>
                <a:pt x="810202" y="0"/>
              </a:moveTo>
              <a:lnTo>
                <a:pt x="810202" y="166195"/>
              </a:lnTo>
              <a:lnTo>
                <a:pt x="0" y="166195"/>
              </a:lnTo>
              <a:lnTo>
                <a:pt x="0"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683CA6-2A2F-9F43-9B38-59D674F26D87}">
      <dsp:nvSpPr>
        <dsp:cNvPr id="0" name=""/>
        <dsp:cNvSpPr/>
      </dsp:nvSpPr>
      <dsp:spPr>
        <a:xfrm>
          <a:off x="4472644" y="3291023"/>
          <a:ext cx="1843647" cy="713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noProof="0" dirty="0"/>
            <a:t>communicative</a:t>
          </a:r>
          <a:r>
            <a:rPr lang="pt-PT" sz="1600" kern="1200" dirty="0"/>
            <a:t> </a:t>
          </a:r>
          <a:r>
            <a:rPr lang="en-US" sz="1600" kern="1200" noProof="0" dirty="0"/>
            <a:t>functions</a:t>
          </a:r>
        </a:p>
      </dsp:txBody>
      <dsp:txXfrm>
        <a:off x="4493547" y="3311926"/>
        <a:ext cx="1801841" cy="671887"/>
      </dsp:txXfrm>
    </dsp:sp>
    <dsp:sp modelId="{DFCE26D8-3E5A-8A4A-A83E-5B00751E7742}">
      <dsp:nvSpPr>
        <dsp:cNvPr id="0" name=""/>
        <dsp:cNvSpPr/>
      </dsp:nvSpPr>
      <dsp:spPr>
        <a:xfrm>
          <a:off x="6204671" y="2958632"/>
          <a:ext cx="1108793" cy="332390"/>
        </a:xfrm>
        <a:custGeom>
          <a:avLst/>
          <a:gdLst/>
          <a:ahLst/>
          <a:cxnLst/>
          <a:rect l="0" t="0" r="0" b="0"/>
          <a:pathLst>
            <a:path>
              <a:moveTo>
                <a:pt x="0" y="0"/>
              </a:moveTo>
              <a:lnTo>
                <a:pt x="0" y="166195"/>
              </a:lnTo>
              <a:lnTo>
                <a:pt x="1108793" y="166195"/>
              </a:lnTo>
              <a:lnTo>
                <a:pt x="1108793" y="3323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BF13E-5A5B-2841-90A3-FCE44A5D301F}">
      <dsp:nvSpPr>
        <dsp:cNvPr id="0" name=""/>
        <dsp:cNvSpPr/>
      </dsp:nvSpPr>
      <dsp:spPr>
        <a:xfrm>
          <a:off x="6690231" y="3291023"/>
          <a:ext cx="1246465" cy="684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PT" sz="1600" kern="1200"/>
            <a:t>qualifiers</a:t>
          </a:r>
        </a:p>
      </dsp:txBody>
      <dsp:txXfrm>
        <a:off x="6710279" y="3311071"/>
        <a:ext cx="1206369" cy="6443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So, to capture the different value within these two dimensions, we propose an ISO-based unifying taxonomy of discourse markers that can be used to annotate both written and spoken discourse cross-linguistically, as it covers standardized generalizations. We adopt the set of core discourse relations provided by ISO 24617-8, which were defined on the grounds of different theoretical approaches and annotation endeavours. According to this framework, the discourse relations are of two types: symmetric, in which case the two arguments assume relation-specific semantic role, and asymmetric, when the arguments take the same semantic role. </a:t>
            </a:r>
            <a:endParaRPr lang="en-GB" noProof="0" dirty="0"/>
          </a:p>
          <a:p>
            <a:pPr marL="139700" indent="0">
              <a:buNone/>
            </a:pPr>
            <a:endParaRPr lang="en-GB" noProof="0"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Notwithstanding, not all discourse markers convey a relational meaning, and instead play an interactional function, not accounted by ISO 24617-8. In order to properly represent the interactional (or pragmatic) meaning of some discourse markers, we deemed it best to add an annotation plug-in to Semantic annotation framework (</a:t>
            </a:r>
            <a:r>
              <a:rPr lang="en-GB" sz="1100" b="0" i="0" u="none" strike="noStrike" cap="none" noProof="0" dirty="0" err="1">
                <a:solidFill>
                  <a:srgbClr val="000000"/>
                </a:solidFill>
                <a:effectLst/>
                <a:latin typeface="Arial"/>
                <a:ea typeface="Arial"/>
                <a:cs typeface="Arial"/>
                <a:sym typeface="Arial"/>
              </a:rPr>
              <a:t>SemAF</a:t>
            </a:r>
            <a:r>
              <a:rPr lang="en-GB" sz="1100" b="0" i="0" u="none" strike="noStrike" cap="none" noProof="0" dirty="0">
                <a:solidFill>
                  <a:srgbClr val="000000"/>
                </a:solidFill>
                <a:effectLst/>
                <a:latin typeface="Arial"/>
                <a:ea typeface="Arial"/>
                <a:cs typeface="Arial"/>
                <a:sym typeface="Arial"/>
              </a:rPr>
              <a:t>) — Part 2: Dialogue acts [2], [5], [6]. This mechanism is introduced by [Bunt (2019; 2020) with the inverse direction, from ISO 24617-2 to ISO 24617-8, to solve the problem of annotating semantic content of dialogue acts. In our taxonomy, we utilize the plug-in to overcome the limitations of the discourse relations set in ISO DR-core </a:t>
            </a:r>
            <a:endParaRPr lang="en-GB" noProof="0"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endParaRPr lang="pt-PT" dirty="0"/>
          </a:p>
        </p:txBody>
      </p:sp>
    </p:spTree>
    <p:extLst>
      <p:ext uri="{BB962C8B-B14F-4D97-AF65-F5344CB8AC3E}">
        <p14:creationId xmlns:p14="http://schemas.microsoft.com/office/powerpoint/2010/main" val="381665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noProof="0" dirty="0">
                <a:solidFill>
                  <a:srgbClr val="000000"/>
                </a:solidFill>
                <a:effectLst/>
                <a:latin typeface="Arial"/>
                <a:ea typeface="Arial"/>
                <a:cs typeface="Arial"/>
                <a:sym typeface="Arial"/>
              </a:rPr>
              <a:t>Tables 1 and 2 summarize the different values for each dimension. Accordingly, there are discourse markers with a semantic dimension that receive one of the values from the first column. The discourse markers with a pragmatic dimension can be assigned a general communicative function (first column from pragmatic dimension) or a more specific communicative function (second column from pragmatic dimension). Their interpretation may require an additional value related to notions of certainty, conditionality, and sentiment. The multifunctional nature of discourse markers may require the assignment of both a discourse relation and a communicative function and qualifier.</a:t>
            </a:r>
            <a:endParaRPr lang="en-US" noProof="0" dirty="0"/>
          </a:p>
          <a:p>
            <a:pPr marL="139700" indent="0">
              <a:buNone/>
            </a:pPr>
            <a:endParaRPr lang="pt-PT" dirty="0"/>
          </a:p>
        </p:txBody>
      </p:sp>
    </p:spTree>
    <p:extLst>
      <p:ext uri="{BB962C8B-B14F-4D97-AF65-F5344CB8AC3E}">
        <p14:creationId xmlns:p14="http://schemas.microsoft.com/office/powerpoint/2010/main" val="157441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relations</a:t>
            </a:r>
            <a:r>
              <a:rPr lang="pt-PT" sz="1100" b="0" i="0" u="none" strike="noStrike" cap="none" dirty="0">
                <a:solidFill>
                  <a:srgbClr val="000000"/>
                </a:solidFill>
                <a:effectLst/>
                <a:latin typeface="Arial"/>
                <a:ea typeface="Arial"/>
                <a:cs typeface="Arial"/>
                <a:sym typeface="Arial"/>
              </a:rPr>
              <a:t> are </a:t>
            </a:r>
            <a:r>
              <a:rPr lang="pt-PT" sz="1100" b="0" i="0" u="none" strike="noStrike" cap="none" dirty="0" err="1">
                <a:solidFill>
                  <a:srgbClr val="000000"/>
                </a:solidFill>
                <a:effectLst/>
                <a:latin typeface="Arial"/>
                <a:ea typeface="Arial"/>
                <a:cs typeface="Arial"/>
                <a:sym typeface="Arial"/>
              </a:rPr>
              <a:t>used</a:t>
            </a:r>
            <a:r>
              <a:rPr lang="pt-PT" sz="1100" b="0" i="0" u="none" strike="noStrike" cap="none" dirty="0">
                <a:solidFill>
                  <a:srgbClr val="000000"/>
                </a:solidFill>
                <a:effectLst/>
                <a:latin typeface="Arial"/>
                <a:ea typeface="Arial"/>
                <a:cs typeface="Arial"/>
                <a:sym typeface="Arial"/>
              </a:rPr>
              <a:t> to </a:t>
            </a:r>
            <a:r>
              <a:rPr lang="pt-PT" sz="1100" b="0" i="0" u="none" strike="noStrike" cap="none" dirty="0" err="1">
                <a:solidFill>
                  <a:srgbClr val="000000"/>
                </a:solidFill>
                <a:effectLst/>
                <a:latin typeface="Arial"/>
                <a:ea typeface="Arial"/>
                <a:cs typeface="Arial"/>
                <a:sym typeface="Arial"/>
              </a:rPr>
              <a:t>ascertain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semantic</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meaning</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markers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such</a:t>
            </a:r>
            <a:r>
              <a:rPr lang="pt-PT" sz="1100" b="0" i="0" u="none" strike="noStrike" cap="none" dirty="0">
                <a:solidFill>
                  <a:srgbClr val="000000"/>
                </a:solidFill>
                <a:effectLst/>
                <a:latin typeface="Arial"/>
                <a:ea typeface="Arial"/>
                <a:cs typeface="Arial"/>
                <a:sym typeface="Arial"/>
              </a:rPr>
              <a:t> as "as a </a:t>
            </a:r>
            <a:r>
              <a:rPr lang="pt-PT" sz="1100" b="0" i="0" u="none" strike="noStrike" cap="none" dirty="0" err="1">
                <a:solidFill>
                  <a:srgbClr val="000000"/>
                </a:solidFill>
                <a:effectLst/>
                <a:latin typeface="Arial"/>
                <a:ea typeface="Arial"/>
                <a:cs typeface="Arial"/>
                <a:sym typeface="Arial"/>
              </a:rPr>
              <a:t>result</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(Cause) (cf. ex. 4), "for </a:t>
            </a:r>
            <a:r>
              <a:rPr lang="pt-PT" sz="1100" b="0" i="0" u="none" strike="noStrike" cap="none" dirty="0" err="1">
                <a:solidFill>
                  <a:srgbClr val="000000"/>
                </a:solidFill>
                <a:effectLst/>
                <a:latin typeface="Arial"/>
                <a:ea typeface="Arial"/>
                <a:cs typeface="Arial"/>
                <a:sym typeface="Arial"/>
              </a:rPr>
              <a:t>example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Exemplification</a:t>
            </a:r>
            <a:r>
              <a:rPr lang="pt-PT" sz="1100" b="0" i="0" u="none" strike="noStrike" cap="none" dirty="0">
                <a:solidFill>
                  <a:srgbClr val="000000"/>
                </a:solidFill>
                <a:effectLst/>
                <a:latin typeface="Arial"/>
                <a:ea typeface="Arial"/>
                <a:cs typeface="Arial"/>
                <a:sym typeface="Arial"/>
              </a:rPr>
              <a:t>) (cf. ex. 5). </a:t>
            </a:r>
            <a:endParaRPr lang="pt-PT" dirty="0"/>
          </a:p>
          <a:p>
            <a:pPr marL="139700" indent="0">
              <a:buNone/>
            </a:pPr>
            <a:endParaRPr lang="pt-PT" dirty="0"/>
          </a:p>
        </p:txBody>
      </p:sp>
    </p:spTree>
    <p:extLst>
      <p:ext uri="{BB962C8B-B14F-4D97-AF65-F5344CB8AC3E}">
        <p14:creationId xmlns:p14="http://schemas.microsoft.com/office/powerpoint/2010/main" val="1189484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pt-PT" sz="1100" b="0" i="0" u="none" strike="noStrike" cap="none" dirty="0" err="1">
                <a:solidFill>
                  <a:srgbClr val="000000"/>
                </a:solidFill>
                <a:effectLst/>
                <a:latin typeface="Arial"/>
                <a:ea typeface="Arial"/>
                <a:cs typeface="Arial"/>
                <a:sym typeface="Arial"/>
              </a:rPr>
              <a:t>But</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our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proposal</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also</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enables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encoding</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pragmatic</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meaning</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markers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such</a:t>
            </a:r>
            <a:r>
              <a:rPr lang="pt-PT" sz="1100" b="0" i="0" u="none" strike="noStrike" cap="none" dirty="0">
                <a:solidFill>
                  <a:srgbClr val="000000"/>
                </a:solidFill>
                <a:effectLst/>
                <a:latin typeface="Arial"/>
                <a:ea typeface="Arial"/>
                <a:cs typeface="Arial"/>
                <a:sym typeface="Arial"/>
              </a:rPr>
              <a:t> as </a:t>
            </a:r>
            <a:r>
              <a:rPr lang="pt-PT" sz="1100" b="0" i="0" u="none" strike="noStrike" cap="none" dirty="0" err="1">
                <a:solidFill>
                  <a:srgbClr val="000000"/>
                </a:solidFill>
                <a:effectLst/>
                <a:latin typeface="Arial"/>
                <a:ea typeface="Arial"/>
                <a:cs typeface="Arial"/>
                <a:sym typeface="Arial"/>
              </a:rPr>
              <a:t>you</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know</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which</a:t>
            </a:r>
            <a:r>
              <a:rPr lang="pt-PT" sz="1100" b="0" i="0" u="none" strike="noStrike" cap="none" dirty="0">
                <a:solidFill>
                  <a:srgbClr val="000000"/>
                </a:solidFill>
                <a:effectLst/>
                <a:latin typeface="Arial"/>
                <a:ea typeface="Arial"/>
                <a:cs typeface="Arial"/>
                <a:sym typeface="Arial"/>
              </a:rPr>
              <a:t> can </a:t>
            </a:r>
            <a:r>
              <a:rPr lang="pt-PT" sz="1100" b="0" i="0" u="none" strike="noStrike" cap="none" dirty="0" err="1">
                <a:solidFill>
                  <a:srgbClr val="000000"/>
                </a:solidFill>
                <a:effectLst/>
                <a:latin typeface="Arial"/>
                <a:ea typeface="Arial"/>
                <a:cs typeface="Arial"/>
                <a:sym typeface="Arial"/>
              </a:rPr>
              <a:t>convey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communicative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function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opening</a:t>
            </a:r>
            <a:r>
              <a:rPr lang="pt-PT" sz="1100" b="0" i="0" u="none" strike="noStrike" cap="none" dirty="0">
                <a:solidFill>
                  <a:srgbClr val="000000"/>
                </a:solidFill>
                <a:effectLst/>
                <a:latin typeface="Arial"/>
                <a:ea typeface="Arial"/>
                <a:cs typeface="Arial"/>
                <a:sym typeface="Arial"/>
              </a:rPr>
              <a:t> (cf. ex. 6).</a:t>
            </a:r>
          </a:p>
          <a:p>
            <a:pPr marL="139700" indent="0">
              <a:buNone/>
            </a:pPr>
            <a:endParaRPr lang="pt-PT" sz="1100" b="0" i="0" u="none" strike="noStrike" cap="none" dirty="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interpretation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markers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require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additional</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value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related</a:t>
            </a:r>
            <a:r>
              <a:rPr lang="pt-PT" sz="1100" b="0" i="0" u="none" strike="noStrike" cap="none" dirty="0">
                <a:solidFill>
                  <a:srgbClr val="000000"/>
                </a:solidFill>
                <a:effectLst/>
                <a:latin typeface="Arial"/>
                <a:ea typeface="Arial"/>
                <a:cs typeface="Arial"/>
                <a:sym typeface="Arial"/>
              </a:rPr>
              <a:t> to </a:t>
            </a:r>
            <a:r>
              <a:rPr lang="pt-PT" sz="1100" b="0" i="0" u="none" strike="noStrike" cap="none" dirty="0" err="1">
                <a:solidFill>
                  <a:srgbClr val="000000"/>
                </a:solidFill>
                <a:effectLst/>
                <a:latin typeface="Arial"/>
                <a:ea typeface="Arial"/>
                <a:cs typeface="Arial"/>
                <a:sym typeface="Arial"/>
              </a:rPr>
              <a:t>notions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certainty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conditionality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and</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sentiment</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like</a:t>
            </a:r>
            <a:r>
              <a:rPr lang="pt-PT" sz="1100" b="0" i="0" u="none" strike="noStrike" cap="none" dirty="0">
                <a:solidFill>
                  <a:srgbClr val="000000"/>
                </a:solidFill>
                <a:effectLst/>
                <a:latin typeface="Arial"/>
                <a:ea typeface="Arial"/>
                <a:cs typeface="Arial"/>
                <a:sym typeface="Arial"/>
              </a:rPr>
              <a:t> in </a:t>
            </a:r>
            <a:r>
              <a:rPr lang="pt-PT" sz="1100" b="0" i="0" u="none" strike="noStrike" cap="none" dirty="0" err="1">
                <a:solidFill>
                  <a:srgbClr val="000000"/>
                </a:solidFill>
                <a:effectLst/>
                <a:latin typeface="Arial"/>
                <a:ea typeface="Arial"/>
                <a:cs typeface="Arial"/>
                <a:sym typeface="Arial"/>
              </a:rPr>
              <a:t>examples</a:t>
            </a:r>
            <a:r>
              <a:rPr lang="pt-PT" sz="1100" b="0" i="0" u="none" strike="noStrike" cap="none" dirty="0">
                <a:solidFill>
                  <a:srgbClr val="000000"/>
                </a:solidFill>
                <a:effectLst/>
                <a:latin typeface="Arial"/>
                <a:ea typeface="Arial"/>
                <a:cs typeface="Arial"/>
                <a:sym typeface="Arial"/>
              </a:rPr>
              <a:t> 8, </a:t>
            </a:r>
            <a:r>
              <a:rPr lang="pt-PT" sz="1100" b="0" i="0" u="none" strike="noStrike" cap="none" dirty="0" err="1">
                <a:solidFill>
                  <a:srgbClr val="000000"/>
                </a:solidFill>
                <a:effectLst/>
                <a:latin typeface="Arial"/>
                <a:ea typeface="Arial"/>
                <a:cs typeface="Arial"/>
                <a:sym typeface="Arial"/>
              </a:rPr>
              <a:t>where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marker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plays</a:t>
            </a:r>
            <a:r>
              <a:rPr lang="pt-PT" sz="1100" b="0" i="0" u="none" strike="noStrike" cap="none" dirty="0">
                <a:solidFill>
                  <a:srgbClr val="000000"/>
                </a:solidFill>
                <a:effectLst/>
                <a:latin typeface="Arial"/>
                <a:ea typeface="Arial"/>
                <a:cs typeface="Arial"/>
                <a:sym typeface="Arial"/>
              </a:rPr>
              <a:t> a </a:t>
            </a:r>
            <a:r>
              <a:rPr lang="pt-PT" sz="1100" b="0" i="0" u="none" strike="noStrike" cap="none" dirty="0" err="1">
                <a:solidFill>
                  <a:srgbClr val="000000"/>
                </a:solidFill>
                <a:effectLst/>
                <a:latin typeface="Arial"/>
                <a:ea typeface="Arial"/>
                <a:cs typeface="Arial"/>
                <a:sym typeface="Arial"/>
              </a:rPr>
              <a:t>communication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function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confirm</a:t>
            </a:r>
            <a:r>
              <a:rPr lang="pt-PT" sz="1100" b="0" i="0" u="none" strike="noStrike" cap="none" dirty="0">
                <a:solidFill>
                  <a:srgbClr val="000000"/>
                </a:solidFill>
                <a:effectLst/>
                <a:latin typeface="Arial"/>
                <a:ea typeface="Arial"/>
                <a:cs typeface="Arial"/>
                <a:sym typeface="Arial"/>
              </a:rPr>
              <a:t>, in </a:t>
            </a:r>
            <a:r>
              <a:rPr lang="pt-PT" sz="1100" b="0" i="0" u="none" strike="noStrike" cap="none" dirty="0" err="1">
                <a:solidFill>
                  <a:srgbClr val="000000"/>
                </a:solidFill>
                <a:effectLst/>
                <a:latin typeface="Arial"/>
                <a:ea typeface="Arial"/>
                <a:cs typeface="Arial"/>
                <a:sym typeface="Arial"/>
              </a:rPr>
              <a:t>addition</a:t>
            </a:r>
            <a:r>
              <a:rPr lang="pt-PT" sz="1100" b="0" i="0" u="none" strike="noStrike" cap="none" dirty="0">
                <a:solidFill>
                  <a:srgbClr val="000000"/>
                </a:solidFill>
                <a:effectLst/>
                <a:latin typeface="Arial"/>
                <a:ea typeface="Arial"/>
                <a:cs typeface="Arial"/>
                <a:sym typeface="Arial"/>
              </a:rPr>
              <a:t> to </a:t>
            </a:r>
            <a:r>
              <a:rPr lang="pt-PT" sz="1100" b="0" i="0" u="none" strike="noStrike" cap="none" dirty="0" err="1">
                <a:solidFill>
                  <a:srgbClr val="000000"/>
                </a:solidFill>
                <a:effectLst/>
                <a:latin typeface="Arial"/>
                <a:ea typeface="Arial"/>
                <a:cs typeface="Arial"/>
                <a:sym typeface="Arial"/>
              </a:rPr>
              <a:t>carrying</a:t>
            </a:r>
            <a:r>
              <a:rPr lang="pt-PT" sz="1100" b="0" i="0" u="none" strike="noStrike" cap="none" dirty="0">
                <a:solidFill>
                  <a:srgbClr val="000000"/>
                </a:solidFill>
                <a:effectLst/>
                <a:latin typeface="Arial"/>
                <a:ea typeface="Arial"/>
                <a:cs typeface="Arial"/>
                <a:sym typeface="Arial"/>
              </a:rPr>
              <a:t> a </a:t>
            </a:r>
            <a:r>
              <a:rPr lang="pt-PT" sz="1100" b="0" i="0" u="none" strike="noStrike" cap="none" dirty="0" err="1">
                <a:solidFill>
                  <a:srgbClr val="000000"/>
                </a:solidFill>
                <a:effectLst/>
                <a:latin typeface="Arial"/>
                <a:ea typeface="Arial"/>
                <a:cs typeface="Arial"/>
                <a:sym typeface="Arial"/>
              </a:rPr>
              <a:t>value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represented</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by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qualifier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certain</a:t>
            </a:r>
            <a:r>
              <a:rPr lang="pt-PT" sz="1100" b="0" i="0" u="none" strike="noStrike" cap="none" dirty="0">
                <a:solidFill>
                  <a:srgbClr val="000000"/>
                </a:solidFill>
                <a:effectLst/>
                <a:latin typeface="Arial"/>
                <a:ea typeface="Arial"/>
                <a:cs typeface="Arial"/>
                <a:sym typeface="Arial"/>
              </a:rPr>
              <a:t>. </a:t>
            </a:r>
          </a:p>
        </p:txBody>
      </p:sp>
    </p:spTree>
    <p:extLst>
      <p:ext uri="{BB962C8B-B14F-4D97-AF65-F5344CB8AC3E}">
        <p14:creationId xmlns:p14="http://schemas.microsoft.com/office/powerpoint/2010/main" val="138213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r>
              <a:rPr lang="pt-PT" sz="1100" b="0" i="0" u="none" strike="noStrike" cap="none" dirty="0">
                <a:solidFill>
                  <a:srgbClr val="000000"/>
                </a:solidFill>
                <a:effectLst/>
                <a:latin typeface="Arial"/>
                <a:ea typeface="Arial"/>
                <a:cs typeface="Arial"/>
                <a:sym typeface="Arial"/>
              </a:rPr>
              <a:t>The multifunctional nature of discourse markers is evidenced </a:t>
            </a:r>
            <a:r>
              <a:rPr lang="pt-PT" sz="1100" b="0" i="0" u="none" strike="noStrike" cap="none" dirty="0" err="1">
                <a:solidFill>
                  <a:srgbClr val="000000"/>
                </a:solidFill>
                <a:effectLst/>
                <a:latin typeface="Arial"/>
                <a:ea typeface="Arial"/>
                <a:cs typeface="Arial"/>
                <a:sym typeface="Arial"/>
              </a:rPr>
              <a:t>by</a:t>
            </a:r>
            <a:r>
              <a:rPr lang="pt-PT" sz="1100" b="0" i="0" u="none" strike="noStrike" cap="none" dirty="0">
                <a:solidFill>
                  <a:srgbClr val="000000"/>
                </a:solidFill>
                <a:effectLst/>
                <a:latin typeface="Arial"/>
                <a:ea typeface="Arial"/>
                <a:cs typeface="Arial"/>
                <a:sym typeface="Arial"/>
              </a:rPr>
              <a:t> 9, where the discourse marker “of course” has, concurrently, a semantic and pragmatic value, signaling the discourse relation Expansion and having the communication func- tion confirm and the qualifier certain. </a:t>
            </a:r>
            <a:endParaRPr lang="pt-PT" dirty="0"/>
          </a:p>
          <a:p>
            <a:pPr marL="139700" indent="0">
              <a:buNone/>
            </a:pPr>
            <a:endParaRPr lang="pt-PT" dirty="0"/>
          </a:p>
        </p:txBody>
      </p:sp>
    </p:spTree>
    <p:extLst>
      <p:ext uri="{BB962C8B-B14F-4D97-AF65-F5344CB8AC3E}">
        <p14:creationId xmlns:p14="http://schemas.microsoft.com/office/powerpoint/2010/main" val="1736135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With the goal of determining the reliability and coverage of the proposed taxonomy, we devised a short experiment with a dataset of 165 multiword discourse makers occurrences in three languages, English, European Portuguese and Bulgarian. The data for this experiment were extracted from the publicly available TED Talk transcripts, and they represent a subset from a larger parallel multilingual corpus covering English, European Portuguese, Lithuanian, Bulgarian, German, Macedonian, Hebrew, Romanian and Polish, where English has been established as a pivot language for all language pairs of the dataset. A baseline annotation was performed by a linguist for the English data, and a annotation manual was provided. Whenever necessary, annotation decisions were discussed in the working group. </a:t>
            </a:r>
            <a:endParaRPr lang="en-GB" noProof="0"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139700" indent="0">
              <a:buNone/>
            </a:pPr>
            <a:endParaRPr lang="pt-PT" dirty="0"/>
          </a:p>
        </p:txBody>
      </p:sp>
    </p:spTree>
    <p:extLst>
      <p:ext uri="{BB962C8B-B14F-4D97-AF65-F5344CB8AC3E}">
        <p14:creationId xmlns:p14="http://schemas.microsoft.com/office/powerpoint/2010/main" val="182424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noProof="0" dirty="0">
                <a:solidFill>
                  <a:srgbClr val="000000"/>
                </a:solidFill>
                <a:effectLst/>
                <a:latin typeface="Arial"/>
                <a:ea typeface="Arial"/>
                <a:cs typeface="Arial"/>
                <a:sym typeface="Arial"/>
              </a:rPr>
              <a:t>Table 2 reveals that ISO 24617-8 adequately represents the meaning of most of the discourse markers found in the three datasets. Regarding the set of discourse relations, it is not surprising that more specific ones would permit a more fine-grained distinction of the discourse markers semantic value. ISO 24617-8 already assumes that this applies to Expansion. It also postulates that Elaboration subsumes the discourse relation Summary proposed by [Mann &amp; Thompson, 1988]. However, discourse marker sum up encodes a different meaning when compared to in particular, for instance. Other discourse markers such as in fact, de facto, </a:t>
            </a:r>
            <a:r>
              <a:rPr lang="en-US" sz="1100" b="0" i="0" u="none" strike="noStrike" cap="none" noProof="0" dirty="0" err="1">
                <a:solidFill>
                  <a:srgbClr val="000000"/>
                </a:solidFill>
                <a:effectLst/>
                <a:latin typeface="Arial"/>
                <a:ea typeface="Arial"/>
                <a:cs typeface="Arial"/>
                <a:sym typeface="Arial"/>
              </a:rPr>
              <a:t>всъщност</a:t>
            </a:r>
            <a:r>
              <a:rPr lang="en-US" sz="1100" b="0" i="0" u="none" strike="noStrike" cap="none" noProof="0" dirty="0">
                <a:solidFill>
                  <a:srgbClr val="000000"/>
                </a:solidFill>
                <a:effectLst/>
                <a:latin typeface="Arial"/>
                <a:ea typeface="Arial"/>
                <a:cs typeface="Arial"/>
                <a:sym typeface="Arial"/>
              </a:rPr>
              <a:t> Bulgarian would be better represented with a more informative discourse relation, like, for instance, Affirmation.</a:t>
            </a:r>
            <a:endParaRPr lang="en-US" noProof="0" dirty="0"/>
          </a:p>
          <a:p>
            <a:pPr marL="139700" indent="0">
              <a:buNone/>
            </a:pPr>
            <a:endParaRPr lang="pt-PT" dirty="0"/>
          </a:p>
        </p:txBody>
      </p:sp>
    </p:spTree>
    <p:extLst>
      <p:ext uri="{BB962C8B-B14F-4D97-AF65-F5344CB8AC3E}">
        <p14:creationId xmlns:p14="http://schemas.microsoft.com/office/powerpoint/2010/main" val="249575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noProof="0" dirty="0">
                <a:solidFill>
                  <a:srgbClr val="000000"/>
                </a:solidFill>
                <a:effectLst/>
                <a:latin typeface="Arial"/>
                <a:ea typeface="Arial"/>
                <a:cs typeface="Arial"/>
                <a:sym typeface="Arial"/>
              </a:rPr>
              <a:t>In what concerns the pragmatic dimension, despite the extensive list of communicative functions (cf. Table1), the sample of discourse markers subject to this experiment displays little variety, as we can see in this table. As to the qualifiers, only of course, claro, </a:t>
            </a:r>
            <a:r>
              <a:rPr lang="en-US" sz="1100" b="0" i="0" u="none" strike="noStrike" cap="none" noProof="0" dirty="0" err="1">
                <a:solidFill>
                  <a:srgbClr val="000000"/>
                </a:solidFill>
                <a:effectLst/>
                <a:latin typeface="Arial"/>
                <a:ea typeface="Arial"/>
                <a:cs typeface="Arial"/>
                <a:sym typeface="Arial"/>
              </a:rPr>
              <a:t>разбира</a:t>
            </a:r>
            <a:r>
              <a:rPr lang="en-US" sz="1100" b="0" i="0" u="none" strike="noStrike" cap="none" noProof="0" dirty="0">
                <a:solidFill>
                  <a:srgbClr val="000000"/>
                </a:solidFill>
                <a:effectLst/>
                <a:latin typeface="Arial"/>
                <a:ea typeface="Arial"/>
                <a:cs typeface="Arial"/>
                <a:sym typeface="Arial"/>
              </a:rPr>
              <a:t> </a:t>
            </a:r>
            <a:r>
              <a:rPr lang="en-US" sz="1100" b="0" i="0" u="none" strike="noStrike" cap="none" noProof="0" dirty="0" err="1">
                <a:solidFill>
                  <a:srgbClr val="000000"/>
                </a:solidFill>
                <a:effectLst/>
                <a:latin typeface="Arial"/>
                <a:ea typeface="Arial"/>
                <a:cs typeface="Arial"/>
                <a:sym typeface="Arial"/>
              </a:rPr>
              <a:t>се</a:t>
            </a:r>
            <a:r>
              <a:rPr lang="en-US" sz="1100" b="0" i="0" u="none" strike="noStrike" cap="none" noProof="0" dirty="0">
                <a:solidFill>
                  <a:srgbClr val="000000"/>
                </a:solidFill>
                <a:effectLst/>
                <a:latin typeface="Arial"/>
                <a:ea typeface="Arial"/>
                <a:cs typeface="Arial"/>
                <a:sym typeface="Arial"/>
              </a:rPr>
              <a:t> Bulgarian were assigned a certainty value. Nonetheless, the plug-in to ISO 24617-2 enables a more suitable classification of a group of discourse markers, even if they are few. A very small number of discourse markers can be classified using both dimensions (of course, de facto, </a:t>
            </a:r>
            <a:r>
              <a:rPr lang="en-US" sz="1100" b="0" i="0" u="none" strike="noStrike" cap="none" noProof="0" dirty="0" err="1">
                <a:solidFill>
                  <a:srgbClr val="000000"/>
                </a:solidFill>
                <a:effectLst/>
                <a:latin typeface="Arial"/>
                <a:ea typeface="Arial"/>
                <a:cs typeface="Arial"/>
                <a:sym typeface="Arial"/>
              </a:rPr>
              <a:t>разбира</a:t>
            </a:r>
            <a:r>
              <a:rPr lang="en-US" sz="1100" b="0" i="0" u="none" strike="noStrike" cap="none" noProof="0" dirty="0">
                <a:solidFill>
                  <a:srgbClr val="000000"/>
                </a:solidFill>
                <a:effectLst/>
                <a:latin typeface="Arial"/>
                <a:ea typeface="Arial"/>
                <a:cs typeface="Arial"/>
                <a:sym typeface="Arial"/>
              </a:rPr>
              <a:t> </a:t>
            </a:r>
            <a:r>
              <a:rPr lang="en-US" sz="1100" b="0" i="0" u="none" strike="noStrike" cap="none" noProof="0" dirty="0" err="1">
                <a:solidFill>
                  <a:srgbClr val="000000"/>
                </a:solidFill>
                <a:effectLst/>
                <a:latin typeface="Arial"/>
                <a:ea typeface="Arial"/>
                <a:cs typeface="Arial"/>
                <a:sym typeface="Arial"/>
              </a:rPr>
              <a:t>се</a:t>
            </a:r>
            <a:r>
              <a:rPr lang="en-US" sz="1100" b="0" i="0" u="none" strike="noStrike" cap="none" noProof="0" dirty="0">
                <a:solidFill>
                  <a:srgbClr val="000000"/>
                </a:solidFill>
                <a:effectLst/>
                <a:latin typeface="Arial"/>
                <a:ea typeface="Arial"/>
                <a:cs typeface="Arial"/>
                <a:sym typeface="Arial"/>
              </a:rPr>
              <a:t> Bulgarian) </a:t>
            </a:r>
            <a:endParaRPr lang="pt-PT" dirty="0"/>
          </a:p>
          <a:p>
            <a:pPr marL="139700" indent="0">
              <a:buNone/>
            </a:pPr>
            <a:endParaRPr lang="pt-PT" dirty="0"/>
          </a:p>
        </p:txBody>
      </p:sp>
    </p:spTree>
    <p:extLst>
      <p:ext uri="{BB962C8B-B14F-4D97-AF65-F5344CB8AC3E}">
        <p14:creationId xmlns:p14="http://schemas.microsoft.com/office/powerpoint/2010/main" val="4049499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15900" indent="0">
              <a:buClr>
                <a:schemeClr val="accent1">
                  <a:lumMod val="60000"/>
                  <a:lumOff val="40000"/>
                </a:schemeClr>
              </a:buClr>
              <a:buFont typeface="Wingdings" pitchFamily="2" charset="2"/>
              <a:buNone/>
            </a:pPr>
            <a:r>
              <a:rPr lang="en-US" sz="2000" b="1" dirty="0">
                <a:solidFill>
                  <a:schemeClr val="bg1"/>
                </a:solidFill>
              </a:rPr>
              <a:t>In conclusion , when compared to other proposals, our taxonomy has the following strengths. It was </a:t>
            </a:r>
            <a:r>
              <a:rPr lang="en-US" sz="1900" b="1" dirty="0">
                <a:solidFill>
                  <a:schemeClr val="bg1"/>
                </a:solidFill>
              </a:rPr>
              <a:t>specifical</a:t>
            </a:r>
            <a:r>
              <a:rPr lang="en-US" sz="1900" dirty="0">
                <a:solidFill>
                  <a:schemeClr val="bg1"/>
                </a:solidFill>
              </a:rPr>
              <a:t>ly designed to codify the meaning of DM; the two dimensions, semantic and pragmatic, are featured by values that are specific to those dimensions (and not generic); the dimensions-oriented values properly account for the role or roles each DM  can play in discourse; being the values extracted from parts of ISO 24617, tried out in different genres and text modalities and languages,  grants our proposal more reliability and allows for interoperability.</a:t>
            </a:r>
            <a:br>
              <a:rPr lang="en-US" sz="1900" dirty="0">
                <a:solidFill>
                  <a:schemeClr val="bg1"/>
                </a:solidFill>
              </a:rPr>
            </a:br>
            <a:endParaRPr dirty="0"/>
          </a:p>
        </p:txBody>
      </p:sp>
    </p:spTree>
    <p:extLst>
      <p:ext uri="{BB962C8B-B14F-4D97-AF65-F5344CB8AC3E}">
        <p14:creationId xmlns:p14="http://schemas.microsoft.com/office/powerpoint/2010/main" val="2701539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chemeClr val="accent1">
                  <a:lumMod val="60000"/>
                  <a:lumOff val="40000"/>
                </a:schemeClr>
              </a:buClr>
              <a:buNone/>
            </a:pPr>
            <a:r>
              <a:rPr lang="en-US" dirty="0">
                <a:solidFill>
                  <a:schemeClr val="bg1"/>
                </a:solidFill>
              </a:rPr>
              <a:t>Nonetheless, we still have some work to do. First, we will stabilize the taxonomy by adding  more discourse relations to account for pertinent distinctions of meaning, applying the taxonomy to a larger dataset both composed of monologues and dialogues and by defining a smaller set of relevant communicative functions taking in consideration their occurrence on the corpora</a:t>
            </a:r>
          </a:p>
          <a:p>
            <a:pPr marL="0" indent="0">
              <a:buClr>
                <a:schemeClr val="accent1">
                  <a:lumMod val="60000"/>
                  <a:lumOff val="40000"/>
                </a:schemeClr>
              </a:buClr>
              <a:buNone/>
            </a:pPr>
            <a:r>
              <a:rPr lang="en-US" dirty="0">
                <a:solidFill>
                  <a:schemeClr val="bg1"/>
                </a:solidFill>
              </a:rPr>
              <a:t>Then we will proceed to large–scale annotation, which means the annotation of the complete corpus using </a:t>
            </a:r>
            <a:r>
              <a:rPr lang="en-US" dirty="0" err="1">
                <a:solidFill>
                  <a:schemeClr val="bg1"/>
                </a:solidFill>
              </a:rPr>
              <a:t>interannotator</a:t>
            </a:r>
            <a:r>
              <a:rPr lang="en-US" dirty="0">
                <a:solidFill>
                  <a:schemeClr val="bg1"/>
                </a:solidFill>
              </a:rPr>
              <a:t> agreement. Finally, we will develop an empirical-based multilingual lexicon of discourse markers to be used as LLOD.</a:t>
            </a:r>
          </a:p>
          <a:p>
            <a:pPr marL="139700" indent="0">
              <a:buNone/>
            </a:pPr>
            <a:endParaRPr lang="pt-PT" dirty="0"/>
          </a:p>
        </p:txBody>
      </p:sp>
    </p:spTree>
    <p:extLst>
      <p:ext uri="{BB962C8B-B14F-4D97-AF65-F5344CB8AC3E}">
        <p14:creationId xmlns:p14="http://schemas.microsoft.com/office/powerpoint/2010/main" val="246447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markers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have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been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largely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studied</a:t>
            </a:r>
            <a:r>
              <a:rPr lang="pt-PT" sz="1100" b="0" i="0" u="none" strike="noStrike" cap="none" dirty="0">
                <a:solidFill>
                  <a:srgbClr val="000000"/>
                </a:solidFill>
                <a:effectLst/>
                <a:latin typeface="Arial"/>
                <a:ea typeface="Arial"/>
                <a:cs typeface="Arial"/>
                <a:sym typeface="Arial"/>
              </a:rPr>
              <a:t> in </a:t>
            </a:r>
            <a:r>
              <a:rPr lang="pt-PT" sz="1100" b="0" i="0" u="none" strike="noStrike" cap="none" dirty="0" err="1">
                <a:solidFill>
                  <a:srgbClr val="000000"/>
                </a:solidFill>
                <a:effectLst/>
                <a:latin typeface="Arial"/>
                <a:ea typeface="Arial"/>
                <a:cs typeface="Arial"/>
                <a:sym typeface="Arial"/>
              </a:rPr>
              <a:t>different</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languages</a:t>
            </a:r>
            <a:r>
              <a:rPr lang="pt-PT" sz="1100" b="0" i="0" u="none" strike="noStrike" cap="none" dirty="0">
                <a:solidFill>
                  <a:srgbClr val="000000"/>
                </a:solidFill>
                <a:effectLst/>
                <a:latin typeface="Arial"/>
                <a:ea typeface="Arial"/>
                <a:cs typeface="Arial"/>
                <a:sym typeface="Arial"/>
              </a:rPr>
              <a:t> (e.g. [22], [12], [14], [23], [25], [11], [17], [24], </a:t>
            </a:r>
            <a:r>
              <a:rPr lang="pt-PT" sz="1100" b="0" i="0" u="none" strike="noStrike" cap="none" dirty="0" err="1">
                <a:solidFill>
                  <a:srgbClr val="000000"/>
                </a:solidFill>
                <a:effectLst/>
                <a:latin typeface="Arial"/>
                <a:ea typeface="Arial"/>
                <a:cs typeface="Arial"/>
                <a:sym typeface="Arial"/>
              </a:rPr>
              <a:t>among</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others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due</a:t>
            </a:r>
            <a:r>
              <a:rPr lang="pt-PT" sz="1100" b="0" i="0" u="none" strike="noStrike" cap="none" dirty="0">
                <a:solidFill>
                  <a:srgbClr val="000000"/>
                </a:solidFill>
                <a:effectLst/>
                <a:latin typeface="Arial"/>
                <a:ea typeface="Arial"/>
                <a:cs typeface="Arial"/>
                <a:sym typeface="Arial"/>
              </a:rPr>
              <a:t> to </a:t>
            </a:r>
            <a:r>
              <a:rPr lang="pt-PT" sz="1100" b="0" i="0" u="none" strike="noStrike" cap="none" dirty="0" err="1">
                <a:solidFill>
                  <a:srgbClr val="000000"/>
                </a:solidFill>
                <a:effectLst/>
                <a:latin typeface="Arial"/>
                <a:ea typeface="Arial"/>
                <a:cs typeface="Arial"/>
                <a:sym typeface="Arial"/>
              </a:rPr>
              <a:t>their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relevance</a:t>
            </a:r>
            <a:r>
              <a:rPr lang="pt-PT" sz="1100" b="0" i="0" u="none" strike="noStrike" cap="none" dirty="0">
                <a:solidFill>
                  <a:srgbClr val="000000"/>
                </a:solidFill>
                <a:effectLst/>
                <a:latin typeface="Arial"/>
                <a:ea typeface="Arial"/>
                <a:cs typeface="Arial"/>
                <a:sym typeface="Arial"/>
              </a:rPr>
              <a:t> in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interpretation</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and</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simultaneously</a:t>
            </a:r>
            <a:r>
              <a:rPr lang="pt-PT" sz="1100" b="0" i="0" u="none" strike="noStrike" cap="none" dirty="0">
                <a:solidFill>
                  <a:srgbClr val="000000"/>
                </a:solidFill>
                <a:effectLst/>
                <a:latin typeface="Arial"/>
                <a:ea typeface="Arial"/>
                <a:cs typeface="Arial"/>
                <a:sym typeface="Arial"/>
              </a:rPr>
              <a:t>, to </a:t>
            </a:r>
            <a:r>
              <a:rPr lang="pt-PT" sz="1100" b="0" i="0" u="none" strike="noStrike" cap="none" dirty="0" err="1">
                <a:solidFill>
                  <a:srgbClr val="000000"/>
                </a:solidFill>
                <a:effectLst/>
                <a:latin typeface="Arial"/>
                <a:ea typeface="Arial"/>
                <a:cs typeface="Arial"/>
                <a:sym typeface="Arial"/>
              </a:rPr>
              <a:t>their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complexity</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regarding</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their</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multifunctional</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nature</a:t>
            </a:r>
            <a:r>
              <a:rPr lang="pt-PT"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3689389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pt-PT" dirty="0"/>
          </a:p>
        </p:txBody>
      </p:sp>
    </p:spTree>
    <p:extLst>
      <p:ext uri="{BB962C8B-B14F-4D97-AF65-F5344CB8AC3E}">
        <p14:creationId xmlns:p14="http://schemas.microsoft.com/office/powerpoint/2010/main" val="4091003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pt-PT" dirty="0"/>
          </a:p>
        </p:txBody>
      </p:sp>
    </p:spTree>
    <p:extLst>
      <p:ext uri="{BB962C8B-B14F-4D97-AF65-F5344CB8AC3E}">
        <p14:creationId xmlns:p14="http://schemas.microsoft.com/office/powerpoint/2010/main" val="1995542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852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FontTx/>
              <a:buNone/>
            </a:pPr>
            <a:r>
              <a:rPr lang="en-US" sz="1100" dirty="0">
                <a:solidFill>
                  <a:schemeClr val="bg1"/>
                </a:solidFill>
              </a:rPr>
              <a:t>When we speak of discourse markers, one can opt for narrower and broader notions. For instance, </a:t>
            </a:r>
            <a:r>
              <a:rPr lang="en-US" sz="1100" dirty="0" err="1">
                <a:solidFill>
                  <a:schemeClr val="bg1"/>
                </a:solidFill>
              </a:rPr>
              <a:t>Schriffin</a:t>
            </a:r>
            <a:r>
              <a:rPr lang="en-US" sz="1100" dirty="0">
                <a:solidFill>
                  <a:schemeClr val="bg1"/>
                </a:solidFill>
              </a:rPr>
              <a:t> (1987) presents “a definition which encompasses both “connectives” (e.g., and, but, because, actually) and pragmatic particles more specific to speech (e.g., well, I mean, you know). This, as the author puts it, is intentionally a vague definition, not to limit the set of DM. </a:t>
            </a:r>
            <a:r>
              <a:rPr lang="en-US" sz="1100" dirty="0" err="1">
                <a:solidFill>
                  <a:schemeClr val="bg1"/>
                </a:solidFill>
              </a:rPr>
              <a:t>Schriffin</a:t>
            </a:r>
            <a:r>
              <a:rPr lang="en-US" sz="1100" dirty="0">
                <a:solidFill>
                  <a:schemeClr val="bg1"/>
                </a:solidFill>
              </a:rPr>
              <a:t> assigns to discourse markers a </a:t>
            </a:r>
            <a:r>
              <a:rPr lang="en-US" sz="1100" dirty="0" err="1">
                <a:solidFill>
                  <a:schemeClr val="bg1"/>
                </a:solidFill>
              </a:rPr>
              <a:t>bracktening</a:t>
            </a:r>
            <a:r>
              <a:rPr lang="en-US" sz="1100" dirty="0">
                <a:solidFill>
                  <a:schemeClr val="bg1"/>
                </a:solidFill>
              </a:rPr>
              <a:t> role, which </a:t>
            </a:r>
            <a:r>
              <a:rPr lang="en-US" sz="1100" dirty="0" err="1">
                <a:solidFill>
                  <a:schemeClr val="bg1"/>
                </a:solidFill>
              </a:rPr>
              <a:t>Crible</a:t>
            </a:r>
            <a:r>
              <a:rPr lang="en-US" sz="1100" dirty="0">
                <a:solidFill>
                  <a:schemeClr val="bg1"/>
                </a:solidFill>
              </a:rPr>
              <a:t> and </a:t>
            </a:r>
            <a:r>
              <a:rPr lang="en-US" sz="1100" dirty="0" err="1">
                <a:solidFill>
                  <a:schemeClr val="bg1"/>
                </a:solidFill>
              </a:rPr>
              <a:t>Degaland</a:t>
            </a:r>
            <a:r>
              <a:rPr lang="en-US" sz="1100" dirty="0">
                <a:solidFill>
                  <a:schemeClr val="bg1"/>
                </a:solidFill>
              </a:rPr>
              <a:t> consider too restricting.</a:t>
            </a:r>
          </a:p>
        </p:txBody>
      </p:sp>
    </p:spTree>
    <p:extLst>
      <p:ext uri="{BB962C8B-B14F-4D97-AF65-F5344CB8AC3E}">
        <p14:creationId xmlns:p14="http://schemas.microsoft.com/office/powerpoint/2010/main" val="2752916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b="0" i="0" u="none" strike="noStrike" cap="none" noProof="0" dirty="0">
                <a:solidFill>
                  <a:srgbClr val="000000"/>
                </a:solidFill>
                <a:effectLst/>
                <a:latin typeface="Arial"/>
                <a:ea typeface="Arial"/>
                <a:cs typeface="Arial"/>
                <a:sym typeface="Arial"/>
              </a:rPr>
              <a:t>But, in fact, the multifunctionality of discourse markers is described first by </a:t>
            </a:r>
            <a:r>
              <a:rPr lang="en-US" sz="1100" b="0" i="0" u="none" strike="noStrike" cap="none" noProof="0" dirty="0" err="1">
                <a:solidFill>
                  <a:srgbClr val="000000"/>
                </a:solidFill>
                <a:effectLst/>
                <a:latin typeface="Arial"/>
                <a:ea typeface="Arial"/>
                <a:cs typeface="Arial"/>
                <a:sym typeface="Arial"/>
              </a:rPr>
              <a:t>Schiffrin</a:t>
            </a:r>
            <a:r>
              <a:rPr lang="en-US" sz="1100" b="0" i="0" u="none" strike="noStrike" cap="none" noProof="0" dirty="0">
                <a:solidFill>
                  <a:srgbClr val="000000"/>
                </a:solidFill>
                <a:effectLst/>
                <a:latin typeface="Arial"/>
                <a:ea typeface="Arial"/>
                <a:cs typeface="Arial"/>
                <a:sym typeface="Arial"/>
              </a:rPr>
              <a:t> </a:t>
            </a:r>
            <a:r>
              <a:rPr lang="en-US" sz="1100" b="0" i="0" u="none" strike="noStrike" cap="none" noProof="0" dirty="0" err="1">
                <a:solidFill>
                  <a:srgbClr val="000000"/>
                </a:solidFill>
                <a:effectLst/>
                <a:latin typeface="Arial"/>
                <a:ea typeface="Arial"/>
                <a:cs typeface="Arial"/>
                <a:sym typeface="Arial"/>
              </a:rPr>
              <a:t>herslef</a:t>
            </a:r>
            <a:r>
              <a:rPr lang="en-US" sz="1100" b="0" i="0" u="none" strike="noStrike" cap="none" noProof="0" dirty="0">
                <a:solidFill>
                  <a:srgbClr val="000000"/>
                </a:solidFill>
                <a:effectLst/>
                <a:latin typeface="Arial"/>
                <a:ea typeface="Arial"/>
                <a:cs typeface="Arial"/>
                <a:sym typeface="Arial"/>
              </a:rPr>
              <a:t> when she distinguishes between (1) ideational structure, with relations between propositions, e.g. a cohesion relation, a topic relation or a functional relation; (2) action structure, which describes the </a:t>
            </a:r>
            <a:r>
              <a:rPr lang="en-US" sz="1100" b="0" i="0" u="none" strike="noStrike" cap="none" noProof="0" dirty="0" err="1">
                <a:solidFill>
                  <a:srgbClr val="000000"/>
                </a:solidFill>
                <a:effectLst/>
                <a:latin typeface="Arial"/>
                <a:ea typeface="Arial"/>
                <a:cs typeface="Arial"/>
                <a:sym typeface="Arial"/>
              </a:rPr>
              <a:t>organisation</a:t>
            </a:r>
            <a:r>
              <a:rPr lang="en-US" sz="1100" b="0" i="0" u="none" strike="noStrike" cap="none" noProof="0" dirty="0">
                <a:solidFill>
                  <a:srgbClr val="000000"/>
                </a:solidFill>
                <a:effectLst/>
                <a:latin typeface="Arial"/>
                <a:ea typeface="Arial"/>
                <a:cs typeface="Arial"/>
                <a:sym typeface="Arial"/>
              </a:rPr>
              <a:t> and constraints on the use of speech acts; (3) exchange structure, which is ‘the outcome of decision procedures by which speakers alternate sequential roles and define those alternations in relation to each other’. She argues that discourse markers may simultaneously have roles within each of these three structures.</a:t>
            </a:r>
          </a:p>
          <a:p>
            <a:pPr marL="1397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100" b="0" i="0" u="none" strike="noStrike" cap="none" noProof="0" dirty="0">
                <a:solidFill>
                  <a:srgbClr val="000000"/>
                </a:solidFill>
                <a:effectLst/>
                <a:latin typeface="Arial"/>
                <a:cs typeface="Arial"/>
                <a:sym typeface="Arial"/>
              </a:rPr>
              <a:t>Other authors have discussed the multifunctionality of discourse markers, for instance, </a:t>
            </a:r>
            <a:r>
              <a:rPr lang="en-US" sz="1100" noProof="0" dirty="0" err="1">
                <a:solidFill>
                  <a:schemeClr val="bg1"/>
                </a:solidFill>
              </a:rPr>
              <a:t>Hovy</a:t>
            </a:r>
            <a:r>
              <a:rPr lang="en-US" sz="1100" noProof="0" dirty="0">
                <a:solidFill>
                  <a:schemeClr val="bg1"/>
                </a:solidFill>
              </a:rPr>
              <a:t> (1995) considers that DM convey rhetorical structure, interpersonal/ intentional structure, semantic structure, stylistic variants and guidance information. Also, </a:t>
            </a:r>
            <a:r>
              <a:rPr lang="en-US" sz="1100" noProof="0" dirty="0" err="1">
                <a:solidFill>
                  <a:schemeClr val="bg1"/>
                </a:solidFill>
              </a:rPr>
              <a:t>Petukhova</a:t>
            </a:r>
            <a:r>
              <a:rPr lang="en-US" sz="1100" noProof="0" dirty="0">
                <a:solidFill>
                  <a:schemeClr val="bg1"/>
                </a:solidFill>
              </a:rPr>
              <a:t> and Bunt (2009) prove with corpus analysis that discourse markers can have multiple meanings at the same time, because one dialogue acts can serve several goal at the same time.</a:t>
            </a:r>
            <a:br>
              <a:rPr lang="en-US" sz="1100" dirty="0">
                <a:solidFill>
                  <a:schemeClr val="bg1"/>
                </a:solidFill>
              </a:rPr>
            </a:br>
            <a:endParaRPr lang="pt-PT" dirty="0"/>
          </a:p>
        </p:txBody>
      </p:sp>
    </p:spTree>
    <p:extLst>
      <p:ext uri="{BB962C8B-B14F-4D97-AF65-F5344CB8AC3E}">
        <p14:creationId xmlns:p14="http://schemas.microsoft.com/office/powerpoint/2010/main" val="1807704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15900" lvl="2" indent="0">
              <a:buClr>
                <a:schemeClr val="accent1">
                  <a:lumMod val="60000"/>
                  <a:lumOff val="40000"/>
                </a:schemeClr>
              </a:buClr>
              <a:buFont typeface="Courier New" panose="02070309020205020404" pitchFamily="49" charset="0"/>
              <a:buNone/>
            </a:pPr>
            <a:r>
              <a:rPr lang="pt-PT" dirty="0" err="1"/>
              <a:t>One</a:t>
            </a:r>
            <a:r>
              <a:rPr lang="pt-PT" dirty="0"/>
              <a:t> </a:t>
            </a:r>
            <a:r>
              <a:rPr lang="pt-PT" dirty="0" err="1"/>
              <a:t>of</a:t>
            </a:r>
            <a:r>
              <a:rPr lang="pt-PT" dirty="0"/>
              <a:t> </a:t>
            </a:r>
            <a:r>
              <a:rPr lang="pt-PT" dirty="0" err="1"/>
              <a:t>those</a:t>
            </a:r>
            <a:r>
              <a:rPr lang="pt-PT" dirty="0"/>
              <a:t> </a:t>
            </a:r>
            <a:r>
              <a:rPr lang="pt-PT" dirty="0" err="1"/>
              <a:t>proposals</a:t>
            </a:r>
            <a:r>
              <a:rPr lang="pt-PT" dirty="0"/>
              <a:t> </a:t>
            </a:r>
            <a:r>
              <a:rPr lang="pt-PT" dirty="0" err="1"/>
              <a:t>is</a:t>
            </a:r>
            <a:r>
              <a:rPr lang="pt-PT" dirty="0"/>
              <a:t> </a:t>
            </a:r>
            <a:r>
              <a:rPr lang="pt-PT" dirty="0" err="1"/>
              <a:t>of</a:t>
            </a:r>
            <a:r>
              <a:rPr lang="pt-PT" dirty="0"/>
              <a:t> </a:t>
            </a:r>
            <a:r>
              <a:rPr lang="pt-PT" dirty="0" err="1"/>
              <a:t>Petukhova</a:t>
            </a:r>
            <a:r>
              <a:rPr lang="pt-PT" dirty="0"/>
              <a:t> &amp; </a:t>
            </a:r>
            <a:r>
              <a:rPr lang="pt-PT" dirty="0" err="1"/>
              <a:t>Bunt</a:t>
            </a:r>
            <a:r>
              <a:rPr lang="pt-PT" dirty="0"/>
              <a:t> (2009). </a:t>
            </a:r>
            <a:r>
              <a:rPr lang="pt-PT" dirty="0" err="1"/>
              <a:t>They</a:t>
            </a:r>
            <a:r>
              <a:rPr lang="pt-PT" dirty="0"/>
              <a:t> </a:t>
            </a:r>
            <a:r>
              <a:rPr lang="pt-PT" dirty="0" err="1"/>
              <a:t>adopt</a:t>
            </a:r>
            <a:r>
              <a:rPr lang="pt-PT" dirty="0"/>
              <a:t> </a:t>
            </a:r>
            <a:r>
              <a:rPr lang="pt-PT" dirty="0" err="1"/>
              <a:t>an</a:t>
            </a:r>
            <a:r>
              <a:rPr lang="pt-PT" dirty="0"/>
              <a:t> </a:t>
            </a:r>
            <a:r>
              <a:rPr lang="en-US" sz="2000" dirty="0">
                <a:solidFill>
                  <a:schemeClr val="bg1"/>
                </a:solidFill>
              </a:rPr>
              <a:t>empirically-based and formal approach of the semantic functions of discourse markers in dialogue capable of capturing their multifunctional nature. Thus, within the semantic framework of Dynamic Interpretation Theory (Bunt, 2000) they propose a  multilayered and multidimensional taxonomy with a set of communicative functions. This was precursor of the Semantic annotation framework (</a:t>
            </a:r>
            <a:r>
              <a:rPr lang="en-US" sz="2000" dirty="0" err="1">
                <a:solidFill>
                  <a:schemeClr val="bg1"/>
                </a:solidFill>
              </a:rPr>
              <a:t>SemAF</a:t>
            </a:r>
            <a:r>
              <a:rPr lang="en-US" sz="2000" dirty="0">
                <a:solidFill>
                  <a:schemeClr val="bg1"/>
                </a:solidFill>
              </a:rPr>
              <a:t>) — Part 2: Dialogue acts - ISO 24617-2 (2010; 2020), which proposes an interoperable dialogue act annotation framework. </a:t>
            </a:r>
            <a:br>
              <a:rPr lang="en-US" sz="2000" dirty="0">
                <a:solidFill>
                  <a:schemeClr val="bg1"/>
                </a:solidFill>
              </a:rPr>
            </a:br>
            <a:endParaRPr dirty="0"/>
          </a:p>
        </p:txBody>
      </p:sp>
    </p:spTree>
    <p:extLst>
      <p:ext uri="{BB962C8B-B14F-4D97-AF65-F5344CB8AC3E}">
        <p14:creationId xmlns:p14="http://schemas.microsoft.com/office/powerpoint/2010/main" val="2898235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The second version of ISO 24617-2 (ISO, 2020) puts forward a wide-ranging metamodel for the annotation of dialogue acts that includes dimensions, communicative functions and qualifiers, in addition to a Plug-in to ISSO 24617-8 </a:t>
            </a:r>
            <a:r>
              <a:rPr lang="en-GB" sz="1100" noProof="0" dirty="0">
                <a:solidFill>
                  <a:schemeClr val="bg1"/>
                </a:solidFill>
              </a:rPr>
              <a:t>allowing dialogue act annotation to be enriched with information about their semantic content</a:t>
            </a:r>
            <a:r>
              <a:rPr lang="en-GB" sz="1100" b="0" i="0" u="none" strike="noStrike" cap="none" noProof="0" dirty="0">
                <a:solidFill>
                  <a:srgbClr val="000000"/>
                </a:solidFill>
                <a:effectLst/>
                <a:latin typeface="Arial"/>
                <a:ea typeface="Arial"/>
                <a:cs typeface="Arial"/>
                <a:sym typeface="Arial"/>
              </a:rPr>
              <a:t>. </a:t>
            </a:r>
            <a:r>
              <a:rPr lang="en-GB" sz="1100" noProof="0" dirty="0">
                <a:solidFill>
                  <a:schemeClr val="bg1"/>
                </a:solidFill>
              </a:rPr>
              <a:t>However, it should be said that, although ISO 24617-2 is an interoperable taxonomy, it doesn’t target specifically DM.</a:t>
            </a:r>
            <a:endParaRPr lang="en-GB" noProof="0" dirty="0"/>
          </a:p>
        </p:txBody>
      </p:sp>
    </p:spTree>
    <p:extLst>
      <p:ext uri="{BB962C8B-B14F-4D97-AF65-F5344CB8AC3E}">
        <p14:creationId xmlns:p14="http://schemas.microsoft.com/office/powerpoint/2010/main" val="2627508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noProof="0" dirty="0"/>
              <a:t>Speaking of part o of ISO 24617, this part </a:t>
            </a:r>
            <a:r>
              <a:rPr lang="en-GB" sz="1100" b="0" i="0" u="none" strike="noStrike" cap="none" noProof="0" dirty="0">
                <a:solidFill>
                  <a:srgbClr val="000000"/>
                </a:solidFill>
                <a:effectLst/>
                <a:latin typeface="Arial"/>
                <a:ea typeface="Arial"/>
                <a:cs typeface="Arial"/>
                <a:sym typeface="Arial"/>
              </a:rPr>
              <a:t>stipulates an interoperable core-annotation scheme for low-level discourse relations, i.e., local dependencies, </a:t>
            </a:r>
            <a:r>
              <a:rPr lang="en-GB" sz="1100" noProof="0" dirty="0">
                <a:solidFill>
                  <a:schemeClr val="bg1"/>
                </a:solidFill>
              </a:rPr>
              <a:t>according to the meaning of the relation’s arguments.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Regarding </a:t>
            </a:r>
            <a:r>
              <a:rPr lang="en-GB" sz="1100" b="0" i="0" u="none" strike="noStrike" cap="none" noProof="0" dirty="0" err="1">
                <a:solidFill>
                  <a:srgbClr val="000000"/>
                </a:solidFill>
                <a:effectLst/>
                <a:latin typeface="Arial"/>
                <a:ea typeface="Arial"/>
                <a:cs typeface="Arial"/>
                <a:sym typeface="Arial"/>
              </a:rPr>
              <a:t>multilinguality</a:t>
            </a:r>
            <a:r>
              <a:rPr lang="en-GB" sz="1100" b="0" i="0" u="none" strike="noStrike" cap="none" noProof="0" dirty="0">
                <a:solidFill>
                  <a:srgbClr val="000000"/>
                </a:solidFill>
                <a:effectLst/>
                <a:latin typeface="Arial"/>
                <a:ea typeface="Arial"/>
                <a:cs typeface="Arial"/>
                <a:sym typeface="Arial"/>
              </a:rPr>
              <a:t>, [1] states that “a future part of ISO 24617 is envisaged that will complement this document by providing a complete interoperable annotation scheme for </a:t>
            </a:r>
            <a:r>
              <a:rPr lang="en-GB" sz="1100" b="0" i="0" u="none" strike="noStrike" cap="none" noProof="0" dirty="0" err="1">
                <a:solidFill>
                  <a:srgbClr val="000000"/>
                </a:solidFill>
                <a:effectLst/>
                <a:latin typeface="Arial"/>
                <a:ea typeface="Arial"/>
                <a:cs typeface="Arial"/>
                <a:sym typeface="Arial"/>
              </a:rPr>
              <a:t>DRels</a:t>
            </a:r>
            <a:r>
              <a:rPr lang="en-GB" sz="1100" b="0" i="0" u="none" strike="noStrike" cap="none" noProof="0" dirty="0">
                <a:solidFill>
                  <a:srgbClr val="000000"/>
                </a:solidFill>
                <a:effectLst/>
                <a:latin typeface="Arial"/>
                <a:ea typeface="Arial"/>
                <a:cs typeface="Arial"/>
                <a:sym typeface="Arial"/>
              </a:rPr>
              <a:t>, while also addressing the multilingual dimension of the standard”, but it has not been published so far. </a:t>
            </a:r>
            <a:endParaRPr lang="en-GB" noProof="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b="0" i="0" u="none" strike="noStrike" cap="none" noProof="0" dirty="0">
                <a:solidFill>
                  <a:srgbClr val="000000"/>
                </a:solidFill>
                <a:effectLst/>
                <a:latin typeface="Arial"/>
                <a:ea typeface="Arial"/>
                <a:cs typeface="Arial"/>
                <a:sym typeface="Arial"/>
              </a:rPr>
              <a:t>In spite of the fact of having been designed to annotate discourse relations, ISO 24617-8 has been used to develop Discourse Markers lexicon such as </a:t>
            </a:r>
            <a:r>
              <a:rPr lang="pt-PT" sz="1100" b="1" i="0" u="none" strike="noStrike" cap="none" dirty="0">
                <a:solidFill>
                  <a:srgbClr val="000000"/>
                </a:solidFill>
                <a:effectLst/>
                <a:latin typeface="Arial"/>
                <a:ea typeface="Arial"/>
                <a:cs typeface="Arial"/>
                <a:sym typeface="Arial"/>
              </a:rPr>
              <a:t>PDTB, </a:t>
            </a:r>
            <a:r>
              <a:rPr lang="pt-PT" sz="1100" b="1" i="0" u="none" strike="noStrike" cap="none" dirty="0" err="1">
                <a:solidFill>
                  <a:srgbClr val="000000"/>
                </a:solidFill>
                <a:effectLst/>
                <a:latin typeface="Arial"/>
                <a:ea typeface="Arial"/>
                <a:cs typeface="Arial"/>
                <a:sym typeface="Arial"/>
              </a:rPr>
              <a:t>LexConn</a:t>
            </a:r>
            <a:r>
              <a:rPr lang="pt-PT" sz="1100" b="1" i="0" u="none" strike="noStrike" cap="none" dirty="0">
                <a:solidFill>
                  <a:srgbClr val="000000"/>
                </a:solidFill>
                <a:effectLst/>
                <a:latin typeface="Arial"/>
                <a:ea typeface="Arial"/>
                <a:cs typeface="Arial"/>
                <a:sym typeface="Arial"/>
              </a:rPr>
              <a:t>, LDM-PT, </a:t>
            </a:r>
            <a:r>
              <a:rPr lang="pt-PT" sz="1100" b="0" i="0" u="none" strike="noStrike" cap="none" dirty="0" err="1">
                <a:solidFill>
                  <a:srgbClr val="000000"/>
                </a:solidFill>
                <a:effectLst/>
                <a:latin typeface="Arial"/>
                <a:ea typeface="Arial"/>
                <a:cs typeface="Arial"/>
                <a:sym typeface="Arial"/>
              </a:rPr>
              <a:t>but</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always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taken</a:t>
            </a:r>
            <a:r>
              <a:rPr lang="pt-PT" sz="1100" b="0" i="0" u="none" strike="noStrike" cap="none" dirty="0">
                <a:solidFill>
                  <a:srgbClr val="000000"/>
                </a:solidFill>
                <a:effectLst/>
                <a:latin typeface="Arial"/>
                <a:ea typeface="Arial"/>
                <a:cs typeface="Arial"/>
                <a:sym typeface="Arial"/>
              </a:rPr>
              <a:t> as </a:t>
            </a:r>
            <a:r>
              <a:rPr lang="pt-PT" sz="1100" b="0" i="0" u="none" strike="noStrike" cap="none" dirty="0" err="1">
                <a:solidFill>
                  <a:srgbClr val="000000"/>
                </a:solidFill>
                <a:effectLst/>
                <a:latin typeface="Arial"/>
                <a:ea typeface="Arial"/>
                <a:cs typeface="Arial"/>
                <a:sym typeface="Arial"/>
              </a:rPr>
              <a:t>triggers</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of</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discourse</a:t>
            </a:r>
            <a:r>
              <a:rPr lang="pt-PT" sz="1100" b="0" i="0" u="none" strike="noStrike" cap="none" dirty="0">
                <a:solidFill>
                  <a:srgbClr val="000000"/>
                </a:solidFill>
                <a:effectLst/>
                <a:latin typeface="Arial"/>
                <a:ea typeface="Arial"/>
                <a:cs typeface="Arial"/>
                <a:sym typeface="Arial"/>
              </a:rPr>
              <a:t> </a:t>
            </a:r>
            <a:r>
              <a:rPr lang="pt-PT" sz="1100" b="0" i="0" u="none" strike="noStrike" cap="none" dirty="0" err="1">
                <a:solidFill>
                  <a:srgbClr val="000000"/>
                </a:solidFill>
                <a:effectLst/>
                <a:latin typeface="Arial"/>
                <a:ea typeface="Arial"/>
                <a:cs typeface="Arial"/>
                <a:sym typeface="Arial"/>
              </a:rPr>
              <a:t>relations</a:t>
            </a:r>
            <a:r>
              <a:rPr lang="pt-PT" sz="1100" b="0" i="0" u="none" strike="noStrike" cap="none" dirty="0">
                <a:solidFill>
                  <a:srgbClr val="000000"/>
                </a:solidFill>
                <a:effectLst/>
                <a:latin typeface="Arial"/>
                <a:ea typeface="Arial"/>
                <a:cs typeface="Arial"/>
                <a:sym typeface="Arial"/>
              </a:rPr>
              <a:t>.</a:t>
            </a:r>
            <a:r>
              <a:rPr lang="pt-PT" sz="1100" b="1" i="0" u="none" strike="noStrike" cap="none" dirty="0">
                <a:solidFill>
                  <a:srgbClr val="000000"/>
                </a:solidFill>
                <a:effectLst/>
                <a:latin typeface="Arial"/>
                <a:ea typeface="Arial"/>
                <a:cs typeface="Arial"/>
                <a:sym typeface="Arial"/>
              </a:rPr>
              <a:t> </a:t>
            </a:r>
            <a:endParaRPr lang="pt-PT"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noProof="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22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400" b="0" i="0" u="none" strike="noStrike" cap="none" noProof="0" dirty="0">
                <a:solidFill>
                  <a:srgbClr val="000000"/>
                </a:solidFill>
                <a:effectLst/>
                <a:latin typeface="Arial"/>
                <a:ea typeface="Arial"/>
                <a:cs typeface="Arial"/>
                <a:sym typeface="Arial"/>
              </a:rPr>
              <a:t>Several taxonomies have been proposed within different theoretical frameworks, some language independent, others - language specific, many associated to discourse relations taxonomies (</a:t>
            </a:r>
            <a:r>
              <a:rPr lang="en-GB" sz="1400" b="0" i="0" u="none" strike="noStrike" cap="none" noProof="0" dirty="0" err="1">
                <a:solidFill>
                  <a:srgbClr val="000000"/>
                </a:solidFill>
                <a:effectLst/>
                <a:latin typeface="Arial"/>
                <a:ea typeface="Arial"/>
                <a:cs typeface="Arial"/>
                <a:sym typeface="Arial"/>
              </a:rPr>
              <a:t>eg.</a:t>
            </a:r>
            <a:r>
              <a:rPr lang="en-GB" sz="1400" b="0" i="0" u="none" strike="noStrike" cap="none" noProof="0" dirty="0">
                <a:solidFill>
                  <a:srgbClr val="000000"/>
                </a:solidFill>
                <a:effectLst/>
                <a:latin typeface="Arial"/>
                <a:ea typeface="Arial"/>
                <a:cs typeface="Arial"/>
                <a:sym typeface="Arial"/>
              </a:rPr>
              <a:t> [15], [20], [3], [19], [26]), and most directed to written discourse (cf. </a:t>
            </a:r>
            <a:r>
              <a:rPr lang="en-GB" sz="1400" b="0" i="0" u="none" strike="noStrike" cap="none" noProof="0" dirty="0" err="1">
                <a:solidFill>
                  <a:srgbClr val="000000"/>
                </a:solidFill>
                <a:effectLst/>
                <a:latin typeface="Arial"/>
                <a:ea typeface="Arial"/>
                <a:cs typeface="Arial"/>
                <a:sym typeface="Arial"/>
              </a:rPr>
              <a:t>eg.</a:t>
            </a:r>
            <a:r>
              <a:rPr lang="en-GB" sz="1400" b="0" i="0" u="none" strike="noStrike" cap="none" noProof="0" dirty="0">
                <a:solidFill>
                  <a:srgbClr val="000000"/>
                </a:solidFill>
                <a:effectLst/>
                <a:latin typeface="Arial"/>
                <a:ea typeface="Arial"/>
                <a:cs typeface="Arial"/>
                <a:sym typeface="Arial"/>
              </a:rPr>
              <a:t> for spoken discourse [13], [16], [8]). </a:t>
            </a:r>
            <a:endParaRPr lang="en-GB" sz="1400" noProof="0" dirty="0"/>
          </a:p>
          <a:p>
            <a:pPr marL="0" lvl="0" indent="0" algn="l" rtl="0">
              <a:spcBef>
                <a:spcPts val="0"/>
              </a:spcBef>
              <a:spcAft>
                <a:spcPts val="0"/>
              </a:spcAft>
              <a:buNone/>
            </a:pPr>
            <a:endParaRPr lang="en-GB" sz="1400" noProof="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6908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15900" indent="0">
              <a:buClr>
                <a:schemeClr val="accent1">
                  <a:lumMod val="60000"/>
                  <a:lumOff val="40000"/>
                </a:schemeClr>
              </a:buClr>
              <a:buFont typeface="Courier New" panose="02070309020205020404" pitchFamily="49" charset="0"/>
              <a:buNone/>
            </a:pPr>
            <a:r>
              <a:rPr lang="en-GB" sz="1100" b="0" i="0" u="none" strike="noStrike" cap="none" noProof="0" dirty="0">
                <a:solidFill>
                  <a:srgbClr val="000000"/>
                </a:solidFill>
                <a:effectLst/>
                <a:latin typeface="Arial"/>
                <a:ea typeface="Arial"/>
                <a:cs typeface="Arial"/>
                <a:sym typeface="Arial"/>
              </a:rPr>
              <a:t>On the other hand, </a:t>
            </a:r>
            <a:r>
              <a:rPr lang="en-GB" sz="1100" b="0" i="0" u="none" strike="noStrike" cap="none" noProof="0" dirty="0" err="1">
                <a:solidFill>
                  <a:srgbClr val="000000"/>
                </a:solidFill>
                <a:effectLst/>
                <a:latin typeface="Arial"/>
                <a:ea typeface="Arial"/>
                <a:cs typeface="Arial"/>
                <a:sym typeface="Arial"/>
              </a:rPr>
              <a:t>Crible</a:t>
            </a:r>
            <a:r>
              <a:rPr lang="en-GB" sz="1100" b="0" i="0" u="none" strike="noStrike" cap="none" noProof="0" dirty="0">
                <a:solidFill>
                  <a:srgbClr val="000000"/>
                </a:solidFill>
                <a:effectLst/>
                <a:latin typeface="Arial"/>
                <a:ea typeface="Arial"/>
                <a:cs typeface="Arial"/>
                <a:sym typeface="Arial"/>
              </a:rPr>
              <a:t> and </a:t>
            </a:r>
            <a:r>
              <a:rPr lang="en-GB" sz="1100" b="0" i="0" u="none" strike="noStrike" cap="none" noProof="0" dirty="0" err="1">
                <a:solidFill>
                  <a:srgbClr val="000000"/>
                </a:solidFill>
                <a:effectLst/>
                <a:latin typeface="Arial"/>
                <a:ea typeface="Arial"/>
                <a:cs typeface="Arial"/>
                <a:sym typeface="Arial"/>
              </a:rPr>
              <a:t>Crible</a:t>
            </a:r>
            <a:r>
              <a:rPr lang="en-GB" sz="1100" b="0" i="0" u="none" strike="noStrike" cap="none" noProof="0" dirty="0">
                <a:solidFill>
                  <a:srgbClr val="000000"/>
                </a:solidFill>
                <a:effectLst/>
                <a:latin typeface="Arial"/>
                <a:ea typeface="Arial"/>
                <a:cs typeface="Arial"/>
                <a:sym typeface="Arial"/>
              </a:rPr>
              <a:t> and </a:t>
            </a:r>
            <a:r>
              <a:rPr lang="en-GB" sz="1100" b="0" i="0" u="none" strike="noStrike" cap="none" noProof="0" dirty="0" err="1">
                <a:solidFill>
                  <a:srgbClr val="000000"/>
                </a:solidFill>
                <a:effectLst/>
                <a:latin typeface="Arial"/>
                <a:ea typeface="Arial"/>
                <a:cs typeface="Arial"/>
                <a:sym typeface="Arial"/>
              </a:rPr>
              <a:t>Degand</a:t>
            </a:r>
            <a:r>
              <a:rPr lang="en-GB" sz="1100" b="0" i="0" u="none" strike="noStrike" cap="none" noProof="0" dirty="0">
                <a:solidFill>
                  <a:srgbClr val="000000"/>
                </a:solidFill>
                <a:effectLst/>
                <a:latin typeface="Arial"/>
                <a:ea typeface="Arial"/>
                <a:cs typeface="Arial"/>
                <a:sym typeface="Arial"/>
              </a:rPr>
              <a:t>  put forward an </a:t>
            </a:r>
            <a:r>
              <a:rPr lang="en-US" sz="2000" b="0" i="0" u="none" strike="noStrike" cap="none" noProof="0" dirty="0">
                <a:solidFill>
                  <a:schemeClr val="bg1"/>
                </a:solidFill>
                <a:effectLst/>
                <a:latin typeface="Arial"/>
                <a:ea typeface="Arial"/>
                <a:cs typeface="Arial"/>
                <a:sym typeface="Arial"/>
              </a:rPr>
              <a:t>a</a:t>
            </a:r>
            <a:r>
              <a:rPr lang="en-US" sz="2000" dirty="0" err="1">
                <a:solidFill>
                  <a:schemeClr val="bg1"/>
                </a:solidFill>
              </a:rPr>
              <a:t>nnotation</a:t>
            </a:r>
            <a:r>
              <a:rPr lang="en-US" sz="2000" dirty="0">
                <a:solidFill>
                  <a:schemeClr val="bg1"/>
                </a:solidFill>
              </a:rPr>
              <a:t> taxonomy of DM in spoken language featuring two independent layers of semantic-pragmatic information, domains and functions. The four domains are the ideational, rhetorical, sequential or interpersonal, and the model includes 15 functions – addition, contrast,.. (some based on Prasad et al., 2007). They have tried the model out in different languages (French, English, Polish, Spanish) and modalities (spoken, written, signed), attesting their reliability and suitability for </a:t>
            </a:r>
            <a:r>
              <a:rPr lang="en-GB" sz="1100" b="0" i="0" u="none" strike="noStrike" cap="none" noProof="0" dirty="0" err="1">
                <a:solidFill>
                  <a:srgbClr val="000000"/>
                </a:solidFill>
                <a:effectLst/>
                <a:latin typeface="Arial"/>
                <a:ea typeface="Arial"/>
                <a:cs typeface="Arial"/>
                <a:sym typeface="Arial"/>
              </a:rPr>
              <a:t>crosslingual</a:t>
            </a:r>
            <a:r>
              <a:rPr lang="en-GB" sz="1100" b="0" i="0" u="none" strike="noStrike" cap="none" noProof="0" dirty="0">
                <a:solidFill>
                  <a:srgbClr val="000000"/>
                </a:solidFill>
                <a:effectLst/>
                <a:latin typeface="Arial"/>
                <a:ea typeface="Arial"/>
                <a:cs typeface="Arial"/>
                <a:sym typeface="Arial"/>
              </a:rPr>
              <a:t> analysis.</a:t>
            </a:r>
          </a:p>
          <a:p>
            <a:pPr marL="215900" indent="0">
              <a:buClr>
                <a:schemeClr val="accent1">
                  <a:lumMod val="60000"/>
                  <a:lumOff val="40000"/>
                </a:schemeClr>
              </a:buClr>
              <a:buFont typeface="Courier New" panose="02070309020205020404" pitchFamily="49" charset="0"/>
              <a:buNone/>
            </a:pPr>
            <a:endParaRPr lang="en-GB" sz="1100" b="0" i="0" u="none" strike="noStrike" cap="none" noProof="0" dirty="0">
              <a:solidFill>
                <a:srgbClr val="000000"/>
              </a:solidFill>
              <a:effectLst/>
              <a:latin typeface="Arial"/>
              <a:cs typeface="Arial"/>
              <a:sym typeface="Arial"/>
            </a:endParaRPr>
          </a:p>
          <a:p>
            <a:pPr marL="215900" indent="0">
              <a:buClr>
                <a:schemeClr val="accent1">
                  <a:lumMod val="60000"/>
                  <a:lumOff val="40000"/>
                </a:schemeClr>
              </a:buClr>
              <a:buFont typeface="Courier New" panose="02070309020205020404" pitchFamily="49" charset="0"/>
              <a:buNone/>
            </a:pPr>
            <a:r>
              <a:rPr lang="en-GB" sz="1100" b="0" i="0" u="none" strike="noStrike" cap="none" noProof="0" dirty="0">
                <a:solidFill>
                  <a:srgbClr val="000000"/>
                </a:solidFill>
                <a:effectLst/>
                <a:latin typeface="Arial"/>
                <a:cs typeface="Arial"/>
                <a:sym typeface="Arial"/>
              </a:rPr>
              <a:t>However, their proposal has not been standardized, as the ISO is, as it relies predominantly on empirical evidence mixing a large range of modalities that have not  been generalized. </a:t>
            </a:r>
            <a:endParaRPr lang="en-GB" noProof="0" dirty="0">
              <a:solidFill>
                <a:srgbClr val="FF0000"/>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P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440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rPr>
              <a:t>In face of the diversity of frameworks described on the one hand, and, on the other hand, the usefulness of establishing comparisons between annotated data in the same language and across languages, there have been some efforts to reconcile different taxonomies, and at the same time there have been some proposals to develop an overarching model for DM annotation. Some of those are </a:t>
            </a:r>
            <a:r>
              <a:rPr lang="en-US" sz="1100" dirty="0" err="1">
                <a:solidFill>
                  <a:schemeClr val="bg1"/>
                </a:solidFill>
              </a:rPr>
              <a:t>worksPetukhova</a:t>
            </a:r>
            <a:r>
              <a:rPr lang="en-US" sz="1100" dirty="0">
                <a:solidFill>
                  <a:schemeClr val="bg1"/>
                </a:solidFill>
              </a:rPr>
              <a:t> &amp; Bunt (2009), which was the bases for ISO 24617-2, </a:t>
            </a:r>
            <a:r>
              <a:rPr lang="en-US" dirty="0">
                <a:solidFill>
                  <a:schemeClr val="bg1"/>
                </a:solidFill>
              </a:rPr>
              <a:t>Prasad &amp; Bunt (2015), Bunt &amp; Prasad (2016), which led to </a:t>
            </a:r>
            <a:r>
              <a:rPr lang="en-US" sz="1200" dirty="0">
                <a:solidFill>
                  <a:schemeClr val="bg1"/>
                </a:solidFill>
              </a:rPr>
              <a:t>ISO 24617-8 and </a:t>
            </a:r>
            <a:r>
              <a:rPr lang="en-US" dirty="0" err="1">
                <a:solidFill>
                  <a:schemeClr val="bg1"/>
                </a:solidFill>
              </a:rPr>
              <a:t>Crible</a:t>
            </a:r>
            <a:r>
              <a:rPr lang="en-US" dirty="0">
                <a:solidFill>
                  <a:schemeClr val="bg1"/>
                </a:solidFill>
              </a:rPr>
              <a:t> (2014); </a:t>
            </a:r>
            <a:r>
              <a:rPr lang="en-US" dirty="0" err="1">
                <a:solidFill>
                  <a:schemeClr val="bg1"/>
                </a:solidFill>
              </a:rPr>
              <a:t>Crible</a:t>
            </a:r>
            <a:r>
              <a:rPr lang="en-US" dirty="0">
                <a:solidFill>
                  <a:schemeClr val="bg1"/>
                </a:solidFill>
              </a:rPr>
              <a:t> &amp; </a:t>
            </a:r>
            <a:r>
              <a:rPr lang="en-US" dirty="0" err="1">
                <a:solidFill>
                  <a:schemeClr val="bg1"/>
                </a:solidFill>
              </a:rPr>
              <a:t>Degand</a:t>
            </a:r>
            <a:r>
              <a:rPr lang="en-US" dirty="0">
                <a:solidFill>
                  <a:schemeClr val="bg1"/>
                </a:solidFill>
              </a:rPr>
              <a:t> (2019), this one specifically designed to annotate DM.</a:t>
            </a:r>
            <a:br>
              <a:rPr lang="en-US" sz="1200" dirty="0">
                <a:solidFill>
                  <a:schemeClr val="bg1"/>
                </a:solidFill>
              </a:rPr>
            </a:br>
            <a:endParaRPr lang="en-US" sz="1100" dirty="0">
              <a:solidFill>
                <a:schemeClr val="bg1"/>
              </a:solidFill>
            </a:endParaRPr>
          </a:p>
          <a:p>
            <a:pPr marL="0" lvl="0" indent="0" algn="l" rtl="0">
              <a:spcBef>
                <a:spcPts val="0"/>
              </a:spcBef>
              <a:spcAft>
                <a:spcPts val="0"/>
              </a:spcAft>
              <a:buNone/>
            </a:pPr>
            <a:endParaRPr lang="en-US" sz="1100" dirty="0">
              <a:solidFill>
                <a:schemeClr val="bg1"/>
              </a:solidFill>
            </a:endParaRPr>
          </a:p>
        </p:txBody>
      </p:sp>
    </p:spTree>
    <p:extLst>
      <p:ext uri="{BB962C8B-B14F-4D97-AF65-F5344CB8AC3E}">
        <p14:creationId xmlns:p14="http://schemas.microsoft.com/office/powerpoint/2010/main" val="159353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58800" indent="-342900">
              <a:buClr>
                <a:schemeClr val="accent1">
                  <a:lumMod val="60000"/>
                  <a:lumOff val="40000"/>
                </a:schemeClr>
              </a:buClr>
              <a:buFont typeface="Courier New" panose="02070309020205020404" pitchFamily="49" charset="0"/>
              <a:buChar char="o"/>
            </a:pPr>
            <a:r>
              <a:rPr lang="en-US" sz="1100" dirty="0">
                <a:solidFill>
                  <a:schemeClr val="bg1"/>
                </a:solidFill>
              </a:rPr>
              <a:t>Overall, there are some taxonomies that can be used to annotate the meaning of discourse markers, but only a few are specifically designed for that purpose., HOWEVER, None attempts at using ISO standards that can capture both their semantic and pragmatic meaning. Also, most DM oriented taxonomies lack a wide-range application to corpora across languages, genres and types of discourse to test their reliability and comprehensiveness.</a:t>
            </a:r>
          </a:p>
          <a:p>
            <a:pPr marL="215900">
              <a:buClr>
                <a:schemeClr val="accent1">
                  <a:lumMod val="60000"/>
                  <a:lumOff val="40000"/>
                </a:schemeClr>
              </a:buClr>
            </a:pPr>
            <a:endParaRPr lang="en-US" sz="1100" dirty="0">
              <a:solidFill>
                <a:schemeClr val="bg1"/>
              </a:solidFill>
            </a:endParaRPr>
          </a:p>
          <a:p>
            <a:pPr marL="215900" indent="0">
              <a:buClr>
                <a:schemeClr val="accent1">
                  <a:lumMod val="60000"/>
                  <a:lumOff val="40000"/>
                </a:schemeClr>
              </a:buClr>
              <a:buFont typeface="Wingdings" pitchFamily="2" charset="2"/>
              <a:buNone/>
            </a:pPr>
            <a:endParaRPr lang="en-US" sz="1100" dirty="0">
              <a:solidFill>
                <a:schemeClr val="bg1"/>
              </a:solidFill>
            </a:endParaRPr>
          </a:p>
          <a:p>
            <a:pPr marL="139700" indent="0">
              <a:buNone/>
            </a:pPr>
            <a:endParaRPr lang="pt-PT" dirty="0"/>
          </a:p>
        </p:txBody>
      </p:sp>
    </p:spTree>
    <p:extLst>
      <p:ext uri="{BB962C8B-B14F-4D97-AF65-F5344CB8AC3E}">
        <p14:creationId xmlns:p14="http://schemas.microsoft.com/office/powerpoint/2010/main" val="2822567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So, bearing in mind what has already been done, and what could be done to contribute to a better understanding of DM, we </a:t>
            </a:r>
            <a:r>
              <a:rPr lang="en-US" sz="1100" dirty="0">
                <a:solidFill>
                  <a:schemeClr val="bg1"/>
                </a:solidFill>
              </a:rPr>
              <a:t>propose a comprehensive interoperable Discourse Markers taxonomy able to represent not only the semantic meaning of discourse markers but also their pragmatic meaning and we determine its reliability by applying it to a a sample of a multilingual dataset.</a:t>
            </a:r>
            <a:endParaRPr lang="en-US" sz="1100" dirty="0">
              <a:solidFill>
                <a:schemeClr val="dk1"/>
              </a:solidFill>
            </a:endParaRPr>
          </a:p>
          <a:p>
            <a:pPr marL="139700" indent="0">
              <a:buNone/>
            </a:pPr>
            <a:br>
              <a:rPr lang="en-US" sz="1100" dirty="0">
                <a:solidFill>
                  <a:schemeClr val="bg1"/>
                </a:solidFill>
              </a:rPr>
            </a:br>
            <a:endParaRPr lang="pt-PT" dirty="0"/>
          </a:p>
        </p:txBody>
      </p:sp>
    </p:spTree>
    <p:extLst>
      <p:ext uri="{BB962C8B-B14F-4D97-AF65-F5344CB8AC3E}">
        <p14:creationId xmlns:p14="http://schemas.microsoft.com/office/powerpoint/2010/main" val="173421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15900" marR="0" lvl="0" indent="0" algn="l" defTabSz="914400" rtl="0" eaLnBrk="1" fontAlgn="auto" latinLnBrk="0" hangingPunct="1">
              <a:lnSpc>
                <a:spcPct val="100000"/>
              </a:lnSpc>
              <a:spcBef>
                <a:spcPts val="0"/>
              </a:spcBef>
              <a:spcAft>
                <a:spcPts val="0"/>
              </a:spcAft>
              <a:buClr>
                <a:schemeClr val="accent1">
                  <a:lumMod val="60000"/>
                  <a:lumOff val="40000"/>
                </a:schemeClr>
              </a:buClr>
              <a:buSzPts val="1400"/>
              <a:buFont typeface="Wingdings" pitchFamily="2" charset="2"/>
              <a:buNone/>
              <a:tabLst/>
              <a:defRPr/>
            </a:pPr>
            <a:r>
              <a:rPr lang="pt-PT" dirty="0"/>
              <a:t>In </a:t>
            </a:r>
            <a:r>
              <a:rPr lang="pt-PT" dirty="0" err="1"/>
              <a:t>our</a:t>
            </a:r>
            <a:r>
              <a:rPr lang="pt-PT" dirty="0"/>
              <a:t> </a:t>
            </a:r>
            <a:r>
              <a:rPr lang="pt-PT" dirty="0" err="1"/>
              <a:t>proposal</a:t>
            </a:r>
            <a:r>
              <a:rPr lang="pt-PT" dirty="0"/>
              <a:t>, </a:t>
            </a:r>
            <a:r>
              <a:rPr lang="pt-PT" dirty="0" err="1"/>
              <a:t>we</a:t>
            </a:r>
            <a:r>
              <a:rPr lang="pt-PT" dirty="0"/>
              <a:t> assume </a:t>
            </a:r>
            <a:r>
              <a:rPr lang="pt-PT" dirty="0" err="1"/>
              <a:t>that</a:t>
            </a:r>
            <a:r>
              <a:rPr lang="pt-PT" dirty="0"/>
              <a:t> </a:t>
            </a:r>
            <a:r>
              <a:rPr lang="en-US" sz="1100" dirty="0">
                <a:solidFill>
                  <a:schemeClr val="bg1"/>
                </a:solidFill>
              </a:rPr>
              <a:t>discourse markers subsume words or expressions that link utterances and play different pragmatic functions (</a:t>
            </a:r>
            <a:r>
              <a:rPr lang="en-US" sz="1100" dirty="0" err="1">
                <a:solidFill>
                  <a:schemeClr val="bg1"/>
                </a:solidFill>
              </a:rPr>
              <a:t>Schriffin</a:t>
            </a:r>
            <a:r>
              <a:rPr lang="en-US" sz="1100" dirty="0">
                <a:solidFill>
                  <a:schemeClr val="bg1"/>
                </a:solidFill>
              </a:rPr>
              <a:t> (1987), Fraser (2009), </a:t>
            </a:r>
            <a:r>
              <a:rPr lang="en-US" sz="1100" dirty="0" err="1">
                <a:solidFill>
                  <a:schemeClr val="bg1"/>
                </a:solidFill>
              </a:rPr>
              <a:t>Crible</a:t>
            </a:r>
            <a:r>
              <a:rPr lang="en-US" sz="1100" dirty="0">
                <a:solidFill>
                  <a:schemeClr val="bg1"/>
                </a:solidFill>
              </a:rPr>
              <a:t> (2014)). So, we include in this group - connectives (</a:t>
            </a:r>
            <a:r>
              <a:rPr lang="en-US" sz="1100" i="1" dirty="0">
                <a:solidFill>
                  <a:schemeClr val="bg1"/>
                </a:solidFill>
              </a:rPr>
              <a:t>as a consequence</a:t>
            </a:r>
            <a:r>
              <a:rPr lang="en-US" sz="1100" dirty="0">
                <a:solidFill>
                  <a:schemeClr val="bg1"/>
                </a:solidFill>
              </a:rPr>
              <a:t>, </a:t>
            </a:r>
            <a:r>
              <a:rPr lang="en-US" sz="1100" i="1" dirty="0">
                <a:solidFill>
                  <a:schemeClr val="bg1"/>
                </a:solidFill>
              </a:rPr>
              <a:t>on one hand</a:t>
            </a:r>
            <a:r>
              <a:rPr lang="en-US" sz="1100" dirty="0">
                <a:solidFill>
                  <a:schemeClr val="bg1"/>
                </a:solidFill>
              </a:rPr>
              <a:t>) and pragmatic particles (</a:t>
            </a:r>
            <a:r>
              <a:rPr lang="en-US" sz="1100" i="1" dirty="0">
                <a:solidFill>
                  <a:schemeClr val="bg1"/>
                </a:solidFill>
              </a:rPr>
              <a:t>you know</a:t>
            </a:r>
            <a:r>
              <a:rPr lang="en-US" sz="1100" dirty="0">
                <a:solidFill>
                  <a:schemeClr val="bg1"/>
                </a:solidFill>
              </a:rPr>
              <a:t>, </a:t>
            </a:r>
            <a:r>
              <a:rPr lang="en-US" sz="1100" i="1" dirty="0">
                <a:solidFill>
                  <a:schemeClr val="bg1"/>
                </a:solidFill>
              </a:rPr>
              <a:t>I mean</a:t>
            </a:r>
            <a:r>
              <a:rPr lang="en-US" sz="1100" dirty="0">
                <a:solidFill>
                  <a:schemeClr val="bg1"/>
                </a:solidFill>
              </a:rPr>
              <a:t>).</a:t>
            </a:r>
          </a:p>
          <a:p>
            <a:pPr marL="215900" indent="0">
              <a:buClr>
                <a:schemeClr val="accent1">
                  <a:lumMod val="60000"/>
                  <a:lumOff val="40000"/>
                </a:schemeClr>
              </a:buClr>
              <a:buFont typeface="Wingdings" pitchFamily="2" charset="2"/>
              <a:buNone/>
            </a:pPr>
            <a:r>
              <a:rPr lang="en-US" sz="1100" dirty="0">
                <a:solidFill>
                  <a:schemeClr val="bg1"/>
                </a:solidFill>
              </a:rPr>
              <a:t>Like it is well established in the literature, we assume DM to be multifunctional in the sense that they can have in some contexts different semantic and pragmatic meanings and also that they can have multiple meanings simultaneously (</a:t>
            </a:r>
            <a:r>
              <a:rPr lang="en-US" sz="1100" dirty="0" err="1">
                <a:solidFill>
                  <a:schemeClr val="bg1"/>
                </a:solidFill>
              </a:rPr>
              <a:t>Petukhova</a:t>
            </a:r>
            <a:r>
              <a:rPr lang="en-US" sz="1100" dirty="0">
                <a:solidFill>
                  <a:schemeClr val="bg1"/>
                </a:solidFill>
              </a:rPr>
              <a:t> &amp; Bunt (2009))</a:t>
            </a:r>
            <a:br>
              <a:rPr lang="en-US" sz="1100" dirty="0">
                <a:solidFill>
                  <a:schemeClr val="bg1"/>
                </a:solidFill>
              </a:rPr>
            </a:br>
            <a:endParaRPr lang="pt-PT" dirty="0"/>
          </a:p>
        </p:txBody>
      </p:sp>
    </p:spTree>
    <p:extLst>
      <p:ext uri="{BB962C8B-B14F-4D97-AF65-F5344CB8AC3E}">
        <p14:creationId xmlns:p14="http://schemas.microsoft.com/office/powerpoint/2010/main" val="1486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pt-PT" dirty="0"/>
              <a:t>In </a:t>
            </a:r>
            <a:r>
              <a:rPr lang="pt-PT" dirty="0" err="1"/>
              <a:t>fact</a:t>
            </a:r>
            <a:r>
              <a:rPr lang="pt-PT" dirty="0"/>
              <a:t>, </a:t>
            </a:r>
            <a:r>
              <a:rPr lang="pt-PT" dirty="0" err="1"/>
              <a:t>there</a:t>
            </a:r>
            <a:r>
              <a:rPr lang="pt-PT" dirty="0"/>
              <a:t> are </a:t>
            </a:r>
            <a:r>
              <a:rPr lang="pt-PT" dirty="0" err="1"/>
              <a:t>discourse</a:t>
            </a:r>
            <a:r>
              <a:rPr lang="pt-PT" dirty="0"/>
              <a:t> </a:t>
            </a:r>
            <a:r>
              <a:rPr lang="pt-PT" dirty="0" err="1"/>
              <a:t>markers</a:t>
            </a:r>
            <a:r>
              <a:rPr lang="pt-PT" dirty="0"/>
              <a:t> </a:t>
            </a:r>
            <a:r>
              <a:rPr lang="pt-PT" dirty="0" err="1"/>
              <a:t>that</a:t>
            </a:r>
            <a:r>
              <a:rPr lang="pt-PT" dirty="0"/>
              <a:t> </a:t>
            </a:r>
            <a:r>
              <a:rPr lang="pt-PT" dirty="0" err="1"/>
              <a:t>have</a:t>
            </a:r>
            <a:r>
              <a:rPr lang="pt-PT" dirty="0"/>
              <a:t> </a:t>
            </a:r>
            <a:r>
              <a:rPr lang="pt-PT" dirty="0" err="1"/>
              <a:t>cleary</a:t>
            </a:r>
            <a:r>
              <a:rPr lang="pt-PT" dirty="0"/>
              <a:t> </a:t>
            </a:r>
            <a:r>
              <a:rPr lang="pt-PT" dirty="0" err="1"/>
              <a:t>only</a:t>
            </a:r>
            <a:r>
              <a:rPr lang="pt-PT" dirty="0"/>
              <a:t> a </a:t>
            </a:r>
            <a:r>
              <a:rPr lang="pt-PT" dirty="0" err="1"/>
              <a:t>semantic</a:t>
            </a:r>
            <a:r>
              <a:rPr lang="pt-PT" dirty="0"/>
              <a:t> </a:t>
            </a:r>
            <a:r>
              <a:rPr lang="pt-PT" dirty="0" err="1"/>
              <a:t>value</a:t>
            </a:r>
            <a:r>
              <a:rPr lang="pt-PT" dirty="0"/>
              <a:t>, </a:t>
            </a:r>
            <a:r>
              <a:rPr lang="pt-PT" dirty="0" err="1"/>
              <a:t>like</a:t>
            </a:r>
            <a:r>
              <a:rPr lang="pt-PT" dirty="0"/>
              <a:t> as a </a:t>
            </a:r>
            <a:r>
              <a:rPr lang="pt-PT" dirty="0" err="1"/>
              <a:t>result</a:t>
            </a:r>
            <a:r>
              <a:rPr lang="pt-PT" dirty="0"/>
              <a:t> , </a:t>
            </a:r>
            <a:r>
              <a:rPr lang="pt-PT" dirty="0" err="1"/>
              <a:t>or</a:t>
            </a:r>
            <a:r>
              <a:rPr lang="pt-PT" dirty="0"/>
              <a:t> a </a:t>
            </a:r>
            <a:r>
              <a:rPr lang="pt-PT" dirty="0" err="1"/>
              <a:t>pragramtic</a:t>
            </a:r>
            <a:r>
              <a:rPr lang="pt-PT" dirty="0"/>
              <a:t> </a:t>
            </a:r>
            <a:r>
              <a:rPr lang="pt-PT" dirty="0" err="1"/>
              <a:t>value</a:t>
            </a:r>
            <a:r>
              <a:rPr lang="pt-PT" dirty="0"/>
              <a:t> as </a:t>
            </a:r>
            <a:r>
              <a:rPr lang="pt-PT" dirty="0" err="1"/>
              <a:t>you</a:t>
            </a:r>
            <a:r>
              <a:rPr lang="pt-PT" dirty="0"/>
              <a:t> </a:t>
            </a:r>
            <a:r>
              <a:rPr lang="pt-PT" dirty="0" err="1"/>
              <a:t>know</a:t>
            </a:r>
            <a:r>
              <a:rPr lang="pt-PT" dirty="0"/>
              <a:t>.</a:t>
            </a:r>
          </a:p>
        </p:txBody>
      </p:sp>
    </p:spTree>
    <p:extLst>
      <p:ext uri="{BB962C8B-B14F-4D97-AF65-F5344CB8AC3E}">
        <p14:creationId xmlns:p14="http://schemas.microsoft.com/office/powerpoint/2010/main" val="92465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pt-PT" dirty="0" err="1"/>
              <a:t>But</a:t>
            </a:r>
            <a:r>
              <a:rPr lang="pt-PT" dirty="0"/>
              <a:t> </a:t>
            </a:r>
            <a:r>
              <a:rPr lang="pt-PT" dirty="0" err="1"/>
              <a:t>they</a:t>
            </a:r>
            <a:r>
              <a:rPr lang="pt-PT" dirty="0"/>
              <a:t> </a:t>
            </a:r>
            <a:r>
              <a:rPr lang="pt-PT" dirty="0" err="1"/>
              <a:t>is</a:t>
            </a:r>
            <a:r>
              <a:rPr lang="pt-PT" dirty="0"/>
              <a:t> </a:t>
            </a:r>
            <a:r>
              <a:rPr lang="pt-PT" dirty="0" err="1"/>
              <a:t>plenty</a:t>
            </a:r>
            <a:r>
              <a:rPr lang="pt-PT" dirty="0"/>
              <a:t> </a:t>
            </a:r>
            <a:r>
              <a:rPr lang="pt-PT" dirty="0" err="1"/>
              <a:t>of</a:t>
            </a:r>
            <a:r>
              <a:rPr lang="pt-PT" dirty="0"/>
              <a:t> </a:t>
            </a:r>
            <a:r>
              <a:rPr lang="pt-PT" dirty="0" err="1"/>
              <a:t>evidence</a:t>
            </a:r>
            <a:r>
              <a:rPr lang="pt-PT" dirty="0"/>
              <a:t> </a:t>
            </a:r>
            <a:r>
              <a:rPr lang="pt-PT" dirty="0" err="1"/>
              <a:t>that</a:t>
            </a:r>
            <a:r>
              <a:rPr lang="pt-PT" dirty="0"/>
              <a:t> </a:t>
            </a:r>
            <a:r>
              <a:rPr lang="pt-PT" dirty="0" err="1"/>
              <a:t>they</a:t>
            </a:r>
            <a:r>
              <a:rPr lang="pt-PT" dirty="0"/>
              <a:t> are </a:t>
            </a:r>
            <a:r>
              <a:rPr lang="pt-PT" dirty="0" err="1"/>
              <a:t>multifunctional</a:t>
            </a:r>
            <a:r>
              <a:rPr lang="pt-PT" dirty="0"/>
              <a:t> </a:t>
            </a:r>
            <a:r>
              <a:rPr lang="pt-PT" dirty="0" err="1"/>
              <a:t>and</a:t>
            </a:r>
            <a:r>
              <a:rPr lang="pt-PT" dirty="0"/>
              <a:t> can </a:t>
            </a:r>
            <a:r>
              <a:rPr lang="pt-PT" dirty="0" err="1"/>
              <a:t>convey</a:t>
            </a:r>
            <a:r>
              <a:rPr lang="pt-PT" dirty="0"/>
              <a:t> </a:t>
            </a:r>
            <a:r>
              <a:rPr lang="pt-PT" dirty="0" err="1"/>
              <a:t>simultaneoulsy</a:t>
            </a:r>
            <a:r>
              <a:rPr lang="pt-PT" dirty="0"/>
              <a:t> </a:t>
            </a:r>
            <a:r>
              <a:rPr lang="pt-PT" dirty="0" err="1"/>
              <a:t>semantic</a:t>
            </a:r>
            <a:r>
              <a:rPr lang="pt-PT" dirty="0"/>
              <a:t> </a:t>
            </a:r>
            <a:r>
              <a:rPr lang="pt-PT" dirty="0" err="1"/>
              <a:t>and</a:t>
            </a:r>
            <a:r>
              <a:rPr lang="pt-PT" dirty="0"/>
              <a:t> </a:t>
            </a:r>
            <a:r>
              <a:rPr lang="pt-PT" dirty="0" err="1"/>
              <a:t>pragmaic</a:t>
            </a:r>
            <a:r>
              <a:rPr lang="pt-PT" dirty="0"/>
              <a:t> </a:t>
            </a:r>
            <a:r>
              <a:rPr lang="pt-PT" dirty="0" err="1"/>
              <a:t>values</a:t>
            </a:r>
            <a:r>
              <a:rPr lang="pt-PT" dirty="0"/>
              <a:t>, </a:t>
            </a:r>
            <a:r>
              <a:rPr lang="pt-PT" dirty="0" err="1"/>
              <a:t>like</a:t>
            </a:r>
            <a:r>
              <a:rPr lang="pt-PT" dirty="0"/>
              <a:t> </a:t>
            </a:r>
            <a:r>
              <a:rPr lang="pt-PT" dirty="0" err="1"/>
              <a:t>of</a:t>
            </a:r>
            <a:r>
              <a:rPr lang="pt-PT" dirty="0"/>
              <a:t> </a:t>
            </a:r>
            <a:r>
              <a:rPr lang="pt-PT" dirty="0" err="1"/>
              <a:t>course</a:t>
            </a:r>
            <a:r>
              <a:rPr lang="pt-PT" dirty="0"/>
              <a:t>.</a:t>
            </a:r>
          </a:p>
        </p:txBody>
      </p:sp>
    </p:spTree>
    <p:extLst>
      <p:ext uri="{BB962C8B-B14F-4D97-AF65-F5344CB8AC3E}">
        <p14:creationId xmlns:p14="http://schemas.microsoft.com/office/powerpoint/2010/main" val="19591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‹nº›</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lrec-conf.org/proceedings/lrec2008/pdf/754_paper.pdf"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282805" y="282255"/>
            <a:ext cx="8757500" cy="1036182"/>
          </a:xfrm>
          <a:prstGeom prst="rect">
            <a:avLst/>
          </a:prstGeom>
          <a:solidFill>
            <a:schemeClr val="accent6">
              <a:lumMod val="90000"/>
            </a:schemeClr>
          </a:solidFill>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gn="ctr"/>
            <a:r>
              <a:rPr lang="pt-PT" sz="1800" b="1" dirty="0">
                <a:solidFill>
                  <a:schemeClr val="accent6">
                    <a:lumMod val="10000"/>
                  </a:schemeClr>
                </a:solidFill>
              </a:rPr>
              <a:t>Workshop </a:t>
            </a:r>
            <a:r>
              <a:rPr lang="pt-PT" sz="1800" b="1" dirty="0" err="1">
                <a:solidFill>
                  <a:schemeClr val="accent6">
                    <a:lumMod val="10000"/>
                  </a:schemeClr>
                </a:solidFill>
              </a:rPr>
              <a:t>Discourse</a:t>
            </a:r>
            <a:r>
              <a:rPr lang="pt-PT" sz="1800" b="1" dirty="0">
                <a:solidFill>
                  <a:schemeClr val="accent6">
                    <a:lumMod val="10000"/>
                  </a:schemeClr>
                </a:solidFill>
              </a:rPr>
              <a:t> </a:t>
            </a:r>
            <a:r>
              <a:rPr lang="pt-PT" sz="1800" b="1" dirty="0" err="1">
                <a:solidFill>
                  <a:schemeClr val="accent6">
                    <a:lumMod val="10000"/>
                  </a:schemeClr>
                </a:solidFill>
              </a:rPr>
              <a:t>studies</a:t>
            </a:r>
            <a:r>
              <a:rPr lang="pt-PT" sz="1800" b="1" dirty="0">
                <a:solidFill>
                  <a:schemeClr val="accent6">
                    <a:lumMod val="10000"/>
                  </a:schemeClr>
                </a:solidFill>
              </a:rPr>
              <a:t> </a:t>
            </a:r>
            <a:r>
              <a:rPr lang="pt-PT" sz="1800" b="1" dirty="0" err="1">
                <a:solidFill>
                  <a:schemeClr val="accent6">
                    <a:lumMod val="10000"/>
                  </a:schemeClr>
                </a:solidFill>
              </a:rPr>
              <a:t>and</a:t>
            </a:r>
            <a:r>
              <a:rPr lang="pt-PT" sz="1800" b="1" dirty="0">
                <a:solidFill>
                  <a:schemeClr val="accent6">
                    <a:lumMod val="10000"/>
                  </a:schemeClr>
                </a:solidFill>
              </a:rPr>
              <a:t> </a:t>
            </a:r>
            <a:r>
              <a:rPr lang="pt-PT" sz="1800" b="1" dirty="0" err="1">
                <a:solidFill>
                  <a:schemeClr val="accent6">
                    <a:lumMod val="10000"/>
                  </a:schemeClr>
                </a:solidFill>
              </a:rPr>
              <a:t>linguistic</a:t>
            </a:r>
            <a:r>
              <a:rPr lang="pt-PT" sz="1800" b="1" dirty="0">
                <a:solidFill>
                  <a:schemeClr val="accent6">
                    <a:lumMod val="10000"/>
                  </a:schemeClr>
                </a:solidFill>
              </a:rPr>
              <a:t> data </a:t>
            </a:r>
            <a:r>
              <a:rPr lang="pt-PT" sz="1800" b="1" dirty="0" err="1">
                <a:solidFill>
                  <a:schemeClr val="accent6">
                    <a:lumMod val="10000"/>
                  </a:schemeClr>
                </a:solidFill>
              </a:rPr>
              <a:t>science</a:t>
            </a:r>
            <a:r>
              <a:rPr lang="pt-PT" sz="1800" b="1" dirty="0">
                <a:solidFill>
                  <a:schemeClr val="accent6">
                    <a:lumMod val="10000"/>
                  </a:schemeClr>
                </a:solidFill>
              </a:rPr>
              <a:t>: </a:t>
            </a:r>
            <a:r>
              <a:rPr lang="pt-PT" sz="1800" b="1" dirty="0" err="1">
                <a:solidFill>
                  <a:schemeClr val="accent6">
                    <a:lumMod val="10000"/>
                  </a:schemeClr>
                </a:solidFill>
              </a:rPr>
              <a:t>Addressing</a:t>
            </a:r>
            <a:r>
              <a:rPr lang="pt-PT" sz="1800" b="1" dirty="0">
                <a:solidFill>
                  <a:schemeClr val="accent6">
                    <a:lumMod val="10000"/>
                  </a:schemeClr>
                </a:solidFill>
              </a:rPr>
              <a:t> </a:t>
            </a:r>
            <a:r>
              <a:rPr lang="pt-PT" sz="1800" b="1" dirty="0" err="1">
                <a:solidFill>
                  <a:schemeClr val="accent6">
                    <a:lumMod val="10000"/>
                  </a:schemeClr>
                </a:solidFill>
              </a:rPr>
              <a:t>challenges</a:t>
            </a:r>
            <a:r>
              <a:rPr lang="pt-PT" sz="1800" b="1" dirty="0">
                <a:solidFill>
                  <a:schemeClr val="accent6">
                    <a:lumMod val="10000"/>
                  </a:schemeClr>
                </a:solidFill>
              </a:rPr>
              <a:t> in </a:t>
            </a:r>
            <a:r>
              <a:rPr lang="pt-PT" sz="1800" b="1" dirty="0" err="1">
                <a:solidFill>
                  <a:schemeClr val="accent6">
                    <a:lumMod val="10000"/>
                  </a:schemeClr>
                </a:solidFill>
              </a:rPr>
              <a:t>interoperability</a:t>
            </a:r>
            <a:r>
              <a:rPr lang="pt-PT" sz="1800" b="1" dirty="0">
                <a:solidFill>
                  <a:schemeClr val="accent6">
                    <a:lumMod val="10000"/>
                  </a:schemeClr>
                </a:solidFill>
              </a:rPr>
              <a:t>, </a:t>
            </a:r>
            <a:r>
              <a:rPr lang="pt-PT" sz="1800" b="1" dirty="0" err="1">
                <a:solidFill>
                  <a:schemeClr val="accent6">
                    <a:lumMod val="10000"/>
                  </a:schemeClr>
                </a:solidFill>
              </a:rPr>
              <a:t>multilinguality</a:t>
            </a:r>
            <a:r>
              <a:rPr lang="pt-PT" sz="1800" b="1" dirty="0">
                <a:solidFill>
                  <a:schemeClr val="accent6">
                    <a:lumMod val="10000"/>
                  </a:schemeClr>
                </a:solidFill>
              </a:rPr>
              <a:t> </a:t>
            </a:r>
            <a:r>
              <a:rPr lang="pt-PT" sz="1800" b="1" dirty="0" err="1">
                <a:solidFill>
                  <a:schemeClr val="accent6">
                    <a:lumMod val="10000"/>
                  </a:schemeClr>
                </a:solidFill>
              </a:rPr>
              <a:t>and</a:t>
            </a:r>
            <a:r>
              <a:rPr lang="pt-PT" sz="1800" b="1" dirty="0">
                <a:solidFill>
                  <a:schemeClr val="accent6">
                    <a:lumMod val="10000"/>
                  </a:schemeClr>
                </a:solidFill>
              </a:rPr>
              <a:t> </a:t>
            </a:r>
            <a:r>
              <a:rPr lang="pt-PT" sz="1800" b="1" dirty="0" err="1">
                <a:solidFill>
                  <a:schemeClr val="accent6">
                    <a:lumMod val="10000"/>
                  </a:schemeClr>
                </a:solidFill>
              </a:rPr>
              <a:t>linguistic</a:t>
            </a:r>
            <a:r>
              <a:rPr lang="pt-PT" sz="1800" b="1" dirty="0">
                <a:solidFill>
                  <a:schemeClr val="accent6">
                    <a:lumMod val="10000"/>
                  </a:schemeClr>
                </a:solidFill>
              </a:rPr>
              <a:t> data </a:t>
            </a:r>
            <a:r>
              <a:rPr lang="pt-PT" sz="1800" b="1" dirty="0" err="1">
                <a:solidFill>
                  <a:schemeClr val="accent6">
                    <a:lumMod val="10000"/>
                  </a:schemeClr>
                </a:solidFill>
              </a:rPr>
              <a:t>processing</a:t>
            </a:r>
            <a:r>
              <a:rPr lang="pt-PT" sz="1800" b="1" dirty="0">
                <a:solidFill>
                  <a:schemeClr val="accent6">
                    <a:lumMod val="10000"/>
                  </a:schemeClr>
                </a:solidFill>
              </a:rPr>
              <a:t> </a:t>
            </a:r>
            <a:r>
              <a:rPr lang="pt-PT" sz="1800" b="1" dirty="0" err="1">
                <a:solidFill>
                  <a:schemeClr val="accent6">
                    <a:lumMod val="10000"/>
                  </a:schemeClr>
                </a:solidFill>
              </a:rPr>
              <a:t>DiSLiDaS</a:t>
            </a:r>
            <a:r>
              <a:rPr lang="pt-PT" sz="1800" b="1" dirty="0">
                <a:solidFill>
                  <a:schemeClr val="accent6">
                    <a:lumMod val="10000"/>
                  </a:schemeClr>
                </a:solidFill>
              </a:rPr>
              <a:t> 2022</a:t>
            </a:r>
            <a:br>
              <a:rPr lang="pt-PT" sz="1800" b="1" dirty="0">
                <a:solidFill>
                  <a:schemeClr val="accent6">
                    <a:lumMod val="10000"/>
                  </a:schemeClr>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endParaRPr sz="1800" b="1" dirty="0">
              <a:solidFill>
                <a:schemeClr val="bg1"/>
              </a:solidFill>
            </a:endParaRPr>
          </a:p>
        </p:txBody>
      </p:sp>
      <p:sp>
        <p:nvSpPr>
          <p:cNvPr id="3" name="Google Shape;71;p12">
            <a:extLst>
              <a:ext uri="{FF2B5EF4-FFF2-40B4-BE49-F238E27FC236}">
                <a16:creationId xmlns:a16="http://schemas.microsoft.com/office/drawing/2014/main" id="{5AEFF3BD-F55A-E5EA-805E-B3BA033BC6A3}"/>
              </a:ext>
            </a:extLst>
          </p:cNvPr>
          <p:cNvSpPr txBox="1">
            <a:spLocks/>
          </p:cNvSpPr>
          <p:nvPr/>
        </p:nvSpPr>
        <p:spPr>
          <a:xfrm>
            <a:off x="1221354" y="1837724"/>
            <a:ext cx="7148624" cy="2535802"/>
          </a:xfrm>
          <a:prstGeom prst="rect">
            <a:avLst/>
          </a:prstGeom>
          <a:solidFill>
            <a:schemeClr val="accent6">
              <a:lumMod val="9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pPr algn="ctr"/>
            <a:r>
              <a:rPr lang="pt-PT" sz="2400" b="1" dirty="0">
                <a:solidFill>
                  <a:schemeClr val="tx1"/>
                </a:solidFill>
              </a:rPr>
              <a:t>ISO-DR-core </a:t>
            </a:r>
            <a:r>
              <a:rPr lang="pt-PT" sz="2400" b="1" dirty="0" err="1">
                <a:solidFill>
                  <a:schemeClr val="tx1"/>
                </a:solidFill>
              </a:rPr>
              <a:t>plugs</a:t>
            </a:r>
            <a:r>
              <a:rPr lang="pt-PT" sz="2400" b="1" dirty="0">
                <a:solidFill>
                  <a:schemeClr val="tx1"/>
                </a:solidFill>
              </a:rPr>
              <a:t> </a:t>
            </a:r>
            <a:r>
              <a:rPr lang="pt-PT" sz="2400" b="1" dirty="0" err="1">
                <a:solidFill>
                  <a:schemeClr val="tx1"/>
                </a:solidFill>
              </a:rPr>
              <a:t>into</a:t>
            </a:r>
            <a:r>
              <a:rPr lang="pt-PT" sz="2400" b="1" dirty="0">
                <a:solidFill>
                  <a:schemeClr val="tx1"/>
                </a:solidFill>
              </a:rPr>
              <a:t> ISO-dialogue </a:t>
            </a:r>
            <a:r>
              <a:rPr lang="pt-PT" sz="2400" b="1" dirty="0" err="1">
                <a:solidFill>
                  <a:schemeClr val="tx1"/>
                </a:solidFill>
              </a:rPr>
              <a:t>acts</a:t>
            </a:r>
            <a:r>
              <a:rPr lang="pt-PT" sz="2400" b="1" dirty="0">
                <a:solidFill>
                  <a:schemeClr val="tx1"/>
                </a:solidFill>
              </a:rPr>
              <a:t> for a </a:t>
            </a:r>
            <a:r>
              <a:rPr lang="pt-PT" sz="2400" b="1" dirty="0" err="1">
                <a:solidFill>
                  <a:schemeClr val="tx1"/>
                </a:solidFill>
              </a:rPr>
              <a:t>crosslinguistic</a:t>
            </a:r>
            <a:r>
              <a:rPr lang="pt-PT" sz="2400" b="1" dirty="0">
                <a:solidFill>
                  <a:schemeClr val="tx1"/>
                </a:solidFill>
              </a:rPr>
              <a:t> </a:t>
            </a:r>
            <a:r>
              <a:rPr lang="pt-PT" sz="2400" b="1" dirty="0" err="1">
                <a:solidFill>
                  <a:schemeClr val="tx1"/>
                </a:solidFill>
              </a:rPr>
              <a:t>taxonomy</a:t>
            </a:r>
            <a:r>
              <a:rPr lang="pt-PT" sz="2400" b="1" dirty="0">
                <a:solidFill>
                  <a:schemeClr val="tx1"/>
                </a:solidFill>
              </a:rPr>
              <a:t> </a:t>
            </a:r>
            <a:r>
              <a:rPr lang="pt-PT" sz="2400" b="1" dirty="0" err="1">
                <a:solidFill>
                  <a:schemeClr val="tx1"/>
                </a:solidFill>
              </a:rPr>
              <a:t>of</a:t>
            </a:r>
            <a:r>
              <a:rPr lang="pt-PT" sz="2400" b="1" dirty="0">
                <a:solidFill>
                  <a:schemeClr val="tx1"/>
                </a:solidFill>
              </a:rPr>
              <a:t> </a:t>
            </a:r>
            <a:r>
              <a:rPr lang="pt-PT" sz="2400" b="1" dirty="0" err="1">
                <a:solidFill>
                  <a:schemeClr val="tx1"/>
                </a:solidFill>
              </a:rPr>
              <a:t>discourse</a:t>
            </a:r>
            <a:r>
              <a:rPr lang="pt-PT" sz="2400" b="1" dirty="0">
                <a:solidFill>
                  <a:schemeClr val="tx1"/>
                </a:solidFill>
              </a:rPr>
              <a:t> </a:t>
            </a:r>
            <a:r>
              <a:rPr lang="pt-PT" sz="2400" b="1" dirty="0" err="1">
                <a:solidFill>
                  <a:schemeClr val="tx1"/>
                </a:solidFill>
              </a:rPr>
              <a:t>markers</a:t>
            </a:r>
            <a:r>
              <a:rPr lang="pt-PT" sz="2400" b="1" dirty="0">
                <a:solidFill>
                  <a:schemeClr val="tx1"/>
                </a:solidFill>
              </a:rPr>
              <a:t> </a:t>
            </a:r>
            <a:br>
              <a:rPr lang="pt-PT" sz="2400" b="1" dirty="0">
                <a:solidFill>
                  <a:schemeClr val="tx1"/>
                </a:solidFill>
              </a:rPr>
            </a:br>
            <a:endParaRPr lang="pt-PT" sz="2400" b="1" dirty="0">
              <a:solidFill>
                <a:schemeClr val="tx1"/>
              </a:solidFill>
            </a:endParaRPr>
          </a:p>
          <a:p>
            <a:pPr algn="ctr"/>
            <a:r>
              <a:rPr lang="pt-PT" sz="2000" dirty="0">
                <a:solidFill>
                  <a:schemeClr val="tx1"/>
                </a:solidFill>
              </a:rPr>
              <a:t>Purificação Silvano &amp; Mariana </a:t>
            </a:r>
            <a:r>
              <a:rPr lang="pt-PT" sz="2000" dirty="0" err="1">
                <a:solidFill>
                  <a:schemeClr val="tx1"/>
                </a:solidFill>
              </a:rPr>
              <a:t>Damova</a:t>
            </a:r>
            <a:endParaRPr lang="pt-PT" sz="2000" dirty="0">
              <a:solidFill>
                <a:schemeClr val="tx1"/>
              </a:solidFill>
            </a:endParaRPr>
          </a:p>
          <a:p>
            <a:pPr algn="ctr"/>
            <a:endParaRPr lang="pt-PT" sz="2000" dirty="0">
              <a:solidFill>
                <a:schemeClr val="tx1"/>
              </a:solidFill>
            </a:endParaRPr>
          </a:p>
          <a:p>
            <a:pPr algn="ctr"/>
            <a:r>
              <a:rPr lang="pt-PT" sz="1600" dirty="0" err="1">
                <a:solidFill>
                  <a:schemeClr val="tx1"/>
                </a:solidFill>
              </a:rPr>
              <a:t>University</a:t>
            </a:r>
            <a:r>
              <a:rPr lang="pt-PT" sz="1600" dirty="0">
                <a:solidFill>
                  <a:schemeClr val="tx1"/>
                </a:solidFill>
              </a:rPr>
              <a:t> </a:t>
            </a:r>
            <a:r>
              <a:rPr lang="pt-PT" sz="1600" dirty="0" err="1">
                <a:solidFill>
                  <a:schemeClr val="tx1"/>
                </a:solidFill>
              </a:rPr>
              <a:t>of</a:t>
            </a:r>
            <a:r>
              <a:rPr lang="pt-PT" sz="1600" dirty="0">
                <a:solidFill>
                  <a:schemeClr val="tx1"/>
                </a:solidFill>
              </a:rPr>
              <a:t> Porto &amp; </a:t>
            </a:r>
            <a:r>
              <a:rPr lang="pt-PT" sz="1600" dirty="0" err="1">
                <a:solidFill>
                  <a:schemeClr val="tx1"/>
                </a:solidFill>
              </a:rPr>
              <a:t>Mozajka</a:t>
            </a:r>
            <a:r>
              <a:rPr lang="pt-PT" sz="1600" dirty="0">
                <a:solidFill>
                  <a:schemeClr val="tx1"/>
                </a:solidFill>
              </a:rPr>
              <a:t> </a:t>
            </a:r>
            <a:r>
              <a:rPr lang="pt-PT" sz="1600" dirty="0" err="1">
                <a:solidFill>
                  <a:schemeClr val="tx1"/>
                </a:solidFill>
              </a:rPr>
              <a:t>Ltd</a:t>
            </a:r>
            <a:r>
              <a:rPr lang="pt-PT" sz="1600" dirty="0">
                <a:solidFill>
                  <a:schemeClr val="tx1"/>
                </a:solidFill>
              </a:rPr>
              <a:t> </a:t>
            </a:r>
          </a:p>
          <a:p>
            <a:pPr algn="ctr"/>
            <a:r>
              <a:rPr lang="pt-PT" sz="1600" dirty="0" err="1">
                <a:solidFill>
                  <a:schemeClr val="tx1"/>
                </a:solidFill>
              </a:rPr>
              <a:t>msilvano@letras.up.pt</a:t>
            </a:r>
            <a:r>
              <a:rPr lang="pt-PT" sz="1600" dirty="0">
                <a:solidFill>
                  <a:schemeClr val="tx1"/>
                </a:solidFill>
              </a:rPr>
              <a:t> &amp; </a:t>
            </a:r>
            <a:r>
              <a:rPr lang="pt-PT" sz="1600" dirty="0" err="1">
                <a:solidFill>
                  <a:schemeClr val="tx1"/>
                </a:solidFill>
              </a:rPr>
              <a:t>mariana.damova@mozajka.co</a:t>
            </a:r>
            <a:endParaRPr lang="pt-PT" sz="1600" dirty="0">
              <a:solidFill>
                <a:schemeClr val="tx1"/>
              </a:solidFill>
            </a:endParaRPr>
          </a:p>
          <a:p>
            <a:pPr algn="ctr"/>
            <a:endParaRPr lang="pt-PT" sz="2400" dirty="0">
              <a:solidFill>
                <a:schemeClr val="tx1"/>
              </a:solidFill>
            </a:endParaRPr>
          </a:p>
        </p:txBody>
      </p:sp>
      <p:pic>
        <p:nvPicPr>
          <p:cNvPr id="4" name="Imagem 3" descr="Uma imagem com texto&#10;&#10;Descrição gerada automaticamente">
            <a:extLst>
              <a:ext uri="{FF2B5EF4-FFF2-40B4-BE49-F238E27FC236}">
                <a16:creationId xmlns:a16="http://schemas.microsoft.com/office/drawing/2014/main" id="{4ACBB676-413F-35A9-1CD7-25D862509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341" y="4580711"/>
            <a:ext cx="1080866" cy="425601"/>
          </a:xfrm>
          <a:prstGeom prst="rect">
            <a:avLst/>
          </a:prstGeom>
        </p:spPr>
      </p:pic>
      <p:pic>
        <p:nvPicPr>
          <p:cNvPr id="5" name="Imagem 4" descr="Uma imagem com texto, símbolo&#10;&#10;Descrição gerada automaticamente">
            <a:extLst>
              <a:ext uri="{FF2B5EF4-FFF2-40B4-BE49-F238E27FC236}">
                <a16:creationId xmlns:a16="http://schemas.microsoft.com/office/drawing/2014/main" id="{680595F9-18CF-DB1F-0580-F20594EB160A}"/>
              </a:ext>
            </a:extLst>
          </p:cNvPr>
          <p:cNvPicPr>
            <a:picLocks noChangeAspect="1"/>
          </p:cNvPicPr>
          <p:nvPr/>
        </p:nvPicPr>
        <p:blipFill>
          <a:blip r:embed="rId4"/>
          <a:stretch>
            <a:fillRect/>
          </a:stretch>
        </p:blipFill>
        <p:spPr>
          <a:xfrm>
            <a:off x="2522065" y="4603918"/>
            <a:ext cx="1483309" cy="514653"/>
          </a:xfrm>
          <a:prstGeom prst="rect">
            <a:avLst/>
          </a:prstGeom>
        </p:spPr>
      </p:pic>
      <p:pic>
        <p:nvPicPr>
          <p:cNvPr id="6" name="Google Shape;93;p1">
            <a:extLst>
              <a:ext uri="{FF2B5EF4-FFF2-40B4-BE49-F238E27FC236}">
                <a16:creationId xmlns:a16="http://schemas.microsoft.com/office/drawing/2014/main" id="{3C22F016-D9F0-314B-7A57-83CA83171630}"/>
              </a:ext>
            </a:extLst>
          </p:cNvPr>
          <p:cNvPicPr preferRelativeResize="0"/>
          <p:nvPr/>
        </p:nvPicPr>
        <p:blipFill rotWithShape="1">
          <a:blip r:embed="rId5">
            <a:alphaModFix/>
          </a:blip>
          <a:srcRect/>
          <a:stretch/>
        </p:blipFill>
        <p:spPr>
          <a:xfrm>
            <a:off x="4404232" y="4455253"/>
            <a:ext cx="1075126" cy="663318"/>
          </a:xfrm>
          <a:prstGeom prst="rect">
            <a:avLst/>
          </a:prstGeom>
          <a:noFill/>
          <a:ln>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5" name="Diagrama 4">
            <a:extLst>
              <a:ext uri="{FF2B5EF4-FFF2-40B4-BE49-F238E27FC236}">
                <a16:creationId xmlns:a16="http://schemas.microsoft.com/office/drawing/2014/main" id="{99AE3941-FB1C-A516-944B-E34848C1C48A}"/>
              </a:ext>
            </a:extLst>
          </p:cNvPr>
          <p:cNvGraphicFramePr/>
          <p:nvPr>
            <p:extLst>
              <p:ext uri="{D42A27DB-BD31-4B8C-83A1-F6EECF244321}">
                <p14:modId xmlns:p14="http://schemas.microsoft.com/office/powerpoint/2010/main" val="1902012760"/>
              </p:ext>
            </p:extLst>
          </p:nvPr>
        </p:nvGraphicFramePr>
        <p:xfrm>
          <a:off x="197963" y="783838"/>
          <a:ext cx="8776355" cy="412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eta para a Direita 1">
            <a:extLst>
              <a:ext uri="{FF2B5EF4-FFF2-40B4-BE49-F238E27FC236}">
                <a16:creationId xmlns:a16="http://schemas.microsoft.com/office/drawing/2014/main" id="{81723204-5C71-076E-37D7-D9ACE51D4B57}"/>
              </a:ext>
            </a:extLst>
          </p:cNvPr>
          <p:cNvSpPr/>
          <p:nvPr/>
        </p:nvSpPr>
        <p:spPr>
          <a:xfrm>
            <a:off x="3751867" y="3101420"/>
            <a:ext cx="1866507" cy="432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76C5B54E-4508-ED92-879D-B3FED79B2D5C}"/>
              </a:ext>
            </a:extLst>
          </p:cNvPr>
          <p:cNvSpPr txBox="1"/>
          <p:nvPr/>
        </p:nvSpPr>
        <p:spPr>
          <a:xfrm>
            <a:off x="3864989" y="2846810"/>
            <a:ext cx="1442301" cy="369332"/>
          </a:xfrm>
          <a:prstGeom prst="rect">
            <a:avLst/>
          </a:prstGeom>
          <a:noFill/>
        </p:spPr>
        <p:txBody>
          <a:bodyPr wrap="square" rtlCol="0">
            <a:spAutoFit/>
          </a:bodyPr>
          <a:lstStyle/>
          <a:p>
            <a:pPr algn="ctr"/>
            <a:r>
              <a:rPr lang="en-US" sz="1800" b="1" dirty="0">
                <a:solidFill>
                  <a:schemeClr val="accent4">
                    <a:lumMod val="50000"/>
                  </a:schemeClr>
                </a:solidFill>
              </a:rPr>
              <a:t>PLUGS IN</a:t>
            </a:r>
          </a:p>
        </p:txBody>
      </p:sp>
    </p:spTree>
    <p:extLst>
      <p:ext uri="{BB962C8B-B14F-4D97-AF65-F5344CB8AC3E}">
        <p14:creationId xmlns:p14="http://schemas.microsoft.com/office/powerpoint/2010/main" val="203459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7" name="Tabela 6">
            <a:extLst>
              <a:ext uri="{FF2B5EF4-FFF2-40B4-BE49-F238E27FC236}">
                <a16:creationId xmlns:a16="http://schemas.microsoft.com/office/drawing/2014/main" id="{777C600B-F360-7837-4B32-61A4E7FF19E8}"/>
              </a:ext>
            </a:extLst>
          </p:cNvPr>
          <p:cNvGraphicFramePr>
            <a:graphicFrameLocks noGrp="1"/>
          </p:cNvGraphicFramePr>
          <p:nvPr>
            <p:extLst>
              <p:ext uri="{D42A27DB-BD31-4B8C-83A1-F6EECF244321}">
                <p14:modId xmlns:p14="http://schemas.microsoft.com/office/powerpoint/2010/main" val="4195550640"/>
              </p:ext>
            </p:extLst>
          </p:nvPr>
        </p:nvGraphicFramePr>
        <p:xfrm>
          <a:off x="1113752" y="889062"/>
          <a:ext cx="4372648" cy="2504577"/>
        </p:xfrm>
        <a:graphic>
          <a:graphicData uri="http://schemas.openxmlformats.org/drawingml/2006/table">
            <a:tbl>
              <a:tblPr firstRow="1" firstCol="1" bandRow="1">
                <a:tableStyleId>{5C22544A-7EE6-4342-B048-85BDC9FD1C3A}</a:tableStyleId>
              </a:tblPr>
              <a:tblGrid>
                <a:gridCol w="1109580">
                  <a:extLst>
                    <a:ext uri="{9D8B030D-6E8A-4147-A177-3AD203B41FA5}">
                      <a16:colId xmlns:a16="http://schemas.microsoft.com/office/drawing/2014/main" val="1256234166"/>
                    </a:ext>
                  </a:extLst>
                </a:gridCol>
                <a:gridCol w="1183095">
                  <a:extLst>
                    <a:ext uri="{9D8B030D-6E8A-4147-A177-3AD203B41FA5}">
                      <a16:colId xmlns:a16="http://schemas.microsoft.com/office/drawing/2014/main" val="3126462383"/>
                    </a:ext>
                  </a:extLst>
                </a:gridCol>
                <a:gridCol w="1183095">
                  <a:extLst>
                    <a:ext uri="{9D8B030D-6E8A-4147-A177-3AD203B41FA5}">
                      <a16:colId xmlns:a16="http://schemas.microsoft.com/office/drawing/2014/main" val="1403814007"/>
                    </a:ext>
                  </a:extLst>
                </a:gridCol>
                <a:gridCol w="896878">
                  <a:extLst>
                    <a:ext uri="{9D8B030D-6E8A-4147-A177-3AD203B41FA5}">
                      <a16:colId xmlns:a16="http://schemas.microsoft.com/office/drawing/2014/main" val="3170650926"/>
                    </a:ext>
                  </a:extLst>
                </a:gridCol>
              </a:tblGrid>
              <a:tr h="143864">
                <a:tc gridSpan="4">
                  <a:txBody>
                    <a:bodyPr/>
                    <a:lstStyle/>
                    <a:p>
                      <a:pPr algn="ctr"/>
                      <a:r>
                        <a:rPr lang="en-US" sz="900">
                          <a:effectLst/>
                        </a:rPr>
                        <a:t>Discourse Relations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224525301"/>
                  </a:ext>
                </a:extLst>
              </a:tr>
              <a:tr h="143864">
                <a:tc rowSpan="2">
                  <a:txBody>
                    <a:bodyPr/>
                    <a:lstStyle/>
                    <a:p>
                      <a:pPr algn="ctr"/>
                      <a:r>
                        <a:rPr lang="en-US" sz="900">
                          <a:effectLst/>
                        </a:rPr>
                        <a:t>Asymmetric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gridSpan="2">
                  <a:txBody>
                    <a:bodyPr/>
                    <a:lstStyle/>
                    <a:p>
                      <a:pPr algn="ctr"/>
                      <a:r>
                        <a:rPr lang="en-US" sz="900">
                          <a:effectLst/>
                        </a:rPr>
                        <a:t>Semantic Role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hMerge="1">
                  <a:txBody>
                    <a:bodyPr/>
                    <a:lstStyle/>
                    <a:p>
                      <a:endParaRPr lang="en-GB"/>
                    </a:p>
                  </a:txBody>
                  <a:tcPr/>
                </a:tc>
                <a:tc rowSpan="2">
                  <a:txBody>
                    <a:bodyPr/>
                    <a:lstStyle/>
                    <a:p>
                      <a:pPr algn="ctr"/>
                      <a:r>
                        <a:rPr lang="en-US" sz="900">
                          <a:effectLst/>
                        </a:rPr>
                        <a:t>Symmetric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75850106"/>
                  </a:ext>
                </a:extLst>
              </a:tr>
              <a:tr h="143864">
                <a:tc vMerge="1">
                  <a:txBody>
                    <a:bodyPr/>
                    <a:lstStyle/>
                    <a:p>
                      <a:endParaRPr lang="en-GB"/>
                    </a:p>
                  </a:txBody>
                  <a:tcPr/>
                </a:tc>
                <a:tc>
                  <a:txBody>
                    <a:bodyPr/>
                    <a:lstStyle/>
                    <a:p>
                      <a:pPr algn="ctr"/>
                      <a:r>
                        <a:rPr lang="en-US" sz="900">
                          <a:effectLst/>
                        </a:rPr>
                        <a:t>Arg 1</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r>
                        <a:rPr lang="en-US" sz="900">
                          <a:effectLst/>
                        </a:rPr>
                        <a:t>Arg 2</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vMerge="1">
                  <a:txBody>
                    <a:bodyPr/>
                    <a:lstStyle/>
                    <a:p>
                      <a:endParaRPr lang="en-GB"/>
                    </a:p>
                  </a:txBody>
                  <a:tcPr/>
                </a:tc>
                <a:extLst>
                  <a:ext uri="{0D108BD9-81ED-4DB2-BD59-A6C34878D82A}">
                    <a16:rowId xmlns:a16="http://schemas.microsoft.com/office/drawing/2014/main" val="2430246694"/>
                  </a:ext>
                </a:extLst>
              </a:tr>
              <a:tr h="143864">
                <a:tc>
                  <a:txBody>
                    <a:bodyPr/>
                    <a:lstStyle/>
                    <a:p>
                      <a:r>
                        <a:rPr lang="en-US" sz="900">
                          <a:effectLst/>
                        </a:rPr>
                        <a:t>Cause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result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reason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Conjunction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391013926"/>
                  </a:ext>
                </a:extLst>
              </a:tr>
              <a:tr h="143864">
                <a:tc>
                  <a:txBody>
                    <a:bodyPr/>
                    <a:lstStyle/>
                    <a:p>
                      <a:r>
                        <a:rPr lang="en-US" sz="900">
                          <a:effectLst/>
                        </a:rPr>
                        <a:t>Expansion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narrative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expander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Contrast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89890102"/>
                  </a:ext>
                </a:extLst>
              </a:tr>
              <a:tr h="143864">
                <a:tc>
                  <a:txBody>
                    <a:bodyPr/>
                    <a:lstStyle/>
                    <a:p>
                      <a:r>
                        <a:rPr lang="en-US" sz="900">
                          <a:effectLst/>
                        </a:rPr>
                        <a:t>Asynchrony</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before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after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Synchrony</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20617732"/>
                  </a:ext>
                </a:extLst>
              </a:tr>
              <a:tr h="143864">
                <a:tc>
                  <a:txBody>
                    <a:bodyPr/>
                    <a:lstStyle/>
                    <a:p>
                      <a:r>
                        <a:rPr lang="en-US" sz="900">
                          <a:effectLst/>
                        </a:rPr>
                        <a:t>Concession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expectation raiser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expectation-denier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Similarity</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73981976"/>
                  </a:ext>
                </a:extLst>
              </a:tr>
              <a:tr h="202755">
                <a:tc>
                  <a:txBody>
                    <a:bodyPr/>
                    <a:lstStyle/>
                    <a:p>
                      <a:r>
                        <a:rPr lang="en-US" sz="900">
                          <a:effectLst/>
                        </a:rPr>
                        <a:t>Elaboration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broad</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specific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Disjunction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649652042"/>
                  </a:ext>
                </a:extLst>
              </a:tr>
              <a:tr h="143864">
                <a:tc>
                  <a:txBody>
                    <a:bodyPr/>
                    <a:lstStyle/>
                    <a:p>
                      <a:r>
                        <a:rPr lang="en-US" sz="900">
                          <a:effectLst/>
                        </a:rPr>
                        <a:t>Exemplification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set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instance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Restatement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106159355"/>
                  </a:ext>
                </a:extLst>
              </a:tr>
              <a:tr h="143864">
                <a:tc>
                  <a:txBody>
                    <a:bodyPr/>
                    <a:lstStyle/>
                    <a:p>
                      <a:r>
                        <a:rPr lang="en-US" sz="900">
                          <a:effectLst/>
                        </a:rPr>
                        <a:t>Manner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achievement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means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rowSpan="6">
                  <a:txBody>
                    <a:bodyPr/>
                    <a:lstStyle/>
                    <a:p>
                      <a:r>
                        <a:rPr lang="en-US" sz="900" dirty="0">
                          <a:effectLst/>
                        </a:rPr>
                        <a:t> </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036559408"/>
                  </a:ext>
                </a:extLst>
              </a:tr>
              <a:tr h="143864">
                <a:tc>
                  <a:txBody>
                    <a:bodyPr/>
                    <a:lstStyle/>
                    <a:p>
                      <a:r>
                        <a:rPr lang="en-US" sz="900">
                          <a:effectLst/>
                        </a:rPr>
                        <a:t>Condition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consequent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antecedent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vMerge="1">
                  <a:txBody>
                    <a:bodyPr/>
                    <a:lstStyle/>
                    <a:p>
                      <a:endParaRPr lang="en-GB"/>
                    </a:p>
                  </a:txBody>
                  <a:tcPr/>
                </a:tc>
                <a:extLst>
                  <a:ext uri="{0D108BD9-81ED-4DB2-BD59-A6C34878D82A}">
                    <a16:rowId xmlns:a16="http://schemas.microsoft.com/office/drawing/2014/main" val="2604852661"/>
                  </a:ext>
                </a:extLst>
              </a:tr>
              <a:tr h="287727">
                <a:tc>
                  <a:txBody>
                    <a:bodyPr/>
                    <a:lstStyle/>
                    <a:p>
                      <a:r>
                        <a:rPr lang="en-US" sz="900">
                          <a:effectLst/>
                        </a:rPr>
                        <a:t>Negative Condition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consequent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negated-antecedent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vMerge="1">
                  <a:txBody>
                    <a:bodyPr/>
                    <a:lstStyle/>
                    <a:p>
                      <a:endParaRPr lang="en-GB"/>
                    </a:p>
                  </a:txBody>
                  <a:tcPr/>
                </a:tc>
                <a:extLst>
                  <a:ext uri="{0D108BD9-81ED-4DB2-BD59-A6C34878D82A}">
                    <a16:rowId xmlns:a16="http://schemas.microsoft.com/office/drawing/2014/main" val="3994090571"/>
                  </a:ext>
                </a:extLst>
              </a:tr>
              <a:tr h="143864">
                <a:tc>
                  <a:txBody>
                    <a:bodyPr/>
                    <a:lstStyle/>
                    <a:p>
                      <a:r>
                        <a:rPr lang="en-US" sz="900">
                          <a:effectLst/>
                        </a:rPr>
                        <a:t>Purpose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enablement</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goal</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vMerge="1">
                  <a:txBody>
                    <a:bodyPr/>
                    <a:lstStyle/>
                    <a:p>
                      <a:endParaRPr lang="en-GB"/>
                    </a:p>
                  </a:txBody>
                  <a:tcPr/>
                </a:tc>
                <a:extLst>
                  <a:ext uri="{0D108BD9-81ED-4DB2-BD59-A6C34878D82A}">
                    <a16:rowId xmlns:a16="http://schemas.microsoft.com/office/drawing/2014/main" val="3371599928"/>
                  </a:ext>
                </a:extLst>
              </a:tr>
              <a:tr h="143864">
                <a:tc>
                  <a:txBody>
                    <a:bodyPr/>
                    <a:lstStyle/>
                    <a:p>
                      <a:r>
                        <a:rPr lang="en-US" sz="900">
                          <a:effectLst/>
                        </a:rPr>
                        <a:t>Exception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regular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exclusion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vMerge="1">
                  <a:txBody>
                    <a:bodyPr/>
                    <a:lstStyle/>
                    <a:p>
                      <a:endParaRPr lang="en-GB"/>
                    </a:p>
                  </a:txBody>
                  <a:tcPr/>
                </a:tc>
                <a:extLst>
                  <a:ext uri="{0D108BD9-81ED-4DB2-BD59-A6C34878D82A}">
                    <a16:rowId xmlns:a16="http://schemas.microsoft.com/office/drawing/2014/main" val="1266800357"/>
                  </a:ext>
                </a:extLst>
              </a:tr>
              <a:tr h="287727">
                <a:tc>
                  <a:txBody>
                    <a:bodyPr/>
                    <a:lstStyle/>
                    <a:p>
                      <a:r>
                        <a:rPr lang="en-US" sz="900">
                          <a:effectLst/>
                        </a:rPr>
                        <a:t>Substitution</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a:effectLst/>
                        </a:rPr>
                        <a:t>disfavoured-alternative</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r>
                        <a:rPr lang="en-US" sz="900" noProof="0" dirty="0" err="1">
                          <a:effectLst/>
                        </a:rPr>
                        <a:t>favoured</a:t>
                      </a:r>
                      <a:r>
                        <a:rPr lang="en-US" sz="900" noProof="0" dirty="0">
                          <a:effectLst/>
                        </a:rPr>
                        <a:t>-alternative</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vMerge="1">
                  <a:txBody>
                    <a:bodyPr/>
                    <a:lstStyle/>
                    <a:p>
                      <a:endParaRPr lang="en-GB"/>
                    </a:p>
                  </a:txBody>
                  <a:tcPr/>
                </a:tc>
                <a:extLst>
                  <a:ext uri="{0D108BD9-81ED-4DB2-BD59-A6C34878D82A}">
                    <a16:rowId xmlns:a16="http://schemas.microsoft.com/office/drawing/2014/main" val="1157525113"/>
                  </a:ext>
                </a:extLst>
              </a:tr>
            </a:tbl>
          </a:graphicData>
        </a:graphic>
      </p:graphicFrame>
      <p:graphicFrame>
        <p:nvGraphicFramePr>
          <p:cNvPr id="8" name="Tabela 7">
            <a:extLst>
              <a:ext uri="{FF2B5EF4-FFF2-40B4-BE49-F238E27FC236}">
                <a16:creationId xmlns:a16="http://schemas.microsoft.com/office/drawing/2014/main" id="{380509E2-ABCF-AE7B-7B66-5B4621539BDD}"/>
              </a:ext>
            </a:extLst>
          </p:cNvPr>
          <p:cNvGraphicFramePr>
            <a:graphicFrameLocks noGrp="1"/>
          </p:cNvGraphicFramePr>
          <p:nvPr>
            <p:extLst>
              <p:ext uri="{D42A27DB-BD31-4B8C-83A1-F6EECF244321}">
                <p14:modId xmlns:p14="http://schemas.microsoft.com/office/powerpoint/2010/main" val="1645601766"/>
              </p:ext>
            </p:extLst>
          </p:nvPr>
        </p:nvGraphicFramePr>
        <p:xfrm>
          <a:off x="5627802" y="2102177"/>
          <a:ext cx="3444055" cy="2965254"/>
        </p:xfrm>
        <a:graphic>
          <a:graphicData uri="http://schemas.openxmlformats.org/drawingml/2006/table">
            <a:tbl>
              <a:tblPr firstRow="1" firstCol="1" bandRow="1">
                <a:tableStyleId>{5C22544A-7EE6-4342-B048-85BDC9FD1C3A}</a:tableStyleId>
              </a:tblPr>
              <a:tblGrid>
                <a:gridCol w="1031807">
                  <a:extLst>
                    <a:ext uri="{9D8B030D-6E8A-4147-A177-3AD203B41FA5}">
                      <a16:colId xmlns:a16="http://schemas.microsoft.com/office/drawing/2014/main" val="3131919602"/>
                    </a:ext>
                  </a:extLst>
                </a:gridCol>
                <a:gridCol w="1240404">
                  <a:extLst>
                    <a:ext uri="{9D8B030D-6E8A-4147-A177-3AD203B41FA5}">
                      <a16:colId xmlns:a16="http://schemas.microsoft.com/office/drawing/2014/main" val="3645000200"/>
                    </a:ext>
                  </a:extLst>
                </a:gridCol>
                <a:gridCol w="1171844">
                  <a:extLst>
                    <a:ext uri="{9D8B030D-6E8A-4147-A177-3AD203B41FA5}">
                      <a16:colId xmlns:a16="http://schemas.microsoft.com/office/drawing/2014/main" val="2299786507"/>
                    </a:ext>
                  </a:extLst>
                </a:gridCol>
              </a:tblGrid>
              <a:tr h="123552">
                <a:tc gridSpan="2">
                  <a:txBody>
                    <a:bodyPr/>
                    <a:lstStyle/>
                    <a:p>
                      <a:pPr algn="ctr"/>
                      <a:r>
                        <a:rPr lang="en-US" sz="800">
                          <a:effectLst/>
                        </a:rPr>
                        <a:t>Communicative functions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0363" marR="50363" marT="0" marB="0"/>
                </a:tc>
                <a:tc hMerge="1">
                  <a:txBody>
                    <a:bodyPr/>
                    <a:lstStyle/>
                    <a:p>
                      <a:endParaRPr lang="en-GB"/>
                    </a:p>
                  </a:txBody>
                  <a:tcPr/>
                </a:tc>
                <a:tc rowSpan="2">
                  <a:txBody>
                    <a:bodyPr/>
                    <a:lstStyle/>
                    <a:p>
                      <a:pPr algn="ctr"/>
                      <a:r>
                        <a:rPr lang="en-US" sz="800">
                          <a:effectLst/>
                        </a:rPr>
                        <a:t>Qualifiers</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0363" marR="50363" marT="0" marB="0" anchor="ctr"/>
                </a:tc>
                <a:extLst>
                  <a:ext uri="{0D108BD9-81ED-4DB2-BD59-A6C34878D82A}">
                    <a16:rowId xmlns:a16="http://schemas.microsoft.com/office/drawing/2014/main" val="4260803693"/>
                  </a:ext>
                </a:extLst>
              </a:tr>
              <a:tr h="123552">
                <a:tc>
                  <a:txBody>
                    <a:bodyPr/>
                    <a:lstStyle/>
                    <a:p>
                      <a:pPr algn="ctr"/>
                      <a:r>
                        <a:rPr lang="en-US" sz="800">
                          <a:effectLst/>
                        </a:rPr>
                        <a:t>General</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0363" marR="50363" marT="0" marB="0"/>
                </a:tc>
                <a:tc>
                  <a:txBody>
                    <a:bodyPr/>
                    <a:lstStyle/>
                    <a:p>
                      <a:pPr algn="ctr"/>
                      <a:r>
                        <a:rPr lang="en-US" sz="800">
                          <a:effectLst/>
                        </a:rPr>
                        <a:t>Dimension-specific</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50363" marR="50363" marT="0" marB="0"/>
                </a:tc>
                <a:tc vMerge="1">
                  <a:txBody>
                    <a:bodyPr/>
                    <a:lstStyle/>
                    <a:p>
                      <a:endParaRPr lang="en-GB"/>
                    </a:p>
                  </a:txBody>
                  <a:tcPr/>
                </a:tc>
                <a:extLst>
                  <a:ext uri="{0D108BD9-81ED-4DB2-BD59-A6C34878D82A}">
                    <a16:rowId xmlns:a16="http://schemas.microsoft.com/office/drawing/2014/main" val="673238025"/>
                  </a:ext>
                </a:extLst>
              </a:tr>
              <a:tr h="2718150">
                <a:tc>
                  <a:txBody>
                    <a:bodyPr/>
                    <a:lstStyle/>
                    <a:p>
                      <a:r>
                        <a:rPr lang="en-US" sz="800" dirty="0" err="1">
                          <a:effectLst/>
                        </a:rPr>
                        <a:t>checkQuestion</a:t>
                      </a:r>
                      <a:endParaRPr lang="pt-PT" sz="1100" dirty="0">
                        <a:effectLst/>
                      </a:endParaRPr>
                    </a:p>
                    <a:p>
                      <a:r>
                        <a:rPr lang="en-US" sz="800" dirty="0">
                          <a:effectLst/>
                        </a:rPr>
                        <a:t>inform</a:t>
                      </a:r>
                      <a:br>
                        <a:rPr lang="en-US" sz="800" dirty="0">
                          <a:effectLst/>
                        </a:rPr>
                      </a:br>
                      <a:r>
                        <a:rPr lang="en-US" sz="800" dirty="0">
                          <a:effectLst/>
                        </a:rPr>
                        <a:t>agreement </a:t>
                      </a:r>
                      <a:endParaRPr lang="pt-PT" sz="1100" dirty="0">
                        <a:effectLst/>
                      </a:endParaRPr>
                    </a:p>
                    <a:p>
                      <a:r>
                        <a:rPr lang="en-US" sz="800" dirty="0">
                          <a:effectLst/>
                        </a:rPr>
                        <a:t>disagreement </a:t>
                      </a:r>
                      <a:endParaRPr lang="pt-PT" sz="1100" dirty="0">
                        <a:effectLst/>
                      </a:endParaRPr>
                    </a:p>
                    <a:p>
                      <a:r>
                        <a:rPr lang="en-US" sz="800" dirty="0">
                          <a:effectLst/>
                        </a:rPr>
                        <a:t>correction</a:t>
                      </a:r>
                      <a:br>
                        <a:rPr lang="en-US" sz="800" dirty="0">
                          <a:effectLst/>
                        </a:rPr>
                      </a:br>
                      <a:r>
                        <a:rPr lang="en-US" sz="800" dirty="0">
                          <a:effectLst/>
                        </a:rPr>
                        <a:t>answer</a:t>
                      </a:r>
                      <a:br>
                        <a:rPr lang="en-US" sz="800" dirty="0">
                          <a:effectLst/>
                        </a:rPr>
                      </a:br>
                      <a:r>
                        <a:rPr lang="en-US" sz="800" dirty="0">
                          <a:effectLst/>
                        </a:rPr>
                        <a:t>confirm</a:t>
                      </a:r>
                      <a:br>
                        <a:rPr lang="en-US" sz="800" dirty="0">
                          <a:effectLst/>
                        </a:rPr>
                      </a:br>
                      <a:r>
                        <a:rPr lang="en-US" sz="800" dirty="0">
                          <a:effectLst/>
                        </a:rPr>
                        <a:t>disconfirm</a:t>
                      </a:r>
                      <a:endParaRPr lang="pt-PT" sz="1100" dirty="0">
                        <a:effectLst/>
                      </a:endParaRPr>
                    </a:p>
                    <a:p>
                      <a:r>
                        <a:rPr lang="en-US" sz="800" dirty="0">
                          <a:effectLst/>
                        </a:rPr>
                        <a:t>offer</a:t>
                      </a:r>
                      <a:endParaRPr lang="pt-PT" sz="1100" dirty="0">
                        <a:effectLst/>
                      </a:endParaRPr>
                    </a:p>
                    <a:p>
                      <a:r>
                        <a:rPr lang="en-US" sz="800" dirty="0">
                          <a:effectLst/>
                        </a:rPr>
                        <a:t>promise</a:t>
                      </a:r>
                      <a:endParaRPr lang="pt-PT" sz="1100" dirty="0">
                        <a:effectLst/>
                      </a:endParaRPr>
                    </a:p>
                    <a:p>
                      <a:r>
                        <a:rPr lang="en-US" sz="800" dirty="0" err="1">
                          <a:effectLst/>
                        </a:rPr>
                        <a:t>addressRequest</a:t>
                      </a:r>
                      <a:endParaRPr lang="pt-PT" sz="1100" dirty="0">
                        <a:effectLst/>
                      </a:endParaRPr>
                    </a:p>
                    <a:p>
                      <a:r>
                        <a:rPr lang="en-US" sz="800" dirty="0" err="1">
                          <a:effectLst/>
                        </a:rPr>
                        <a:t>acceptRequest</a:t>
                      </a:r>
                      <a:endParaRPr lang="pt-PT" sz="1100" dirty="0">
                        <a:effectLst/>
                      </a:endParaRPr>
                    </a:p>
                    <a:p>
                      <a:r>
                        <a:rPr lang="en-US" sz="800" dirty="0" err="1">
                          <a:effectLst/>
                        </a:rPr>
                        <a:t>declineRequest</a:t>
                      </a:r>
                      <a:endParaRPr lang="pt-PT" sz="1100" dirty="0">
                        <a:effectLst/>
                      </a:endParaRPr>
                    </a:p>
                    <a:p>
                      <a:r>
                        <a:rPr lang="en-US" sz="800" dirty="0" err="1">
                          <a:effectLst/>
                        </a:rPr>
                        <a:t>addressSuggest</a:t>
                      </a:r>
                      <a:endParaRPr lang="pt-PT" sz="1100" dirty="0">
                        <a:effectLst/>
                      </a:endParaRPr>
                    </a:p>
                    <a:p>
                      <a:r>
                        <a:rPr lang="en-US" sz="800" dirty="0" err="1">
                          <a:effectLst/>
                        </a:rPr>
                        <a:t>acceptSuggest</a:t>
                      </a:r>
                      <a:endParaRPr lang="pt-PT" sz="1100" dirty="0">
                        <a:effectLst/>
                      </a:endParaRPr>
                    </a:p>
                    <a:p>
                      <a:r>
                        <a:rPr lang="en-US" sz="800" dirty="0" err="1">
                          <a:effectLst/>
                        </a:rPr>
                        <a:t>declineSuggest</a:t>
                      </a:r>
                      <a:endParaRPr lang="pt-PT" sz="1100" dirty="0">
                        <a:effectLst/>
                      </a:endParaRPr>
                    </a:p>
                    <a:p>
                      <a:r>
                        <a:rPr lang="en-US" sz="800" dirty="0">
                          <a:effectLst/>
                        </a:rPr>
                        <a:t>request</a:t>
                      </a:r>
                      <a:endParaRPr lang="pt-PT" sz="1100" dirty="0">
                        <a:effectLst/>
                      </a:endParaRPr>
                    </a:p>
                    <a:p>
                      <a:r>
                        <a:rPr lang="en-US" sz="800" dirty="0">
                          <a:effectLst/>
                        </a:rPr>
                        <a:t>instruct</a:t>
                      </a:r>
                      <a:endParaRPr lang="pt-PT" sz="1100" dirty="0">
                        <a:effectLst/>
                      </a:endParaRPr>
                    </a:p>
                    <a:p>
                      <a:r>
                        <a:rPr lang="en-US" sz="800" dirty="0">
                          <a:effectLst/>
                        </a:rPr>
                        <a:t>suggest</a:t>
                      </a:r>
                      <a:endParaRPr lang="pt-PT" sz="1100" dirty="0">
                        <a:effectLst/>
                      </a:endParaRPr>
                    </a:p>
                    <a:p>
                      <a:r>
                        <a:rPr lang="en-US" sz="800" dirty="0" err="1">
                          <a:effectLst/>
                        </a:rPr>
                        <a:t>addressOffer</a:t>
                      </a:r>
                      <a:endParaRPr lang="pt-PT" sz="1100" dirty="0">
                        <a:effectLst/>
                      </a:endParaRPr>
                    </a:p>
                    <a:p>
                      <a:r>
                        <a:rPr lang="en-US" sz="800" dirty="0" err="1">
                          <a:effectLst/>
                        </a:rPr>
                        <a:t>acceptOffer</a:t>
                      </a:r>
                      <a:endParaRPr lang="pt-PT" sz="1100" dirty="0">
                        <a:effectLst/>
                      </a:endParaRPr>
                    </a:p>
                    <a:p>
                      <a:r>
                        <a:rPr lang="en-US" sz="800" dirty="0" err="1">
                          <a:effectLst/>
                        </a:rPr>
                        <a:t>declineOffer</a:t>
                      </a:r>
                      <a:endParaRPr lang="pt-PT"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363" marR="50363" marT="0" marB="0"/>
                </a:tc>
                <a:tc>
                  <a:txBody>
                    <a:bodyPr/>
                    <a:lstStyle/>
                    <a:p>
                      <a:r>
                        <a:rPr lang="en-US" sz="800" dirty="0" err="1">
                          <a:effectLst/>
                        </a:rPr>
                        <a:t>autoPositive</a:t>
                      </a:r>
                      <a:r>
                        <a:rPr lang="en-US" sz="800" dirty="0">
                          <a:effectLst/>
                        </a:rPr>
                        <a:t> </a:t>
                      </a:r>
                      <a:endParaRPr lang="pt-PT" sz="1100" dirty="0">
                        <a:effectLst/>
                      </a:endParaRPr>
                    </a:p>
                    <a:p>
                      <a:r>
                        <a:rPr lang="en-US" sz="800" dirty="0" err="1">
                          <a:effectLst/>
                        </a:rPr>
                        <a:t>autoNegative</a:t>
                      </a:r>
                      <a:endParaRPr lang="pt-PT" sz="1100" dirty="0">
                        <a:effectLst/>
                      </a:endParaRPr>
                    </a:p>
                    <a:p>
                      <a:r>
                        <a:rPr lang="en-US" sz="800" dirty="0" err="1">
                          <a:effectLst/>
                        </a:rPr>
                        <a:t>alloPositive</a:t>
                      </a:r>
                      <a:r>
                        <a:rPr lang="en-US" sz="800" dirty="0">
                          <a:effectLst/>
                        </a:rPr>
                        <a:t> </a:t>
                      </a:r>
                      <a:endParaRPr lang="pt-PT" sz="1100" dirty="0">
                        <a:effectLst/>
                      </a:endParaRPr>
                    </a:p>
                    <a:p>
                      <a:r>
                        <a:rPr lang="en-US" sz="800" dirty="0" err="1">
                          <a:effectLst/>
                        </a:rPr>
                        <a:t>alloNegative</a:t>
                      </a:r>
                      <a:r>
                        <a:rPr lang="en-US" sz="800" dirty="0">
                          <a:effectLst/>
                        </a:rPr>
                        <a:t> </a:t>
                      </a:r>
                      <a:endParaRPr lang="pt-PT" sz="1100" dirty="0">
                        <a:effectLst/>
                      </a:endParaRPr>
                    </a:p>
                    <a:p>
                      <a:r>
                        <a:rPr lang="en-US" sz="800" dirty="0" err="1">
                          <a:effectLst/>
                        </a:rPr>
                        <a:t>feedbackElicitation</a:t>
                      </a:r>
                      <a:r>
                        <a:rPr lang="en-US" sz="800" dirty="0">
                          <a:effectLst/>
                        </a:rPr>
                        <a:t> </a:t>
                      </a:r>
                      <a:endParaRPr lang="pt-PT" sz="1100" dirty="0">
                        <a:effectLst/>
                      </a:endParaRPr>
                    </a:p>
                    <a:p>
                      <a:r>
                        <a:rPr lang="en-US" sz="800" dirty="0">
                          <a:effectLst/>
                        </a:rPr>
                        <a:t>stalling </a:t>
                      </a:r>
                      <a:endParaRPr lang="pt-PT" sz="1100" dirty="0">
                        <a:effectLst/>
                      </a:endParaRPr>
                    </a:p>
                    <a:p>
                      <a:r>
                        <a:rPr lang="en-US" sz="800" dirty="0">
                          <a:effectLst/>
                        </a:rPr>
                        <a:t>pausing</a:t>
                      </a:r>
                      <a:endParaRPr lang="pt-PT" sz="1100" dirty="0">
                        <a:effectLst/>
                      </a:endParaRPr>
                    </a:p>
                    <a:p>
                      <a:r>
                        <a:rPr lang="en-US" sz="800" dirty="0" err="1">
                          <a:effectLst/>
                        </a:rPr>
                        <a:t>interactionStructuring</a:t>
                      </a:r>
                      <a:r>
                        <a:rPr lang="en-US" sz="800" dirty="0">
                          <a:effectLst/>
                        </a:rPr>
                        <a:t> </a:t>
                      </a:r>
                      <a:endParaRPr lang="pt-PT" sz="1100" dirty="0">
                        <a:effectLst/>
                      </a:endParaRPr>
                    </a:p>
                    <a:p>
                      <a:r>
                        <a:rPr lang="en-US" sz="800" dirty="0">
                          <a:effectLst/>
                        </a:rPr>
                        <a:t>opening</a:t>
                      </a:r>
                      <a:endParaRPr lang="pt-PT" sz="1100" dirty="0">
                        <a:effectLst/>
                      </a:endParaRPr>
                    </a:p>
                    <a:p>
                      <a:r>
                        <a:rPr lang="en-US" sz="800" dirty="0" err="1">
                          <a:effectLst/>
                        </a:rPr>
                        <a:t>topicShift</a:t>
                      </a:r>
                      <a:br>
                        <a:rPr lang="en-US" sz="800" dirty="0">
                          <a:effectLst/>
                        </a:rPr>
                      </a:br>
                      <a:r>
                        <a:rPr lang="en-US" sz="800" dirty="0" err="1">
                          <a:effectLst/>
                        </a:rPr>
                        <a:t>selfError</a:t>
                      </a:r>
                      <a:endParaRPr lang="pt-PT" sz="1100" dirty="0">
                        <a:effectLst/>
                      </a:endParaRPr>
                    </a:p>
                    <a:p>
                      <a:r>
                        <a:rPr lang="en-US" sz="800" dirty="0">
                          <a:effectLst/>
                        </a:rPr>
                        <a:t>retraction</a:t>
                      </a:r>
                      <a:endParaRPr lang="pt-PT" sz="1100" dirty="0">
                        <a:effectLst/>
                      </a:endParaRPr>
                    </a:p>
                    <a:p>
                      <a:r>
                        <a:rPr lang="en-US" sz="800" dirty="0" err="1">
                          <a:effectLst/>
                        </a:rPr>
                        <a:t>selfCorrection</a:t>
                      </a:r>
                      <a:endParaRPr lang="pt-PT" sz="1100" dirty="0">
                        <a:effectLst/>
                      </a:endParaRPr>
                    </a:p>
                    <a:p>
                      <a:r>
                        <a:rPr lang="en-US" sz="800" dirty="0" err="1">
                          <a:effectLst/>
                        </a:rPr>
                        <a:t>initGreeting</a:t>
                      </a:r>
                      <a:br>
                        <a:rPr lang="en-US" sz="800" dirty="0">
                          <a:effectLst/>
                        </a:rPr>
                      </a:br>
                      <a:r>
                        <a:rPr lang="en-US" sz="800" dirty="0" err="1">
                          <a:effectLst/>
                        </a:rPr>
                        <a:t>initSelfIntroduction</a:t>
                      </a:r>
                      <a:endParaRPr lang="pt-PT" sz="1100" dirty="0">
                        <a:effectLst/>
                      </a:endParaRPr>
                    </a:p>
                    <a:p>
                      <a:r>
                        <a:rPr lang="en-US" sz="800" dirty="0">
                          <a:effectLst/>
                        </a:rPr>
                        <a:t>apology </a:t>
                      </a:r>
                      <a:endParaRPr lang="pt-PT" sz="1100" dirty="0">
                        <a:effectLst/>
                      </a:endParaRPr>
                    </a:p>
                    <a:p>
                      <a:r>
                        <a:rPr lang="en-US" sz="800" dirty="0">
                          <a:effectLst/>
                        </a:rPr>
                        <a:t>thanking</a:t>
                      </a:r>
                      <a:endParaRPr lang="pt-PT" sz="1100" dirty="0">
                        <a:effectLst/>
                      </a:endParaRPr>
                    </a:p>
                    <a:p>
                      <a:r>
                        <a:rPr lang="en-US" sz="800" dirty="0" err="1">
                          <a:effectLst/>
                        </a:rPr>
                        <a:t>initGoodbye</a:t>
                      </a:r>
                      <a:endParaRPr lang="pt-PT" sz="1100" dirty="0">
                        <a:effectLst/>
                      </a:endParaRPr>
                    </a:p>
                    <a:p>
                      <a:r>
                        <a:rPr lang="en-US" sz="800" dirty="0">
                          <a:effectLst/>
                        </a:rPr>
                        <a:t>compliment</a:t>
                      </a:r>
                      <a:endParaRPr lang="pt-PT" sz="1100" dirty="0">
                        <a:effectLst/>
                      </a:endParaRPr>
                    </a:p>
                    <a:p>
                      <a:r>
                        <a:rPr lang="en-US" sz="800" dirty="0">
                          <a:effectLst/>
                        </a:rPr>
                        <a:t>congratulation</a:t>
                      </a:r>
                      <a:endParaRPr lang="pt-PT" sz="1100" dirty="0">
                        <a:effectLst/>
                      </a:endParaRPr>
                    </a:p>
                    <a:p>
                      <a:r>
                        <a:rPr lang="en-US" sz="800" dirty="0" err="1">
                          <a:effectLst/>
                        </a:rPr>
                        <a:t>sympathyExpression</a:t>
                      </a:r>
                      <a:endParaRPr lang="pt-PT" sz="1100" dirty="0">
                        <a:effectLst/>
                      </a:endParaRPr>
                    </a:p>
                    <a:p>
                      <a:r>
                        <a:rPr lang="en-US" sz="800" dirty="0" err="1">
                          <a:effectLst/>
                        </a:rPr>
                        <a:t>contactCheck</a:t>
                      </a:r>
                      <a:endParaRPr lang="pt-PT"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0363" marR="50363" marT="0" marB="0"/>
                </a:tc>
                <a:tc>
                  <a:txBody>
                    <a:bodyPr/>
                    <a:lstStyle/>
                    <a:p>
                      <a:r>
                        <a:rPr lang="en-US" sz="800" dirty="0">
                          <a:effectLst/>
                        </a:rPr>
                        <a:t>conditional/ unconditional</a:t>
                      </a:r>
                      <a:endParaRPr lang="pt-PT" sz="1100" dirty="0">
                        <a:effectLst/>
                      </a:endParaRPr>
                    </a:p>
                    <a:p>
                      <a:r>
                        <a:rPr lang="en-US" sz="800" dirty="0">
                          <a:effectLst/>
                        </a:rPr>
                        <a:t>certain/uncertain</a:t>
                      </a:r>
                      <a:endParaRPr lang="pt-PT" sz="1100" dirty="0">
                        <a:effectLst/>
                      </a:endParaRPr>
                    </a:p>
                    <a:p>
                      <a:r>
                        <a:rPr lang="en-US" sz="800" dirty="0">
                          <a:effectLst/>
                        </a:rPr>
                        <a:t>positive/ negative</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0363" marR="50363" marT="0" marB="0"/>
                </a:tc>
                <a:extLst>
                  <a:ext uri="{0D108BD9-81ED-4DB2-BD59-A6C34878D82A}">
                    <a16:rowId xmlns:a16="http://schemas.microsoft.com/office/drawing/2014/main" val="1908564891"/>
                  </a:ext>
                </a:extLst>
              </a:tr>
            </a:tbl>
          </a:graphicData>
        </a:graphic>
      </p:graphicFrame>
    </p:spTree>
    <p:extLst>
      <p:ext uri="{BB962C8B-B14F-4D97-AF65-F5344CB8AC3E}">
        <p14:creationId xmlns:p14="http://schemas.microsoft.com/office/powerpoint/2010/main" val="25947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1385740"/>
          </a:xfrm>
          <a:prstGeom prst="rect">
            <a:avLst/>
          </a:prstGeom>
          <a:ln>
            <a:solidFill>
              <a:schemeClr val="tx1"/>
            </a:solidFill>
          </a:ln>
        </p:spPr>
        <p:txBody>
          <a:bodyPr spcFirstLastPara="1" wrap="square" lIns="91425" tIns="91425" rIns="91425" bIns="91425" anchor="t" anchorCtr="0">
            <a:noAutofit/>
          </a:bodyPr>
          <a:lstStyle/>
          <a:p>
            <a:pPr marL="457200" lvl="0" indent="-457200">
              <a:buClr>
                <a:schemeClr val="accent1">
                  <a:lumMod val="60000"/>
                  <a:lumOff val="40000"/>
                </a:schemeClr>
              </a:buClr>
              <a:buFont typeface="+mj-lt"/>
              <a:buAutoNum type="arabicParenR" startAt="4"/>
            </a:pPr>
            <a:r>
              <a:rPr lang="en-US" sz="2000" dirty="0">
                <a:solidFill>
                  <a:schemeClr val="bg1"/>
                </a:solidFill>
              </a:rPr>
              <a:t>It turns out that rarely do we practice under the types of conditions we’re actually going to perform under, and </a:t>
            </a:r>
            <a:r>
              <a:rPr lang="en-US" sz="2000" b="1" dirty="0">
                <a:solidFill>
                  <a:schemeClr val="accent2">
                    <a:lumMod val="75000"/>
                  </a:schemeClr>
                </a:solidFill>
              </a:rPr>
              <a:t>as a result</a:t>
            </a:r>
            <a:r>
              <a:rPr lang="en-US" sz="2000" dirty="0">
                <a:solidFill>
                  <a:schemeClr val="bg1"/>
                </a:solidFill>
              </a:rPr>
              <a:t>, when all eyes are on us, we sometimes flub our performance. </a:t>
            </a:r>
            <a:r>
              <a:rPr lang="en-US" sz="2000" b="1" dirty="0">
                <a:solidFill>
                  <a:schemeClr val="accent2">
                    <a:lumMod val="75000"/>
                  </a:schemeClr>
                </a:solidFill>
              </a:rPr>
              <a:t>Cause</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85;p14">
            <a:extLst>
              <a:ext uri="{FF2B5EF4-FFF2-40B4-BE49-F238E27FC236}">
                <a16:creationId xmlns:a16="http://schemas.microsoft.com/office/drawing/2014/main" id="{CB1122BB-E376-4899-0DB3-29DA6340C780}"/>
              </a:ext>
            </a:extLst>
          </p:cNvPr>
          <p:cNvSpPr txBox="1">
            <a:spLocks/>
          </p:cNvSpPr>
          <p:nvPr/>
        </p:nvSpPr>
        <p:spPr>
          <a:xfrm>
            <a:off x="1113751" y="2561957"/>
            <a:ext cx="7804005" cy="2190174"/>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457200" indent="-457200">
              <a:buClr>
                <a:schemeClr val="accent1">
                  <a:lumMod val="60000"/>
                  <a:lumOff val="40000"/>
                </a:schemeClr>
              </a:buClr>
              <a:buFont typeface="+mj-lt"/>
              <a:buAutoNum type="arabicParenR" startAt="5"/>
            </a:pPr>
            <a:r>
              <a:rPr lang="en-US" sz="2000" dirty="0">
                <a:solidFill>
                  <a:schemeClr val="bg1"/>
                </a:solidFill>
              </a:rPr>
              <a:t>Ah, earth’s oceans. They are beautiful, inspiring, life-sustaining. They are also, as you’re probably quite aware, more or less screwed. In the Seychelles, </a:t>
            </a:r>
            <a:r>
              <a:rPr lang="en-US" sz="2000" b="1" dirty="0">
                <a:solidFill>
                  <a:schemeClr val="accent2">
                    <a:lumMod val="75000"/>
                  </a:schemeClr>
                </a:solidFill>
              </a:rPr>
              <a:t>for example</a:t>
            </a:r>
            <a:r>
              <a:rPr lang="en-US" sz="2000" dirty="0">
                <a:solidFill>
                  <a:schemeClr val="bg1"/>
                </a:solidFill>
              </a:rPr>
              <a:t>, human activities and climate change have left corals bleached. Overfishing has caused fish stocks to plummet. </a:t>
            </a:r>
            <a:r>
              <a:rPr lang="en-US" sz="2000" b="1" dirty="0">
                <a:solidFill>
                  <a:schemeClr val="accent2">
                    <a:lumMod val="75000"/>
                  </a:schemeClr>
                </a:solidFill>
              </a:rPr>
              <a:t>Exemplification</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327499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1385740"/>
          </a:xfrm>
          <a:prstGeom prst="rect">
            <a:avLst/>
          </a:prstGeom>
          <a:ln>
            <a:solidFill>
              <a:schemeClr val="tx1"/>
            </a:solidFill>
          </a:ln>
        </p:spPr>
        <p:txBody>
          <a:bodyPr spcFirstLastPara="1" wrap="square" lIns="91425" tIns="91425" rIns="91425" bIns="91425" anchor="t" anchorCtr="0">
            <a:noAutofit/>
          </a:bodyPr>
          <a:lstStyle/>
          <a:p>
            <a:pPr marL="457200" lvl="0" indent="-457200">
              <a:buClr>
                <a:schemeClr val="accent1">
                  <a:lumMod val="60000"/>
                  <a:lumOff val="40000"/>
                </a:schemeClr>
              </a:buClr>
              <a:buFont typeface="+mj-lt"/>
              <a:buAutoNum type="arabicParenR" startAt="6"/>
            </a:pPr>
            <a:r>
              <a:rPr lang="en-US" sz="2000" dirty="0">
                <a:solidFill>
                  <a:schemeClr val="bg1"/>
                </a:solidFill>
              </a:rPr>
              <a:t>(Applause) Lakshmi </a:t>
            </a:r>
            <a:r>
              <a:rPr lang="en-US" sz="2000" dirty="0" err="1">
                <a:solidFill>
                  <a:schemeClr val="bg1"/>
                </a:solidFill>
              </a:rPr>
              <a:t>Pratury</a:t>
            </a:r>
            <a:r>
              <a:rPr lang="en-US" sz="2000" dirty="0">
                <a:solidFill>
                  <a:schemeClr val="bg1"/>
                </a:solidFill>
              </a:rPr>
              <a:t>: Just stay for a second. Just stay here for a second. (Applause) </a:t>
            </a:r>
            <a:r>
              <a:rPr lang="en-US" sz="2000" b="1" dirty="0">
                <a:solidFill>
                  <a:schemeClr val="accent2">
                    <a:lumMod val="75000"/>
                  </a:schemeClr>
                </a:solidFill>
              </a:rPr>
              <a:t>You know</a:t>
            </a:r>
            <a:r>
              <a:rPr lang="en-US" sz="2000" dirty="0">
                <a:solidFill>
                  <a:schemeClr val="bg1"/>
                </a:solidFill>
              </a:rPr>
              <a:t>, when I heard Simon’s – please sit down; I just want to talk to him for a second . </a:t>
            </a:r>
            <a:r>
              <a:rPr lang="en-US" sz="2000" b="1" dirty="0">
                <a:solidFill>
                  <a:schemeClr val="accent2">
                    <a:lumMod val="75000"/>
                  </a:schemeClr>
                </a:solidFill>
              </a:rPr>
              <a:t>Opening</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Google Shape;85;p14">
            <a:extLst>
              <a:ext uri="{FF2B5EF4-FFF2-40B4-BE49-F238E27FC236}">
                <a16:creationId xmlns:a16="http://schemas.microsoft.com/office/drawing/2014/main" id="{B0E2043C-223C-EEB7-812C-9E979AC74739}"/>
              </a:ext>
            </a:extLst>
          </p:cNvPr>
          <p:cNvSpPr txBox="1">
            <a:spLocks/>
          </p:cNvSpPr>
          <p:nvPr/>
        </p:nvSpPr>
        <p:spPr>
          <a:xfrm>
            <a:off x="1113750" y="2696576"/>
            <a:ext cx="7804005" cy="174395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457200" indent="-457200">
              <a:buClr>
                <a:schemeClr val="accent1">
                  <a:lumMod val="60000"/>
                  <a:lumOff val="40000"/>
                </a:schemeClr>
              </a:buClr>
              <a:buFont typeface="+mj-lt"/>
              <a:buAutoNum type="arabicParenR" startAt="7"/>
            </a:pPr>
            <a:r>
              <a:rPr lang="en-US" sz="2000" dirty="0">
                <a:solidFill>
                  <a:schemeClr val="bg1"/>
                </a:solidFill>
              </a:rPr>
              <a:t>And that is, there is a sudden emergence and rapid spread of a number of skills that are unique to human beings like tool use, the use of fire, the use of shelters, and, </a:t>
            </a:r>
            <a:r>
              <a:rPr lang="en-US" sz="2000" b="1" dirty="0">
                <a:solidFill>
                  <a:schemeClr val="accent2">
                    <a:lumMod val="75000"/>
                  </a:schemeClr>
                </a:solidFill>
              </a:rPr>
              <a:t>of course</a:t>
            </a:r>
            <a:r>
              <a:rPr lang="en-US" sz="2000" dirty="0">
                <a:solidFill>
                  <a:schemeClr val="bg1"/>
                </a:solidFill>
              </a:rPr>
              <a:t>, language, and the ability to read somebody else’s mind and interpret that person’s behavior. </a:t>
            </a:r>
            <a:r>
              <a:rPr lang="en-US" sz="2000" b="1" dirty="0">
                <a:solidFill>
                  <a:schemeClr val="accent2">
                    <a:lumMod val="75000"/>
                  </a:schemeClr>
                </a:solidFill>
              </a:rPr>
              <a:t>Confirm/ Certain</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58314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85;p14">
            <a:extLst>
              <a:ext uri="{FF2B5EF4-FFF2-40B4-BE49-F238E27FC236}">
                <a16:creationId xmlns:a16="http://schemas.microsoft.com/office/drawing/2014/main" id="{CB1122BB-E376-4899-0DB3-29DA6340C780}"/>
              </a:ext>
            </a:extLst>
          </p:cNvPr>
          <p:cNvSpPr txBox="1">
            <a:spLocks/>
          </p:cNvSpPr>
          <p:nvPr/>
        </p:nvSpPr>
        <p:spPr>
          <a:xfrm>
            <a:off x="1113752" y="1595456"/>
            <a:ext cx="7804005" cy="128417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457200" indent="-457200">
              <a:buClr>
                <a:schemeClr val="accent1">
                  <a:lumMod val="60000"/>
                  <a:lumOff val="40000"/>
                </a:schemeClr>
              </a:buClr>
              <a:buFont typeface="+mj-lt"/>
              <a:buAutoNum type="arabicParenR" startAt="8"/>
            </a:pPr>
            <a:r>
              <a:rPr lang="en-US" sz="2000" dirty="0">
                <a:solidFill>
                  <a:schemeClr val="bg1"/>
                </a:solidFill>
              </a:rPr>
              <a:t>Instead, so far, the measurements coming from the LHC show no signs of new particles or unexpected phenomena. </a:t>
            </a:r>
            <a:r>
              <a:rPr lang="en-US" sz="2000" b="1" dirty="0">
                <a:solidFill>
                  <a:schemeClr val="accent2">
                    <a:lumMod val="75000"/>
                  </a:schemeClr>
                </a:solidFill>
              </a:rPr>
              <a:t>Of course</a:t>
            </a:r>
            <a:r>
              <a:rPr lang="en-US" sz="2000" dirty="0">
                <a:solidFill>
                  <a:schemeClr val="bg1"/>
                </a:solidFill>
              </a:rPr>
              <a:t>, the verdict is not definitive. </a:t>
            </a:r>
            <a:r>
              <a:rPr lang="en-US" sz="2000" b="1" dirty="0">
                <a:solidFill>
                  <a:schemeClr val="accent2">
                    <a:lumMod val="75000"/>
                  </a:schemeClr>
                </a:solidFill>
              </a:rPr>
              <a:t>Expansion/ Confirm Certain</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169560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0" y="891107"/>
            <a:ext cx="7804005" cy="895547"/>
          </a:xfrm>
          <a:prstGeom prst="rect">
            <a:avLst/>
          </a:prstGeom>
          <a:ln>
            <a:solidFill>
              <a:schemeClr val="tx1"/>
            </a:solidFill>
          </a:ln>
        </p:spPr>
        <p:txBody>
          <a:bodyPr spcFirstLastPara="1" wrap="square" lIns="91425" tIns="91425" rIns="91425" bIns="91425" anchor="t" anchorCtr="0">
            <a:noAutofit/>
          </a:bodyPr>
          <a:lstStyle/>
          <a:p>
            <a:pPr marL="558800" lvl="0" indent="-342900">
              <a:buClr>
                <a:schemeClr val="accent1">
                  <a:lumMod val="60000"/>
                  <a:lumOff val="40000"/>
                </a:schemeClr>
              </a:buClr>
              <a:buFont typeface="Wingdings" pitchFamily="2" charset="2"/>
              <a:buChar char="v"/>
            </a:pPr>
            <a:r>
              <a:rPr lang="en-US" sz="2000" dirty="0">
                <a:solidFill>
                  <a:schemeClr val="bg1"/>
                </a:solidFill>
              </a:rPr>
              <a:t>Aim: determine the reliability and coverage of the proposed taxonomy</a:t>
            </a: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1" y="174237"/>
            <a:ext cx="7615469"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The proof of concept: experiment</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85;p14">
            <a:extLst>
              <a:ext uri="{FF2B5EF4-FFF2-40B4-BE49-F238E27FC236}">
                <a16:creationId xmlns:a16="http://schemas.microsoft.com/office/drawing/2014/main" id="{9B379731-9F23-F2C1-CDC8-A8347397F6CB}"/>
              </a:ext>
            </a:extLst>
          </p:cNvPr>
          <p:cNvSpPr txBox="1">
            <a:spLocks/>
          </p:cNvSpPr>
          <p:nvPr/>
        </p:nvSpPr>
        <p:spPr>
          <a:xfrm>
            <a:off x="1113749" y="1766937"/>
            <a:ext cx="7804005" cy="2985194"/>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v"/>
            </a:pPr>
            <a:r>
              <a:rPr lang="en-US" sz="2000" dirty="0">
                <a:solidFill>
                  <a:schemeClr val="bg1"/>
                </a:solidFill>
              </a:rPr>
              <a:t>Description of the experiment</a:t>
            </a:r>
          </a:p>
          <a:p>
            <a:pPr marL="215900">
              <a:buClr>
                <a:schemeClr val="accent1">
                  <a:lumMod val="60000"/>
                  <a:lumOff val="40000"/>
                </a:schemeClr>
              </a:buClr>
            </a:pPr>
            <a:endParaRPr lang="en-US" sz="2000" dirty="0">
              <a:solidFill>
                <a:schemeClr val="bg1"/>
              </a:solidFill>
            </a:endParaRPr>
          </a:p>
          <a:p>
            <a:pPr marL="760413" lvl="4" indent="-177800">
              <a:buClr>
                <a:schemeClr val="accent1">
                  <a:lumMod val="60000"/>
                  <a:lumOff val="40000"/>
                </a:schemeClr>
              </a:buClr>
              <a:buFont typeface="Wingdings" pitchFamily="2" charset="2"/>
              <a:buChar char="§"/>
            </a:pPr>
            <a:r>
              <a:rPr lang="en-US" sz="2000" dirty="0">
                <a:solidFill>
                  <a:schemeClr val="bg1"/>
                </a:solidFill>
              </a:rPr>
              <a:t>Dataset: 165 multiword discourse makers occurrences in 3 languages, English, European Portuguese and Bulgarian.</a:t>
            </a:r>
          </a:p>
          <a:p>
            <a:pPr marL="760413" lvl="4" indent="-177800">
              <a:buClr>
                <a:schemeClr val="accent1">
                  <a:lumMod val="60000"/>
                  <a:lumOff val="40000"/>
                </a:schemeClr>
              </a:buClr>
              <a:buFont typeface="Wingdings" pitchFamily="2" charset="2"/>
              <a:buChar char="§"/>
            </a:pPr>
            <a:r>
              <a:rPr lang="en-US" sz="2000" dirty="0">
                <a:solidFill>
                  <a:schemeClr val="bg1"/>
                </a:solidFill>
              </a:rPr>
              <a:t>Source: TED Talk transcripts</a:t>
            </a:r>
          </a:p>
          <a:p>
            <a:pPr marL="760413" lvl="4" indent="-177800">
              <a:buClr>
                <a:schemeClr val="accent1">
                  <a:lumMod val="60000"/>
                  <a:lumOff val="40000"/>
                </a:schemeClr>
              </a:buClr>
              <a:buFont typeface="Wingdings" pitchFamily="2" charset="2"/>
              <a:buChar char="§"/>
            </a:pPr>
            <a:r>
              <a:rPr lang="en-US" sz="2000" dirty="0">
                <a:solidFill>
                  <a:schemeClr val="bg1"/>
                </a:solidFill>
              </a:rPr>
              <a:t>Annotation procedure: </a:t>
            </a:r>
          </a:p>
          <a:p>
            <a:pPr marL="1119188" lvl="5" indent="-179388">
              <a:buClr>
                <a:schemeClr val="accent1">
                  <a:lumMod val="60000"/>
                  <a:lumOff val="40000"/>
                </a:schemeClr>
              </a:buClr>
              <a:buFont typeface="Arial" panose="020B0604020202020204" pitchFamily="34" charset="0"/>
              <a:buChar char="•"/>
            </a:pPr>
            <a:r>
              <a:rPr lang="en-US" sz="2000" dirty="0">
                <a:solidFill>
                  <a:schemeClr val="bg1"/>
                </a:solidFill>
              </a:rPr>
              <a:t>English as baseline</a:t>
            </a:r>
          </a:p>
          <a:p>
            <a:pPr marL="1119188" lvl="5" indent="-179388">
              <a:buClr>
                <a:schemeClr val="accent1">
                  <a:lumMod val="60000"/>
                  <a:lumOff val="40000"/>
                </a:schemeClr>
              </a:buClr>
              <a:buFont typeface="Arial" panose="020B0604020202020204" pitchFamily="34" charset="0"/>
              <a:buChar char="•"/>
            </a:pPr>
            <a:r>
              <a:rPr lang="en-US" sz="2000" dirty="0">
                <a:solidFill>
                  <a:schemeClr val="bg1"/>
                </a:solidFill>
              </a:rPr>
              <a:t>Annotation manual</a:t>
            </a:r>
          </a:p>
          <a:p>
            <a:pPr marL="1119188" lvl="5" indent="-179388">
              <a:buClr>
                <a:schemeClr val="accent1">
                  <a:lumMod val="60000"/>
                  <a:lumOff val="40000"/>
                </a:schemeClr>
              </a:buClr>
              <a:buFont typeface="Arial" panose="020B0604020202020204" pitchFamily="34" charset="0"/>
              <a:buChar char="•"/>
            </a:pPr>
            <a:r>
              <a:rPr lang="en-US" sz="2000" dirty="0">
                <a:solidFill>
                  <a:schemeClr val="bg1"/>
                </a:solidFill>
              </a:rPr>
              <a:t>Annotators of EP and BL – native speakers</a:t>
            </a:r>
          </a:p>
          <a:p>
            <a:pPr marL="939800" lvl="5">
              <a:buClr>
                <a:schemeClr val="accent1">
                  <a:lumMod val="60000"/>
                  <a:lumOff val="40000"/>
                </a:schemeClr>
              </a:buClr>
            </a:pP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330896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5" name="Tabela 4">
            <a:extLst>
              <a:ext uri="{FF2B5EF4-FFF2-40B4-BE49-F238E27FC236}">
                <a16:creationId xmlns:a16="http://schemas.microsoft.com/office/drawing/2014/main" id="{7349C4B1-D428-E3FE-6C51-C63AE993DA78}"/>
              </a:ext>
            </a:extLst>
          </p:cNvPr>
          <p:cNvGraphicFramePr>
            <a:graphicFrameLocks noGrp="1"/>
          </p:cNvGraphicFramePr>
          <p:nvPr>
            <p:extLst>
              <p:ext uri="{D42A27DB-BD31-4B8C-83A1-F6EECF244321}">
                <p14:modId xmlns:p14="http://schemas.microsoft.com/office/powerpoint/2010/main" val="529787665"/>
              </p:ext>
            </p:extLst>
          </p:nvPr>
        </p:nvGraphicFramePr>
        <p:xfrm>
          <a:off x="226243" y="278181"/>
          <a:ext cx="8691513" cy="4473950"/>
        </p:xfrm>
        <a:graphic>
          <a:graphicData uri="http://schemas.openxmlformats.org/drawingml/2006/table">
            <a:tbl>
              <a:tblPr firstRow="1" firstCol="1" bandRow="1">
                <a:tableStyleId>{5C22544A-7EE6-4342-B048-85BDC9FD1C3A}</a:tableStyleId>
              </a:tblPr>
              <a:tblGrid>
                <a:gridCol w="2173653">
                  <a:extLst>
                    <a:ext uri="{9D8B030D-6E8A-4147-A177-3AD203B41FA5}">
                      <a16:colId xmlns:a16="http://schemas.microsoft.com/office/drawing/2014/main" val="2426114519"/>
                    </a:ext>
                  </a:extLst>
                </a:gridCol>
                <a:gridCol w="2172620">
                  <a:extLst>
                    <a:ext uri="{9D8B030D-6E8A-4147-A177-3AD203B41FA5}">
                      <a16:colId xmlns:a16="http://schemas.microsoft.com/office/drawing/2014/main" val="1394464258"/>
                    </a:ext>
                  </a:extLst>
                </a:gridCol>
                <a:gridCol w="2172620">
                  <a:extLst>
                    <a:ext uri="{9D8B030D-6E8A-4147-A177-3AD203B41FA5}">
                      <a16:colId xmlns:a16="http://schemas.microsoft.com/office/drawing/2014/main" val="3537960150"/>
                    </a:ext>
                  </a:extLst>
                </a:gridCol>
                <a:gridCol w="2172620">
                  <a:extLst>
                    <a:ext uri="{9D8B030D-6E8A-4147-A177-3AD203B41FA5}">
                      <a16:colId xmlns:a16="http://schemas.microsoft.com/office/drawing/2014/main" val="2164956723"/>
                    </a:ext>
                  </a:extLst>
                </a:gridCol>
              </a:tblGrid>
              <a:tr h="572510">
                <a:tc>
                  <a:txBody>
                    <a:bodyPr/>
                    <a:lstStyle/>
                    <a:p>
                      <a:pPr algn="ctr">
                        <a:spcBef>
                          <a:spcPts val="1200"/>
                        </a:spcBef>
                        <a:spcAft>
                          <a:spcPts val="1200"/>
                        </a:spcAft>
                      </a:pPr>
                      <a:r>
                        <a:rPr lang="pt-PT" sz="1600" dirty="0" err="1">
                          <a:solidFill>
                            <a:schemeClr val="accent6">
                              <a:lumMod val="25000"/>
                            </a:schemeClr>
                          </a:solidFill>
                          <a:effectLst/>
                          <a:latin typeface="Quire Sans" panose="020B0502040400020003" pitchFamily="34" charset="0"/>
                          <a:cs typeface="Quire Sans" panose="020B0502040400020003" pitchFamily="34" charset="0"/>
                        </a:rPr>
                        <a:t>Discourse</a:t>
                      </a:r>
                      <a:r>
                        <a:rPr lang="pt-PT" sz="1600" dirty="0">
                          <a:solidFill>
                            <a:schemeClr val="accent6">
                              <a:lumMod val="25000"/>
                            </a:schemeClr>
                          </a:solidFill>
                          <a:effectLst/>
                          <a:latin typeface="Quire Sans" panose="020B0502040400020003" pitchFamily="34" charset="0"/>
                          <a:cs typeface="Quire Sans" panose="020B0502040400020003" pitchFamily="34" charset="0"/>
                        </a:rPr>
                        <a:t> </a:t>
                      </a:r>
                      <a:r>
                        <a:rPr lang="pt-PT" sz="1600" dirty="0" err="1">
                          <a:solidFill>
                            <a:schemeClr val="accent6">
                              <a:lumMod val="25000"/>
                            </a:schemeClr>
                          </a:solidFill>
                          <a:effectLst/>
                          <a:latin typeface="Quire Sans" panose="020B0502040400020003" pitchFamily="34" charset="0"/>
                          <a:cs typeface="Quire Sans" panose="020B0502040400020003" pitchFamily="34" charset="0"/>
                        </a:rPr>
                        <a:t>markers</a:t>
                      </a:r>
                      <a:r>
                        <a:rPr lang="pt-PT" sz="1600" dirty="0">
                          <a:solidFill>
                            <a:schemeClr val="accent6">
                              <a:lumMod val="25000"/>
                            </a:schemeClr>
                          </a:solidFill>
                          <a:effectLst/>
                          <a:latin typeface="Quire Sans" panose="020B0502040400020003" pitchFamily="34" charset="0"/>
                          <a:cs typeface="Quire Sans" panose="020B0502040400020003" pitchFamily="34" charset="0"/>
                        </a:rPr>
                        <a:t> </a:t>
                      </a:r>
                      <a:r>
                        <a:rPr lang="pt-PT" sz="1600" dirty="0" err="1">
                          <a:solidFill>
                            <a:schemeClr val="accent6">
                              <a:lumMod val="25000"/>
                            </a:schemeClr>
                          </a:solidFill>
                          <a:effectLst/>
                          <a:latin typeface="Quire Sans" panose="020B0502040400020003" pitchFamily="34" charset="0"/>
                          <a:cs typeface="Quire Sans" panose="020B0502040400020003" pitchFamily="34" charset="0"/>
                        </a:rPr>
                        <a:t>meaning</a:t>
                      </a:r>
                      <a:endParaRPr lang="pt-PT" sz="1600" dirty="0">
                        <a:solidFill>
                          <a:schemeClr val="accent6">
                            <a:lumMod val="25000"/>
                          </a:schemeClr>
                        </a:solidFill>
                        <a:effectLst/>
                        <a:latin typeface="Quire Sans" panose="020B0502040400020003" pitchFamily="34" charset="0"/>
                        <a:cs typeface="Quire Sans" panose="020B0502040400020003" pitchFamily="34" charset="0"/>
                      </a:endParaRPr>
                    </a:p>
                  </a:txBody>
                  <a:tcPr marL="68580" marR="68580" marT="0" marB="0" anchor="ctr"/>
                </a:tc>
                <a:tc>
                  <a:txBody>
                    <a:bodyPr/>
                    <a:lstStyle/>
                    <a:p>
                      <a:pPr algn="ctr"/>
                      <a:r>
                        <a:rPr lang="pt-PT" sz="1600" dirty="0" err="1">
                          <a:solidFill>
                            <a:schemeClr val="accent6">
                              <a:lumMod val="25000"/>
                            </a:schemeClr>
                          </a:solidFill>
                          <a:effectLst/>
                          <a:latin typeface="Quire Sans" panose="020B0502040400020003" pitchFamily="34" charset="0"/>
                          <a:cs typeface="Quire Sans" panose="020B0502040400020003" pitchFamily="34" charset="0"/>
                        </a:rPr>
                        <a:t>English</a:t>
                      </a:r>
                      <a:r>
                        <a:rPr lang="pt-PT" sz="1600" dirty="0">
                          <a:solidFill>
                            <a:schemeClr val="accent6">
                              <a:lumMod val="25000"/>
                            </a:schemeClr>
                          </a:solidFill>
                          <a:effectLst/>
                          <a:latin typeface="Quire Sans" panose="020B0502040400020003" pitchFamily="34" charset="0"/>
                          <a:cs typeface="Quire Sans" panose="020B0502040400020003" pitchFamily="34" charset="0"/>
                        </a:rPr>
                        <a:t> DM</a:t>
                      </a:r>
                      <a:r>
                        <a:rPr lang="en-US" sz="1600" dirty="0">
                          <a:solidFill>
                            <a:schemeClr val="accent6">
                              <a:lumMod val="25000"/>
                            </a:schemeClr>
                          </a:solidFill>
                          <a:effectLst/>
                          <a:latin typeface="Quire Sans" panose="020B0502040400020003" pitchFamily="34" charset="0"/>
                          <a:cs typeface="Quire Sans" panose="020B0502040400020003" pitchFamily="34" charset="0"/>
                        </a:rPr>
                        <a:t> </a:t>
                      </a:r>
                      <a:endParaRPr lang="pt-PT" sz="16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nchor="ctr"/>
                </a:tc>
                <a:tc>
                  <a:txBody>
                    <a:bodyPr/>
                    <a:lstStyle/>
                    <a:p>
                      <a:pPr algn="ctr"/>
                      <a:r>
                        <a:rPr lang="pt-PT" sz="16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Portuguese DM</a:t>
                      </a:r>
                    </a:p>
                  </a:txBody>
                  <a:tcPr marL="68580" marR="68580" marT="0" marB="0" anchor="ctr"/>
                </a:tc>
                <a:tc>
                  <a:txBody>
                    <a:bodyPr/>
                    <a:lstStyle/>
                    <a:p>
                      <a:pPr algn="ctr"/>
                      <a:r>
                        <a:rPr lang="pt-PT" sz="1600" dirty="0" err="1">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Bulgarian</a:t>
                      </a:r>
                      <a:r>
                        <a:rPr lang="pt-PT" sz="16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 DM</a:t>
                      </a:r>
                    </a:p>
                  </a:txBody>
                  <a:tcPr marL="68580" marR="68580" marT="0" marB="0" anchor="ctr"/>
                </a:tc>
                <a:extLst>
                  <a:ext uri="{0D108BD9-81ED-4DB2-BD59-A6C34878D82A}">
                    <a16:rowId xmlns:a16="http://schemas.microsoft.com/office/drawing/2014/main" val="3157465600"/>
                  </a:ext>
                </a:extLst>
              </a:tr>
              <a:tr h="221898">
                <a:tc>
                  <a:txBody>
                    <a:bodyPr/>
                    <a:lstStyle/>
                    <a:p>
                      <a:r>
                        <a:rPr lang="pt-PT" sz="1600" dirty="0" err="1">
                          <a:effectLst/>
                          <a:latin typeface="Quire Sans" panose="020B0502040400020003" pitchFamily="34" charset="0"/>
                          <a:cs typeface="Quire Sans" panose="020B0502040400020003" pitchFamily="34" charset="0"/>
                        </a:rPr>
                        <a:t>Exemplification</a:t>
                      </a:r>
                      <a:r>
                        <a:rPr lang="pt-PT" sz="1600" dirty="0">
                          <a:effectLst/>
                          <a:latin typeface="Quire Sans" panose="020B0502040400020003" pitchFamily="34" charset="0"/>
                          <a:cs typeface="Quire Sans" panose="020B0502040400020003" pitchFamily="34" charset="0"/>
                        </a:rPr>
                        <a:t> </a:t>
                      </a:r>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for example, for instance  </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por exemplo</a:t>
                      </a:r>
                    </a:p>
                  </a:txBody>
                  <a:tcPr marL="68580" marR="68580" marT="0" marB="0"/>
                </a:tc>
                <a:tc>
                  <a:txBody>
                    <a:bodyPr/>
                    <a:lstStyle/>
                    <a:p>
                      <a:pPr algn="just"/>
                      <a:r>
                        <a:rPr lang="az-Cyrl-AZ" sz="1600" dirty="0">
                          <a:effectLst/>
                          <a:latin typeface="Quire Sans" panose="020B0502040400020003" pitchFamily="34" charset="0"/>
                          <a:ea typeface="Times New Roman" panose="02020603050405020304" pitchFamily="18" charset="0"/>
                          <a:cs typeface="Quire Sans" panose="020B0502040400020003" pitchFamily="34" charset="0"/>
                        </a:rPr>
                        <a:t>например</a:t>
                      </a:r>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extLst>
                  <a:ext uri="{0D108BD9-81ED-4DB2-BD59-A6C34878D82A}">
                    <a16:rowId xmlns:a16="http://schemas.microsoft.com/office/drawing/2014/main" val="875425264"/>
                  </a:ext>
                </a:extLst>
              </a:tr>
              <a:tr h="221898">
                <a:tc>
                  <a:txBody>
                    <a:bodyPr/>
                    <a:lstStyle/>
                    <a:p>
                      <a:pPr algn="just"/>
                      <a:r>
                        <a:rPr lang="en-US" sz="1600" dirty="0">
                          <a:effectLst/>
                          <a:latin typeface="Quire Sans" panose="020B0502040400020003" pitchFamily="34" charset="0"/>
                          <a:cs typeface="Quire Sans" panose="020B0502040400020003" pitchFamily="34" charset="0"/>
                        </a:rPr>
                        <a:t>Elaboration</a:t>
                      </a:r>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in particular, to sum up  </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em suma (</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in sum</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pPr algn="just"/>
                      <a:r>
                        <a:rPr lang="az-Cyrl-AZ" sz="1600" dirty="0">
                          <a:effectLst/>
                          <a:latin typeface="Quire Sans" panose="020B0502040400020003" pitchFamily="34" charset="0"/>
                          <a:ea typeface="Times New Roman" panose="02020603050405020304" pitchFamily="18" charset="0"/>
                          <a:cs typeface="Quire Sans" panose="020B0502040400020003" pitchFamily="34" charset="0"/>
                        </a:rPr>
                        <a:t>Особено</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especially</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r>
                        <a:rPr lang="az-Cyrl-AZ" sz="1600" dirty="0">
                          <a:effectLst/>
                          <a:latin typeface="Quire Sans" panose="020B0502040400020003" pitchFamily="34" charset="0"/>
                          <a:ea typeface="Times New Roman" panose="02020603050405020304" pitchFamily="18" charset="0"/>
                          <a:cs typeface="Quire Sans" panose="020B0502040400020003" pitchFamily="34" charset="0"/>
                        </a:rPr>
                        <a:t>, в частност</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 (</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in particular</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extLst>
                  <a:ext uri="{0D108BD9-81ED-4DB2-BD59-A6C34878D82A}">
                    <a16:rowId xmlns:a16="http://schemas.microsoft.com/office/drawing/2014/main" val="304485841"/>
                  </a:ext>
                </a:extLst>
              </a:tr>
              <a:tr h="221898">
                <a:tc>
                  <a:txBody>
                    <a:bodyPr/>
                    <a:lstStyle/>
                    <a:p>
                      <a:pPr algn="just"/>
                      <a:r>
                        <a:rPr lang="en-US" sz="1600">
                          <a:effectLst/>
                          <a:latin typeface="Quire Sans" panose="020B0502040400020003" pitchFamily="34" charset="0"/>
                          <a:cs typeface="Quire Sans" panose="020B0502040400020003" pitchFamily="34" charset="0"/>
                        </a:rPr>
                        <a:t>Synchrony</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so far</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até agora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until</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now</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до сега </a:t>
                      </a:r>
                      <a:r>
                        <a:rPr lang="pt-PT" sz="1400" b="0" i="0" u="none" strike="noStrike" cap="none" dirty="0">
                          <a:solidFill>
                            <a:schemeClr val="dk1"/>
                          </a:solidFill>
                          <a:effectLst/>
                          <a:latin typeface="+mn-lt"/>
                          <a:ea typeface="+mn-ea"/>
                          <a:cs typeface="+mn-cs"/>
                          <a:sym typeface="Arial"/>
                        </a:rPr>
                        <a:t>(</a:t>
                      </a:r>
                      <a:r>
                        <a:rPr lang="pt-PT" sz="1400" b="0" i="1" u="none" strike="noStrike" cap="none" dirty="0" err="1">
                          <a:solidFill>
                            <a:schemeClr val="dk1"/>
                          </a:solidFill>
                          <a:effectLst/>
                          <a:latin typeface="+mn-lt"/>
                          <a:ea typeface="+mn-ea"/>
                          <a:cs typeface="+mn-cs"/>
                          <a:sym typeface="Arial"/>
                        </a:rPr>
                        <a:t>until</a:t>
                      </a:r>
                      <a:r>
                        <a:rPr lang="pt-PT" sz="1400" b="0" i="1" u="none" strike="noStrike" cap="none" dirty="0">
                          <a:solidFill>
                            <a:schemeClr val="dk1"/>
                          </a:solidFill>
                          <a:effectLst/>
                          <a:latin typeface="+mn-lt"/>
                          <a:ea typeface="+mn-ea"/>
                          <a:cs typeface="+mn-cs"/>
                          <a:sym typeface="Arial"/>
                        </a:rPr>
                        <a:t> </a:t>
                      </a:r>
                      <a:r>
                        <a:rPr lang="pt-PT" sz="1400" b="0" i="1" u="none" strike="noStrike" cap="none" dirty="0" err="1">
                          <a:solidFill>
                            <a:schemeClr val="dk1"/>
                          </a:solidFill>
                          <a:effectLst/>
                          <a:latin typeface="+mn-lt"/>
                          <a:ea typeface="+mn-ea"/>
                          <a:cs typeface="+mn-cs"/>
                          <a:sym typeface="Arial"/>
                        </a:rPr>
                        <a:t>now</a:t>
                      </a:r>
                      <a:r>
                        <a:rPr lang="pt-PT" sz="1400" b="0" i="0" u="none" strike="noStrike" cap="none" dirty="0">
                          <a:solidFill>
                            <a:schemeClr val="dk1"/>
                          </a:solidFill>
                          <a:effectLst/>
                          <a:latin typeface="+mn-lt"/>
                          <a:ea typeface="+mn-ea"/>
                          <a:cs typeface="+mn-cs"/>
                          <a:sym typeface="Arial"/>
                        </a:rPr>
                        <a:t>)</a:t>
                      </a:r>
                      <a:endParaRPr lang="az-Cyrl-AZ" sz="1600" dirty="0"/>
                    </a:p>
                  </a:txBody>
                  <a:tcPr marL="68580" marR="68580" marT="0" marB="0"/>
                </a:tc>
                <a:extLst>
                  <a:ext uri="{0D108BD9-81ED-4DB2-BD59-A6C34878D82A}">
                    <a16:rowId xmlns:a16="http://schemas.microsoft.com/office/drawing/2014/main" val="3468603301"/>
                  </a:ext>
                </a:extLst>
              </a:tr>
              <a:tr h="221898">
                <a:tc>
                  <a:txBody>
                    <a:bodyPr/>
                    <a:lstStyle/>
                    <a:p>
                      <a:pPr algn="just"/>
                      <a:r>
                        <a:rPr lang="en-US" sz="1600">
                          <a:effectLst/>
                          <a:latin typeface="Quire Sans" panose="020B0502040400020003" pitchFamily="34" charset="0"/>
                          <a:cs typeface="Quire Sans" panose="020B0502040400020003" pitchFamily="34" charset="0"/>
                        </a:rPr>
                        <a:t>Contrast</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on the one hand  </a:t>
                      </a:r>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por um lado </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от една стра- на </a:t>
                      </a:r>
                      <a:endParaRPr lang="az-Cyrl-AZ" sz="1600" dirty="0"/>
                    </a:p>
                  </a:txBody>
                  <a:tcPr marL="68580" marR="68580" marT="0" marB="0"/>
                </a:tc>
                <a:extLst>
                  <a:ext uri="{0D108BD9-81ED-4DB2-BD59-A6C34878D82A}">
                    <a16:rowId xmlns:a16="http://schemas.microsoft.com/office/drawing/2014/main" val="2113729411"/>
                  </a:ext>
                </a:extLst>
              </a:tr>
              <a:tr h="221898">
                <a:tc>
                  <a:txBody>
                    <a:bodyPr/>
                    <a:lstStyle/>
                    <a:p>
                      <a:pPr algn="just"/>
                      <a:r>
                        <a:rPr lang="en-US" sz="1600">
                          <a:effectLst/>
                          <a:latin typeface="Quire Sans" panose="020B0502040400020003" pitchFamily="34" charset="0"/>
                          <a:cs typeface="Quire Sans" panose="020B0502040400020003" pitchFamily="34" charset="0"/>
                        </a:rPr>
                        <a:t>Concession</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on the other hand  </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por outro lado</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от  друга страна </a:t>
                      </a:r>
                      <a:endParaRPr lang="az-Cyrl-AZ" sz="1600" dirty="0">
                        <a:effectLst/>
                      </a:endParaRPr>
                    </a:p>
                  </a:txBody>
                  <a:tcPr marL="68580" marR="68580" marT="0" marB="0"/>
                </a:tc>
                <a:extLst>
                  <a:ext uri="{0D108BD9-81ED-4DB2-BD59-A6C34878D82A}">
                    <a16:rowId xmlns:a16="http://schemas.microsoft.com/office/drawing/2014/main" val="1900650861"/>
                  </a:ext>
                </a:extLst>
              </a:tr>
              <a:tr h="221898">
                <a:tc>
                  <a:txBody>
                    <a:bodyPr/>
                    <a:lstStyle/>
                    <a:p>
                      <a:pPr algn="just"/>
                      <a:r>
                        <a:rPr lang="en-US" sz="1600">
                          <a:effectLst/>
                          <a:latin typeface="Quire Sans" panose="020B0502040400020003" pitchFamily="34" charset="0"/>
                          <a:cs typeface="Quire Sans" panose="020B0502040400020003" pitchFamily="34" charset="0"/>
                        </a:rPr>
                        <a:t>Conjunction</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on the other hand</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por outro lado</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от  друга страна </a:t>
                      </a:r>
                      <a:endParaRPr lang="az-Cyrl-AZ" sz="1600" dirty="0">
                        <a:effectLst/>
                      </a:endParaRPr>
                    </a:p>
                  </a:txBody>
                  <a:tcPr marL="68580" marR="68580" marT="0" marB="0"/>
                </a:tc>
                <a:extLst>
                  <a:ext uri="{0D108BD9-81ED-4DB2-BD59-A6C34878D82A}">
                    <a16:rowId xmlns:a16="http://schemas.microsoft.com/office/drawing/2014/main" val="1728635666"/>
                  </a:ext>
                </a:extLst>
              </a:tr>
              <a:tr h="221898">
                <a:tc>
                  <a:txBody>
                    <a:bodyPr/>
                    <a:lstStyle/>
                    <a:p>
                      <a:pPr algn="just"/>
                      <a:r>
                        <a:rPr lang="en-US" sz="1600">
                          <a:effectLst/>
                          <a:latin typeface="Quire Sans" panose="020B0502040400020003" pitchFamily="34" charset="0"/>
                          <a:cs typeface="Quire Sans" panose="020B0502040400020003" pitchFamily="34" charset="0"/>
                        </a:rPr>
                        <a:t>Restatement</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in other words, I mean  </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por outras palavras, noutras palavras, isto é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this</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is</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с други думи </a:t>
                      </a:r>
                      <a:r>
                        <a:rPr lang="pt-PT" sz="1400" b="0" i="0" u="none" strike="noStrike" cap="none" dirty="0">
                          <a:solidFill>
                            <a:schemeClr val="dk1"/>
                          </a:solidFill>
                          <a:effectLst/>
                          <a:latin typeface="+mn-lt"/>
                          <a:ea typeface="+mn-ea"/>
                          <a:cs typeface="+mn-cs"/>
                          <a:sym typeface="Arial"/>
                        </a:rPr>
                        <a:t>(</a:t>
                      </a:r>
                      <a:r>
                        <a:rPr lang="pt-PT" sz="1400" b="0" i="1" u="none" strike="noStrike" cap="none" dirty="0">
                          <a:solidFill>
                            <a:schemeClr val="dk1"/>
                          </a:solidFill>
                          <a:effectLst/>
                          <a:latin typeface="+mn-lt"/>
                          <a:ea typeface="+mn-ea"/>
                          <a:cs typeface="+mn-cs"/>
                          <a:sym typeface="Arial"/>
                        </a:rPr>
                        <a:t>in </a:t>
                      </a:r>
                      <a:r>
                        <a:rPr lang="pt-PT" sz="1400" b="0" i="1" u="none" strike="noStrike" cap="none" dirty="0" err="1">
                          <a:solidFill>
                            <a:schemeClr val="dk1"/>
                          </a:solidFill>
                          <a:effectLst/>
                          <a:latin typeface="+mn-lt"/>
                          <a:ea typeface="+mn-ea"/>
                          <a:cs typeface="+mn-cs"/>
                          <a:sym typeface="Arial"/>
                        </a:rPr>
                        <a:t>other</a:t>
                      </a:r>
                      <a:r>
                        <a:rPr lang="pt-PT" sz="1400" b="0" i="1" u="none" strike="noStrike" cap="none" dirty="0">
                          <a:solidFill>
                            <a:schemeClr val="dk1"/>
                          </a:solidFill>
                          <a:effectLst/>
                          <a:latin typeface="+mn-lt"/>
                          <a:ea typeface="+mn-ea"/>
                          <a:cs typeface="+mn-cs"/>
                          <a:sym typeface="Arial"/>
                        </a:rPr>
                        <a:t> </a:t>
                      </a:r>
                      <a:r>
                        <a:rPr lang="pt-PT" sz="1400" b="0" i="1" u="none" strike="noStrike" cap="none" dirty="0" err="1">
                          <a:solidFill>
                            <a:schemeClr val="dk1"/>
                          </a:solidFill>
                          <a:effectLst/>
                          <a:latin typeface="+mn-lt"/>
                          <a:ea typeface="+mn-ea"/>
                          <a:cs typeface="+mn-cs"/>
                          <a:sym typeface="Arial"/>
                        </a:rPr>
                        <a:t>words</a:t>
                      </a:r>
                      <a:r>
                        <a:rPr lang="pt-PT" sz="1400" b="0" i="0" u="none" strike="noStrike" cap="none" dirty="0">
                          <a:solidFill>
                            <a:schemeClr val="dk1"/>
                          </a:solidFill>
                          <a:effectLst/>
                          <a:latin typeface="+mn-lt"/>
                          <a:ea typeface="+mn-ea"/>
                          <a:cs typeface="+mn-cs"/>
                          <a:sym typeface="Arial"/>
                        </a:rPr>
                        <a:t>)</a:t>
                      </a:r>
                      <a:endParaRPr lang="az-Cyrl-AZ" sz="1600" dirty="0">
                        <a:effectLst/>
                      </a:endParaRPr>
                    </a:p>
                    <a:p>
                      <a:pPr algn="just"/>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extLst>
                  <a:ext uri="{0D108BD9-81ED-4DB2-BD59-A6C34878D82A}">
                    <a16:rowId xmlns:a16="http://schemas.microsoft.com/office/drawing/2014/main" val="3515526046"/>
                  </a:ext>
                </a:extLst>
              </a:tr>
              <a:tr h="221898">
                <a:tc>
                  <a:txBody>
                    <a:bodyPr/>
                    <a:lstStyle/>
                    <a:p>
                      <a:pPr algn="just"/>
                      <a:r>
                        <a:rPr lang="en-US" sz="1600">
                          <a:effectLst/>
                          <a:latin typeface="Quire Sans" panose="020B0502040400020003" pitchFamily="34" charset="0"/>
                          <a:cs typeface="Quire Sans" panose="020B0502040400020003" pitchFamily="34" charset="0"/>
                        </a:rPr>
                        <a:t>Cause</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as a result   </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como resultado, como consequência (</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as a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consequence</a:t>
                      </a:r>
                      <a:r>
                        <a:rPr lang="pt-PT" sz="16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в резултат </a:t>
                      </a:r>
                      <a:endParaRPr lang="az-Cyrl-AZ" sz="1600" dirty="0">
                        <a:effectLst/>
                      </a:endParaRPr>
                    </a:p>
                    <a:p>
                      <a:pPr algn="just"/>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extLst>
                  <a:ext uri="{0D108BD9-81ED-4DB2-BD59-A6C34878D82A}">
                    <a16:rowId xmlns:a16="http://schemas.microsoft.com/office/drawing/2014/main" val="1961296597"/>
                  </a:ext>
                </a:extLst>
              </a:tr>
              <a:tr h="221898">
                <a:tc>
                  <a:txBody>
                    <a:bodyPr/>
                    <a:lstStyle/>
                    <a:p>
                      <a:pPr algn="just"/>
                      <a:r>
                        <a:rPr lang="en-US" sz="1600">
                          <a:effectLst/>
                          <a:latin typeface="Quire Sans" panose="020B0502040400020003" pitchFamily="34" charset="0"/>
                          <a:cs typeface="Quire Sans" panose="020B0502040400020003" pitchFamily="34" charset="0"/>
                        </a:rPr>
                        <a:t>Expansion</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600">
                          <a:effectLst/>
                          <a:latin typeface="Quire Sans" panose="020B0502040400020003" pitchFamily="34" charset="0"/>
                          <a:cs typeface="Quire Sans" panose="020B0502040400020003" pitchFamily="34" charset="0"/>
                        </a:rPr>
                        <a:t>in fact, this is, that is, of course</a:t>
                      </a:r>
                      <a:endParaRPr lang="pt-PT" sz="16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600" dirty="0">
                          <a:effectLst/>
                          <a:latin typeface="Quire Sans" panose="020B0502040400020003" pitchFamily="34" charset="0"/>
                          <a:ea typeface="Times New Roman" panose="02020603050405020304" pitchFamily="18" charset="0"/>
                          <a:cs typeface="Quire Sans" panose="020B0502040400020003" pitchFamily="34" charset="0"/>
                        </a:rPr>
                        <a:t>de facto, ou seja, claro, na verdade (</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in </a:t>
                      </a:r>
                      <a:r>
                        <a:rPr lang="pt-PT" sz="1600" i="1" dirty="0" err="1">
                          <a:effectLst/>
                          <a:latin typeface="Quire Sans" panose="020B0502040400020003" pitchFamily="34" charset="0"/>
                          <a:ea typeface="Times New Roman" panose="02020603050405020304" pitchFamily="18" charset="0"/>
                          <a:cs typeface="Quire Sans" panose="020B0502040400020003" pitchFamily="34" charset="0"/>
                        </a:rPr>
                        <a:t>true</a:t>
                      </a:r>
                      <a:r>
                        <a:rPr lang="pt-PT" sz="1600" i="1"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400" b="0" i="0" u="none" strike="noStrike" cap="none" dirty="0">
                          <a:solidFill>
                            <a:schemeClr val="dk1"/>
                          </a:solidFill>
                          <a:effectLst/>
                          <a:latin typeface="+mn-lt"/>
                          <a:ea typeface="+mn-ea"/>
                          <a:cs typeface="+mn-cs"/>
                          <a:sym typeface="Arial"/>
                        </a:rPr>
                        <a:t>всъщност </a:t>
                      </a:r>
                      <a:r>
                        <a:rPr lang="pt-PT" sz="1400" b="0" i="0" u="none" strike="noStrike" cap="none" dirty="0">
                          <a:solidFill>
                            <a:schemeClr val="dk1"/>
                          </a:solidFill>
                          <a:effectLst/>
                          <a:latin typeface="+mn-lt"/>
                          <a:ea typeface="+mn-ea"/>
                          <a:cs typeface="+mn-cs"/>
                          <a:sym typeface="Arial"/>
                        </a:rPr>
                        <a:t>(</a:t>
                      </a:r>
                      <a:r>
                        <a:rPr lang="pt-PT" sz="1400" b="0" i="1" u="none" strike="noStrike" cap="none" dirty="0">
                          <a:solidFill>
                            <a:schemeClr val="dk1"/>
                          </a:solidFill>
                          <a:effectLst/>
                          <a:latin typeface="+mn-lt"/>
                          <a:ea typeface="+mn-ea"/>
                          <a:cs typeface="+mn-cs"/>
                          <a:sym typeface="Arial"/>
                        </a:rPr>
                        <a:t>in </a:t>
                      </a:r>
                      <a:r>
                        <a:rPr lang="pt-PT" sz="1400" b="0" i="1" u="none" strike="noStrike" cap="none" dirty="0" err="1">
                          <a:solidFill>
                            <a:schemeClr val="dk1"/>
                          </a:solidFill>
                          <a:effectLst/>
                          <a:latin typeface="+mn-lt"/>
                          <a:ea typeface="+mn-ea"/>
                          <a:cs typeface="+mn-cs"/>
                          <a:sym typeface="Arial"/>
                        </a:rPr>
                        <a:t>fact</a:t>
                      </a:r>
                      <a:r>
                        <a:rPr lang="pt-PT" sz="1400" b="0" i="0" u="none" strike="noStrike" cap="none" dirty="0">
                          <a:solidFill>
                            <a:schemeClr val="dk1"/>
                          </a:solidFill>
                          <a:effectLst/>
                          <a:latin typeface="+mn-lt"/>
                          <a:ea typeface="+mn-ea"/>
                          <a:cs typeface="+mn-cs"/>
                          <a:sym typeface="Arial"/>
                        </a:rPr>
                        <a:t>)</a:t>
                      </a:r>
                      <a:endParaRPr lang="az-Cyrl-AZ" sz="1600" dirty="0">
                        <a:effectLst/>
                      </a:endParaRPr>
                    </a:p>
                    <a:p>
                      <a:pPr algn="just"/>
                      <a:endParaRPr lang="pt-PT" sz="16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extLst>
                  <a:ext uri="{0D108BD9-81ED-4DB2-BD59-A6C34878D82A}">
                    <a16:rowId xmlns:a16="http://schemas.microsoft.com/office/drawing/2014/main" val="2717122433"/>
                  </a:ext>
                </a:extLst>
              </a:tr>
            </a:tbl>
          </a:graphicData>
        </a:graphic>
      </p:graphicFrame>
    </p:spTree>
    <p:extLst>
      <p:ext uri="{BB962C8B-B14F-4D97-AF65-F5344CB8AC3E}">
        <p14:creationId xmlns:p14="http://schemas.microsoft.com/office/powerpoint/2010/main" val="109703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5" name="Tabela 4">
            <a:extLst>
              <a:ext uri="{FF2B5EF4-FFF2-40B4-BE49-F238E27FC236}">
                <a16:creationId xmlns:a16="http://schemas.microsoft.com/office/drawing/2014/main" id="{7349C4B1-D428-E3FE-6C51-C63AE993DA78}"/>
              </a:ext>
            </a:extLst>
          </p:cNvPr>
          <p:cNvGraphicFramePr>
            <a:graphicFrameLocks noGrp="1"/>
          </p:cNvGraphicFramePr>
          <p:nvPr>
            <p:extLst>
              <p:ext uri="{D42A27DB-BD31-4B8C-83A1-F6EECF244321}">
                <p14:modId xmlns:p14="http://schemas.microsoft.com/office/powerpoint/2010/main" val="3742417000"/>
              </p:ext>
            </p:extLst>
          </p:nvPr>
        </p:nvGraphicFramePr>
        <p:xfrm>
          <a:off x="1070585" y="1000969"/>
          <a:ext cx="7818889" cy="3840480"/>
        </p:xfrm>
        <a:graphic>
          <a:graphicData uri="http://schemas.openxmlformats.org/drawingml/2006/table">
            <a:tbl>
              <a:tblPr firstRow="1" firstCol="1" bandRow="1">
                <a:tableStyleId>{5C22544A-7EE6-4342-B048-85BDC9FD1C3A}</a:tableStyleId>
              </a:tblPr>
              <a:tblGrid>
                <a:gridCol w="1955419">
                  <a:extLst>
                    <a:ext uri="{9D8B030D-6E8A-4147-A177-3AD203B41FA5}">
                      <a16:colId xmlns:a16="http://schemas.microsoft.com/office/drawing/2014/main" val="2426114519"/>
                    </a:ext>
                  </a:extLst>
                </a:gridCol>
                <a:gridCol w="1954490">
                  <a:extLst>
                    <a:ext uri="{9D8B030D-6E8A-4147-A177-3AD203B41FA5}">
                      <a16:colId xmlns:a16="http://schemas.microsoft.com/office/drawing/2014/main" val="1394464258"/>
                    </a:ext>
                  </a:extLst>
                </a:gridCol>
                <a:gridCol w="1954490">
                  <a:extLst>
                    <a:ext uri="{9D8B030D-6E8A-4147-A177-3AD203B41FA5}">
                      <a16:colId xmlns:a16="http://schemas.microsoft.com/office/drawing/2014/main" val="3537960150"/>
                    </a:ext>
                  </a:extLst>
                </a:gridCol>
                <a:gridCol w="1954490">
                  <a:extLst>
                    <a:ext uri="{9D8B030D-6E8A-4147-A177-3AD203B41FA5}">
                      <a16:colId xmlns:a16="http://schemas.microsoft.com/office/drawing/2014/main" val="2164956723"/>
                    </a:ext>
                  </a:extLst>
                </a:gridCol>
              </a:tblGrid>
              <a:tr h="536318">
                <a:tc>
                  <a:txBody>
                    <a:bodyPr/>
                    <a:lstStyle/>
                    <a:p>
                      <a:pPr algn="ctr">
                        <a:spcBef>
                          <a:spcPts val="1200"/>
                        </a:spcBef>
                        <a:spcAft>
                          <a:spcPts val="1200"/>
                        </a:spcAft>
                      </a:pPr>
                      <a:r>
                        <a:rPr lang="pt-PT" sz="1800" dirty="0" err="1">
                          <a:solidFill>
                            <a:schemeClr val="accent6">
                              <a:lumMod val="25000"/>
                            </a:schemeClr>
                          </a:solidFill>
                          <a:effectLst/>
                          <a:latin typeface="Quire Sans" panose="020B0502040400020003" pitchFamily="34" charset="0"/>
                          <a:cs typeface="Quire Sans" panose="020B0502040400020003" pitchFamily="34" charset="0"/>
                        </a:rPr>
                        <a:t>Discourse</a:t>
                      </a:r>
                      <a:r>
                        <a:rPr lang="pt-PT" sz="1800" dirty="0">
                          <a:solidFill>
                            <a:schemeClr val="accent6">
                              <a:lumMod val="25000"/>
                            </a:schemeClr>
                          </a:solidFill>
                          <a:effectLst/>
                          <a:latin typeface="Quire Sans" panose="020B0502040400020003" pitchFamily="34" charset="0"/>
                          <a:cs typeface="Quire Sans" panose="020B0502040400020003" pitchFamily="34" charset="0"/>
                        </a:rPr>
                        <a:t> </a:t>
                      </a:r>
                      <a:r>
                        <a:rPr lang="pt-PT" sz="1800" dirty="0" err="1">
                          <a:solidFill>
                            <a:schemeClr val="accent6">
                              <a:lumMod val="25000"/>
                            </a:schemeClr>
                          </a:solidFill>
                          <a:effectLst/>
                          <a:latin typeface="Quire Sans" panose="020B0502040400020003" pitchFamily="34" charset="0"/>
                          <a:cs typeface="Quire Sans" panose="020B0502040400020003" pitchFamily="34" charset="0"/>
                        </a:rPr>
                        <a:t>markers</a:t>
                      </a:r>
                      <a:r>
                        <a:rPr lang="pt-PT" sz="1800" dirty="0">
                          <a:solidFill>
                            <a:schemeClr val="accent6">
                              <a:lumMod val="25000"/>
                            </a:schemeClr>
                          </a:solidFill>
                          <a:effectLst/>
                          <a:latin typeface="Quire Sans" panose="020B0502040400020003" pitchFamily="34" charset="0"/>
                          <a:cs typeface="Quire Sans" panose="020B0502040400020003" pitchFamily="34" charset="0"/>
                        </a:rPr>
                        <a:t> </a:t>
                      </a:r>
                      <a:r>
                        <a:rPr lang="pt-PT" sz="1800" dirty="0" err="1">
                          <a:solidFill>
                            <a:schemeClr val="accent6">
                              <a:lumMod val="25000"/>
                            </a:schemeClr>
                          </a:solidFill>
                          <a:effectLst/>
                          <a:latin typeface="Quire Sans" panose="020B0502040400020003" pitchFamily="34" charset="0"/>
                          <a:cs typeface="Quire Sans" panose="020B0502040400020003" pitchFamily="34" charset="0"/>
                        </a:rPr>
                        <a:t>meaning</a:t>
                      </a:r>
                      <a:endParaRPr lang="pt-PT" sz="1800" dirty="0">
                        <a:solidFill>
                          <a:schemeClr val="accent6">
                            <a:lumMod val="25000"/>
                          </a:schemeClr>
                        </a:solidFill>
                        <a:effectLst/>
                        <a:latin typeface="Quire Sans" panose="020B0502040400020003" pitchFamily="34" charset="0"/>
                        <a:cs typeface="Quire Sans" panose="020B0502040400020003" pitchFamily="34" charset="0"/>
                      </a:endParaRPr>
                    </a:p>
                  </a:txBody>
                  <a:tcPr marL="68580" marR="68580" marT="0" marB="0" anchor="ctr"/>
                </a:tc>
                <a:tc>
                  <a:txBody>
                    <a:bodyPr/>
                    <a:lstStyle/>
                    <a:p>
                      <a:pPr algn="ctr"/>
                      <a:r>
                        <a:rPr lang="pt-PT" sz="1800" dirty="0" err="1">
                          <a:solidFill>
                            <a:schemeClr val="accent6">
                              <a:lumMod val="25000"/>
                            </a:schemeClr>
                          </a:solidFill>
                          <a:effectLst/>
                          <a:latin typeface="Quire Sans" panose="020B0502040400020003" pitchFamily="34" charset="0"/>
                          <a:cs typeface="Quire Sans" panose="020B0502040400020003" pitchFamily="34" charset="0"/>
                        </a:rPr>
                        <a:t>English</a:t>
                      </a:r>
                      <a:r>
                        <a:rPr lang="pt-PT" sz="1800" dirty="0">
                          <a:solidFill>
                            <a:schemeClr val="accent6">
                              <a:lumMod val="25000"/>
                            </a:schemeClr>
                          </a:solidFill>
                          <a:effectLst/>
                          <a:latin typeface="Quire Sans" panose="020B0502040400020003" pitchFamily="34" charset="0"/>
                          <a:cs typeface="Quire Sans" panose="020B0502040400020003" pitchFamily="34" charset="0"/>
                        </a:rPr>
                        <a:t> DM</a:t>
                      </a:r>
                      <a:r>
                        <a:rPr lang="en-US" sz="1800" dirty="0">
                          <a:solidFill>
                            <a:schemeClr val="accent6">
                              <a:lumMod val="25000"/>
                            </a:schemeClr>
                          </a:solidFill>
                          <a:effectLst/>
                          <a:latin typeface="Quire Sans" panose="020B0502040400020003" pitchFamily="34" charset="0"/>
                          <a:cs typeface="Quire Sans" panose="020B0502040400020003" pitchFamily="34" charset="0"/>
                        </a:rPr>
                        <a:t> </a:t>
                      </a:r>
                      <a:endParaRPr lang="pt-PT" sz="18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nchor="ctr"/>
                </a:tc>
                <a:tc>
                  <a:txBody>
                    <a:bodyPr/>
                    <a:lstStyle/>
                    <a:p>
                      <a:pPr algn="ctr"/>
                      <a:r>
                        <a:rPr lang="pt-PT" sz="18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Portuguese DM</a:t>
                      </a:r>
                    </a:p>
                  </a:txBody>
                  <a:tcPr marL="68580" marR="68580" marT="0" marB="0" anchor="ctr"/>
                </a:tc>
                <a:tc>
                  <a:txBody>
                    <a:bodyPr/>
                    <a:lstStyle/>
                    <a:p>
                      <a:pPr algn="ctr"/>
                      <a:r>
                        <a:rPr lang="pt-PT" sz="1800" dirty="0" err="1">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Bulgarian</a:t>
                      </a:r>
                      <a:r>
                        <a:rPr lang="pt-PT" sz="1800" dirty="0">
                          <a:solidFill>
                            <a:schemeClr val="accent6">
                              <a:lumMod val="25000"/>
                            </a:schemeClr>
                          </a:solidFill>
                          <a:effectLst/>
                          <a:latin typeface="Quire Sans" panose="020B0502040400020003" pitchFamily="34" charset="0"/>
                          <a:ea typeface="Times New Roman" panose="02020603050405020304" pitchFamily="18" charset="0"/>
                          <a:cs typeface="Quire Sans" panose="020B0502040400020003" pitchFamily="34" charset="0"/>
                        </a:rPr>
                        <a:t> DM</a:t>
                      </a:r>
                    </a:p>
                  </a:txBody>
                  <a:tcPr marL="68580" marR="68580" marT="0" marB="0" anchor="ctr"/>
                </a:tc>
                <a:extLst>
                  <a:ext uri="{0D108BD9-81ED-4DB2-BD59-A6C34878D82A}">
                    <a16:rowId xmlns:a16="http://schemas.microsoft.com/office/drawing/2014/main" val="3157465600"/>
                  </a:ext>
                </a:extLst>
              </a:tr>
              <a:tr h="221898">
                <a:tc>
                  <a:txBody>
                    <a:bodyPr/>
                    <a:lstStyle/>
                    <a:p>
                      <a:pPr algn="just"/>
                      <a:r>
                        <a:rPr lang="en-US" sz="1800" dirty="0" err="1">
                          <a:effectLst/>
                          <a:latin typeface="Quire Sans" panose="020B0502040400020003" pitchFamily="34" charset="0"/>
                          <a:cs typeface="Quire Sans" panose="020B0502040400020003" pitchFamily="34" charset="0"/>
                        </a:rPr>
                        <a:t>CheckQuestion</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800" dirty="0">
                          <a:effectLst/>
                          <a:latin typeface="Quire Sans" panose="020B0502040400020003" pitchFamily="34" charset="0"/>
                          <a:cs typeface="Quire Sans" panose="020B0502040400020003" pitchFamily="34" charset="0"/>
                        </a:rPr>
                        <a:t>you know  </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знаеш ли</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know</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знаете ли</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do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know</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endParaRPr lang="az-Cyrl-AZ" sz="1800" dirty="0">
                        <a:latin typeface="Quire Sans" panose="020B0502040400020003" pitchFamily="34" charset="0"/>
                        <a:cs typeface="Quire Sans" panose="020B0502040400020003" pitchFamily="34" charset="0"/>
                      </a:endParaRPr>
                    </a:p>
                  </a:txBody>
                  <a:tcPr marL="68580" marR="68580" marT="0" marB="0"/>
                </a:tc>
                <a:extLst>
                  <a:ext uri="{0D108BD9-81ED-4DB2-BD59-A6C34878D82A}">
                    <a16:rowId xmlns:a16="http://schemas.microsoft.com/office/drawing/2014/main" val="875425264"/>
                  </a:ext>
                </a:extLst>
              </a:tr>
              <a:tr h="221898">
                <a:tc>
                  <a:txBody>
                    <a:bodyPr/>
                    <a:lstStyle/>
                    <a:p>
                      <a:pPr algn="just"/>
                      <a:r>
                        <a:rPr lang="en-US" sz="1800">
                          <a:effectLst/>
                          <a:latin typeface="Quire Sans" panose="020B0502040400020003" pitchFamily="34" charset="0"/>
                          <a:cs typeface="Quire Sans" panose="020B0502040400020003" pitchFamily="34" charset="0"/>
                        </a:rPr>
                        <a:t>Confirm</a:t>
                      </a:r>
                      <a:endParaRPr lang="pt-PT" sz="18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800" dirty="0">
                          <a:effectLst/>
                          <a:latin typeface="Quire Sans" panose="020B0502040400020003" pitchFamily="34" charset="0"/>
                          <a:cs typeface="Quire Sans" panose="020B0502040400020003" pitchFamily="34" charset="0"/>
                        </a:rPr>
                        <a:t>of course, in fact  </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800" dirty="0">
                          <a:effectLst/>
                          <a:latin typeface="Quire Sans" panose="020B0502040400020003" pitchFamily="34" charset="0"/>
                          <a:ea typeface="Times New Roman" panose="02020603050405020304" pitchFamily="18" charset="0"/>
                          <a:cs typeface="Quire Sans" panose="020B0502040400020003" pitchFamily="34" charset="0"/>
                        </a:rPr>
                        <a:t>claro, de facto, na verdade (</a:t>
                      </a:r>
                      <a:r>
                        <a:rPr lang="pt-PT" sz="1800" i="1" dirty="0">
                          <a:effectLst/>
                          <a:latin typeface="Quire Sans" panose="020B0502040400020003" pitchFamily="34" charset="0"/>
                          <a:ea typeface="Times New Roman" panose="02020603050405020304" pitchFamily="18" charset="0"/>
                          <a:cs typeface="Quire Sans" panose="020B0502040400020003" pitchFamily="34" charset="0"/>
                        </a:rPr>
                        <a:t>in </a:t>
                      </a:r>
                      <a:r>
                        <a:rPr lang="pt-PT" sz="1800" i="1" dirty="0" err="1">
                          <a:effectLst/>
                          <a:latin typeface="Quire Sans" panose="020B0502040400020003" pitchFamily="34" charset="0"/>
                          <a:ea typeface="Times New Roman" panose="02020603050405020304" pitchFamily="18" charset="0"/>
                          <a:cs typeface="Quire Sans" panose="020B0502040400020003" pitchFamily="34" charset="0"/>
                        </a:rPr>
                        <a:t>true</a:t>
                      </a:r>
                      <a:r>
                        <a:rPr lang="pt-PT" sz="1800" dirty="0">
                          <a:effectLst/>
                          <a:latin typeface="Quire Sans" panose="020B0502040400020003" pitchFamily="34" charset="0"/>
                          <a:ea typeface="Times New Roman" panose="02020603050405020304" pitchFamily="18" charset="0"/>
                          <a:cs typeface="Quire Sans" panose="020B0502040400020003" pitchFamily="34" charset="0"/>
                        </a:rPr>
                        <a:t>)</a:t>
                      </a:r>
                    </a:p>
                  </a:txBody>
                  <a:tcPr marL="68580" marR="68580" marT="0" marB="0"/>
                </a:tc>
                <a:tc>
                  <a:txBody>
                    <a:bodyPr/>
                    <a:lstStyle/>
                    <a:p>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разбира се </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of</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course</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endParaRPr lang="az-Cyrl-AZ" sz="1800" dirty="0">
                        <a:latin typeface="Quire Sans" panose="020B0502040400020003" pitchFamily="34" charset="0"/>
                        <a:cs typeface="Quire Sans" panose="020B0502040400020003" pitchFamily="34" charset="0"/>
                      </a:endParaRPr>
                    </a:p>
                  </a:txBody>
                  <a:tcPr marL="68580" marR="68580" marT="0" marB="0"/>
                </a:tc>
                <a:extLst>
                  <a:ext uri="{0D108BD9-81ED-4DB2-BD59-A6C34878D82A}">
                    <a16:rowId xmlns:a16="http://schemas.microsoft.com/office/drawing/2014/main" val="304485841"/>
                  </a:ext>
                </a:extLst>
              </a:tr>
              <a:tr h="221898">
                <a:tc>
                  <a:txBody>
                    <a:bodyPr/>
                    <a:lstStyle/>
                    <a:p>
                      <a:pPr algn="just"/>
                      <a:r>
                        <a:rPr lang="en-US" sz="1800">
                          <a:effectLst/>
                          <a:latin typeface="Quire Sans" panose="020B0502040400020003" pitchFamily="34" charset="0"/>
                          <a:cs typeface="Quire Sans" panose="020B0502040400020003" pitchFamily="34" charset="0"/>
                        </a:rPr>
                        <a:t>Opening</a:t>
                      </a:r>
                      <a:endParaRPr lang="pt-PT" sz="18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800" dirty="0">
                          <a:effectLst/>
                          <a:latin typeface="Quire Sans" panose="020B0502040400020003" pitchFamily="34" charset="0"/>
                          <a:cs typeface="Quire Sans" panose="020B0502040400020003" pitchFamily="34" charset="0"/>
                        </a:rPr>
                        <a:t>you know  </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800" dirty="0">
                          <a:effectLst/>
                          <a:latin typeface="Quire Sans" panose="020B0502040400020003" pitchFamily="34" charset="0"/>
                          <a:ea typeface="Times New Roman" panose="02020603050405020304" pitchFamily="18" charset="0"/>
                          <a:cs typeface="Quire Sans" panose="020B0502040400020003" pitchFamily="34" charset="0"/>
                        </a:rPr>
                        <a:t>sabem</a:t>
                      </a: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знаеш ли</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know</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знаете ли</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do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know</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endParaRPr lang="az-Cyrl-AZ" sz="1800" dirty="0">
                        <a:latin typeface="Quire Sans" panose="020B0502040400020003" pitchFamily="34" charset="0"/>
                        <a:cs typeface="Quire Sans" panose="020B0502040400020003" pitchFamily="34" charset="0"/>
                      </a:endParaRPr>
                    </a:p>
                  </a:txBody>
                  <a:tcPr marL="68580" marR="68580" marT="0" marB="0"/>
                </a:tc>
                <a:extLst>
                  <a:ext uri="{0D108BD9-81ED-4DB2-BD59-A6C34878D82A}">
                    <a16:rowId xmlns:a16="http://schemas.microsoft.com/office/drawing/2014/main" val="3468603301"/>
                  </a:ext>
                </a:extLst>
              </a:tr>
              <a:tr h="221898">
                <a:tc>
                  <a:txBody>
                    <a:bodyPr/>
                    <a:lstStyle/>
                    <a:p>
                      <a:pPr algn="just"/>
                      <a:r>
                        <a:rPr lang="en-US" sz="1800">
                          <a:effectLst/>
                          <a:latin typeface="Quire Sans" panose="020B0502040400020003" pitchFamily="34" charset="0"/>
                          <a:cs typeface="Quire Sans" panose="020B0502040400020003" pitchFamily="34" charset="0"/>
                        </a:rPr>
                        <a:t>AlloPositive</a:t>
                      </a:r>
                      <a:endParaRPr lang="pt-PT" sz="180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800" dirty="0">
                          <a:effectLst/>
                          <a:latin typeface="Quire Sans" panose="020B0502040400020003" pitchFamily="34" charset="0"/>
                          <a:cs typeface="Quire Sans" panose="020B0502040400020003" pitchFamily="34" charset="0"/>
                        </a:rPr>
                        <a:t>you see</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виждаш ли</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can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see</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видите ли </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you</a:t>
                      </a:r>
                      <a:r>
                        <a:rPr lang="pt-PT" sz="1800" b="0" i="1"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 </a:t>
                      </a:r>
                      <a:r>
                        <a:rPr lang="pt-PT" sz="1800" b="0" i="1" u="none" strike="noStrike" cap="none" dirty="0" err="1">
                          <a:solidFill>
                            <a:schemeClr val="dk1"/>
                          </a:solidFill>
                          <a:effectLst/>
                          <a:latin typeface="Quire Sans" panose="020B0502040400020003" pitchFamily="34" charset="0"/>
                          <a:ea typeface="+mn-ea"/>
                          <a:cs typeface="Quire Sans" panose="020B0502040400020003" pitchFamily="34" charset="0"/>
                          <a:sym typeface="Arial"/>
                        </a:rPr>
                        <a:t>see</a:t>
                      </a:r>
                      <a:r>
                        <a:rPr lang="pt-PT"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a:t>
                      </a:r>
                      <a:endParaRPr lang="az-Cyrl-AZ" sz="1800" dirty="0">
                        <a:latin typeface="Quire Sans" panose="020B0502040400020003" pitchFamily="34" charset="0"/>
                        <a:cs typeface="Quire Sans" panose="020B0502040400020003" pitchFamily="34" charset="0"/>
                      </a:endParaRPr>
                    </a:p>
                  </a:txBody>
                  <a:tcPr marL="68580" marR="68580" marT="0" marB="0"/>
                </a:tc>
                <a:extLst>
                  <a:ext uri="{0D108BD9-81ED-4DB2-BD59-A6C34878D82A}">
                    <a16:rowId xmlns:a16="http://schemas.microsoft.com/office/drawing/2014/main" val="2113729411"/>
                  </a:ext>
                </a:extLst>
              </a:tr>
              <a:tr h="221898">
                <a:tc>
                  <a:txBody>
                    <a:bodyPr/>
                    <a:lstStyle/>
                    <a:p>
                      <a:pPr algn="just"/>
                      <a:r>
                        <a:rPr lang="en-US" sz="1800" dirty="0">
                          <a:effectLst/>
                          <a:latin typeface="Quire Sans" panose="020B0502040400020003" pitchFamily="34" charset="0"/>
                          <a:cs typeface="Quire Sans" panose="020B0502040400020003" pitchFamily="34" charset="0"/>
                        </a:rPr>
                        <a:t>Certain</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en-US" sz="1800" dirty="0">
                          <a:effectLst/>
                          <a:latin typeface="Quire Sans" panose="020B0502040400020003" pitchFamily="34" charset="0"/>
                          <a:cs typeface="Quire Sans" panose="020B0502040400020003" pitchFamily="34" charset="0"/>
                        </a:rPr>
                        <a:t>of course</a:t>
                      </a:r>
                      <a:endParaRPr lang="pt-PT" sz="1800" dirty="0">
                        <a:effectLst/>
                        <a:latin typeface="Quire Sans" panose="020B0502040400020003" pitchFamily="34" charset="0"/>
                        <a:ea typeface="Times New Roman" panose="02020603050405020304" pitchFamily="18" charset="0"/>
                        <a:cs typeface="Quire Sans" panose="020B0502040400020003" pitchFamily="34" charset="0"/>
                      </a:endParaRPr>
                    </a:p>
                  </a:txBody>
                  <a:tcPr marL="68580" marR="68580" marT="0" marB="0"/>
                </a:tc>
                <a:tc>
                  <a:txBody>
                    <a:bodyPr/>
                    <a:lstStyle/>
                    <a:p>
                      <a:pPr algn="just"/>
                      <a:r>
                        <a:rPr lang="pt-PT" sz="1800" dirty="0">
                          <a:effectLst/>
                          <a:latin typeface="Quire Sans" panose="020B0502040400020003" pitchFamily="34" charset="0"/>
                          <a:ea typeface="Times New Roman" panose="02020603050405020304" pitchFamily="18" charset="0"/>
                          <a:cs typeface="Quire Sans" panose="020B0502040400020003" pitchFamily="34" charset="0"/>
                        </a:rPr>
                        <a:t>claro</a:t>
                      </a:r>
                    </a:p>
                  </a:txBody>
                  <a:tcPr marL="68580" marR="68580" marT="0" marB="0"/>
                </a:tc>
                <a:tc>
                  <a:txBody>
                    <a:bodyPr/>
                    <a:lstStyle/>
                    <a:p>
                      <a:r>
                        <a:rPr lang="az-Cyrl-AZ" sz="1800" b="0" i="0" u="none" strike="noStrike" cap="none" dirty="0">
                          <a:solidFill>
                            <a:schemeClr val="dk1"/>
                          </a:solidFill>
                          <a:effectLst/>
                          <a:latin typeface="Quire Sans" panose="020B0502040400020003" pitchFamily="34" charset="0"/>
                          <a:ea typeface="+mn-ea"/>
                          <a:cs typeface="Quire Sans" panose="020B0502040400020003" pitchFamily="34" charset="0"/>
                          <a:sym typeface="Arial"/>
                        </a:rPr>
                        <a:t>разбира се </a:t>
                      </a:r>
                      <a:endParaRPr lang="az-Cyrl-AZ" sz="1800" dirty="0">
                        <a:latin typeface="Quire Sans" panose="020B0502040400020003" pitchFamily="34" charset="0"/>
                        <a:cs typeface="Quire Sans" panose="020B0502040400020003" pitchFamily="34" charset="0"/>
                      </a:endParaRPr>
                    </a:p>
                  </a:txBody>
                  <a:tcPr marL="68580" marR="68580" marT="0" marB="0"/>
                </a:tc>
                <a:extLst>
                  <a:ext uri="{0D108BD9-81ED-4DB2-BD59-A6C34878D82A}">
                    <a16:rowId xmlns:a16="http://schemas.microsoft.com/office/drawing/2014/main" val="1900650861"/>
                  </a:ext>
                </a:extLst>
              </a:tr>
            </a:tbl>
          </a:graphicData>
        </a:graphic>
      </p:graphicFrame>
      <p:sp>
        <p:nvSpPr>
          <p:cNvPr id="6" name="Google Shape;86;p14">
            <a:extLst>
              <a:ext uri="{FF2B5EF4-FFF2-40B4-BE49-F238E27FC236}">
                <a16:creationId xmlns:a16="http://schemas.microsoft.com/office/drawing/2014/main" id="{893D0FDB-447F-87C5-B02B-F48AE731D2D8}"/>
              </a:ext>
            </a:extLst>
          </p:cNvPr>
          <p:cNvSpPr txBox="1">
            <a:spLocks/>
          </p:cNvSpPr>
          <p:nvPr/>
        </p:nvSpPr>
        <p:spPr>
          <a:xfrm>
            <a:off x="1070585" y="391369"/>
            <a:ext cx="6671400" cy="60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buFont typeface="Quicksand"/>
              <a:buNone/>
            </a:pPr>
            <a:r>
              <a:rPr lang="pt-PT" sz="3600" b="1" dirty="0" err="1">
                <a:solidFill>
                  <a:schemeClr val="lt2"/>
                </a:solidFill>
              </a:rPr>
              <a:t>The</a:t>
            </a:r>
            <a:r>
              <a:rPr lang="pt-PT" sz="3600" b="1" dirty="0">
                <a:solidFill>
                  <a:schemeClr val="lt2"/>
                </a:solidFill>
              </a:rPr>
              <a:t> </a:t>
            </a:r>
            <a:r>
              <a:rPr lang="pt-PT" sz="3600" b="1" dirty="0" err="1">
                <a:solidFill>
                  <a:schemeClr val="lt2"/>
                </a:solidFill>
              </a:rPr>
              <a:t>proof</a:t>
            </a:r>
            <a:r>
              <a:rPr lang="pt-PT" sz="3600" b="1" dirty="0">
                <a:solidFill>
                  <a:schemeClr val="lt2"/>
                </a:solidFill>
              </a:rPr>
              <a:t> </a:t>
            </a:r>
            <a:r>
              <a:rPr lang="pt-PT" sz="3600" b="1" dirty="0" err="1">
                <a:solidFill>
                  <a:schemeClr val="lt2"/>
                </a:solidFill>
              </a:rPr>
              <a:t>of</a:t>
            </a:r>
            <a:r>
              <a:rPr lang="pt-PT" sz="3600" b="1" dirty="0">
                <a:solidFill>
                  <a:schemeClr val="lt2"/>
                </a:solidFill>
              </a:rPr>
              <a:t> </a:t>
            </a:r>
            <a:r>
              <a:rPr lang="pt-PT" sz="3600" b="1" dirty="0" err="1">
                <a:solidFill>
                  <a:schemeClr val="lt2"/>
                </a:solidFill>
              </a:rPr>
              <a:t>concept</a:t>
            </a:r>
            <a:r>
              <a:rPr lang="pt-PT" sz="3600" b="1" dirty="0">
                <a:solidFill>
                  <a:schemeClr val="lt2"/>
                </a:solidFill>
              </a:rPr>
              <a:t>: </a:t>
            </a:r>
            <a:r>
              <a:rPr lang="pt-PT" sz="3600" b="1" dirty="0" err="1">
                <a:solidFill>
                  <a:schemeClr val="lt2"/>
                </a:solidFill>
              </a:rPr>
              <a:t>results</a:t>
            </a:r>
            <a:endParaRPr lang="pt-PT" sz="3600" b="1" dirty="0">
              <a:solidFill>
                <a:schemeClr val="lt2"/>
              </a:solidFill>
            </a:endParaRPr>
          </a:p>
        </p:txBody>
      </p:sp>
    </p:spTree>
    <p:extLst>
      <p:ext uri="{BB962C8B-B14F-4D97-AF65-F5344CB8AC3E}">
        <p14:creationId xmlns:p14="http://schemas.microsoft.com/office/powerpoint/2010/main" val="352926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690906"/>
            <a:ext cx="7804005" cy="561451"/>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Our proposal: </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86" name="Google Shape;86;p14"/>
          <p:cNvSpPr txBox="1">
            <a:spLocks noGrp="1"/>
          </p:cNvSpPr>
          <p:nvPr>
            <p:ph type="subTitle" idx="4294967295"/>
          </p:nvPr>
        </p:nvSpPr>
        <p:spPr>
          <a:xfrm>
            <a:off x="1113750" y="107898"/>
            <a:ext cx="6671400" cy="609600"/>
          </a:xfrm>
          <a:prstGeom prst="rect">
            <a:avLst/>
          </a:prstGeom>
        </p:spPr>
        <p:txBody>
          <a:bodyPr spcFirstLastPara="1" wrap="square" lIns="91425" tIns="91425" rIns="91425" bIns="91425" anchor="ctr" anchorCtr="0">
            <a:noAutofit/>
          </a:bodyPr>
          <a:lstStyle/>
          <a:p>
            <a:pPr marL="0" indent="0">
              <a:buNone/>
            </a:pPr>
            <a:r>
              <a:rPr lang="pt-PT" sz="3600" b="1" dirty="0" err="1">
                <a:solidFill>
                  <a:schemeClr val="lt2"/>
                </a:solidFill>
              </a:rPr>
              <a:t>Conclusion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Google Shape;85;p14">
            <a:extLst>
              <a:ext uri="{FF2B5EF4-FFF2-40B4-BE49-F238E27FC236}">
                <a16:creationId xmlns:a16="http://schemas.microsoft.com/office/drawing/2014/main" id="{8557EF9A-D902-5A88-793D-580C24665859}"/>
              </a:ext>
            </a:extLst>
          </p:cNvPr>
          <p:cNvSpPr txBox="1">
            <a:spLocks/>
          </p:cNvSpPr>
          <p:nvPr/>
        </p:nvSpPr>
        <p:spPr>
          <a:xfrm>
            <a:off x="1113749" y="1300506"/>
            <a:ext cx="7804006" cy="3735096"/>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1900" dirty="0">
                <a:solidFill>
                  <a:schemeClr val="bg1"/>
                </a:solidFill>
              </a:rPr>
              <a:t>specifically designed to codify the meaning of DM;</a:t>
            </a:r>
          </a:p>
          <a:p>
            <a:pPr marL="215900">
              <a:buClr>
                <a:schemeClr val="accent1">
                  <a:lumMod val="60000"/>
                  <a:lumOff val="40000"/>
                </a:schemeClr>
              </a:buClr>
            </a:pPr>
            <a:r>
              <a:rPr lang="en-US" sz="1900" dirty="0">
                <a:solidFill>
                  <a:schemeClr val="bg1"/>
                </a:solidFill>
              </a:rPr>
              <a:t> </a:t>
            </a:r>
          </a:p>
          <a:p>
            <a:pPr marL="558800" indent="-342900">
              <a:buClr>
                <a:schemeClr val="accent1">
                  <a:lumMod val="60000"/>
                  <a:lumOff val="40000"/>
                </a:schemeClr>
              </a:buClr>
              <a:buFont typeface="Wingdings" pitchFamily="2" charset="2"/>
              <a:buChar char="ü"/>
            </a:pPr>
            <a:r>
              <a:rPr lang="en-US" sz="1900" dirty="0">
                <a:solidFill>
                  <a:schemeClr val="bg1"/>
                </a:solidFill>
              </a:rPr>
              <a:t>the two dimensions, semantic and pragmatic, are featured by values that are specific to those dimensions (and not generic);</a:t>
            </a:r>
          </a:p>
          <a:p>
            <a:pPr marL="558800" indent="-342900">
              <a:buClr>
                <a:schemeClr val="accent1">
                  <a:lumMod val="60000"/>
                  <a:lumOff val="40000"/>
                </a:schemeClr>
              </a:buClr>
              <a:buFont typeface="Wingdings" pitchFamily="2" charset="2"/>
              <a:buChar char="ü"/>
            </a:pPr>
            <a:endParaRPr lang="en-US" sz="1900" dirty="0">
              <a:solidFill>
                <a:schemeClr val="bg1"/>
              </a:solidFill>
            </a:endParaRPr>
          </a:p>
          <a:p>
            <a:pPr marL="558800" indent="-342900">
              <a:buClr>
                <a:schemeClr val="accent1">
                  <a:lumMod val="60000"/>
                  <a:lumOff val="40000"/>
                </a:schemeClr>
              </a:buClr>
              <a:buFont typeface="Wingdings" pitchFamily="2" charset="2"/>
              <a:buChar char="ü"/>
            </a:pPr>
            <a:r>
              <a:rPr lang="en-US" sz="1900" dirty="0">
                <a:solidFill>
                  <a:schemeClr val="bg1"/>
                </a:solidFill>
              </a:rPr>
              <a:t>the dimensions-oriented values properly account for the role or roles each DM  can play in discourse;</a:t>
            </a:r>
          </a:p>
          <a:p>
            <a:pPr marL="558800" indent="-342900">
              <a:buClr>
                <a:schemeClr val="accent1">
                  <a:lumMod val="60000"/>
                  <a:lumOff val="40000"/>
                </a:schemeClr>
              </a:buClr>
              <a:buFont typeface="Wingdings" pitchFamily="2" charset="2"/>
              <a:buChar char="ü"/>
            </a:pPr>
            <a:endParaRPr lang="en-US" sz="1900" dirty="0">
              <a:solidFill>
                <a:schemeClr val="bg1"/>
              </a:solidFill>
            </a:endParaRPr>
          </a:p>
          <a:p>
            <a:pPr marL="558800" indent="-342900">
              <a:buClr>
                <a:schemeClr val="accent1">
                  <a:lumMod val="60000"/>
                  <a:lumOff val="40000"/>
                </a:schemeClr>
              </a:buClr>
              <a:buFont typeface="Wingdings" pitchFamily="2" charset="2"/>
              <a:buChar char="ü"/>
            </a:pPr>
            <a:r>
              <a:rPr lang="en-US" sz="1900" dirty="0">
                <a:solidFill>
                  <a:schemeClr val="bg1"/>
                </a:solidFill>
              </a:rPr>
              <a:t>being the values extracted from parts of ISO 24617, tried out in different genres and text modalities and languages,  grants our proposal reliability and allows for interoperability.</a:t>
            </a:r>
            <a:br>
              <a:rPr lang="en-US" sz="1900" dirty="0">
                <a:solidFill>
                  <a:schemeClr val="bg1"/>
                </a:solidFill>
              </a:rPr>
            </a:br>
            <a:br>
              <a:rPr lang="en-US" sz="1900" dirty="0">
                <a:solidFill>
                  <a:schemeClr val="bg1"/>
                </a:solidFill>
              </a:rPr>
            </a:br>
            <a:br>
              <a:rPr lang="en-US" sz="1900" dirty="0">
                <a:solidFill>
                  <a:schemeClr val="bg1"/>
                </a:solidFill>
              </a:rPr>
            </a:br>
            <a:endParaRPr lang="en-US" sz="1900" dirty="0">
              <a:solidFill>
                <a:schemeClr val="dk1"/>
              </a:solidFill>
            </a:endParaRPr>
          </a:p>
        </p:txBody>
      </p:sp>
    </p:spTree>
    <p:extLst>
      <p:ext uri="{BB962C8B-B14F-4D97-AF65-F5344CB8AC3E}">
        <p14:creationId xmlns:p14="http://schemas.microsoft.com/office/powerpoint/2010/main" val="342050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Future steps</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Google Shape;85;p14">
            <a:extLst>
              <a:ext uri="{FF2B5EF4-FFF2-40B4-BE49-F238E27FC236}">
                <a16:creationId xmlns:a16="http://schemas.microsoft.com/office/drawing/2014/main" id="{4D50B7F5-BD33-0211-9D2A-A9F1E1ACFFB9}"/>
              </a:ext>
            </a:extLst>
          </p:cNvPr>
          <p:cNvSpPr txBox="1">
            <a:spLocks/>
          </p:cNvSpPr>
          <p:nvPr/>
        </p:nvSpPr>
        <p:spPr>
          <a:xfrm>
            <a:off x="1113752" y="873274"/>
            <a:ext cx="7804005" cy="409598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215900">
              <a:buClr>
                <a:schemeClr val="accent1">
                  <a:lumMod val="60000"/>
                  <a:lumOff val="40000"/>
                </a:schemeClr>
              </a:buClr>
            </a:pPr>
            <a:r>
              <a:rPr lang="en-US" dirty="0">
                <a:solidFill>
                  <a:schemeClr val="bg1"/>
                </a:solidFill>
              </a:rPr>
              <a:t>1st phase – Stabilize the taxonomy:</a:t>
            </a:r>
          </a:p>
          <a:p>
            <a:pPr marL="558800" indent="-342900">
              <a:buClr>
                <a:schemeClr val="accent1">
                  <a:lumMod val="60000"/>
                  <a:lumOff val="40000"/>
                </a:schemeClr>
              </a:buClr>
              <a:buFont typeface="Wingdings" pitchFamily="2" charset="2"/>
              <a:buChar char="v"/>
            </a:pPr>
            <a:r>
              <a:rPr lang="en-US" dirty="0">
                <a:solidFill>
                  <a:schemeClr val="bg1"/>
                </a:solidFill>
              </a:rPr>
              <a:t>Add more discourse relations to account for pertinent distinctions of meaning; </a:t>
            </a:r>
          </a:p>
          <a:p>
            <a:pPr marL="558800" indent="-342900">
              <a:buClr>
                <a:schemeClr val="accent1">
                  <a:lumMod val="60000"/>
                  <a:lumOff val="40000"/>
                </a:schemeClr>
              </a:buClr>
              <a:buFont typeface="Wingdings" pitchFamily="2" charset="2"/>
              <a:buChar char="v"/>
            </a:pPr>
            <a:r>
              <a:rPr lang="en-US" dirty="0">
                <a:solidFill>
                  <a:schemeClr val="bg1"/>
                </a:solidFill>
              </a:rPr>
              <a:t>Apply the taxonomy to a larger dataset both composed of monologues and dialogues;</a:t>
            </a:r>
          </a:p>
          <a:p>
            <a:pPr marL="558800" indent="-342900">
              <a:buClr>
                <a:schemeClr val="accent1">
                  <a:lumMod val="60000"/>
                  <a:lumOff val="40000"/>
                </a:schemeClr>
              </a:buClr>
              <a:buFont typeface="Wingdings" pitchFamily="2" charset="2"/>
              <a:buChar char="v"/>
            </a:pPr>
            <a:r>
              <a:rPr lang="en-US" dirty="0">
                <a:solidFill>
                  <a:schemeClr val="bg1"/>
                </a:solidFill>
              </a:rPr>
              <a:t>Define a smaller set of relevant communicative functions taking in consideration their occurrence on the corpora.</a:t>
            </a:r>
          </a:p>
          <a:p>
            <a:pPr marL="215900">
              <a:buClr>
                <a:schemeClr val="accent1">
                  <a:lumMod val="60000"/>
                  <a:lumOff val="40000"/>
                </a:schemeClr>
              </a:buClr>
            </a:pPr>
            <a:endParaRPr lang="en-US" dirty="0">
              <a:solidFill>
                <a:schemeClr val="bg1"/>
              </a:solidFill>
            </a:endParaRPr>
          </a:p>
          <a:p>
            <a:pPr marL="215900">
              <a:buClr>
                <a:schemeClr val="accent1">
                  <a:lumMod val="60000"/>
                  <a:lumOff val="40000"/>
                </a:schemeClr>
              </a:buClr>
            </a:pPr>
            <a:r>
              <a:rPr lang="en-US" dirty="0">
                <a:solidFill>
                  <a:schemeClr val="bg1"/>
                </a:solidFill>
              </a:rPr>
              <a:t>2</a:t>
            </a:r>
            <a:r>
              <a:rPr lang="en-US" baseline="30000" dirty="0">
                <a:solidFill>
                  <a:schemeClr val="bg1"/>
                </a:solidFill>
              </a:rPr>
              <a:t>nd</a:t>
            </a:r>
            <a:r>
              <a:rPr lang="en-US" dirty="0">
                <a:solidFill>
                  <a:schemeClr val="bg1"/>
                </a:solidFill>
              </a:rPr>
              <a:t> phase – Large–scale annotation:</a:t>
            </a:r>
          </a:p>
          <a:p>
            <a:pPr marL="558800" indent="-342900">
              <a:buClr>
                <a:schemeClr val="accent1">
                  <a:lumMod val="60000"/>
                  <a:lumOff val="40000"/>
                </a:schemeClr>
              </a:buClr>
              <a:buFont typeface="Wingdings" pitchFamily="2" charset="2"/>
              <a:buChar char="v"/>
            </a:pPr>
            <a:r>
              <a:rPr lang="en-US" dirty="0">
                <a:solidFill>
                  <a:schemeClr val="bg1"/>
                </a:solidFill>
              </a:rPr>
              <a:t>Annotation of the complete corpus using inter-annotator agreement.</a:t>
            </a:r>
          </a:p>
          <a:p>
            <a:pPr marL="558800" indent="-342900">
              <a:buClr>
                <a:schemeClr val="accent1">
                  <a:lumMod val="60000"/>
                  <a:lumOff val="40000"/>
                </a:schemeClr>
              </a:buClr>
              <a:buFont typeface="Wingdings" pitchFamily="2" charset="2"/>
              <a:buChar char="v"/>
            </a:pPr>
            <a:endParaRPr lang="en-US" dirty="0">
              <a:solidFill>
                <a:schemeClr val="bg1"/>
              </a:solidFill>
            </a:endParaRPr>
          </a:p>
          <a:p>
            <a:pPr marL="215900">
              <a:buClr>
                <a:schemeClr val="accent1">
                  <a:lumMod val="60000"/>
                  <a:lumOff val="40000"/>
                </a:schemeClr>
              </a:buClr>
            </a:pPr>
            <a:r>
              <a:rPr lang="en-US" dirty="0">
                <a:solidFill>
                  <a:schemeClr val="bg1"/>
                </a:solidFill>
              </a:rPr>
              <a:t>3</a:t>
            </a:r>
            <a:r>
              <a:rPr lang="en-US" baseline="30000" dirty="0">
                <a:solidFill>
                  <a:schemeClr val="bg1"/>
                </a:solidFill>
              </a:rPr>
              <a:t>rd</a:t>
            </a:r>
            <a:r>
              <a:rPr lang="en-US" dirty="0">
                <a:solidFill>
                  <a:schemeClr val="bg1"/>
                </a:solidFill>
              </a:rPr>
              <a:t> phase – Develop an empirical-based multilingual lexicon of discourse markers to be used as LLOD.</a:t>
            </a:r>
          </a:p>
          <a:p>
            <a:pPr marL="215900">
              <a:buClr>
                <a:schemeClr val="accent1">
                  <a:lumMod val="60000"/>
                  <a:lumOff val="40000"/>
                </a:schemeClr>
              </a:buClr>
            </a:pP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338925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2" y="999241"/>
            <a:ext cx="7672030" cy="3752890"/>
          </a:xfrm>
          <a:prstGeom prst="rect">
            <a:avLst/>
          </a:prstGeom>
          <a:ln>
            <a:solidFill>
              <a:schemeClr val="tx1"/>
            </a:solidFill>
          </a:ln>
        </p:spPr>
        <p:txBody>
          <a:bodyPr spcFirstLastPara="1" wrap="square" lIns="91425" tIns="91425" rIns="91425" bIns="91425" anchor="t" anchorCtr="0">
            <a:noAutofit/>
          </a:bodyPr>
          <a:lstStyle/>
          <a:p>
            <a:pPr marL="342900" lvl="0" indent="-342900">
              <a:buClr>
                <a:schemeClr val="accent1">
                  <a:lumMod val="60000"/>
                  <a:lumOff val="40000"/>
                </a:schemeClr>
              </a:buClr>
              <a:buFont typeface="Wingdings" pitchFamily="2" charset="2"/>
              <a:buChar char="Ø"/>
            </a:pPr>
            <a:r>
              <a:rPr lang="en-US" sz="2000" b="1" dirty="0">
                <a:solidFill>
                  <a:schemeClr val="bg1"/>
                </a:solidFill>
              </a:rPr>
              <a:t>Discourse markers:</a:t>
            </a:r>
            <a:br>
              <a:rPr lang="en-US" sz="2000" b="1" dirty="0">
                <a:solidFill>
                  <a:schemeClr val="bg1"/>
                </a:solidFill>
              </a:rPr>
            </a:br>
            <a:br>
              <a:rPr lang="en-US" sz="2000" dirty="0">
                <a:solidFill>
                  <a:schemeClr val="bg1"/>
                </a:solidFill>
              </a:rPr>
            </a:br>
            <a:r>
              <a:rPr lang="en-US" sz="2000" dirty="0">
                <a:solidFill>
                  <a:schemeClr val="bg1"/>
                </a:solidFill>
              </a:rPr>
              <a:t>- largely studied in different languages </a:t>
            </a:r>
            <a:r>
              <a:rPr lang="en-US" sz="1600" dirty="0">
                <a:solidFill>
                  <a:schemeClr val="bg1"/>
                </a:solidFill>
              </a:rPr>
              <a:t>(e.g. </a:t>
            </a:r>
            <a:r>
              <a:rPr lang="en-US" sz="1600" dirty="0" err="1">
                <a:solidFill>
                  <a:schemeClr val="bg1"/>
                </a:solidFill>
              </a:rPr>
              <a:t>Schiffrin</a:t>
            </a:r>
            <a:r>
              <a:rPr lang="en-US" sz="1600" dirty="0">
                <a:solidFill>
                  <a:schemeClr val="bg1"/>
                </a:solidFill>
              </a:rPr>
              <a:t> (1987), Knot &amp; Dale (1993), Fraser (1996),Taboada (2006),  Silvano  (2010), Das (2014), Mendes et al. (2018), </a:t>
            </a:r>
            <a:r>
              <a:rPr lang="en-US" sz="1600" dirty="0" err="1">
                <a:solidFill>
                  <a:schemeClr val="bg1"/>
                </a:solidFill>
              </a:rPr>
              <a:t>Stede</a:t>
            </a:r>
            <a:r>
              <a:rPr lang="en-US" sz="1600" dirty="0">
                <a:solidFill>
                  <a:schemeClr val="bg1"/>
                </a:solidFill>
              </a:rPr>
              <a:t> et al. (2019) </a:t>
            </a:r>
            <a:r>
              <a:rPr lang="en-US" sz="2000" dirty="0">
                <a:solidFill>
                  <a:schemeClr val="bg1"/>
                </a:solidFill>
              </a:rPr>
              <a:t>either independently or in relation with other issues;</a:t>
            </a:r>
            <a:br>
              <a:rPr lang="en-US" sz="2000" dirty="0">
                <a:solidFill>
                  <a:schemeClr val="bg1"/>
                </a:solidFill>
              </a:rPr>
            </a:br>
            <a:br>
              <a:rPr lang="en-US" sz="2000" dirty="0">
                <a:solidFill>
                  <a:schemeClr val="bg1"/>
                </a:solidFill>
              </a:rPr>
            </a:br>
            <a:br>
              <a:rPr lang="en-US" sz="2000" dirty="0">
                <a:solidFill>
                  <a:schemeClr val="bg1"/>
                </a:solidFill>
              </a:rPr>
            </a:br>
            <a:r>
              <a:rPr lang="en-US" sz="2000" dirty="0">
                <a:solidFill>
                  <a:schemeClr val="bg1"/>
                </a:solidFill>
              </a:rPr>
              <a:t>- their relevance in discourse interpretation;</a:t>
            </a:r>
            <a:br>
              <a:rPr lang="en-US" sz="2000" dirty="0">
                <a:solidFill>
                  <a:schemeClr val="bg1"/>
                </a:solidFill>
              </a:rPr>
            </a:br>
            <a:r>
              <a:rPr lang="en-US" sz="2000" dirty="0">
                <a:solidFill>
                  <a:schemeClr val="bg1"/>
                </a:solidFill>
              </a:rPr>
              <a:t>- their complexity regarding their multifunctional nature. </a:t>
            </a:r>
            <a:br>
              <a:rPr lang="en-US" sz="2000" dirty="0">
                <a:solidFill>
                  <a:schemeClr val="bg1"/>
                </a:solidFill>
              </a:rPr>
            </a:br>
            <a:br>
              <a:rPr lang="en-US" sz="2000" dirty="0">
                <a:solidFill>
                  <a:schemeClr val="dk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eta para Baixo 1">
            <a:extLst>
              <a:ext uri="{FF2B5EF4-FFF2-40B4-BE49-F238E27FC236}">
                <a16:creationId xmlns:a16="http://schemas.microsoft.com/office/drawing/2014/main" id="{7F89AD2C-A04F-4EAA-0170-BD84FC61E579}"/>
              </a:ext>
            </a:extLst>
          </p:cNvPr>
          <p:cNvSpPr/>
          <p:nvPr/>
        </p:nvSpPr>
        <p:spPr>
          <a:xfrm>
            <a:off x="4489344" y="2875686"/>
            <a:ext cx="424206" cy="480767"/>
          </a:xfrm>
          <a:prstGeom prst="downArrow">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18289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References</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85;p14">
            <a:extLst>
              <a:ext uri="{FF2B5EF4-FFF2-40B4-BE49-F238E27FC236}">
                <a16:creationId xmlns:a16="http://schemas.microsoft.com/office/drawing/2014/main" id="{4D50B7F5-BD33-0211-9D2A-A9F1E1ACFFB9}"/>
              </a:ext>
            </a:extLst>
          </p:cNvPr>
          <p:cNvSpPr txBox="1">
            <a:spLocks/>
          </p:cNvSpPr>
          <p:nvPr/>
        </p:nvSpPr>
        <p:spPr>
          <a:xfrm>
            <a:off x="1113752" y="957094"/>
            <a:ext cx="7804005" cy="387885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r>
              <a:rPr lang="pt-PT" sz="1000" dirty="0" err="1">
                <a:solidFill>
                  <a:schemeClr val="bg1"/>
                </a:solidFill>
              </a:rPr>
              <a:t>Language</a:t>
            </a:r>
            <a:r>
              <a:rPr lang="pt-PT" sz="1000" dirty="0">
                <a:solidFill>
                  <a:schemeClr val="bg1"/>
                </a:solidFill>
              </a:rPr>
              <a:t> </a:t>
            </a:r>
            <a:r>
              <a:rPr lang="pt-PT" sz="1000" dirty="0" err="1">
                <a:solidFill>
                  <a:schemeClr val="bg1"/>
                </a:solidFill>
              </a:rPr>
              <a:t>resource</a:t>
            </a:r>
            <a:r>
              <a:rPr lang="pt-PT" sz="1000" dirty="0">
                <a:solidFill>
                  <a:schemeClr val="bg1"/>
                </a:solidFill>
              </a:rPr>
              <a:t> management-</a:t>
            </a:r>
            <a:r>
              <a:rPr lang="pt-PT" sz="1000" dirty="0" err="1">
                <a:solidFill>
                  <a:schemeClr val="bg1"/>
                </a:solidFill>
              </a:rPr>
              <a:t>semantic</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framework</a:t>
            </a:r>
            <a:r>
              <a:rPr lang="pt-PT" sz="1000" dirty="0">
                <a:solidFill>
                  <a:schemeClr val="bg1"/>
                </a:solidFill>
              </a:rPr>
              <a:t> (</a:t>
            </a:r>
            <a:r>
              <a:rPr lang="pt-PT" sz="1000" dirty="0" err="1">
                <a:solidFill>
                  <a:schemeClr val="bg1"/>
                </a:solidFill>
              </a:rPr>
              <a:t>semaf</a:t>
            </a:r>
            <a:r>
              <a:rPr lang="pt-PT" sz="1000" dirty="0">
                <a:solidFill>
                  <a:schemeClr val="bg1"/>
                </a:solidFill>
              </a:rPr>
              <a:t>) - </a:t>
            </a:r>
            <a:r>
              <a:rPr lang="pt-PT" sz="1000" dirty="0" err="1">
                <a:solidFill>
                  <a:schemeClr val="bg1"/>
                </a:solidFill>
              </a:rPr>
              <a:t>part</a:t>
            </a:r>
            <a:r>
              <a:rPr lang="pt-PT" sz="1000" dirty="0">
                <a:solidFill>
                  <a:schemeClr val="bg1"/>
                </a:solidFill>
              </a:rPr>
              <a:t> 8 - </a:t>
            </a:r>
            <a:r>
              <a:rPr lang="pt-PT" sz="1000" dirty="0" err="1">
                <a:solidFill>
                  <a:schemeClr val="bg1"/>
                </a:solidFill>
              </a:rPr>
              <a:t>semantic</a:t>
            </a:r>
            <a:r>
              <a:rPr lang="pt-PT" sz="1000" dirty="0">
                <a:solidFill>
                  <a:schemeClr val="bg1"/>
                </a:solidFill>
              </a:rPr>
              <a:t> </a:t>
            </a:r>
            <a:r>
              <a:rPr lang="pt-PT" sz="1000" dirty="0" err="1">
                <a:solidFill>
                  <a:schemeClr val="bg1"/>
                </a:solidFill>
              </a:rPr>
              <a:t>relations</a:t>
            </a:r>
            <a:r>
              <a:rPr lang="pt-PT" sz="1000" dirty="0">
                <a:solidFill>
                  <a:schemeClr val="bg1"/>
                </a:solidFill>
              </a:rPr>
              <a:t> in </a:t>
            </a:r>
            <a:r>
              <a:rPr lang="pt-PT" sz="1000" dirty="0" err="1">
                <a:solidFill>
                  <a:schemeClr val="bg1"/>
                </a:solidFill>
              </a:rPr>
              <a:t>discourse,core</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schema</a:t>
            </a:r>
            <a:r>
              <a:rPr lang="pt-PT" sz="1000" dirty="0">
                <a:solidFill>
                  <a:schemeClr val="bg1"/>
                </a:solidFill>
              </a:rPr>
              <a:t> (</a:t>
            </a:r>
            <a:r>
              <a:rPr lang="pt-PT" sz="1000" dirty="0" err="1">
                <a:solidFill>
                  <a:schemeClr val="bg1"/>
                </a:solidFill>
              </a:rPr>
              <a:t>dr</a:t>
            </a:r>
            <a:r>
              <a:rPr lang="pt-PT" sz="1000" dirty="0">
                <a:solidFill>
                  <a:schemeClr val="bg1"/>
                </a:solidFill>
              </a:rPr>
              <a:t>-core). Standard, </a:t>
            </a:r>
            <a:r>
              <a:rPr lang="pt-PT" sz="1000" dirty="0" err="1">
                <a:solidFill>
                  <a:schemeClr val="bg1"/>
                </a:solidFill>
              </a:rPr>
              <a:t>Geneva</a:t>
            </a:r>
            <a:r>
              <a:rPr lang="pt-PT" sz="1000" dirty="0">
                <a:solidFill>
                  <a:schemeClr val="bg1"/>
                </a:solidFill>
              </a:rPr>
              <a:t>, CH (2016) </a:t>
            </a:r>
          </a:p>
          <a:p>
            <a:r>
              <a:rPr lang="pt-PT" sz="1000" dirty="0" err="1">
                <a:solidFill>
                  <a:schemeClr val="bg1"/>
                </a:solidFill>
              </a:rPr>
              <a:t>Language</a:t>
            </a:r>
            <a:r>
              <a:rPr lang="pt-PT" sz="1000" dirty="0">
                <a:solidFill>
                  <a:schemeClr val="bg1"/>
                </a:solidFill>
              </a:rPr>
              <a:t> </a:t>
            </a:r>
            <a:r>
              <a:rPr lang="pt-PT" sz="1000" dirty="0" err="1">
                <a:solidFill>
                  <a:schemeClr val="bg1"/>
                </a:solidFill>
              </a:rPr>
              <a:t>resource</a:t>
            </a:r>
            <a:r>
              <a:rPr lang="pt-PT" sz="1000" dirty="0">
                <a:solidFill>
                  <a:schemeClr val="bg1"/>
                </a:solidFill>
              </a:rPr>
              <a:t> management-</a:t>
            </a:r>
            <a:r>
              <a:rPr lang="pt-PT" sz="1000" dirty="0" err="1">
                <a:solidFill>
                  <a:schemeClr val="bg1"/>
                </a:solidFill>
              </a:rPr>
              <a:t>semantic</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framework</a:t>
            </a:r>
            <a:r>
              <a:rPr lang="pt-PT" sz="1000" dirty="0">
                <a:solidFill>
                  <a:schemeClr val="bg1"/>
                </a:solidFill>
              </a:rPr>
              <a:t> (</a:t>
            </a:r>
            <a:r>
              <a:rPr lang="pt-PT" sz="1000" dirty="0" err="1">
                <a:solidFill>
                  <a:schemeClr val="bg1"/>
                </a:solidFill>
              </a:rPr>
              <a:t>semaf</a:t>
            </a:r>
            <a:r>
              <a:rPr lang="pt-PT" sz="1000" dirty="0">
                <a:solidFill>
                  <a:schemeClr val="bg1"/>
                </a:solidFill>
              </a:rPr>
              <a:t>) - </a:t>
            </a:r>
            <a:r>
              <a:rPr lang="pt-PT" sz="1000" dirty="0" err="1">
                <a:solidFill>
                  <a:schemeClr val="bg1"/>
                </a:solidFill>
              </a:rPr>
              <a:t>part</a:t>
            </a:r>
            <a:r>
              <a:rPr lang="pt-PT" sz="1000" dirty="0">
                <a:solidFill>
                  <a:schemeClr val="bg1"/>
                </a:solidFill>
              </a:rPr>
              <a:t> 2 - dialogue </a:t>
            </a:r>
            <a:r>
              <a:rPr lang="pt-PT" sz="1000" dirty="0" err="1">
                <a:solidFill>
                  <a:schemeClr val="bg1"/>
                </a:solidFill>
              </a:rPr>
              <a:t>acts</a:t>
            </a:r>
            <a:r>
              <a:rPr lang="pt-PT" sz="1000" dirty="0">
                <a:solidFill>
                  <a:schemeClr val="bg1"/>
                </a:solidFill>
              </a:rPr>
              <a:t>. Standard, </a:t>
            </a:r>
            <a:r>
              <a:rPr lang="pt-PT" sz="1000" dirty="0" err="1">
                <a:solidFill>
                  <a:schemeClr val="bg1"/>
                </a:solidFill>
              </a:rPr>
              <a:t>Geneva</a:t>
            </a:r>
            <a:r>
              <a:rPr lang="pt-PT" sz="1000" dirty="0">
                <a:solidFill>
                  <a:schemeClr val="bg1"/>
                </a:solidFill>
              </a:rPr>
              <a:t>, CH (2020) </a:t>
            </a:r>
          </a:p>
          <a:p>
            <a:r>
              <a:rPr lang="pt-PT" sz="1000" dirty="0">
                <a:solidFill>
                  <a:schemeClr val="bg1"/>
                </a:solidFill>
              </a:rPr>
              <a:t>Asher, N., Asher, N.M., </a:t>
            </a:r>
            <a:r>
              <a:rPr lang="pt-PT" sz="1000" dirty="0" err="1">
                <a:solidFill>
                  <a:schemeClr val="bg1"/>
                </a:solidFill>
              </a:rPr>
              <a:t>Lascarides</a:t>
            </a:r>
            <a:r>
              <a:rPr lang="pt-PT" sz="1000" dirty="0">
                <a:solidFill>
                  <a:schemeClr val="bg1"/>
                </a:solidFill>
              </a:rPr>
              <a:t>, A.: </a:t>
            </a:r>
            <a:r>
              <a:rPr lang="pt-PT" sz="1000" dirty="0" err="1">
                <a:solidFill>
                  <a:schemeClr val="bg1"/>
                </a:solidFill>
              </a:rPr>
              <a:t>Logics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Conversation</a:t>
            </a:r>
            <a:r>
              <a:rPr lang="pt-PT" sz="1000" dirty="0">
                <a:solidFill>
                  <a:schemeClr val="bg1"/>
                </a:solidFill>
              </a:rPr>
              <a:t>. Cambridge </a:t>
            </a:r>
            <a:r>
              <a:rPr lang="pt-PT" sz="1000" dirty="0" err="1">
                <a:solidFill>
                  <a:schemeClr val="bg1"/>
                </a:solidFill>
              </a:rPr>
              <a:t>University</a:t>
            </a:r>
            <a:r>
              <a:rPr lang="pt-PT" sz="1000" dirty="0">
                <a:solidFill>
                  <a:schemeClr val="bg1"/>
                </a:solidFill>
              </a:rPr>
              <a:t> </a:t>
            </a:r>
            <a:r>
              <a:rPr lang="pt-PT" sz="1000" dirty="0" err="1">
                <a:solidFill>
                  <a:schemeClr val="bg1"/>
                </a:solidFill>
              </a:rPr>
              <a:t>Press</a:t>
            </a:r>
            <a:r>
              <a:rPr lang="pt-PT" sz="1000" dirty="0">
                <a:solidFill>
                  <a:schemeClr val="bg1"/>
                </a:solidFill>
              </a:rPr>
              <a:t> (2003) </a:t>
            </a:r>
          </a:p>
          <a:p>
            <a:r>
              <a:rPr lang="pt-PT" sz="1000" dirty="0" err="1">
                <a:solidFill>
                  <a:schemeClr val="bg1"/>
                </a:solidFill>
              </a:rPr>
              <a:t>Benamara</a:t>
            </a:r>
            <a:r>
              <a:rPr lang="pt-PT" sz="1000" dirty="0">
                <a:solidFill>
                  <a:schemeClr val="bg1"/>
                </a:solidFill>
              </a:rPr>
              <a:t>, F., </a:t>
            </a:r>
            <a:r>
              <a:rPr lang="pt-PT" sz="1000" dirty="0" err="1">
                <a:solidFill>
                  <a:schemeClr val="bg1"/>
                </a:solidFill>
              </a:rPr>
              <a:t>Taboada</a:t>
            </a:r>
            <a:r>
              <a:rPr lang="pt-PT" sz="1000" dirty="0">
                <a:solidFill>
                  <a:schemeClr val="bg1"/>
                </a:solidFill>
              </a:rPr>
              <a:t>, M.: </a:t>
            </a:r>
            <a:r>
              <a:rPr lang="pt-PT" sz="1000" dirty="0" err="1">
                <a:solidFill>
                  <a:schemeClr val="bg1"/>
                </a:solidFill>
              </a:rPr>
              <a:t>Mapping</a:t>
            </a:r>
            <a:r>
              <a:rPr lang="pt-PT" sz="1000" dirty="0">
                <a:solidFill>
                  <a:schemeClr val="bg1"/>
                </a:solidFill>
              </a:rPr>
              <a:t> </a:t>
            </a:r>
            <a:r>
              <a:rPr lang="pt-PT" sz="1000" dirty="0" err="1">
                <a:solidFill>
                  <a:schemeClr val="bg1"/>
                </a:solidFill>
              </a:rPr>
              <a:t>different</a:t>
            </a:r>
            <a:r>
              <a:rPr lang="pt-PT" sz="1000" dirty="0">
                <a:solidFill>
                  <a:schemeClr val="bg1"/>
                </a:solidFill>
              </a:rPr>
              <a:t> </a:t>
            </a:r>
            <a:r>
              <a:rPr lang="pt-PT" sz="1000" dirty="0" err="1">
                <a:solidFill>
                  <a:schemeClr val="bg1"/>
                </a:solidFill>
              </a:rPr>
              <a:t>rhetorical</a:t>
            </a:r>
            <a:r>
              <a:rPr lang="pt-PT" sz="1000" dirty="0">
                <a:solidFill>
                  <a:schemeClr val="bg1"/>
                </a:solidFill>
              </a:rPr>
              <a:t> </a:t>
            </a:r>
            <a:r>
              <a:rPr lang="pt-PT" sz="1000" dirty="0" err="1">
                <a:solidFill>
                  <a:schemeClr val="bg1"/>
                </a:solidFill>
              </a:rPr>
              <a:t>relation</a:t>
            </a:r>
            <a:r>
              <a:rPr lang="pt-PT" sz="1000" dirty="0">
                <a:solidFill>
                  <a:schemeClr val="bg1"/>
                </a:solidFill>
              </a:rPr>
              <a:t> </a:t>
            </a:r>
            <a:r>
              <a:rPr lang="pt-PT" sz="1000" dirty="0" err="1">
                <a:solidFill>
                  <a:schemeClr val="bg1"/>
                </a:solidFill>
              </a:rPr>
              <a:t>annotations</a:t>
            </a:r>
            <a:r>
              <a:rPr lang="pt-PT" sz="1000" dirty="0">
                <a:solidFill>
                  <a:schemeClr val="bg1"/>
                </a:solidFill>
              </a:rPr>
              <a:t>: A </a:t>
            </a:r>
            <a:r>
              <a:rPr lang="pt-PT" sz="1000" dirty="0" err="1">
                <a:solidFill>
                  <a:schemeClr val="bg1"/>
                </a:solidFill>
              </a:rPr>
              <a:t>proposal</a:t>
            </a:r>
            <a:r>
              <a:rPr lang="pt-PT" sz="1000" dirty="0">
                <a:solidFill>
                  <a:schemeClr val="bg1"/>
                </a:solidFill>
              </a:rPr>
              <a:t>. In: </a:t>
            </a:r>
            <a:r>
              <a:rPr lang="pt-PT" sz="1000" dirty="0" err="1">
                <a:solidFill>
                  <a:schemeClr val="bg1"/>
                </a:solidFill>
              </a:rPr>
              <a:t>Proceedings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Fourth</a:t>
            </a:r>
            <a:r>
              <a:rPr lang="pt-PT" sz="1000" dirty="0">
                <a:solidFill>
                  <a:schemeClr val="bg1"/>
                </a:solidFill>
              </a:rPr>
              <a:t> </a:t>
            </a:r>
            <a:r>
              <a:rPr lang="pt-PT" sz="1000" dirty="0" err="1">
                <a:solidFill>
                  <a:schemeClr val="bg1"/>
                </a:solidFill>
              </a:rPr>
              <a:t>Joint</a:t>
            </a:r>
            <a:r>
              <a:rPr lang="pt-PT" sz="1000" dirty="0">
                <a:solidFill>
                  <a:schemeClr val="bg1"/>
                </a:solidFill>
              </a:rPr>
              <a:t> Conference </a:t>
            </a:r>
            <a:r>
              <a:rPr lang="pt-PT" sz="1000" dirty="0" err="1">
                <a:solidFill>
                  <a:schemeClr val="bg1"/>
                </a:solidFill>
              </a:rPr>
              <a:t>on</a:t>
            </a:r>
            <a:r>
              <a:rPr lang="pt-PT" sz="1000" dirty="0">
                <a:solidFill>
                  <a:schemeClr val="bg1"/>
                </a:solidFill>
              </a:rPr>
              <a:t> Lexical </a:t>
            </a:r>
            <a:r>
              <a:rPr lang="pt-PT" sz="1000" dirty="0" err="1">
                <a:solidFill>
                  <a:schemeClr val="bg1"/>
                </a:solidFill>
              </a:rPr>
              <a:t>and</a:t>
            </a:r>
            <a:r>
              <a:rPr lang="pt-PT" sz="1000" dirty="0">
                <a:solidFill>
                  <a:schemeClr val="bg1"/>
                </a:solidFill>
              </a:rPr>
              <a:t> </a:t>
            </a:r>
            <a:r>
              <a:rPr lang="pt-PT" sz="1000" dirty="0" err="1">
                <a:solidFill>
                  <a:schemeClr val="bg1"/>
                </a:solidFill>
              </a:rPr>
              <a:t>Computational</a:t>
            </a:r>
            <a:r>
              <a:rPr lang="pt-PT" sz="1000" dirty="0">
                <a:solidFill>
                  <a:schemeClr val="bg1"/>
                </a:solidFill>
              </a:rPr>
              <a:t> </a:t>
            </a:r>
            <a:r>
              <a:rPr lang="pt-PT" sz="1000" dirty="0" err="1">
                <a:solidFill>
                  <a:schemeClr val="bg1"/>
                </a:solidFill>
              </a:rPr>
              <a:t>Semantics</a:t>
            </a:r>
            <a:r>
              <a:rPr lang="pt-PT" sz="1000" dirty="0">
                <a:solidFill>
                  <a:schemeClr val="bg1"/>
                </a:solidFill>
              </a:rPr>
              <a:t>. pp. 147–152. </a:t>
            </a:r>
            <a:r>
              <a:rPr lang="pt-PT" sz="1000" dirty="0" err="1">
                <a:solidFill>
                  <a:schemeClr val="bg1"/>
                </a:solidFill>
              </a:rPr>
              <a:t>Association</a:t>
            </a:r>
            <a:r>
              <a:rPr lang="pt-PT" sz="1000" dirty="0">
                <a:solidFill>
                  <a:schemeClr val="bg1"/>
                </a:solidFill>
              </a:rPr>
              <a:t> for </a:t>
            </a:r>
            <a:r>
              <a:rPr lang="pt-PT" sz="1000" dirty="0" err="1">
                <a:solidFill>
                  <a:schemeClr val="bg1"/>
                </a:solidFill>
              </a:rPr>
              <a:t>Computational</a:t>
            </a:r>
            <a:r>
              <a:rPr lang="pt-PT" sz="1000" dirty="0">
                <a:solidFill>
                  <a:schemeClr val="bg1"/>
                </a:solidFill>
              </a:rPr>
              <a:t> </a:t>
            </a:r>
            <a:r>
              <a:rPr lang="pt-PT" sz="1000" dirty="0" err="1">
                <a:solidFill>
                  <a:schemeClr val="bg1"/>
                </a:solidFill>
              </a:rPr>
              <a:t>Lin</a:t>
            </a:r>
            <a:r>
              <a:rPr lang="pt-PT" sz="1000" dirty="0">
                <a:solidFill>
                  <a:schemeClr val="bg1"/>
                </a:solidFill>
              </a:rPr>
              <a:t>- </a:t>
            </a:r>
            <a:r>
              <a:rPr lang="pt-PT" sz="1000" dirty="0" err="1">
                <a:solidFill>
                  <a:schemeClr val="bg1"/>
                </a:solidFill>
              </a:rPr>
              <a:t>guistics</a:t>
            </a:r>
            <a:r>
              <a:rPr lang="pt-PT" sz="1000" dirty="0">
                <a:solidFill>
                  <a:schemeClr val="bg1"/>
                </a:solidFill>
              </a:rPr>
              <a:t>, Denver, Colorado (</a:t>
            </a:r>
            <a:r>
              <a:rPr lang="pt-PT" sz="1000" dirty="0" err="1">
                <a:solidFill>
                  <a:schemeClr val="bg1"/>
                </a:solidFill>
              </a:rPr>
              <a:t>Jun</a:t>
            </a:r>
            <a:r>
              <a:rPr lang="pt-PT" sz="1000" dirty="0">
                <a:solidFill>
                  <a:schemeClr val="bg1"/>
                </a:solidFill>
              </a:rPr>
              <a:t> 2015).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/10.18653/v1/S15-1016, </a:t>
            </a:r>
            <a:r>
              <a:rPr lang="pt-PT" sz="1000" dirty="0" err="1">
                <a:solidFill>
                  <a:schemeClr val="bg1"/>
                </a:solidFill>
              </a:rPr>
              <a:t>https</a:t>
            </a:r>
            <a:r>
              <a:rPr lang="pt-PT" sz="1000" dirty="0">
                <a:solidFill>
                  <a:schemeClr val="bg1"/>
                </a:solidFill>
              </a:rPr>
              <a:t>://</a:t>
            </a:r>
            <a:r>
              <a:rPr lang="pt-PT" sz="1000" dirty="0" err="1">
                <a:solidFill>
                  <a:schemeClr val="bg1"/>
                </a:solidFill>
              </a:rPr>
              <a:t>aclanthology.org</a:t>
            </a:r>
            <a:r>
              <a:rPr lang="pt-PT" sz="1000" dirty="0">
                <a:solidFill>
                  <a:schemeClr val="bg1"/>
                </a:solidFill>
              </a:rPr>
              <a:t>/S15-1016 </a:t>
            </a:r>
          </a:p>
          <a:p>
            <a:r>
              <a:rPr lang="en-US" sz="1000" dirty="0">
                <a:solidFill>
                  <a:schemeClr val="bg1"/>
                </a:solidFill>
              </a:rPr>
              <a:t>Bunt, H. (2000). Dynamic Interpretation and Dialogue Theory. M.M. Taylor, D.G. </a:t>
            </a:r>
            <a:r>
              <a:rPr lang="en-US" sz="1000" dirty="0" err="1">
                <a:solidFill>
                  <a:schemeClr val="bg1"/>
                </a:solidFill>
              </a:rPr>
              <a:t>Bouwhuis</a:t>
            </a:r>
            <a:r>
              <a:rPr lang="en-US" sz="1000" dirty="0">
                <a:solidFill>
                  <a:schemeClr val="bg1"/>
                </a:solidFill>
              </a:rPr>
              <a:t> and F. Neel (eds.) The Structure of Multimodal Dialogue, Vol 2., Amsterdam: John Benjamins, pp. 139–166.</a:t>
            </a:r>
            <a:endParaRPr lang="pt-PT" sz="1000" dirty="0">
              <a:solidFill>
                <a:schemeClr val="bg1"/>
              </a:solidFill>
            </a:endParaRPr>
          </a:p>
          <a:p>
            <a:r>
              <a:rPr lang="pt-PT" sz="1000" dirty="0" err="1">
                <a:solidFill>
                  <a:schemeClr val="bg1"/>
                </a:solidFill>
              </a:rPr>
              <a:t>Bunt</a:t>
            </a:r>
            <a:r>
              <a:rPr lang="pt-PT" sz="1000" dirty="0">
                <a:solidFill>
                  <a:schemeClr val="bg1"/>
                </a:solidFill>
              </a:rPr>
              <a:t>, H.: Plug-ins for </a:t>
            </a:r>
            <a:r>
              <a:rPr lang="pt-PT" sz="1000" dirty="0" err="1">
                <a:solidFill>
                  <a:schemeClr val="bg1"/>
                </a:solidFill>
              </a:rPr>
              <a:t>content</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of</a:t>
            </a:r>
            <a:r>
              <a:rPr lang="pt-PT" sz="1000" dirty="0">
                <a:solidFill>
                  <a:schemeClr val="bg1"/>
                </a:solidFill>
              </a:rPr>
              <a:t> dialogue </a:t>
            </a:r>
            <a:r>
              <a:rPr lang="pt-PT" sz="1000" dirty="0" err="1">
                <a:solidFill>
                  <a:schemeClr val="bg1"/>
                </a:solidFill>
              </a:rPr>
              <a:t>acts</a:t>
            </a:r>
            <a:r>
              <a:rPr lang="pt-PT" sz="1000" dirty="0">
                <a:solidFill>
                  <a:schemeClr val="bg1"/>
                </a:solidFill>
              </a:rPr>
              <a:t> (2019) </a:t>
            </a:r>
          </a:p>
          <a:p>
            <a:r>
              <a:rPr lang="pt-PT" sz="1000" dirty="0" err="1">
                <a:solidFill>
                  <a:schemeClr val="bg1"/>
                </a:solidFill>
              </a:rPr>
              <a:t>Bunt</a:t>
            </a:r>
            <a:r>
              <a:rPr lang="pt-PT" sz="1000" dirty="0">
                <a:solidFill>
                  <a:schemeClr val="bg1"/>
                </a:solidFill>
              </a:rPr>
              <a:t>, H., </a:t>
            </a:r>
            <a:r>
              <a:rPr lang="pt-PT" sz="1000" dirty="0" err="1">
                <a:solidFill>
                  <a:schemeClr val="bg1"/>
                </a:solidFill>
              </a:rPr>
              <a:t>Petukhova</a:t>
            </a:r>
            <a:r>
              <a:rPr lang="pt-PT" sz="1000" dirty="0">
                <a:solidFill>
                  <a:schemeClr val="bg1"/>
                </a:solidFill>
              </a:rPr>
              <a:t>, V., </a:t>
            </a:r>
            <a:r>
              <a:rPr lang="pt-PT" sz="1000" dirty="0" err="1">
                <a:solidFill>
                  <a:schemeClr val="bg1"/>
                </a:solidFill>
              </a:rPr>
              <a:t>Gilmartin</a:t>
            </a:r>
            <a:r>
              <a:rPr lang="pt-PT" sz="1000" dirty="0">
                <a:solidFill>
                  <a:schemeClr val="bg1"/>
                </a:solidFill>
              </a:rPr>
              <a:t>, E., </a:t>
            </a:r>
            <a:r>
              <a:rPr lang="pt-PT" sz="1000" dirty="0" err="1">
                <a:solidFill>
                  <a:schemeClr val="bg1"/>
                </a:solidFill>
              </a:rPr>
              <a:t>Pelachaud</a:t>
            </a:r>
            <a:r>
              <a:rPr lang="pt-PT" sz="1000" dirty="0">
                <a:solidFill>
                  <a:schemeClr val="bg1"/>
                </a:solidFill>
              </a:rPr>
              <a:t>, C., </a:t>
            </a:r>
            <a:r>
              <a:rPr lang="pt-PT" sz="1000" dirty="0" err="1">
                <a:solidFill>
                  <a:schemeClr val="bg1"/>
                </a:solidFill>
              </a:rPr>
              <a:t>Fang</a:t>
            </a:r>
            <a:r>
              <a:rPr lang="pt-PT" sz="1000" dirty="0">
                <a:solidFill>
                  <a:schemeClr val="bg1"/>
                </a:solidFill>
              </a:rPr>
              <a:t>, A., </a:t>
            </a:r>
            <a:r>
              <a:rPr lang="pt-PT" sz="1000" dirty="0" err="1">
                <a:solidFill>
                  <a:schemeClr val="bg1"/>
                </a:solidFill>
              </a:rPr>
              <a:t>Keizer</a:t>
            </a:r>
            <a:r>
              <a:rPr lang="pt-PT" sz="1000" dirty="0">
                <a:solidFill>
                  <a:schemeClr val="bg1"/>
                </a:solidFill>
              </a:rPr>
              <a:t>, S., </a:t>
            </a:r>
            <a:r>
              <a:rPr lang="pt-PT" sz="1000" dirty="0" err="1">
                <a:solidFill>
                  <a:schemeClr val="bg1"/>
                </a:solidFill>
              </a:rPr>
              <a:t>Prevot</a:t>
            </a:r>
            <a:r>
              <a:rPr lang="pt-PT" sz="1000" dirty="0">
                <a:solidFill>
                  <a:schemeClr val="bg1"/>
                </a:solidFill>
              </a:rPr>
              <a:t>, L.: </a:t>
            </a:r>
            <a:r>
              <a:rPr lang="pt-PT" sz="1000" dirty="0" err="1">
                <a:solidFill>
                  <a:schemeClr val="bg1"/>
                </a:solidFill>
              </a:rPr>
              <a:t>The</a:t>
            </a:r>
            <a:r>
              <a:rPr lang="pt-PT" sz="1000" dirty="0">
                <a:solidFill>
                  <a:schemeClr val="bg1"/>
                </a:solidFill>
              </a:rPr>
              <a:t> </a:t>
            </a:r>
            <a:r>
              <a:rPr lang="pt-PT" sz="1000" dirty="0" err="1">
                <a:solidFill>
                  <a:schemeClr val="bg1"/>
                </a:solidFill>
              </a:rPr>
              <a:t>iso</a:t>
            </a:r>
            <a:r>
              <a:rPr lang="pt-PT" sz="1000" dirty="0">
                <a:solidFill>
                  <a:schemeClr val="bg1"/>
                </a:solidFill>
              </a:rPr>
              <a:t> standard for dialogue </a:t>
            </a:r>
            <a:r>
              <a:rPr lang="pt-PT" sz="1000" dirty="0" err="1">
                <a:solidFill>
                  <a:schemeClr val="bg1"/>
                </a:solidFill>
              </a:rPr>
              <a:t>act</a:t>
            </a:r>
            <a:r>
              <a:rPr lang="pt-PT" sz="1000" dirty="0">
                <a:solidFill>
                  <a:schemeClr val="bg1"/>
                </a:solidFill>
              </a:rPr>
              <a:t> </a:t>
            </a:r>
            <a:r>
              <a:rPr lang="pt-PT" sz="1000" dirty="0" err="1">
                <a:solidFill>
                  <a:schemeClr val="bg1"/>
                </a:solidFill>
              </a:rPr>
              <a:t>annotation</a:t>
            </a:r>
            <a:r>
              <a:rPr lang="pt-PT" sz="1000" dirty="0">
                <a:solidFill>
                  <a:schemeClr val="bg1"/>
                </a:solidFill>
              </a:rPr>
              <a:t>. In: </a:t>
            </a:r>
            <a:r>
              <a:rPr lang="pt-PT" sz="1000" dirty="0" err="1">
                <a:solidFill>
                  <a:schemeClr val="bg1"/>
                </a:solidFill>
              </a:rPr>
              <a:t>Proceedings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the</a:t>
            </a:r>
            <a:r>
              <a:rPr lang="pt-PT" sz="1000" dirty="0">
                <a:solidFill>
                  <a:schemeClr val="bg1"/>
                </a:solidFill>
              </a:rPr>
              <a:t> 12th </a:t>
            </a:r>
            <a:r>
              <a:rPr lang="pt-PT" sz="1000" dirty="0" err="1">
                <a:solidFill>
                  <a:schemeClr val="bg1"/>
                </a:solidFill>
              </a:rPr>
              <a:t>Language</a:t>
            </a:r>
            <a:r>
              <a:rPr lang="pt-PT" sz="1000" dirty="0">
                <a:solidFill>
                  <a:schemeClr val="bg1"/>
                </a:solidFill>
              </a:rPr>
              <a:t> </a:t>
            </a:r>
            <a:r>
              <a:rPr lang="pt-PT" sz="1000" dirty="0" err="1">
                <a:solidFill>
                  <a:schemeClr val="bg1"/>
                </a:solidFill>
              </a:rPr>
              <a:t>Resources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Evaluation</a:t>
            </a:r>
            <a:r>
              <a:rPr lang="pt-PT" sz="1000" dirty="0">
                <a:solidFill>
                  <a:schemeClr val="bg1"/>
                </a:solidFill>
              </a:rPr>
              <a:t> Conference. pp. 549–558 (2020) </a:t>
            </a:r>
          </a:p>
          <a:p>
            <a:r>
              <a:rPr lang="pt-PT" sz="1000" dirty="0" err="1">
                <a:solidFill>
                  <a:schemeClr val="bg1"/>
                </a:solidFill>
              </a:rPr>
              <a:t>Bunt</a:t>
            </a:r>
            <a:r>
              <a:rPr lang="pt-PT" sz="1000" dirty="0">
                <a:solidFill>
                  <a:schemeClr val="bg1"/>
                </a:solidFill>
              </a:rPr>
              <a:t>, H., </a:t>
            </a:r>
            <a:r>
              <a:rPr lang="pt-PT" sz="1000" dirty="0" err="1">
                <a:solidFill>
                  <a:schemeClr val="bg1"/>
                </a:solidFill>
              </a:rPr>
              <a:t>Prasad</a:t>
            </a:r>
            <a:r>
              <a:rPr lang="pt-PT" sz="1000" dirty="0">
                <a:solidFill>
                  <a:schemeClr val="bg1"/>
                </a:solidFill>
              </a:rPr>
              <a:t>, R.: Iso </a:t>
            </a:r>
            <a:r>
              <a:rPr lang="pt-PT" sz="1000" dirty="0" err="1">
                <a:solidFill>
                  <a:schemeClr val="bg1"/>
                </a:solidFill>
              </a:rPr>
              <a:t>dr</a:t>
            </a:r>
            <a:r>
              <a:rPr lang="pt-PT" sz="1000" dirty="0">
                <a:solidFill>
                  <a:schemeClr val="bg1"/>
                </a:solidFill>
              </a:rPr>
              <a:t>-core (</a:t>
            </a:r>
            <a:r>
              <a:rPr lang="pt-PT" sz="1000" dirty="0" err="1">
                <a:solidFill>
                  <a:schemeClr val="bg1"/>
                </a:solidFill>
              </a:rPr>
              <a:t>iso</a:t>
            </a:r>
            <a:r>
              <a:rPr lang="pt-PT" sz="1000" dirty="0">
                <a:solidFill>
                  <a:schemeClr val="bg1"/>
                </a:solidFill>
              </a:rPr>
              <a:t> 24617-8): Core </a:t>
            </a:r>
            <a:r>
              <a:rPr lang="pt-PT" sz="1000" dirty="0" err="1">
                <a:solidFill>
                  <a:schemeClr val="bg1"/>
                </a:solidFill>
              </a:rPr>
              <a:t>concepts</a:t>
            </a:r>
            <a:r>
              <a:rPr lang="pt-PT" sz="1000" dirty="0">
                <a:solidFill>
                  <a:schemeClr val="bg1"/>
                </a:solidFill>
              </a:rPr>
              <a:t> for </a:t>
            </a:r>
            <a:r>
              <a:rPr lang="pt-PT" sz="1000" dirty="0" err="1">
                <a:solidFill>
                  <a:schemeClr val="bg1"/>
                </a:solidFill>
              </a:rPr>
              <a:t>the</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relations</a:t>
            </a:r>
            <a:r>
              <a:rPr lang="pt-PT" sz="1000" dirty="0">
                <a:solidFill>
                  <a:schemeClr val="bg1"/>
                </a:solidFill>
              </a:rPr>
              <a:t>. In: </a:t>
            </a:r>
            <a:r>
              <a:rPr lang="pt-PT" sz="1000" dirty="0" err="1">
                <a:solidFill>
                  <a:schemeClr val="bg1"/>
                </a:solidFill>
              </a:rPr>
              <a:t>Proceedings</a:t>
            </a:r>
            <a:r>
              <a:rPr lang="pt-PT" sz="1000" dirty="0">
                <a:solidFill>
                  <a:schemeClr val="bg1"/>
                </a:solidFill>
              </a:rPr>
              <a:t> 12th </a:t>
            </a:r>
            <a:r>
              <a:rPr lang="pt-PT" sz="1000" dirty="0" err="1">
                <a:solidFill>
                  <a:schemeClr val="bg1"/>
                </a:solidFill>
              </a:rPr>
              <a:t>Joint</a:t>
            </a:r>
            <a:r>
              <a:rPr lang="pt-PT" sz="1000" dirty="0">
                <a:solidFill>
                  <a:schemeClr val="bg1"/>
                </a:solidFill>
              </a:rPr>
              <a:t> ACL-ISO Workshop </a:t>
            </a:r>
            <a:r>
              <a:rPr lang="pt-PT" sz="1000" dirty="0" err="1">
                <a:solidFill>
                  <a:schemeClr val="bg1"/>
                </a:solidFill>
              </a:rPr>
              <a:t>on</a:t>
            </a:r>
            <a:r>
              <a:rPr lang="pt-PT" sz="1000" dirty="0">
                <a:solidFill>
                  <a:schemeClr val="bg1"/>
                </a:solidFill>
              </a:rPr>
              <a:t> </a:t>
            </a:r>
            <a:r>
              <a:rPr lang="pt-PT" sz="1000" dirty="0" err="1">
                <a:solidFill>
                  <a:schemeClr val="bg1"/>
                </a:solidFill>
              </a:rPr>
              <a:t>Interop-erable</a:t>
            </a:r>
            <a:r>
              <a:rPr lang="pt-PT" sz="1000" dirty="0">
                <a:solidFill>
                  <a:schemeClr val="bg1"/>
                </a:solidFill>
              </a:rPr>
              <a:t> </a:t>
            </a:r>
            <a:r>
              <a:rPr lang="pt-PT" sz="1000" dirty="0" err="1">
                <a:solidFill>
                  <a:schemeClr val="bg1"/>
                </a:solidFill>
              </a:rPr>
              <a:t>Semantic</a:t>
            </a:r>
            <a:r>
              <a:rPr lang="pt-PT" sz="1000" dirty="0">
                <a:solidFill>
                  <a:schemeClr val="bg1"/>
                </a:solidFill>
              </a:rPr>
              <a:t> </a:t>
            </a:r>
            <a:r>
              <a:rPr lang="pt-PT" sz="1000" dirty="0" err="1">
                <a:solidFill>
                  <a:schemeClr val="bg1"/>
                </a:solidFill>
              </a:rPr>
              <a:t>Annotation</a:t>
            </a:r>
            <a:r>
              <a:rPr lang="pt-PT" sz="1000" dirty="0">
                <a:solidFill>
                  <a:schemeClr val="bg1"/>
                </a:solidFill>
              </a:rPr>
              <a:t> (ISA-12). pp. 45–54 (2016) </a:t>
            </a:r>
          </a:p>
          <a:p>
            <a:r>
              <a:rPr lang="pt-PT" sz="1000" dirty="0" err="1">
                <a:solidFill>
                  <a:schemeClr val="bg1"/>
                </a:solidFill>
              </a:rPr>
              <a:t>Crible</a:t>
            </a:r>
            <a:r>
              <a:rPr lang="pt-PT" sz="1000" dirty="0">
                <a:solidFill>
                  <a:schemeClr val="bg1"/>
                </a:solidFill>
              </a:rPr>
              <a:t>, L.: </a:t>
            </a:r>
            <a:r>
              <a:rPr lang="pt-PT" sz="1000" dirty="0" err="1">
                <a:solidFill>
                  <a:schemeClr val="bg1"/>
                </a:solidFill>
              </a:rPr>
              <a:t>Identifying</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describing</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markers</a:t>
            </a:r>
            <a:r>
              <a:rPr lang="pt-PT" sz="1000" dirty="0">
                <a:solidFill>
                  <a:schemeClr val="bg1"/>
                </a:solidFill>
              </a:rPr>
              <a:t> in </a:t>
            </a:r>
            <a:r>
              <a:rPr lang="pt-PT" sz="1000" dirty="0" err="1">
                <a:solidFill>
                  <a:schemeClr val="bg1"/>
                </a:solidFill>
              </a:rPr>
              <a:t>spoken</a:t>
            </a:r>
            <a:r>
              <a:rPr lang="pt-PT" sz="1000" dirty="0">
                <a:solidFill>
                  <a:schemeClr val="bg1"/>
                </a:solidFill>
              </a:rPr>
              <a:t> corpora. </a:t>
            </a:r>
            <a:r>
              <a:rPr lang="pt-PT" sz="1000" dirty="0" err="1">
                <a:solidFill>
                  <a:schemeClr val="bg1"/>
                </a:solidFill>
              </a:rPr>
              <a:t>annotation</a:t>
            </a:r>
            <a:r>
              <a:rPr lang="pt-PT" sz="1000" dirty="0">
                <a:solidFill>
                  <a:schemeClr val="bg1"/>
                </a:solidFill>
              </a:rPr>
              <a:t> </a:t>
            </a:r>
            <a:r>
              <a:rPr lang="pt-PT" sz="1000" dirty="0" err="1">
                <a:solidFill>
                  <a:schemeClr val="bg1"/>
                </a:solidFill>
              </a:rPr>
              <a:t>protocol</a:t>
            </a:r>
            <a:r>
              <a:rPr lang="pt-PT" sz="1000" dirty="0">
                <a:solidFill>
                  <a:schemeClr val="bg1"/>
                </a:solidFill>
              </a:rPr>
              <a:t> v.8. </a:t>
            </a:r>
            <a:r>
              <a:rPr lang="pt-PT" sz="1000" dirty="0" err="1">
                <a:solidFill>
                  <a:schemeClr val="bg1"/>
                </a:solidFill>
              </a:rPr>
              <a:t>Tech</a:t>
            </a:r>
            <a:r>
              <a:rPr lang="pt-PT" sz="1000" dirty="0">
                <a:solidFill>
                  <a:schemeClr val="bg1"/>
                </a:solidFill>
              </a:rPr>
              <a:t>. </a:t>
            </a:r>
            <a:r>
              <a:rPr lang="pt-PT" sz="1000" dirty="0" err="1">
                <a:solidFill>
                  <a:schemeClr val="bg1"/>
                </a:solidFill>
              </a:rPr>
              <a:t>rep</a:t>
            </a:r>
            <a:r>
              <a:rPr lang="pt-PT" sz="1000" dirty="0">
                <a:solidFill>
                  <a:schemeClr val="bg1"/>
                </a:solidFill>
              </a:rPr>
              <a:t>. (2014) </a:t>
            </a:r>
          </a:p>
          <a:p>
            <a:r>
              <a:rPr lang="pt-PT" sz="1000" dirty="0" err="1">
                <a:solidFill>
                  <a:schemeClr val="bg1"/>
                </a:solidFill>
              </a:rPr>
              <a:t>Crible</a:t>
            </a:r>
            <a:r>
              <a:rPr lang="pt-PT" sz="1000" dirty="0">
                <a:solidFill>
                  <a:schemeClr val="bg1"/>
                </a:solidFill>
              </a:rPr>
              <a:t>, L., </a:t>
            </a:r>
            <a:r>
              <a:rPr lang="pt-PT" sz="1000" dirty="0" err="1">
                <a:solidFill>
                  <a:schemeClr val="bg1"/>
                </a:solidFill>
              </a:rPr>
              <a:t>Degand</a:t>
            </a:r>
            <a:r>
              <a:rPr lang="pt-PT" sz="1000" dirty="0">
                <a:solidFill>
                  <a:schemeClr val="bg1"/>
                </a:solidFill>
              </a:rPr>
              <a:t>, L.: </a:t>
            </a:r>
            <a:r>
              <a:rPr lang="pt-PT" sz="1000" dirty="0" err="1">
                <a:solidFill>
                  <a:schemeClr val="bg1"/>
                </a:solidFill>
              </a:rPr>
              <a:t>Reliability</a:t>
            </a:r>
            <a:r>
              <a:rPr lang="pt-PT" sz="1000" dirty="0">
                <a:solidFill>
                  <a:schemeClr val="bg1"/>
                </a:solidFill>
              </a:rPr>
              <a:t> vs. </a:t>
            </a:r>
            <a:r>
              <a:rPr lang="pt-PT" sz="1000" dirty="0" err="1">
                <a:solidFill>
                  <a:schemeClr val="bg1"/>
                </a:solidFill>
              </a:rPr>
              <a:t>granularity</a:t>
            </a:r>
            <a:r>
              <a:rPr lang="pt-PT" sz="1000" dirty="0">
                <a:solidFill>
                  <a:schemeClr val="bg1"/>
                </a:solidFill>
              </a:rPr>
              <a:t> in </a:t>
            </a:r>
            <a:r>
              <a:rPr lang="pt-PT" sz="1000" dirty="0" err="1">
                <a:solidFill>
                  <a:schemeClr val="bg1"/>
                </a:solidFill>
              </a:rPr>
              <a:t>discourse</a:t>
            </a:r>
            <a:r>
              <a:rPr lang="pt-PT" sz="1000" dirty="0">
                <a:solidFill>
                  <a:schemeClr val="bg1"/>
                </a:solidFill>
              </a:rPr>
              <a:t> </a:t>
            </a:r>
            <a:r>
              <a:rPr lang="pt-PT" sz="1000" dirty="0" err="1">
                <a:solidFill>
                  <a:schemeClr val="bg1"/>
                </a:solidFill>
              </a:rPr>
              <a:t>annotation</a:t>
            </a:r>
            <a:r>
              <a:rPr lang="pt-PT" sz="1000" dirty="0">
                <a:solidFill>
                  <a:schemeClr val="bg1"/>
                </a:solidFill>
              </a:rPr>
              <a:t>: </a:t>
            </a:r>
            <a:r>
              <a:rPr lang="pt-PT" sz="1000" dirty="0" err="1">
                <a:solidFill>
                  <a:schemeClr val="bg1"/>
                </a:solidFill>
              </a:rPr>
              <a:t>What</a:t>
            </a:r>
            <a:r>
              <a:rPr lang="pt-PT" sz="1000" dirty="0">
                <a:solidFill>
                  <a:schemeClr val="bg1"/>
                </a:solidFill>
              </a:rPr>
              <a:t> </a:t>
            </a:r>
            <a:r>
              <a:rPr lang="pt-PT" sz="1000" dirty="0" err="1">
                <a:solidFill>
                  <a:schemeClr val="bg1"/>
                </a:solidFill>
              </a:rPr>
              <a:t>is</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trade-off</a:t>
            </a:r>
            <a:r>
              <a:rPr lang="pt-PT" sz="1000" dirty="0">
                <a:solidFill>
                  <a:schemeClr val="bg1"/>
                </a:solidFill>
              </a:rPr>
              <a:t>? Corpus </a:t>
            </a:r>
            <a:r>
              <a:rPr lang="pt-PT" sz="1000" dirty="0" err="1">
                <a:solidFill>
                  <a:schemeClr val="bg1"/>
                </a:solidFill>
              </a:rPr>
              <a:t>Linguistics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Linguistic</a:t>
            </a:r>
            <a:r>
              <a:rPr lang="pt-PT" sz="1000" dirty="0">
                <a:solidFill>
                  <a:schemeClr val="bg1"/>
                </a:solidFill>
              </a:rPr>
              <a:t> </a:t>
            </a:r>
            <a:r>
              <a:rPr lang="pt-PT" sz="1000" dirty="0" err="1">
                <a:solidFill>
                  <a:schemeClr val="bg1"/>
                </a:solidFill>
              </a:rPr>
              <a:t>Theory</a:t>
            </a:r>
            <a:r>
              <a:rPr lang="pt-PT" sz="1000" dirty="0">
                <a:solidFill>
                  <a:schemeClr val="bg1"/>
                </a:solidFill>
              </a:rPr>
              <a:t> 15(1), 71–99 (2019).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/doi:10.1515/cllt-2016-0046,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/10.1515/</a:t>
            </a:r>
            <a:r>
              <a:rPr lang="pt-PT" sz="1000" dirty="0" err="1">
                <a:solidFill>
                  <a:schemeClr val="bg1"/>
                </a:solidFill>
              </a:rPr>
              <a:t>cllt</a:t>
            </a:r>
            <a:r>
              <a:rPr lang="pt-PT" sz="1000" dirty="0">
                <a:solidFill>
                  <a:schemeClr val="bg1"/>
                </a:solidFill>
              </a:rPr>
              <a:t>- 2016-0046 </a:t>
            </a:r>
          </a:p>
          <a:p>
            <a:r>
              <a:rPr lang="pt-PT" sz="1000" dirty="0" err="1">
                <a:solidFill>
                  <a:schemeClr val="bg1"/>
                </a:solidFill>
              </a:rPr>
              <a:t>Crible</a:t>
            </a:r>
            <a:r>
              <a:rPr lang="pt-PT" sz="1000" dirty="0">
                <a:solidFill>
                  <a:schemeClr val="bg1"/>
                </a:solidFill>
              </a:rPr>
              <a:t>, L., </a:t>
            </a:r>
            <a:r>
              <a:rPr lang="pt-PT" sz="1000" dirty="0" err="1">
                <a:solidFill>
                  <a:schemeClr val="bg1"/>
                </a:solidFill>
              </a:rPr>
              <a:t>Zufferey</a:t>
            </a:r>
            <a:r>
              <a:rPr lang="pt-PT" sz="1000" dirty="0">
                <a:solidFill>
                  <a:schemeClr val="bg1"/>
                </a:solidFill>
              </a:rPr>
              <a:t>, S.: </a:t>
            </a:r>
            <a:r>
              <a:rPr lang="pt-PT" sz="1000" dirty="0" err="1">
                <a:solidFill>
                  <a:schemeClr val="bg1"/>
                </a:solidFill>
              </a:rPr>
              <a:t>Using</a:t>
            </a:r>
            <a:r>
              <a:rPr lang="pt-PT" sz="1000" dirty="0">
                <a:solidFill>
                  <a:schemeClr val="bg1"/>
                </a:solidFill>
              </a:rPr>
              <a:t> a </a:t>
            </a:r>
            <a:r>
              <a:rPr lang="pt-PT" sz="1000" dirty="0" err="1">
                <a:solidFill>
                  <a:schemeClr val="bg1"/>
                </a:solidFill>
              </a:rPr>
              <a:t>unified</a:t>
            </a:r>
            <a:r>
              <a:rPr lang="pt-PT" sz="1000" dirty="0">
                <a:solidFill>
                  <a:schemeClr val="bg1"/>
                </a:solidFill>
              </a:rPr>
              <a:t> </a:t>
            </a:r>
            <a:r>
              <a:rPr lang="pt-PT" sz="1000" dirty="0" err="1">
                <a:solidFill>
                  <a:schemeClr val="bg1"/>
                </a:solidFill>
              </a:rPr>
              <a:t>taxonomy</a:t>
            </a:r>
            <a:r>
              <a:rPr lang="pt-PT" sz="1000" dirty="0">
                <a:solidFill>
                  <a:schemeClr val="bg1"/>
                </a:solidFill>
              </a:rPr>
              <a:t> to </a:t>
            </a:r>
            <a:r>
              <a:rPr lang="pt-PT" sz="1000" dirty="0" err="1">
                <a:solidFill>
                  <a:schemeClr val="bg1"/>
                </a:solidFill>
              </a:rPr>
              <a:t>annotate</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markers</a:t>
            </a:r>
            <a:r>
              <a:rPr lang="pt-PT" sz="1000" dirty="0">
                <a:solidFill>
                  <a:schemeClr val="bg1"/>
                </a:solidFill>
              </a:rPr>
              <a:t> in </a:t>
            </a:r>
            <a:r>
              <a:rPr lang="pt-PT" sz="1000" dirty="0" err="1">
                <a:solidFill>
                  <a:schemeClr val="bg1"/>
                </a:solidFill>
              </a:rPr>
              <a:t>speech</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writing</a:t>
            </a:r>
            <a:r>
              <a:rPr lang="pt-PT" sz="1000" dirty="0">
                <a:solidFill>
                  <a:schemeClr val="bg1"/>
                </a:solidFill>
              </a:rPr>
              <a:t> (04 2015) </a:t>
            </a:r>
          </a:p>
          <a:p>
            <a:r>
              <a:rPr lang="pt-PT" sz="1000" dirty="0">
                <a:solidFill>
                  <a:schemeClr val="bg1"/>
                </a:solidFill>
              </a:rPr>
              <a:t>Das, D.: </a:t>
            </a:r>
            <a:r>
              <a:rPr lang="pt-PT" sz="1000" dirty="0" err="1">
                <a:solidFill>
                  <a:schemeClr val="bg1"/>
                </a:solidFill>
              </a:rPr>
              <a:t>Signalling</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coherence</a:t>
            </a:r>
            <a:r>
              <a:rPr lang="pt-PT" sz="1000" dirty="0">
                <a:solidFill>
                  <a:schemeClr val="bg1"/>
                </a:solidFill>
              </a:rPr>
              <a:t> </a:t>
            </a:r>
            <a:r>
              <a:rPr lang="pt-PT" sz="1000" dirty="0" err="1">
                <a:solidFill>
                  <a:schemeClr val="bg1"/>
                </a:solidFill>
              </a:rPr>
              <a:t>relations</a:t>
            </a:r>
            <a:r>
              <a:rPr lang="pt-PT" sz="1000" dirty="0">
                <a:solidFill>
                  <a:schemeClr val="bg1"/>
                </a:solidFill>
              </a:rPr>
              <a:t> in </a:t>
            </a:r>
            <a:r>
              <a:rPr lang="pt-PT" sz="1000" dirty="0" err="1">
                <a:solidFill>
                  <a:schemeClr val="bg1"/>
                </a:solidFill>
              </a:rPr>
              <a:t>discourse</a:t>
            </a:r>
            <a:r>
              <a:rPr lang="pt-PT" sz="1000" dirty="0">
                <a:solidFill>
                  <a:schemeClr val="bg1"/>
                </a:solidFill>
              </a:rPr>
              <a:t>. Ph.D. </a:t>
            </a:r>
            <a:r>
              <a:rPr lang="pt-PT" sz="1000" dirty="0" err="1">
                <a:solidFill>
                  <a:schemeClr val="bg1"/>
                </a:solidFill>
              </a:rPr>
              <a:t>thesis</a:t>
            </a:r>
            <a:r>
              <a:rPr lang="pt-PT" sz="1000" dirty="0">
                <a:solidFill>
                  <a:schemeClr val="bg1"/>
                </a:solidFill>
              </a:rPr>
              <a:t>, </a:t>
            </a:r>
            <a:r>
              <a:rPr lang="pt-PT" sz="1000" dirty="0" err="1">
                <a:solidFill>
                  <a:schemeClr val="bg1"/>
                </a:solidFill>
              </a:rPr>
              <a:t>Arts</a:t>
            </a:r>
            <a:r>
              <a:rPr lang="pt-PT" sz="1000" dirty="0">
                <a:solidFill>
                  <a:schemeClr val="bg1"/>
                </a:solidFill>
              </a:rPr>
              <a:t> &amp; Social </a:t>
            </a:r>
            <a:r>
              <a:rPr lang="pt-PT" sz="1000" dirty="0" err="1">
                <a:solidFill>
                  <a:schemeClr val="bg1"/>
                </a:solidFill>
              </a:rPr>
              <a:t>Sciences</a:t>
            </a:r>
            <a:r>
              <a:rPr lang="pt-PT" sz="1000" dirty="0">
                <a:solidFill>
                  <a:schemeClr val="bg1"/>
                </a:solidFill>
              </a:rPr>
              <a:t>: </a:t>
            </a:r>
            <a:r>
              <a:rPr lang="pt-PT" sz="1000" dirty="0" err="1">
                <a:solidFill>
                  <a:schemeClr val="bg1"/>
                </a:solidFill>
              </a:rPr>
              <a:t>Department</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Linguistics</a:t>
            </a:r>
            <a:r>
              <a:rPr lang="pt-PT" sz="1000" dirty="0">
                <a:solidFill>
                  <a:schemeClr val="bg1"/>
                </a:solidFill>
              </a:rPr>
              <a:t> (2014) </a:t>
            </a:r>
          </a:p>
          <a:p>
            <a:r>
              <a:rPr lang="pt-PT" sz="1000" dirty="0">
                <a:solidFill>
                  <a:schemeClr val="bg1"/>
                </a:solidFill>
              </a:rPr>
              <a:t>Fraser, B.: </a:t>
            </a:r>
            <a:r>
              <a:rPr lang="pt-PT" sz="1000" dirty="0" err="1">
                <a:solidFill>
                  <a:schemeClr val="bg1"/>
                </a:solidFill>
              </a:rPr>
              <a:t>Pragmatic</a:t>
            </a:r>
            <a:r>
              <a:rPr lang="pt-PT" sz="1000" dirty="0">
                <a:solidFill>
                  <a:schemeClr val="bg1"/>
                </a:solidFill>
              </a:rPr>
              <a:t> </a:t>
            </a:r>
            <a:r>
              <a:rPr lang="pt-PT" sz="1000" dirty="0" err="1">
                <a:solidFill>
                  <a:schemeClr val="bg1"/>
                </a:solidFill>
              </a:rPr>
              <a:t>markers</a:t>
            </a:r>
            <a:r>
              <a:rPr lang="pt-PT" sz="1000" dirty="0">
                <a:solidFill>
                  <a:schemeClr val="bg1"/>
                </a:solidFill>
              </a:rPr>
              <a:t>. </a:t>
            </a:r>
            <a:r>
              <a:rPr lang="pt-PT" sz="1000" dirty="0" err="1">
                <a:solidFill>
                  <a:schemeClr val="bg1"/>
                </a:solidFill>
              </a:rPr>
              <a:t>Pragmatics</a:t>
            </a:r>
            <a:r>
              <a:rPr lang="pt-PT" sz="1000" dirty="0">
                <a:solidFill>
                  <a:schemeClr val="bg1"/>
                </a:solidFill>
              </a:rPr>
              <a:t> 6, 167–190 (1996) </a:t>
            </a:r>
          </a:p>
          <a:p>
            <a:r>
              <a:rPr lang="pt-PT" sz="1000" dirty="0" err="1">
                <a:solidFill>
                  <a:schemeClr val="bg1"/>
                </a:solidFill>
              </a:rPr>
              <a:t>González</a:t>
            </a:r>
            <a:r>
              <a:rPr lang="pt-PT" sz="1000" dirty="0">
                <a:solidFill>
                  <a:schemeClr val="bg1"/>
                </a:solidFill>
              </a:rPr>
              <a:t>, M.: </a:t>
            </a:r>
            <a:r>
              <a:rPr lang="pt-PT" sz="1000" dirty="0" err="1">
                <a:solidFill>
                  <a:schemeClr val="bg1"/>
                </a:solidFill>
              </a:rPr>
              <a:t>Pragmatic</a:t>
            </a:r>
            <a:r>
              <a:rPr lang="pt-PT" sz="1000" dirty="0">
                <a:solidFill>
                  <a:schemeClr val="bg1"/>
                </a:solidFill>
              </a:rPr>
              <a:t> </a:t>
            </a:r>
            <a:r>
              <a:rPr lang="pt-PT" sz="1000" dirty="0" err="1">
                <a:solidFill>
                  <a:schemeClr val="bg1"/>
                </a:solidFill>
              </a:rPr>
              <a:t>markers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coherence</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inies</a:t>
            </a:r>
            <a:r>
              <a:rPr lang="pt-PT" sz="1000" dirty="0">
                <a:solidFill>
                  <a:schemeClr val="bg1"/>
                </a:solidFill>
              </a:rPr>
              <a:t> 7(1),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/10.1177/1461445605048767 </a:t>
            </a:r>
          </a:p>
          <a:p>
            <a:r>
              <a:rPr lang="pt-PT" sz="1000" dirty="0" err="1">
                <a:solidFill>
                  <a:schemeClr val="bg1"/>
                </a:solidFill>
              </a:rPr>
              <a:t>english</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catalan</a:t>
            </a:r>
            <a:r>
              <a:rPr lang="pt-PT" sz="1000" dirty="0">
                <a:solidFill>
                  <a:schemeClr val="bg1"/>
                </a:solidFill>
              </a:rPr>
              <a:t> oral </a:t>
            </a:r>
            <a:r>
              <a:rPr lang="pt-PT" sz="1000" dirty="0" err="1">
                <a:solidFill>
                  <a:schemeClr val="bg1"/>
                </a:solidFill>
              </a:rPr>
              <a:t>narrative</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Stud</a:t>
            </a:r>
            <a:r>
              <a:rPr lang="pt-PT" sz="1000" dirty="0">
                <a:solidFill>
                  <a:schemeClr val="bg1"/>
                </a:solidFill>
              </a:rPr>
              <a:t>- 53–86 (2005).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/10.1177/1461445605048767, </a:t>
            </a:r>
          </a:p>
          <a:p>
            <a:r>
              <a:rPr lang="pt-PT" sz="1000" dirty="0" err="1">
                <a:solidFill>
                  <a:schemeClr val="bg1"/>
                </a:solidFill>
              </a:rPr>
              <a:t>Knott</a:t>
            </a:r>
            <a:r>
              <a:rPr lang="pt-PT" sz="1000" dirty="0">
                <a:solidFill>
                  <a:schemeClr val="bg1"/>
                </a:solidFill>
              </a:rPr>
              <a:t>, A., </a:t>
            </a:r>
            <a:r>
              <a:rPr lang="pt-PT" sz="1000" dirty="0" err="1">
                <a:solidFill>
                  <a:schemeClr val="bg1"/>
                </a:solidFill>
              </a:rPr>
              <a:t>Dale</a:t>
            </a:r>
            <a:r>
              <a:rPr lang="pt-PT" sz="1000" dirty="0">
                <a:solidFill>
                  <a:schemeClr val="bg1"/>
                </a:solidFill>
              </a:rPr>
              <a:t>, R.: </a:t>
            </a:r>
            <a:r>
              <a:rPr lang="pt-PT" sz="1000" dirty="0" err="1">
                <a:solidFill>
                  <a:schemeClr val="bg1"/>
                </a:solidFill>
              </a:rPr>
              <a:t>Using</a:t>
            </a:r>
            <a:r>
              <a:rPr lang="pt-PT" sz="1000" dirty="0">
                <a:solidFill>
                  <a:schemeClr val="bg1"/>
                </a:solidFill>
              </a:rPr>
              <a:t> </a:t>
            </a:r>
            <a:r>
              <a:rPr lang="pt-PT" sz="1000" dirty="0" err="1">
                <a:solidFill>
                  <a:schemeClr val="bg1"/>
                </a:solidFill>
              </a:rPr>
              <a:t>linguistic</a:t>
            </a:r>
            <a:r>
              <a:rPr lang="pt-PT" sz="1000" dirty="0">
                <a:solidFill>
                  <a:schemeClr val="bg1"/>
                </a:solidFill>
              </a:rPr>
              <a:t> </a:t>
            </a:r>
            <a:r>
              <a:rPr lang="pt-PT" sz="1000" dirty="0" err="1">
                <a:solidFill>
                  <a:schemeClr val="bg1"/>
                </a:solidFill>
              </a:rPr>
              <a:t>phenomena</a:t>
            </a:r>
            <a:r>
              <a:rPr lang="pt-PT" sz="1000" dirty="0">
                <a:solidFill>
                  <a:schemeClr val="bg1"/>
                </a:solidFill>
              </a:rPr>
              <a:t> to </a:t>
            </a:r>
            <a:r>
              <a:rPr lang="pt-PT" sz="1000" dirty="0" err="1">
                <a:solidFill>
                  <a:schemeClr val="bg1"/>
                </a:solidFill>
              </a:rPr>
              <a:t>motivate</a:t>
            </a:r>
            <a:r>
              <a:rPr lang="pt-PT" sz="1000" dirty="0">
                <a:solidFill>
                  <a:schemeClr val="bg1"/>
                </a:solidFill>
              </a:rPr>
              <a:t> a set </a:t>
            </a:r>
            <a:r>
              <a:rPr lang="pt-PT" sz="1000" dirty="0" err="1">
                <a:solidFill>
                  <a:schemeClr val="bg1"/>
                </a:solidFill>
              </a:rPr>
              <a:t>of</a:t>
            </a:r>
            <a:r>
              <a:rPr lang="pt-PT" sz="1000" dirty="0">
                <a:solidFill>
                  <a:schemeClr val="bg1"/>
                </a:solidFill>
              </a:rPr>
              <a:t> </a:t>
            </a:r>
            <a:r>
              <a:rPr lang="pt-PT" sz="1000" dirty="0" err="1">
                <a:solidFill>
                  <a:schemeClr val="bg1"/>
                </a:solidFill>
              </a:rPr>
              <a:t>rhetorical</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Human</a:t>
            </a:r>
            <a:r>
              <a:rPr lang="pt-PT" sz="1000" dirty="0">
                <a:solidFill>
                  <a:schemeClr val="bg1"/>
                </a:solidFill>
              </a:rPr>
              <a:t> </a:t>
            </a:r>
            <a:r>
              <a:rPr lang="pt-PT" sz="1000" dirty="0" err="1">
                <a:solidFill>
                  <a:schemeClr val="bg1"/>
                </a:solidFill>
              </a:rPr>
              <a:t>Communication</a:t>
            </a:r>
            <a:r>
              <a:rPr lang="pt-PT" sz="1000" dirty="0">
                <a:solidFill>
                  <a:schemeClr val="bg1"/>
                </a:solidFill>
              </a:rPr>
              <a:t> Research Centre, </a:t>
            </a:r>
            <a:r>
              <a:rPr lang="pt-PT" sz="1000" dirty="0" err="1">
                <a:solidFill>
                  <a:schemeClr val="bg1"/>
                </a:solidFill>
              </a:rPr>
              <a:t>University</a:t>
            </a:r>
            <a:r>
              <a:rPr lang="pt-PT" sz="1000" dirty="0">
                <a:solidFill>
                  <a:schemeClr val="bg1"/>
                </a:solidFill>
              </a:rPr>
              <a:t> </a:t>
            </a:r>
            <a:r>
              <a:rPr lang="pt-PT" sz="1000" dirty="0" err="1">
                <a:solidFill>
                  <a:schemeClr val="bg1"/>
                </a:solidFill>
              </a:rPr>
              <a:t>of</a:t>
            </a:r>
            <a:r>
              <a:rPr lang="pt-PT" sz="1000" dirty="0">
                <a:solidFill>
                  <a:schemeClr val="bg1"/>
                </a:solidFill>
              </a:rPr>
              <a:t> Edinburgh (1993) </a:t>
            </a:r>
          </a:p>
        </p:txBody>
      </p:sp>
    </p:spTree>
    <p:extLst>
      <p:ext uri="{BB962C8B-B14F-4D97-AF65-F5344CB8AC3E}">
        <p14:creationId xmlns:p14="http://schemas.microsoft.com/office/powerpoint/2010/main" val="340194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113752" y="127812"/>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References</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7" name="Google Shape;85;p14">
            <a:extLst>
              <a:ext uri="{FF2B5EF4-FFF2-40B4-BE49-F238E27FC236}">
                <a16:creationId xmlns:a16="http://schemas.microsoft.com/office/drawing/2014/main" id="{4D50B7F5-BD33-0211-9D2A-A9F1E1ACFFB9}"/>
              </a:ext>
            </a:extLst>
          </p:cNvPr>
          <p:cNvSpPr txBox="1">
            <a:spLocks/>
          </p:cNvSpPr>
          <p:nvPr/>
        </p:nvSpPr>
        <p:spPr>
          <a:xfrm>
            <a:off x="993502" y="771543"/>
            <a:ext cx="7804005" cy="419415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r>
              <a:rPr lang="pt-PT" sz="1000" dirty="0">
                <a:solidFill>
                  <a:schemeClr val="bg1"/>
                </a:solidFill>
              </a:rPr>
              <a:t>Mann, W., </a:t>
            </a:r>
            <a:r>
              <a:rPr lang="pt-PT" sz="1000" dirty="0" err="1">
                <a:solidFill>
                  <a:schemeClr val="bg1"/>
                </a:solidFill>
              </a:rPr>
              <a:t>Thompson</a:t>
            </a:r>
            <a:r>
              <a:rPr lang="pt-PT" sz="1000" dirty="0">
                <a:solidFill>
                  <a:schemeClr val="bg1"/>
                </a:solidFill>
              </a:rPr>
              <a:t>, S.: </a:t>
            </a:r>
            <a:r>
              <a:rPr lang="pt-PT" sz="1000" dirty="0" err="1">
                <a:solidFill>
                  <a:schemeClr val="bg1"/>
                </a:solidFill>
              </a:rPr>
              <a:t>Rethorical</a:t>
            </a:r>
            <a:r>
              <a:rPr lang="pt-PT" sz="1000" dirty="0">
                <a:solidFill>
                  <a:schemeClr val="bg1"/>
                </a:solidFill>
              </a:rPr>
              <a:t> </a:t>
            </a:r>
            <a:r>
              <a:rPr lang="pt-PT" sz="1000" dirty="0" err="1">
                <a:solidFill>
                  <a:schemeClr val="bg1"/>
                </a:solidFill>
              </a:rPr>
              <a:t>structure</a:t>
            </a:r>
            <a:r>
              <a:rPr lang="pt-PT" sz="1000" dirty="0">
                <a:solidFill>
                  <a:schemeClr val="bg1"/>
                </a:solidFill>
              </a:rPr>
              <a:t> </a:t>
            </a:r>
            <a:r>
              <a:rPr lang="pt-PT" sz="1000" dirty="0" err="1">
                <a:solidFill>
                  <a:schemeClr val="bg1"/>
                </a:solidFill>
              </a:rPr>
              <a:t>theory</a:t>
            </a:r>
            <a:r>
              <a:rPr lang="pt-PT" sz="1000" dirty="0">
                <a:solidFill>
                  <a:schemeClr val="bg1"/>
                </a:solidFill>
              </a:rPr>
              <a:t>: </a:t>
            </a:r>
            <a:r>
              <a:rPr lang="pt-PT" sz="1000" dirty="0" err="1">
                <a:solidFill>
                  <a:schemeClr val="bg1"/>
                </a:solidFill>
              </a:rPr>
              <a:t>Toward</a:t>
            </a:r>
            <a:r>
              <a:rPr lang="pt-PT" sz="1000" dirty="0">
                <a:solidFill>
                  <a:schemeClr val="bg1"/>
                </a:solidFill>
              </a:rPr>
              <a:t> a </a:t>
            </a:r>
            <a:r>
              <a:rPr lang="pt-PT" sz="1000" dirty="0" err="1">
                <a:solidFill>
                  <a:schemeClr val="bg1"/>
                </a:solidFill>
              </a:rPr>
              <a:t>functional</a:t>
            </a:r>
            <a:r>
              <a:rPr lang="pt-PT" sz="1000" dirty="0">
                <a:solidFill>
                  <a:schemeClr val="bg1"/>
                </a:solidFill>
              </a:rPr>
              <a:t> </a:t>
            </a:r>
            <a:r>
              <a:rPr lang="pt-PT" sz="1000" dirty="0" err="1">
                <a:solidFill>
                  <a:schemeClr val="bg1"/>
                </a:solidFill>
              </a:rPr>
              <a:t>theory</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text</a:t>
            </a:r>
            <a:r>
              <a:rPr lang="pt-PT" sz="1000" dirty="0">
                <a:solidFill>
                  <a:schemeClr val="bg1"/>
                </a:solidFill>
              </a:rPr>
              <a:t> </a:t>
            </a:r>
            <a:r>
              <a:rPr lang="pt-PT" sz="1000" dirty="0" err="1">
                <a:solidFill>
                  <a:schemeClr val="bg1"/>
                </a:solidFill>
              </a:rPr>
              <a:t>organization</a:t>
            </a:r>
            <a:r>
              <a:rPr lang="pt-PT" sz="1000" dirty="0">
                <a:solidFill>
                  <a:schemeClr val="bg1"/>
                </a:solidFill>
              </a:rPr>
              <a:t>. </a:t>
            </a:r>
            <a:r>
              <a:rPr lang="pt-PT" sz="1000" dirty="0" err="1">
                <a:solidFill>
                  <a:schemeClr val="bg1"/>
                </a:solidFill>
              </a:rPr>
              <a:t>Text</a:t>
            </a:r>
            <a:r>
              <a:rPr lang="pt-PT" sz="1000" dirty="0">
                <a:solidFill>
                  <a:schemeClr val="bg1"/>
                </a:solidFill>
              </a:rPr>
              <a:t> 8, 243–281 (01 1988). </a:t>
            </a:r>
          </a:p>
          <a:p>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/10.1515/text.1.1988.8.3.243 </a:t>
            </a:r>
          </a:p>
          <a:p>
            <a:r>
              <a:rPr lang="pt-PT" sz="1000" dirty="0" err="1">
                <a:solidFill>
                  <a:schemeClr val="bg1"/>
                </a:solidFill>
              </a:rPr>
              <a:t>Maschler</a:t>
            </a:r>
            <a:r>
              <a:rPr lang="pt-PT" sz="1000" dirty="0">
                <a:solidFill>
                  <a:schemeClr val="bg1"/>
                </a:solidFill>
              </a:rPr>
              <a:t>, Y., </a:t>
            </a:r>
            <a:r>
              <a:rPr lang="pt-PT" sz="1000" dirty="0" err="1">
                <a:solidFill>
                  <a:schemeClr val="bg1"/>
                </a:solidFill>
              </a:rPr>
              <a:t>Schiffrin</a:t>
            </a:r>
            <a:r>
              <a:rPr lang="pt-PT" sz="1000" dirty="0">
                <a:solidFill>
                  <a:schemeClr val="bg1"/>
                </a:solidFill>
              </a:rPr>
              <a:t>, D.: </a:t>
            </a:r>
            <a:r>
              <a:rPr lang="pt-PT" sz="1000" dirty="0" err="1">
                <a:solidFill>
                  <a:schemeClr val="bg1"/>
                </a:solidFill>
              </a:rPr>
              <a:t>Discourse</a:t>
            </a:r>
            <a:r>
              <a:rPr lang="pt-PT" sz="1000" dirty="0">
                <a:solidFill>
                  <a:schemeClr val="bg1"/>
                </a:solidFill>
              </a:rPr>
              <a:t> </a:t>
            </a:r>
            <a:r>
              <a:rPr lang="pt-PT" sz="1000" dirty="0" err="1">
                <a:solidFill>
                  <a:schemeClr val="bg1"/>
                </a:solidFill>
              </a:rPr>
              <a:t>markers</a:t>
            </a:r>
            <a:r>
              <a:rPr lang="pt-PT" sz="1000" dirty="0">
                <a:solidFill>
                  <a:schemeClr val="bg1"/>
                </a:solidFill>
              </a:rPr>
              <a:t>: </a:t>
            </a:r>
            <a:r>
              <a:rPr lang="pt-PT" sz="1000" dirty="0" err="1">
                <a:solidFill>
                  <a:schemeClr val="bg1"/>
                </a:solidFill>
              </a:rPr>
              <a:t>Language</a:t>
            </a:r>
            <a:r>
              <a:rPr lang="pt-PT" sz="1000" dirty="0">
                <a:solidFill>
                  <a:schemeClr val="bg1"/>
                </a:solidFill>
              </a:rPr>
              <a:t>, </a:t>
            </a:r>
            <a:r>
              <a:rPr lang="pt-PT" sz="1000" dirty="0" err="1">
                <a:solidFill>
                  <a:schemeClr val="bg1"/>
                </a:solidFill>
              </a:rPr>
              <a:t>meaning</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context</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handbook</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analysis</a:t>
            </a:r>
            <a:r>
              <a:rPr lang="pt-PT" sz="1000" dirty="0">
                <a:solidFill>
                  <a:schemeClr val="bg1"/>
                </a:solidFill>
              </a:rPr>
              <a:t> 1, 189–221 (2015) </a:t>
            </a:r>
          </a:p>
          <a:p>
            <a:r>
              <a:rPr lang="pt-PT" sz="1000" dirty="0">
                <a:solidFill>
                  <a:schemeClr val="bg1"/>
                </a:solidFill>
              </a:rPr>
              <a:t>Mendes,A.,delRíoGayo,I.,Stede,M.,Dombek,F.:Alexiconofdiscoursemarkers for portuguese - </a:t>
            </a:r>
            <a:r>
              <a:rPr lang="pt-PT" sz="1000" dirty="0" err="1">
                <a:solidFill>
                  <a:schemeClr val="bg1"/>
                </a:solidFill>
              </a:rPr>
              <a:t>ldm-pt</a:t>
            </a:r>
            <a:r>
              <a:rPr lang="pt-PT" sz="1000" dirty="0">
                <a:solidFill>
                  <a:schemeClr val="bg1"/>
                </a:solidFill>
              </a:rPr>
              <a:t>. In: LREC (2018)</a:t>
            </a:r>
          </a:p>
          <a:p>
            <a:r>
              <a:rPr lang="pt-PT" sz="1000" dirty="0" err="1">
                <a:solidFill>
                  <a:schemeClr val="bg1"/>
                </a:solidFill>
              </a:rPr>
              <a:t>Prasad</a:t>
            </a:r>
            <a:r>
              <a:rPr lang="pt-PT" sz="1000" dirty="0">
                <a:solidFill>
                  <a:schemeClr val="bg1"/>
                </a:solidFill>
              </a:rPr>
              <a:t>, R., </a:t>
            </a:r>
            <a:r>
              <a:rPr lang="pt-PT" sz="1000" dirty="0" err="1">
                <a:solidFill>
                  <a:schemeClr val="bg1"/>
                </a:solidFill>
              </a:rPr>
              <a:t>Bunt</a:t>
            </a:r>
            <a:r>
              <a:rPr lang="pt-PT" sz="1000" dirty="0">
                <a:solidFill>
                  <a:schemeClr val="bg1"/>
                </a:solidFill>
              </a:rPr>
              <a:t>, H.: </a:t>
            </a:r>
            <a:r>
              <a:rPr lang="pt-PT" sz="1000" dirty="0" err="1">
                <a:solidFill>
                  <a:schemeClr val="bg1"/>
                </a:solidFill>
              </a:rPr>
              <a:t>Semantic</a:t>
            </a:r>
            <a:r>
              <a:rPr lang="pt-PT" sz="1000" dirty="0">
                <a:solidFill>
                  <a:schemeClr val="bg1"/>
                </a:solidFill>
              </a:rPr>
              <a:t> </a:t>
            </a:r>
            <a:r>
              <a:rPr lang="pt-PT" sz="1000" dirty="0" err="1">
                <a:solidFill>
                  <a:schemeClr val="bg1"/>
                </a:solidFill>
              </a:rPr>
              <a:t>relations</a:t>
            </a:r>
            <a:r>
              <a:rPr lang="pt-PT" sz="1000" dirty="0">
                <a:solidFill>
                  <a:schemeClr val="bg1"/>
                </a:solidFill>
              </a:rPr>
              <a:t> in </a:t>
            </a:r>
            <a:r>
              <a:rPr lang="pt-PT" sz="1000" dirty="0" err="1">
                <a:solidFill>
                  <a:schemeClr val="bg1"/>
                </a:solidFill>
              </a:rPr>
              <a:t>discourse</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current</a:t>
            </a:r>
            <a:r>
              <a:rPr lang="pt-PT" sz="1000" dirty="0">
                <a:solidFill>
                  <a:schemeClr val="bg1"/>
                </a:solidFill>
              </a:rPr>
              <a:t> </a:t>
            </a:r>
            <a:r>
              <a:rPr lang="pt-PT" sz="1000" dirty="0" err="1">
                <a:solidFill>
                  <a:schemeClr val="bg1"/>
                </a:solidFill>
              </a:rPr>
              <a:t>state</a:t>
            </a:r>
            <a:r>
              <a:rPr lang="pt-PT" sz="1000" dirty="0">
                <a:solidFill>
                  <a:schemeClr val="bg1"/>
                </a:solidFill>
              </a:rPr>
              <a:t> </a:t>
            </a:r>
            <a:r>
              <a:rPr lang="pt-PT" sz="1000" dirty="0" err="1">
                <a:solidFill>
                  <a:schemeClr val="bg1"/>
                </a:solidFill>
              </a:rPr>
              <a:t>of</a:t>
            </a:r>
            <a:r>
              <a:rPr lang="pt-PT" sz="1000" dirty="0">
                <a:solidFill>
                  <a:schemeClr val="bg1"/>
                </a:solidFill>
              </a:rPr>
              <a:t> ISO 24617-8. In: </a:t>
            </a:r>
            <a:r>
              <a:rPr lang="pt-PT" sz="1000" dirty="0" err="1">
                <a:solidFill>
                  <a:schemeClr val="bg1"/>
                </a:solidFill>
              </a:rPr>
              <a:t>Proceedings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the</a:t>
            </a:r>
            <a:r>
              <a:rPr lang="pt-PT" sz="1000" dirty="0">
                <a:solidFill>
                  <a:schemeClr val="bg1"/>
                </a:solidFill>
              </a:rPr>
              <a:t> 11th </a:t>
            </a:r>
            <a:r>
              <a:rPr lang="pt-PT" sz="1000" dirty="0" err="1">
                <a:solidFill>
                  <a:schemeClr val="bg1"/>
                </a:solidFill>
              </a:rPr>
              <a:t>Joint</a:t>
            </a:r>
            <a:r>
              <a:rPr lang="pt-PT" sz="1000" dirty="0">
                <a:solidFill>
                  <a:schemeClr val="bg1"/>
                </a:solidFill>
              </a:rPr>
              <a:t> ACL-ISO Workshop </a:t>
            </a:r>
            <a:r>
              <a:rPr lang="pt-PT" sz="1000" dirty="0" err="1">
                <a:solidFill>
                  <a:schemeClr val="bg1"/>
                </a:solidFill>
              </a:rPr>
              <a:t>on</a:t>
            </a:r>
            <a:r>
              <a:rPr lang="pt-PT" sz="1000" dirty="0">
                <a:solidFill>
                  <a:schemeClr val="bg1"/>
                </a:solidFill>
              </a:rPr>
              <a:t> </a:t>
            </a:r>
            <a:r>
              <a:rPr lang="pt-PT" sz="1000" dirty="0" err="1">
                <a:solidFill>
                  <a:schemeClr val="bg1"/>
                </a:solidFill>
              </a:rPr>
              <a:t>Interoperable</a:t>
            </a:r>
            <a:r>
              <a:rPr lang="pt-PT" sz="1000" dirty="0">
                <a:solidFill>
                  <a:schemeClr val="bg1"/>
                </a:solidFill>
              </a:rPr>
              <a:t> </a:t>
            </a:r>
            <a:r>
              <a:rPr lang="pt-PT" sz="1000" dirty="0" err="1">
                <a:solidFill>
                  <a:schemeClr val="bg1"/>
                </a:solidFill>
              </a:rPr>
              <a:t>Semantic</a:t>
            </a:r>
            <a:r>
              <a:rPr lang="pt-PT" sz="1000" dirty="0">
                <a:solidFill>
                  <a:schemeClr val="bg1"/>
                </a:solidFill>
              </a:rPr>
              <a:t> </a:t>
            </a:r>
            <a:r>
              <a:rPr lang="pt-PT" sz="1000" dirty="0" err="1">
                <a:solidFill>
                  <a:schemeClr val="bg1"/>
                </a:solidFill>
              </a:rPr>
              <a:t>Annotation</a:t>
            </a:r>
            <a:r>
              <a:rPr lang="pt-PT" sz="1000" dirty="0">
                <a:solidFill>
                  <a:schemeClr val="bg1"/>
                </a:solidFill>
              </a:rPr>
              <a:t> (ISA-11). </a:t>
            </a:r>
            <a:r>
              <a:rPr lang="pt-PT" sz="1000" dirty="0" err="1">
                <a:solidFill>
                  <a:schemeClr val="bg1"/>
                </a:solidFill>
              </a:rPr>
              <a:t>Association</a:t>
            </a:r>
            <a:r>
              <a:rPr lang="pt-PT" sz="1000" dirty="0">
                <a:solidFill>
                  <a:schemeClr val="bg1"/>
                </a:solidFill>
              </a:rPr>
              <a:t> for </a:t>
            </a:r>
            <a:r>
              <a:rPr lang="pt-PT" sz="1000" dirty="0" err="1">
                <a:solidFill>
                  <a:schemeClr val="bg1"/>
                </a:solidFill>
              </a:rPr>
              <a:t>Computational</a:t>
            </a:r>
            <a:r>
              <a:rPr lang="pt-PT" sz="1000" dirty="0">
                <a:solidFill>
                  <a:schemeClr val="bg1"/>
                </a:solidFill>
              </a:rPr>
              <a:t> </a:t>
            </a:r>
            <a:r>
              <a:rPr lang="pt-PT" sz="1000" dirty="0" err="1">
                <a:solidFill>
                  <a:schemeClr val="bg1"/>
                </a:solidFill>
              </a:rPr>
              <a:t>Linguistics</a:t>
            </a:r>
            <a:r>
              <a:rPr lang="pt-PT" sz="1000" dirty="0">
                <a:solidFill>
                  <a:schemeClr val="bg1"/>
                </a:solidFill>
              </a:rPr>
              <a:t>, </a:t>
            </a:r>
            <a:r>
              <a:rPr lang="pt-PT" sz="1000" dirty="0" err="1">
                <a:solidFill>
                  <a:schemeClr val="bg1"/>
                </a:solidFill>
              </a:rPr>
              <a:t>Lon</a:t>
            </a:r>
            <a:r>
              <a:rPr lang="pt-PT" sz="1000" dirty="0">
                <a:solidFill>
                  <a:schemeClr val="bg1"/>
                </a:solidFill>
              </a:rPr>
              <a:t>- </a:t>
            </a:r>
            <a:r>
              <a:rPr lang="pt-PT" sz="1000" dirty="0" err="1">
                <a:solidFill>
                  <a:schemeClr val="bg1"/>
                </a:solidFill>
              </a:rPr>
              <a:t>don</a:t>
            </a:r>
            <a:r>
              <a:rPr lang="pt-PT" sz="1000" dirty="0">
                <a:solidFill>
                  <a:schemeClr val="bg1"/>
                </a:solidFill>
              </a:rPr>
              <a:t>, UK (</a:t>
            </a:r>
            <a:r>
              <a:rPr lang="pt-PT" sz="1000" dirty="0" err="1">
                <a:solidFill>
                  <a:schemeClr val="bg1"/>
                </a:solidFill>
              </a:rPr>
              <a:t>Apr</a:t>
            </a:r>
            <a:r>
              <a:rPr lang="pt-PT" sz="1000" dirty="0">
                <a:solidFill>
                  <a:schemeClr val="bg1"/>
                </a:solidFill>
              </a:rPr>
              <a:t> 2015), </a:t>
            </a:r>
            <a:r>
              <a:rPr lang="pt-PT" sz="1000" dirty="0" err="1">
                <a:solidFill>
                  <a:schemeClr val="bg1"/>
                </a:solidFill>
              </a:rPr>
              <a:t>https</a:t>
            </a:r>
            <a:r>
              <a:rPr lang="pt-PT" sz="1000" dirty="0">
                <a:solidFill>
                  <a:schemeClr val="bg1"/>
                </a:solidFill>
              </a:rPr>
              <a:t>://</a:t>
            </a:r>
            <a:r>
              <a:rPr lang="pt-PT" sz="1000" dirty="0" err="1">
                <a:solidFill>
                  <a:schemeClr val="bg1"/>
                </a:solidFill>
              </a:rPr>
              <a:t>aclanthology.org</a:t>
            </a:r>
            <a:r>
              <a:rPr lang="pt-PT" sz="1000" dirty="0">
                <a:solidFill>
                  <a:schemeClr val="bg1"/>
                </a:solidFill>
              </a:rPr>
              <a:t>/W15-0210</a:t>
            </a:r>
          </a:p>
          <a:p>
            <a:r>
              <a:rPr lang="pt-PT" sz="1000" dirty="0" err="1">
                <a:solidFill>
                  <a:schemeClr val="bg1"/>
                </a:solidFill>
              </a:rPr>
              <a:t>Prasad</a:t>
            </a:r>
            <a:r>
              <a:rPr lang="pt-PT" sz="1000" dirty="0">
                <a:solidFill>
                  <a:schemeClr val="bg1"/>
                </a:solidFill>
              </a:rPr>
              <a:t>, R., </a:t>
            </a:r>
            <a:r>
              <a:rPr lang="pt-PT" sz="1000" dirty="0" err="1">
                <a:solidFill>
                  <a:schemeClr val="bg1"/>
                </a:solidFill>
              </a:rPr>
              <a:t>Dinesh</a:t>
            </a:r>
            <a:r>
              <a:rPr lang="pt-PT" sz="1000" dirty="0">
                <a:solidFill>
                  <a:schemeClr val="bg1"/>
                </a:solidFill>
              </a:rPr>
              <a:t>, N., Lee, A., </a:t>
            </a:r>
            <a:r>
              <a:rPr lang="pt-PT" sz="1000" dirty="0" err="1">
                <a:solidFill>
                  <a:schemeClr val="bg1"/>
                </a:solidFill>
              </a:rPr>
              <a:t>Miltsakaki</a:t>
            </a:r>
            <a:r>
              <a:rPr lang="pt-PT" sz="1000" dirty="0">
                <a:solidFill>
                  <a:schemeClr val="bg1"/>
                </a:solidFill>
              </a:rPr>
              <a:t>, E., </a:t>
            </a:r>
            <a:r>
              <a:rPr lang="pt-PT" sz="1000" dirty="0" err="1">
                <a:solidFill>
                  <a:schemeClr val="bg1"/>
                </a:solidFill>
              </a:rPr>
              <a:t>Robaldo</a:t>
            </a:r>
            <a:r>
              <a:rPr lang="pt-PT" sz="1000" dirty="0">
                <a:solidFill>
                  <a:schemeClr val="bg1"/>
                </a:solidFill>
              </a:rPr>
              <a:t>, L., </a:t>
            </a:r>
            <a:r>
              <a:rPr lang="pt-PT" sz="1000" dirty="0" err="1">
                <a:solidFill>
                  <a:schemeClr val="bg1"/>
                </a:solidFill>
              </a:rPr>
              <a:t>Joshi</a:t>
            </a:r>
            <a:r>
              <a:rPr lang="pt-PT" sz="1000" dirty="0">
                <a:solidFill>
                  <a:schemeClr val="bg1"/>
                </a:solidFill>
              </a:rPr>
              <a:t>, A., Web- </a:t>
            </a:r>
            <a:r>
              <a:rPr lang="pt-PT" sz="1000" dirty="0" err="1">
                <a:solidFill>
                  <a:schemeClr val="bg1"/>
                </a:solidFill>
              </a:rPr>
              <a:t>ber</a:t>
            </a:r>
            <a:r>
              <a:rPr lang="pt-PT" sz="1000" dirty="0">
                <a:solidFill>
                  <a:schemeClr val="bg1"/>
                </a:solidFill>
              </a:rPr>
              <a:t>, B.: </a:t>
            </a:r>
            <a:r>
              <a:rPr lang="pt-PT" sz="1000" dirty="0" err="1">
                <a:solidFill>
                  <a:schemeClr val="bg1"/>
                </a:solidFill>
              </a:rPr>
              <a:t>The</a:t>
            </a:r>
            <a:r>
              <a:rPr lang="pt-PT" sz="1000" dirty="0">
                <a:solidFill>
                  <a:schemeClr val="bg1"/>
                </a:solidFill>
              </a:rPr>
              <a:t> </a:t>
            </a:r>
            <a:r>
              <a:rPr lang="pt-PT" sz="1000" dirty="0" err="1">
                <a:solidFill>
                  <a:schemeClr val="bg1"/>
                </a:solidFill>
              </a:rPr>
              <a:t>Penn</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TreeBank</a:t>
            </a:r>
            <a:r>
              <a:rPr lang="pt-PT" sz="1000" dirty="0">
                <a:solidFill>
                  <a:schemeClr val="bg1"/>
                </a:solidFill>
              </a:rPr>
              <a:t> 2.0. In: </a:t>
            </a:r>
            <a:r>
              <a:rPr lang="pt-PT" sz="1000" dirty="0" err="1">
                <a:solidFill>
                  <a:schemeClr val="bg1"/>
                </a:solidFill>
              </a:rPr>
              <a:t>Proceedings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Sixth</a:t>
            </a:r>
            <a:r>
              <a:rPr lang="pt-PT" sz="1000" dirty="0">
                <a:solidFill>
                  <a:schemeClr val="bg1"/>
                </a:solidFill>
              </a:rPr>
              <a:t> </a:t>
            </a:r>
            <a:r>
              <a:rPr lang="pt-PT" sz="1000" dirty="0" err="1">
                <a:solidFill>
                  <a:schemeClr val="bg1"/>
                </a:solidFill>
              </a:rPr>
              <a:t>Inter</a:t>
            </a:r>
            <a:r>
              <a:rPr lang="pt-PT" sz="1000" dirty="0">
                <a:solidFill>
                  <a:schemeClr val="bg1"/>
                </a:solidFill>
              </a:rPr>
              <a:t>- </a:t>
            </a:r>
            <a:r>
              <a:rPr lang="pt-PT" sz="1000" dirty="0" err="1">
                <a:solidFill>
                  <a:schemeClr val="bg1"/>
                </a:solidFill>
              </a:rPr>
              <a:t>national</a:t>
            </a:r>
            <a:r>
              <a:rPr lang="pt-PT" sz="1000" dirty="0">
                <a:solidFill>
                  <a:schemeClr val="bg1"/>
                </a:solidFill>
              </a:rPr>
              <a:t> Conference </a:t>
            </a:r>
            <a:r>
              <a:rPr lang="pt-PT" sz="1000" dirty="0" err="1">
                <a:solidFill>
                  <a:schemeClr val="bg1"/>
                </a:solidFill>
              </a:rPr>
              <a:t>on</a:t>
            </a:r>
            <a:r>
              <a:rPr lang="pt-PT" sz="1000" dirty="0">
                <a:solidFill>
                  <a:schemeClr val="bg1"/>
                </a:solidFill>
              </a:rPr>
              <a:t> </a:t>
            </a:r>
            <a:r>
              <a:rPr lang="pt-PT" sz="1000" dirty="0" err="1">
                <a:solidFill>
                  <a:schemeClr val="bg1"/>
                </a:solidFill>
              </a:rPr>
              <a:t>Language</a:t>
            </a:r>
            <a:r>
              <a:rPr lang="pt-PT" sz="1000" dirty="0">
                <a:solidFill>
                  <a:schemeClr val="bg1"/>
                </a:solidFill>
              </a:rPr>
              <a:t> </a:t>
            </a:r>
            <a:r>
              <a:rPr lang="pt-PT" sz="1000" dirty="0" err="1">
                <a:solidFill>
                  <a:schemeClr val="bg1"/>
                </a:solidFill>
              </a:rPr>
              <a:t>Resources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Evaluation</a:t>
            </a:r>
            <a:r>
              <a:rPr lang="pt-PT" sz="1000" dirty="0">
                <a:solidFill>
                  <a:schemeClr val="bg1"/>
                </a:solidFill>
              </a:rPr>
              <a:t> (LREC’08). Euro- </a:t>
            </a:r>
            <a:r>
              <a:rPr lang="pt-PT" sz="1000" dirty="0" err="1">
                <a:solidFill>
                  <a:schemeClr val="bg1"/>
                </a:solidFill>
              </a:rPr>
              <a:t>pean</a:t>
            </a:r>
            <a:r>
              <a:rPr lang="pt-PT" sz="1000" dirty="0">
                <a:solidFill>
                  <a:schemeClr val="bg1"/>
                </a:solidFill>
              </a:rPr>
              <a:t> </a:t>
            </a:r>
            <a:r>
              <a:rPr lang="pt-PT" sz="1000" dirty="0" err="1">
                <a:solidFill>
                  <a:schemeClr val="bg1"/>
                </a:solidFill>
              </a:rPr>
              <a:t>Language</a:t>
            </a:r>
            <a:r>
              <a:rPr lang="pt-PT" sz="1000" dirty="0">
                <a:solidFill>
                  <a:schemeClr val="bg1"/>
                </a:solidFill>
              </a:rPr>
              <a:t> </a:t>
            </a:r>
            <a:r>
              <a:rPr lang="pt-PT" sz="1000" dirty="0" err="1">
                <a:solidFill>
                  <a:schemeClr val="bg1"/>
                </a:solidFill>
              </a:rPr>
              <a:t>Resources</a:t>
            </a:r>
            <a:r>
              <a:rPr lang="pt-PT" sz="1000" dirty="0">
                <a:solidFill>
                  <a:schemeClr val="bg1"/>
                </a:solidFill>
              </a:rPr>
              <a:t> </a:t>
            </a:r>
            <a:r>
              <a:rPr lang="pt-PT" sz="1000" dirty="0" err="1">
                <a:solidFill>
                  <a:schemeClr val="bg1"/>
                </a:solidFill>
              </a:rPr>
              <a:t>Association</a:t>
            </a:r>
            <a:r>
              <a:rPr lang="pt-PT" sz="1000" dirty="0">
                <a:solidFill>
                  <a:schemeClr val="bg1"/>
                </a:solidFill>
              </a:rPr>
              <a:t> (ELRA), </a:t>
            </a:r>
            <a:r>
              <a:rPr lang="pt-PT" sz="1000" dirty="0" err="1">
                <a:solidFill>
                  <a:schemeClr val="bg1"/>
                </a:solidFill>
              </a:rPr>
              <a:t>Marrakech</a:t>
            </a:r>
            <a:r>
              <a:rPr lang="pt-PT" sz="1000" dirty="0">
                <a:solidFill>
                  <a:schemeClr val="bg1"/>
                </a:solidFill>
              </a:rPr>
              <a:t>, </a:t>
            </a:r>
            <a:r>
              <a:rPr lang="pt-PT" sz="1000" dirty="0" err="1">
                <a:solidFill>
                  <a:schemeClr val="bg1"/>
                </a:solidFill>
              </a:rPr>
              <a:t>Morocco</a:t>
            </a:r>
            <a:r>
              <a:rPr lang="pt-PT" sz="1000" dirty="0">
                <a:solidFill>
                  <a:schemeClr val="bg1"/>
                </a:solidFill>
              </a:rPr>
              <a:t> (</a:t>
            </a:r>
            <a:r>
              <a:rPr lang="pt-PT" sz="1000" dirty="0" err="1">
                <a:solidFill>
                  <a:schemeClr val="bg1"/>
                </a:solidFill>
              </a:rPr>
              <a:t>May</a:t>
            </a:r>
            <a:r>
              <a:rPr lang="pt-PT" sz="1000" dirty="0">
                <a:solidFill>
                  <a:schemeClr val="bg1"/>
                </a:solidFill>
              </a:rPr>
              <a:t> 2008), </a:t>
            </a:r>
            <a:r>
              <a:rPr lang="pt-PT" sz="1000" dirty="0">
                <a:solidFill>
                  <a:schemeClr val="bg1"/>
                </a:solidFill>
                <a:hlinkClick r:id="rId3"/>
              </a:rPr>
              <a:t>http://www.lrec-conf.org/proceedings/lrec2008/pdf/754_paper.pdf</a:t>
            </a:r>
            <a:endParaRPr lang="pt-PT" sz="1000" dirty="0">
              <a:solidFill>
                <a:schemeClr val="bg1"/>
              </a:solidFill>
            </a:endParaRPr>
          </a:p>
          <a:p>
            <a:r>
              <a:rPr lang="pt-PT" sz="1000" dirty="0" err="1">
                <a:solidFill>
                  <a:schemeClr val="bg1"/>
                </a:solidFill>
              </a:rPr>
              <a:t>Sanders</a:t>
            </a:r>
            <a:r>
              <a:rPr lang="pt-PT" sz="1000" dirty="0">
                <a:solidFill>
                  <a:schemeClr val="bg1"/>
                </a:solidFill>
              </a:rPr>
              <a:t>, T., </a:t>
            </a:r>
            <a:r>
              <a:rPr lang="pt-PT" sz="1000" dirty="0" err="1">
                <a:solidFill>
                  <a:schemeClr val="bg1"/>
                </a:solidFill>
              </a:rPr>
              <a:t>Spooren</a:t>
            </a:r>
            <a:r>
              <a:rPr lang="pt-PT" sz="1000" dirty="0">
                <a:solidFill>
                  <a:schemeClr val="bg1"/>
                </a:solidFill>
              </a:rPr>
              <a:t>, W., </a:t>
            </a:r>
            <a:r>
              <a:rPr lang="pt-PT" sz="1000" dirty="0" err="1">
                <a:solidFill>
                  <a:schemeClr val="bg1"/>
                </a:solidFill>
              </a:rPr>
              <a:t>Noordman</a:t>
            </a:r>
            <a:r>
              <a:rPr lang="pt-PT" sz="1000" dirty="0">
                <a:solidFill>
                  <a:schemeClr val="bg1"/>
                </a:solidFill>
              </a:rPr>
              <a:t>, L.: </a:t>
            </a:r>
            <a:r>
              <a:rPr lang="pt-PT" sz="1000" dirty="0" err="1">
                <a:solidFill>
                  <a:schemeClr val="bg1"/>
                </a:solidFill>
              </a:rPr>
              <a:t>Toward</a:t>
            </a:r>
            <a:r>
              <a:rPr lang="pt-PT" sz="1000" dirty="0">
                <a:solidFill>
                  <a:schemeClr val="bg1"/>
                </a:solidFill>
              </a:rPr>
              <a:t> a </a:t>
            </a:r>
            <a:r>
              <a:rPr lang="pt-PT" sz="1000" dirty="0" err="1">
                <a:solidFill>
                  <a:schemeClr val="bg1"/>
                </a:solidFill>
              </a:rPr>
              <a:t>taxonomy</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coherence</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Discourse</a:t>
            </a:r>
            <a:r>
              <a:rPr lang="pt-PT" sz="1000" dirty="0">
                <a:solidFill>
                  <a:schemeClr val="bg1"/>
                </a:solidFill>
              </a:rPr>
              <a:t> Processes - DISCOURSE PROCESS 15, 1–35 (01 1992).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/10.1080/01638539209544800</a:t>
            </a:r>
          </a:p>
          <a:p>
            <a:r>
              <a:rPr lang="pt-PT" sz="1000" dirty="0" err="1">
                <a:solidFill>
                  <a:schemeClr val="bg1"/>
                </a:solidFill>
              </a:rPr>
              <a:t>Sanders</a:t>
            </a:r>
            <a:r>
              <a:rPr lang="pt-PT" sz="1000" dirty="0">
                <a:solidFill>
                  <a:schemeClr val="bg1"/>
                </a:solidFill>
              </a:rPr>
              <a:t>, T.J., </a:t>
            </a:r>
            <a:r>
              <a:rPr lang="pt-PT" sz="1000" dirty="0" err="1">
                <a:solidFill>
                  <a:schemeClr val="bg1"/>
                </a:solidFill>
              </a:rPr>
              <a:t>Demberg</a:t>
            </a:r>
            <a:r>
              <a:rPr lang="pt-PT" sz="1000" dirty="0">
                <a:solidFill>
                  <a:schemeClr val="bg1"/>
                </a:solidFill>
              </a:rPr>
              <a:t>, V., </a:t>
            </a:r>
            <a:r>
              <a:rPr lang="pt-PT" sz="1000" dirty="0" err="1">
                <a:solidFill>
                  <a:schemeClr val="bg1"/>
                </a:solidFill>
              </a:rPr>
              <a:t>Hoek</a:t>
            </a:r>
            <a:r>
              <a:rPr lang="pt-PT" sz="1000" dirty="0">
                <a:solidFill>
                  <a:schemeClr val="bg1"/>
                </a:solidFill>
              </a:rPr>
              <a:t>, J., </a:t>
            </a:r>
            <a:r>
              <a:rPr lang="pt-PT" sz="1000" dirty="0" err="1">
                <a:solidFill>
                  <a:schemeClr val="bg1"/>
                </a:solidFill>
              </a:rPr>
              <a:t>Scholman</a:t>
            </a:r>
            <a:r>
              <a:rPr lang="pt-PT" sz="1000" dirty="0">
                <a:solidFill>
                  <a:schemeClr val="bg1"/>
                </a:solidFill>
              </a:rPr>
              <a:t>, M.C., </a:t>
            </a:r>
            <a:r>
              <a:rPr lang="pt-PT" sz="1000" dirty="0" err="1">
                <a:solidFill>
                  <a:schemeClr val="bg1"/>
                </a:solidFill>
              </a:rPr>
              <a:t>Asr</a:t>
            </a:r>
            <a:r>
              <a:rPr lang="pt-PT" sz="1000" dirty="0">
                <a:solidFill>
                  <a:schemeClr val="bg1"/>
                </a:solidFill>
              </a:rPr>
              <a:t>, F.T., </a:t>
            </a:r>
            <a:r>
              <a:rPr lang="pt-PT" sz="1000" dirty="0" err="1">
                <a:solidFill>
                  <a:schemeClr val="bg1"/>
                </a:solidFill>
              </a:rPr>
              <a:t>Zufferey</a:t>
            </a:r>
            <a:r>
              <a:rPr lang="pt-PT" sz="1000" dirty="0">
                <a:solidFill>
                  <a:schemeClr val="bg1"/>
                </a:solidFill>
              </a:rPr>
              <a:t>, S., </a:t>
            </a:r>
            <a:r>
              <a:rPr lang="pt-PT" sz="1000" dirty="0" err="1">
                <a:solidFill>
                  <a:schemeClr val="bg1"/>
                </a:solidFill>
              </a:rPr>
              <a:t>Evers-Vermeul</a:t>
            </a:r>
            <a:r>
              <a:rPr lang="pt-PT" sz="1000" dirty="0">
                <a:solidFill>
                  <a:schemeClr val="bg1"/>
                </a:solidFill>
              </a:rPr>
              <a:t>, J.: </a:t>
            </a:r>
            <a:r>
              <a:rPr lang="pt-PT" sz="1000" dirty="0" err="1">
                <a:solidFill>
                  <a:schemeClr val="bg1"/>
                </a:solidFill>
              </a:rPr>
              <a:t>Unifying</a:t>
            </a:r>
            <a:r>
              <a:rPr lang="pt-PT" sz="1000" dirty="0">
                <a:solidFill>
                  <a:schemeClr val="bg1"/>
                </a:solidFill>
              </a:rPr>
              <a:t> </a:t>
            </a:r>
            <a:r>
              <a:rPr lang="pt-PT" sz="1000" dirty="0" err="1">
                <a:solidFill>
                  <a:schemeClr val="bg1"/>
                </a:solidFill>
              </a:rPr>
              <a:t>dimensions</a:t>
            </a:r>
            <a:r>
              <a:rPr lang="pt-PT" sz="1000" dirty="0">
                <a:solidFill>
                  <a:schemeClr val="bg1"/>
                </a:solidFill>
              </a:rPr>
              <a:t> in </a:t>
            </a:r>
            <a:r>
              <a:rPr lang="pt-PT" sz="1000" dirty="0" err="1">
                <a:solidFill>
                  <a:schemeClr val="bg1"/>
                </a:solidFill>
              </a:rPr>
              <a:t>coherence</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How</a:t>
            </a:r>
            <a:r>
              <a:rPr lang="pt-PT" sz="1000" dirty="0">
                <a:solidFill>
                  <a:schemeClr val="bg1"/>
                </a:solidFill>
              </a:rPr>
              <a:t> </a:t>
            </a:r>
            <a:r>
              <a:rPr lang="pt-PT" sz="1000" dirty="0" err="1">
                <a:solidFill>
                  <a:schemeClr val="bg1"/>
                </a:solidFill>
              </a:rPr>
              <a:t>various</a:t>
            </a:r>
            <a:r>
              <a:rPr lang="pt-PT" sz="1000" dirty="0">
                <a:solidFill>
                  <a:schemeClr val="bg1"/>
                </a:solidFill>
              </a:rPr>
              <a:t> </a:t>
            </a:r>
            <a:r>
              <a:rPr lang="pt-PT" sz="1000" dirty="0" err="1">
                <a:solidFill>
                  <a:schemeClr val="bg1"/>
                </a:solidFill>
              </a:rPr>
              <a:t>annota</a:t>
            </a:r>
            <a:r>
              <a:rPr lang="pt-PT" sz="1000" dirty="0">
                <a:solidFill>
                  <a:schemeClr val="bg1"/>
                </a:solidFill>
              </a:rPr>
              <a:t>- </a:t>
            </a:r>
            <a:r>
              <a:rPr lang="pt-PT" sz="1000" dirty="0" err="1">
                <a:solidFill>
                  <a:schemeClr val="bg1"/>
                </a:solidFill>
              </a:rPr>
              <a:t>tion</a:t>
            </a:r>
            <a:r>
              <a:rPr lang="pt-PT" sz="1000" dirty="0">
                <a:solidFill>
                  <a:schemeClr val="bg1"/>
                </a:solidFill>
              </a:rPr>
              <a:t> </a:t>
            </a:r>
            <a:r>
              <a:rPr lang="pt-PT" sz="1000" dirty="0" err="1">
                <a:solidFill>
                  <a:schemeClr val="bg1"/>
                </a:solidFill>
              </a:rPr>
              <a:t>frameworks</a:t>
            </a:r>
            <a:r>
              <a:rPr lang="pt-PT" sz="1000" dirty="0">
                <a:solidFill>
                  <a:schemeClr val="bg1"/>
                </a:solidFill>
              </a:rPr>
              <a:t> are </a:t>
            </a:r>
            <a:r>
              <a:rPr lang="pt-PT" sz="1000" dirty="0" err="1">
                <a:solidFill>
                  <a:schemeClr val="bg1"/>
                </a:solidFill>
              </a:rPr>
              <a:t>related</a:t>
            </a:r>
            <a:r>
              <a:rPr lang="pt-PT" sz="1000" dirty="0">
                <a:solidFill>
                  <a:schemeClr val="bg1"/>
                </a:solidFill>
              </a:rPr>
              <a:t>. Corpus </a:t>
            </a:r>
            <a:r>
              <a:rPr lang="pt-PT" sz="1000" dirty="0" err="1">
                <a:solidFill>
                  <a:schemeClr val="bg1"/>
                </a:solidFill>
              </a:rPr>
              <a:t>Linguistics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Linguistic</a:t>
            </a:r>
            <a:r>
              <a:rPr lang="pt-PT" sz="1000" dirty="0">
                <a:solidFill>
                  <a:schemeClr val="bg1"/>
                </a:solidFill>
              </a:rPr>
              <a:t> </a:t>
            </a:r>
            <a:r>
              <a:rPr lang="pt-PT" sz="1000" dirty="0" err="1">
                <a:solidFill>
                  <a:schemeClr val="bg1"/>
                </a:solidFill>
              </a:rPr>
              <a:t>Theory</a:t>
            </a:r>
            <a:r>
              <a:rPr lang="pt-PT" sz="1000" dirty="0">
                <a:solidFill>
                  <a:schemeClr val="bg1"/>
                </a:solidFill>
              </a:rPr>
              <a:t> 17(1), 1–71 (2021).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/doi:10.1515/cllt-2016-0078,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/10.1515/</a:t>
            </a:r>
            <a:r>
              <a:rPr lang="pt-PT" sz="1000" dirty="0" err="1">
                <a:solidFill>
                  <a:schemeClr val="bg1"/>
                </a:solidFill>
              </a:rPr>
              <a:t>cllt</a:t>
            </a:r>
            <a:r>
              <a:rPr lang="pt-PT" sz="1000" dirty="0">
                <a:solidFill>
                  <a:schemeClr val="bg1"/>
                </a:solidFill>
              </a:rPr>
              <a:t>- 2016-0078</a:t>
            </a:r>
          </a:p>
          <a:p>
            <a:r>
              <a:rPr lang="pt-PT" sz="1000" dirty="0" err="1">
                <a:solidFill>
                  <a:schemeClr val="bg1"/>
                </a:solidFill>
              </a:rPr>
              <a:t>Schiffrin</a:t>
            </a:r>
            <a:r>
              <a:rPr lang="pt-PT" sz="1000" dirty="0">
                <a:solidFill>
                  <a:schemeClr val="bg1"/>
                </a:solidFill>
              </a:rPr>
              <a:t>, D.: </a:t>
            </a:r>
            <a:r>
              <a:rPr lang="pt-PT" sz="1000" dirty="0" err="1">
                <a:solidFill>
                  <a:schemeClr val="bg1"/>
                </a:solidFill>
              </a:rPr>
              <a:t>Discourse</a:t>
            </a:r>
            <a:r>
              <a:rPr lang="pt-PT" sz="1000" dirty="0">
                <a:solidFill>
                  <a:schemeClr val="bg1"/>
                </a:solidFill>
              </a:rPr>
              <a:t> </a:t>
            </a:r>
            <a:r>
              <a:rPr lang="pt-PT" sz="1000" dirty="0" err="1">
                <a:solidFill>
                  <a:schemeClr val="bg1"/>
                </a:solidFill>
              </a:rPr>
              <a:t>Markers</a:t>
            </a:r>
            <a:r>
              <a:rPr lang="pt-PT" sz="1000" dirty="0">
                <a:solidFill>
                  <a:schemeClr val="bg1"/>
                </a:solidFill>
              </a:rPr>
              <a:t>. Cambridge </a:t>
            </a:r>
            <a:r>
              <a:rPr lang="pt-PT" sz="1000" dirty="0" err="1">
                <a:solidFill>
                  <a:schemeClr val="bg1"/>
                </a:solidFill>
              </a:rPr>
              <a:t>University</a:t>
            </a:r>
            <a:r>
              <a:rPr lang="pt-PT" sz="1000" dirty="0">
                <a:solidFill>
                  <a:schemeClr val="bg1"/>
                </a:solidFill>
              </a:rPr>
              <a:t> </a:t>
            </a:r>
            <a:r>
              <a:rPr lang="pt-PT" sz="1000" dirty="0" err="1">
                <a:solidFill>
                  <a:schemeClr val="bg1"/>
                </a:solidFill>
              </a:rPr>
              <a:t>Press</a:t>
            </a:r>
            <a:r>
              <a:rPr lang="pt-PT" sz="1000" dirty="0">
                <a:solidFill>
                  <a:schemeClr val="bg1"/>
                </a:solidFill>
              </a:rPr>
              <a:t>, Cambridge (1987).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a:t>
            </a:r>
            <a:r>
              <a:rPr lang="pt-PT" sz="1000" dirty="0" err="1">
                <a:solidFill>
                  <a:schemeClr val="bg1"/>
                </a:solidFill>
              </a:rPr>
              <a:t>http</a:t>
            </a:r>
            <a:r>
              <a:rPr lang="pt-PT" sz="1000" dirty="0">
                <a:solidFill>
                  <a:schemeClr val="bg1"/>
                </a:solidFill>
              </a:rPr>
              <a:t>://</a:t>
            </a:r>
            <a:r>
              <a:rPr lang="pt-PT" sz="1000" dirty="0" err="1">
                <a:solidFill>
                  <a:schemeClr val="bg1"/>
                </a:solidFill>
              </a:rPr>
              <a:t>dx.doi.org</a:t>
            </a:r>
            <a:r>
              <a:rPr lang="pt-PT" sz="1000" dirty="0">
                <a:solidFill>
                  <a:schemeClr val="bg1"/>
                </a:solidFill>
              </a:rPr>
              <a:t>/10.1017/CBO9780511611841</a:t>
            </a:r>
          </a:p>
          <a:p>
            <a:r>
              <a:rPr lang="pt-PT" sz="1000" dirty="0">
                <a:solidFill>
                  <a:schemeClr val="bg1"/>
                </a:solidFill>
              </a:rPr>
              <a:t>Silvano, </a:t>
            </a:r>
            <a:r>
              <a:rPr lang="pt-PT" sz="1000" dirty="0" err="1">
                <a:solidFill>
                  <a:schemeClr val="bg1"/>
                </a:solidFill>
              </a:rPr>
              <a:t>M.d.P.M</a:t>
            </a:r>
            <a:r>
              <a:rPr lang="pt-PT" sz="1000" dirty="0">
                <a:solidFill>
                  <a:schemeClr val="bg1"/>
                </a:solidFill>
              </a:rPr>
              <a:t>.: Temporal </a:t>
            </a:r>
            <a:r>
              <a:rPr lang="pt-PT" sz="1000" dirty="0" err="1">
                <a:solidFill>
                  <a:schemeClr val="bg1"/>
                </a:solidFill>
              </a:rPr>
              <a:t>and</a:t>
            </a:r>
            <a:r>
              <a:rPr lang="pt-PT" sz="1000" dirty="0">
                <a:solidFill>
                  <a:schemeClr val="bg1"/>
                </a:solidFill>
              </a:rPr>
              <a:t> </a:t>
            </a:r>
            <a:r>
              <a:rPr lang="pt-PT" sz="1000" dirty="0" err="1">
                <a:solidFill>
                  <a:schemeClr val="bg1"/>
                </a:solidFill>
              </a:rPr>
              <a:t>rhetorical</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semantics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sentences</a:t>
            </a:r>
            <a:r>
              <a:rPr lang="pt-PT" sz="1000" dirty="0">
                <a:solidFill>
                  <a:schemeClr val="bg1"/>
                </a:solidFill>
              </a:rPr>
              <a:t> </a:t>
            </a:r>
            <a:r>
              <a:rPr lang="pt-PT" sz="1000" dirty="0" err="1">
                <a:solidFill>
                  <a:schemeClr val="bg1"/>
                </a:solidFill>
              </a:rPr>
              <a:t>with</a:t>
            </a:r>
            <a:r>
              <a:rPr lang="pt-PT" sz="1000" dirty="0">
                <a:solidFill>
                  <a:schemeClr val="bg1"/>
                </a:solidFill>
              </a:rPr>
              <a:t> adverbial </a:t>
            </a:r>
            <a:r>
              <a:rPr lang="pt-PT" sz="1000" dirty="0" err="1">
                <a:solidFill>
                  <a:schemeClr val="bg1"/>
                </a:solidFill>
              </a:rPr>
              <a:t>subordination</a:t>
            </a:r>
            <a:r>
              <a:rPr lang="pt-PT" sz="1000" dirty="0">
                <a:solidFill>
                  <a:schemeClr val="bg1"/>
                </a:solidFill>
              </a:rPr>
              <a:t> in </a:t>
            </a:r>
            <a:r>
              <a:rPr lang="pt-PT" sz="1000" dirty="0" err="1">
                <a:solidFill>
                  <a:schemeClr val="bg1"/>
                </a:solidFill>
              </a:rPr>
              <a:t>European</a:t>
            </a:r>
            <a:r>
              <a:rPr lang="pt-PT" sz="1000" dirty="0">
                <a:solidFill>
                  <a:schemeClr val="bg1"/>
                </a:solidFill>
              </a:rPr>
              <a:t> Portuguese. Ph.D. </a:t>
            </a:r>
            <a:r>
              <a:rPr lang="pt-PT" sz="1000" dirty="0" err="1">
                <a:solidFill>
                  <a:schemeClr val="bg1"/>
                </a:solidFill>
              </a:rPr>
              <a:t>thesis</a:t>
            </a:r>
            <a:r>
              <a:rPr lang="pt-PT" sz="1000" dirty="0">
                <a:solidFill>
                  <a:schemeClr val="bg1"/>
                </a:solidFill>
              </a:rPr>
              <a:t> (2010)</a:t>
            </a:r>
          </a:p>
          <a:p>
            <a:r>
              <a:rPr lang="pt-PT" sz="1000" dirty="0" err="1">
                <a:solidFill>
                  <a:schemeClr val="bg1"/>
                </a:solidFill>
              </a:rPr>
              <a:t>Stede</a:t>
            </a:r>
            <a:r>
              <a:rPr lang="pt-PT" sz="1000" dirty="0">
                <a:solidFill>
                  <a:schemeClr val="bg1"/>
                </a:solidFill>
              </a:rPr>
              <a:t>, M., </a:t>
            </a:r>
            <a:r>
              <a:rPr lang="pt-PT" sz="1000" dirty="0" err="1">
                <a:solidFill>
                  <a:schemeClr val="bg1"/>
                </a:solidFill>
              </a:rPr>
              <a:t>Scheffler</a:t>
            </a:r>
            <a:r>
              <a:rPr lang="pt-PT" sz="1000" dirty="0">
                <a:solidFill>
                  <a:schemeClr val="bg1"/>
                </a:solidFill>
              </a:rPr>
              <a:t>, T., Mendes, A.: </a:t>
            </a:r>
            <a:r>
              <a:rPr lang="pt-PT" sz="1000" dirty="0" err="1">
                <a:solidFill>
                  <a:schemeClr val="bg1"/>
                </a:solidFill>
              </a:rPr>
              <a:t>Connective-lex</a:t>
            </a:r>
            <a:r>
              <a:rPr lang="pt-PT" sz="1000" dirty="0">
                <a:solidFill>
                  <a:schemeClr val="bg1"/>
                </a:solidFill>
              </a:rPr>
              <a:t>: A web-</a:t>
            </a:r>
            <a:r>
              <a:rPr lang="pt-PT" sz="1000" dirty="0" err="1">
                <a:solidFill>
                  <a:schemeClr val="bg1"/>
                </a:solidFill>
              </a:rPr>
              <a:t>based</a:t>
            </a:r>
            <a:r>
              <a:rPr lang="pt-PT" sz="1000" dirty="0">
                <a:solidFill>
                  <a:schemeClr val="bg1"/>
                </a:solidFill>
              </a:rPr>
              <a:t> </a:t>
            </a:r>
            <a:r>
              <a:rPr lang="pt-PT" sz="1000" dirty="0" err="1">
                <a:solidFill>
                  <a:schemeClr val="bg1"/>
                </a:solidFill>
              </a:rPr>
              <a:t>multilingual</a:t>
            </a:r>
            <a:r>
              <a:rPr lang="pt-PT" sz="1000" dirty="0">
                <a:solidFill>
                  <a:schemeClr val="bg1"/>
                </a:solidFill>
              </a:rPr>
              <a:t> lexical </a:t>
            </a:r>
            <a:r>
              <a:rPr lang="pt-PT" sz="1000" dirty="0" err="1">
                <a:solidFill>
                  <a:schemeClr val="bg1"/>
                </a:solidFill>
              </a:rPr>
              <a:t>resource</a:t>
            </a:r>
            <a:r>
              <a:rPr lang="pt-PT" sz="1000" dirty="0">
                <a:solidFill>
                  <a:schemeClr val="bg1"/>
                </a:solidFill>
              </a:rPr>
              <a:t> for </a:t>
            </a:r>
            <a:r>
              <a:rPr lang="pt-PT" sz="1000" dirty="0" err="1">
                <a:solidFill>
                  <a:schemeClr val="bg1"/>
                </a:solidFill>
              </a:rPr>
              <a:t>connectives</a:t>
            </a:r>
            <a:r>
              <a:rPr lang="pt-PT" sz="1000" dirty="0">
                <a:solidFill>
                  <a:schemeClr val="bg1"/>
                </a:solidFill>
              </a:rPr>
              <a:t>. </a:t>
            </a:r>
            <a:r>
              <a:rPr lang="pt-PT" sz="1000" dirty="0" err="1">
                <a:solidFill>
                  <a:schemeClr val="bg1"/>
                </a:solidFill>
              </a:rPr>
              <a:t>Discours</a:t>
            </a:r>
            <a:r>
              <a:rPr lang="pt-PT" sz="1000" dirty="0">
                <a:solidFill>
                  <a:schemeClr val="bg1"/>
                </a:solidFill>
              </a:rPr>
              <a:t> (2019)</a:t>
            </a:r>
          </a:p>
          <a:p>
            <a:r>
              <a:rPr lang="pt-PT" sz="1000" dirty="0" err="1">
                <a:solidFill>
                  <a:schemeClr val="bg1"/>
                </a:solidFill>
              </a:rPr>
              <a:t>Taboada</a:t>
            </a:r>
            <a:r>
              <a:rPr lang="pt-PT" sz="1000" dirty="0">
                <a:solidFill>
                  <a:schemeClr val="bg1"/>
                </a:solidFill>
              </a:rPr>
              <a:t>, M.: </a:t>
            </a:r>
            <a:r>
              <a:rPr lang="pt-PT" sz="1000" dirty="0" err="1">
                <a:solidFill>
                  <a:schemeClr val="bg1"/>
                </a:solidFill>
              </a:rPr>
              <a:t>Discourse</a:t>
            </a:r>
            <a:r>
              <a:rPr lang="pt-PT" sz="1000" dirty="0">
                <a:solidFill>
                  <a:schemeClr val="bg1"/>
                </a:solidFill>
              </a:rPr>
              <a:t> </a:t>
            </a:r>
            <a:r>
              <a:rPr lang="pt-PT" sz="1000" dirty="0" err="1">
                <a:solidFill>
                  <a:schemeClr val="bg1"/>
                </a:solidFill>
              </a:rPr>
              <a:t>markers</a:t>
            </a:r>
            <a:r>
              <a:rPr lang="pt-PT" sz="1000" dirty="0">
                <a:solidFill>
                  <a:schemeClr val="bg1"/>
                </a:solidFill>
              </a:rPr>
              <a:t> as </a:t>
            </a:r>
            <a:r>
              <a:rPr lang="pt-PT" sz="1000" dirty="0" err="1">
                <a:solidFill>
                  <a:schemeClr val="bg1"/>
                </a:solidFill>
              </a:rPr>
              <a:t>signals</a:t>
            </a:r>
            <a:r>
              <a:rPr lang="pt-PT" sz="1000" dirty="0">
                <a:solidFill>
                  <a:schemeClr val="bg1"/>
                </a:solidFill>
              </a:rPr>
              <a:t> (</a:t>
            </a:r>
            <a:r>
              <a:rPr lang="pt-PT" sz="1000" dirty="0" err="1">
                <a:solidFill>
                  <a:schemeClr val="bg1"/>
                </a:solidFill>
              </a:rPr>
              <a:t>or</a:t>
            </a:r>
            <a:r>
              <a:rPr lang="pt-PT" sz="1000" dirty="0">
                <a:solidFill>
                  <a:schemeClr val="bg1"/>
                </a:solidFill>
              </a:rPr>
              <a:t> </a:t>
            </a:r>
            <a:r>
              <a:rPr lang="pt-PT" sz="1000" dirty="0" err="1">
                <a:solidFill>
                  <a:schemeClr val="bg1"/>
                </a:solidFill>
              </a:rPr>
              <a:t>not</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rhetorical</a:t>
            </a:r>
            <a:r>
              <a:rPr lang="pt-PT" sz="1000" dirty="0">
                <a:solidFill>
                  <a:schemeClr val="bg1"/>
                </a:solidFill>
              </a:rPr>
              <a:t> </a:t>
            </a:r>
            <a:r>
              <a:rPr lang="pt-PT" sz="1000" dirty="0" err="1">
                <a:solidFill>
                  <a:schemeClr val="bg1"/>
                </a:solidFill>
              </a:rPr>
              <a:t>relations</a:t>
            </a:r>
            <a:r>
              <a:rPr lang="pt-PT" sz="1000" dirty="0">
                <a:solidFill>
                  <a:schemeClr val="bg1"/>
                </a:solidFill>
              </a:rPr>
              <a:t>. </a:t>
            </a:r>
            <a:r>
              <a:rPr lang="pt-PT" sz="1000" dirty="0" err="1">
                <a:solidFill>
                  <a:schemeClr val="bg1"/>
                </a:solidFill>
              </a:rPr>
              <a:t>Journal</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Pragmatics</a:t>
            </a:r>
            <a:r>
              <a:rPr lang="pt-PT" sz="1000" dirty="0">
                <a:solidFill>
                  <a:schemeClr val="bg1"/>
                </a:solidFill>
              </a:rPr>
              <a:t> 38(4), 567–592 (2006). </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a:t>
            </a:r>
            <a:r>
              <a:rPr lang="pt-PT" sz="1000" dirty="0" err="1">
                <a:solidFill>
                  <a:schemeClr val="bg1"/>
                </a:solidFill>
              </a:rPr>
              <a:t>https</a:t>
            </a:r>
            <a:r>
              <a:rPr lang="pt-PT" sz="1000" dirty="0">
                <a:solidFill>
                  <a:schemeClr val="bg1"/>
                </a:solidFill>
              </a:rPr>
              <a:t>://</a:t>
            </a:r>
            <a:r>
              <a:rPr lang="pt-PT" sz="1000" dirty="0" err="1">
                <a:solidFill>
                  <a:schemeClr val="bg1"/>
                </a:solidFill>
              </a:rPr>
              <a:t>doi.org</a:t>
            </a:r>
            <a:r>
              <a:rPr lang="pt-PT" sz="1000" dirty="0">
                <a:solidFill>
                  <a:schemeClr val="bg1"/>
                </a:solidFill>
              </a:rPr>
              <a:t>/10.1016/j.pragma.2005.09.010, </a:t>
            </a:r>
          </a:p>
          <a:p>
            <a:r>
              <a:rPr lang="pt-PT" sz="1000" dirty="0" err="1">
                <a:solidFill>
                  <a:schemeClr val="bg1"/>
                </a:solidFill>
              </a:rPr>
              <a:t>Zeyrek</a:t>
            </a:r>
            <a:r>
              <a:rPr lang="pt-PT" sz="1000" dirty="0">
                <a:solidFill>
                  <a:schemeClr val="bg1"/>
                </a:solidFill>
              </a:rPr>
              <a:t>, D., Mendes, A., </a:t>
            </a:r>
            <a:r>
              <a:rPr lang="pt-PT" sz="1000" dirty="0" err="1">
                <a:solidFill>
                  <a:schemeClr val="bg1"/>
                </a:solidFill>
              </a:rPr>
              <a:t>Kurfalı</a:t>
            </a:r>
            <a:r>
              <a:rPr lang="pt-PT" sz="1000" dirty="0">
                <a:solidFill>
                  <a:schemeClr val="bg1"/>
                </a:solidFill>
              </a:rPr>
              <a:t>, M.: Multilingual </a:t>
            </a:r>
            <a:r>
              <a:rPr lang="pt-PT" sz="1000" dirty="0" err="1">
                <a:solidFill>
                  <a:schemeClr val="bg1"/>
                </a:solidFill>
              </a:rPr>
              <a:t>extension</a:t>
            </a:r>
            <a:r>
              <a:rPr lang="pt-PT" sz="1000" dirty="0">
                <a:solidFill>
                  <a:schemeClr val="bg1"/>
                </a:solidFill>
              </a:rPr>
              <a:t> </a:t>
            </a:r>
            <a:r>
              <a:rPr lang="pt-PT" sz="1000" dirty="0" err="1">
                <a:solidFill>
                  <a:schemeClr val="bg1"/>
                </a:solidFill>
              </a:rPr>
              <a:t>of</a:t>
            </a:r>
            <a:r>
              <a:rPr lang="pt-PT" sz="1000" dirty="0">
                <a:solidFill>
                  <a:schemeClr val="bg1"/>
                </a:solidFill>
              </a:rPr>
              <a:t> PDTB-</a:t>
            </a:r>
            <a:r>
              <a:rPr lang="pt-PT" sz="1000" dirty="0" err="1">
                <a:solidFill>
                  <a:schemeClr val="bg1"/>
                </a:solidFill>
              </a:rPr>
              <a:t>style</a:t>
            </a:r>
            <a:r>
              <a:rPr lang="pt-PT" sz="1000" dirty="0">
                <a:solidFill>
                  <a:schemeClr val="bg1"/>
                </a:solidFill>
              </a:rPr>
              <a:t> </a:t>
            </a:r>
            <a:r>
              <a:rPr lang="pt-PT" sz="1000" dirty="0" err="1">
                <a:solidFill>
                  <a:schemeClr val="bg1"/>
                </a:solidFill>
              </a:rPr>
              <a:t>an</a:t>
            </a:r>
            <a:r>
              <a:rPr lang="pt-PT" sz="1000" dirty="0">
                <a:solidFill>
                  <a:schemeClr val="bg1"/>
                </a:solidFill>
              </a:rPr>
              <a:t>- </a:t>
            </a:r>
            <a:r>
              <a:rPr lang="pt-PT" sz="1000" dirty="0" err="1">
                <a:solidFill>
                  <a:schemeClr val="bg1"/>
                </a:solidFill>
              </a:rPr>
              <a:t>notation</a:t>
            </a:r>
            <a:r>
              <a:rPr lang="pt-PT" sz="1000" dirty="0">
                <a:solidFill>
                  <a:schemeClr val="bg1"/>
                </a:solidFill>
              </a:rPr>
              <a:t>: </a:t>
            </a:r>
            <a:r>
              <a:rPr lang="pt-PT" sz="1000" dirty="0" err="1">
                <a:solidFill>
                  <a:schemeClr val="bg1"/>
                </a:solidFill>
              </a:rPr>
              <a:t>The</a:t>
            </a:r>
            <a:r>
              <a:rPr lang="pt-PT" sz="1000" dirty="0">
                <a:solidFill>
                  <a:schemeClr val="bg1"/>
                </a:solidFill>
              </a:rPr>
              <a:t> case </a:t>
            </a:r>
            <a:r>
              <a:rPr lang="pt-PT" sz="1000" dirty="0" err="1">
                <a:solidFill>
                  <a:schemeClr val="bg1"/>
                </a:solidFill>
              </a:rPr>
              <a:t>of</a:t>
            </a:r>
            <a:r>
              <a:rPr lang="pt-PT" sz="1000" dirty="0">
                <a:solidFill>
                  <a:schemeClr val="bg1"/>
                </a:solidFill>
              </a:rPr>
              <a:t> TED </a:t>
            </a:r>
            <a:r>
              <a:rPr lang="pt-PT" sz="1000" dirty="0" err="1">
                <a:solidFill>
                  <a:schemeClr val="bg1"/>
                </a:solidFill>
              </a:rPr>
              <a:t>multilingual</a:t>
            </a:r>
            <a:r>
              <a:rPr lang="pt-PT" sz="1000" dirty="0">
                <a:solidFill>
                  <a:schemeClr val="bg1"/>
                </a:solidFill>
              </a:rPr>
              <a:t> </a:t>
            </a:r>
            <a:r>
              <a:rPr lang="pt-PT" sz="1000" dirty="0" err="1">
                <a:solidFill>
                  <a:schemeClr val="bg1"/>
                </a:solidFill>
              </a:rPr>
              <a:t>discourse</a:t>
            </a:r>
            <a:r>
              <a:rPr lang="pt-PT" sz="1000" dirty="0">
                <a:solidFill>
                  <a:schemeClr val="bg1"/>
                </a:solidFill>
              </a:rPr>
              <a:t> </a:t>
            </a:r>
            <a:r>
              <a:rPr lang="pt-PT" sz="1000" dirty="0" err="1">
                <a:solidFill>
                  <a:schemeClr val="bg1"/>
                </a:solidFill>
              </a:rPr>
              <a:t>bank</a:t>
            </a:r>
            <a:r>
              <a:rPr lang="pt-PT" sz="1000" dirty="0">
                <a:solidFill>
                  <a:schemeClr val="bg1"/>
                </a:solidFill>
              </a:rPr>
              <a:t>. In: </a:t>
            </a:r>
            <a:r>
              <a:rPr lang="pt-PT" sz="1000" dirty="0" err="1">
                <a:solidFill>
                  <a:schemeClr val="bg1"/>
                </a:solidFill>
              </a:rPr>
              <a:t>Proceedings</a:t>
            </a:r>
            <a:r>
              <a:rPr lang="pt-PT" sz="1000" dirty="0">
                <a:solidFill>
                  <a:schemeClr val="bg1"/>
                </a:solidFill>
              </a:rPr>
              <a:t> </a:t>
            </a:r>
            <a:r>
              <a:rPr lang="pt-PT" sz="1000" dirty="0" err="1">
                <a:solidFill>
                  <a:schemeClr val="bg1"/>
                </a:solidFill>
              </a:rPr>
              <a:t>of</a:t>
            </a:r>
            <a:r>
              <a:rPr lang="pt-PT" sz="1000" dirty="0">
                <a:solidFill>
                  <a:schemeClr val="bg1"/>
                </a:solidFill>
              </a:rPr>
              <a:t> </a:t>
            </a:r>
            <a:r>
              <a:rPr lang="pt-PT" sz="1000" dirty="0" err="1">
                <a:solidFill>
                  <a:schemeClr val="bg1"/>
                </a:solidFill>
              </a:rPr>
              <a:t>the</a:t>
            </a:r>
            <a:r>
              <a:rPr lang="pt-PT" sz="1000" dirty="0">
                <a:solidFill>
                  <a:schemeClr val="bg1"/>
                </a:solidFill>
              </a:rPr>
              <a:t> </a:t>
            </a:r>
            <a:r>
              <a:rPr lang="pt-PT" sz="1000" dirty="0" err="1">
                <a:solidFill>
                  <a:schemeClr val="bg1"/>
                </a:solidFill>
              </a:rPr>
              <a:t>Eleventh</a:t>
            </a:r>
            <a:r>
              <a:rPr lang="pt-PT" sz="1000" dirty="0">
                <a:solidFill>
                  <a:schemeClr val="bg1"/>
                </a:solidFill>
              </a:rPr>
              <a:t> </a:t>
            </a:r>
            <a:r>
              <a:rPr lang="pt-PT" sz="1000" dirty="0" err="1">
                <a:solidFill>
                  <a:schemeClr val="bg1"/>
                </a:solidFill>
              </a:rPr>
              <a:t>International</a:t>
            </a:r>
            <a:r>
              <a:rPr lang="pt-PT" sz="1000" dirty="0">
                <a:solidFill>
                  <a:schemeClr val="bg1"/>
                </a:solidFill>
              </a:rPr>
              <a:t> Conference </a:t>
            </a:r>
            <a:r>
              <a:rPr lang="pt-PT" sz="1000" dirty="0" err="1">
                <a:solidFill>
                  <a:schemeClr val="bg1"/>
                </a:solidFill>
              </a:rPr>
              <a:t>on</a:t>
            </a:r>
            <a:r>
              <a:rPr lang="pt-PT" sz="1000" dirty="0">
                <a:solidFill>
                  <a:schemeClr val="bg1"/>
                </a:solidFill>
              </a:rPr>
              <a:t> </a:t>
            </a:r>
            <a:r>
              <a:rPr lang="pt-PT" sz="1000" dirty="0" err="1">
                <a:solidFill>
                  <a:schemeClr val="bg1"/>
                </a:solidFill>
              </a:rPr>
              <a:t>Language</a:t>
            </a:r>
            <a:r>
              <a:rPr lang="pt-PT" sz="1000" dirty="0">
                <a:solidFill>
                  <a:schemeClr val="bg1"/>
                </a:solidFill>
              </a:rPr>
              <a:t> </a:t>
            </a:r>
            <a:r>
              <a:rPr lang="pt-PT" sz="1000" dirty="0" err="1">
                <a:solidFill>
                  <a:schemeClr val="bg1"/>
                </a:solidFill>
              </a:rPr>
              <a:t>Resources</a:t>
            </a:r>
            <a:r>
              <a:rPr lang="pt-PT" sz="1000" dirty="0">
                <a:solidFill>
                  <a:schemeClr val="bg1"/>
                </a:solidFill>
              </a:rPr>
              <a:t> </a:t>
            </a:r>
            <a:r>
              <a:rPr lang="pt-PT" sz="1000" dirty="0" err="1">
                <a:solidFill>
                  <a:schemeClr val="bg1"/>
                </a:solidFill>
              </a:rPr>
              <a:t>and</a:t>
            </a:r>
            <a:r>
              <a:rPr lang="pt-PT" sz="1000" dirty="0">
                <a:solidFill>
                  <a:schemeClr val="bg1"/>
                </a:solidFill>
              </a:rPr>
              <a:t> </a:t>
            </a:r>
            <a:r>
              <a:rPr lang="pt-PT" sz="1000" dirty="0" err="1">
                <a:solidFill>
                  <a:schemeClr val="bg1"/>
                </a:solidFill>
              </a:rPr>
              <a:t>Evaluation</a:t>
            </a:r>
            <a:r>
              <a:rPr lang="pt-PT" sz="1000" dirty="0">
                <a:solidFill>
                  <a:schemeClr val="bg1"/>
                </a:solidFill>
              </a:rPr>
              <a:t> (LREC 2018). </a:t>
            </a:r>
            <a:r>
              <a:rPr lang="pt-PT" sz="1000" dirty="0" err="1">
                <a:solidFill>
                  <a:schemeClr val="bg1"/>
                </a:solidFill>
              </a:rPr>
              <a:t>European</a:t>
            </a:r>
            <a:r>
              <a:rPr lang="pt-PT" sz="1000" dirty="0">
                <a:solidFill>
                  <a:schemeClr val="bg1"/>
                </a:solidFill>
              </a:rPr>
              <a:t> </a:t>
            </a:r>
            <a:r>
              <a:rPr lang="pt-PT" sz="1000" dirty="0" err="1">
                <a:solidFill>
                  <a:schemeClr val="bg1"/>
                </a:solidFill>
              </a:rPr>
              <a:t>Language</a:t>
            </a:r>
            <a:r>
              <a:rPr lang="pt-PT" sz="1000" dirty="0">
                <a:solidFill>
                  <a:schemeClr val="bg1"/>
                </a:solidFill>
              </a:rPr>
              <a:t> </a:t>
            </a:r>
            <a:r>
              <a:rPr lang="pt-PT" sz="1000" dirty="0" err="1">
                <a:solidFill>
                  <a:schemeClr val="bg1"/>
                </a:solidFill>
              </a:rPr>
              <a:t>Resources</a:t>
            </a:r>
            <a:r>
              <a:rPr lang="pt-PT" sz="1000" dirty="0">
                <a:solidFill>
                  <a:schemeClr val="bg1"/>
                </a:solidFill>
              </a:rPr>
              <a:t> </a:t>
            </a:r>
            <a:r>
              <a:rPr lang="pt-PT" sz="1000" dirty="0" err="1">
                <a:solidFill>
                  <a:schemeClr val="bg1"/>
                </a:solidFill>
              </a:rPr>
              <a:t>Association</a:t>
            </a:r>
            <a:r>
              <a:rPr lang="pt-PT" sz="1000" dirty="0">
                <a:solidFill>
                  <a:schemeClr val="bg1"/>
                </a:solidFill>
              </a:rPr>
              <a:t> (ELRA), </a:t>
            </a:r>
            <a:r>
              <a:rPr lang="pt-PT" sz="1000" dirty="0" err="1">
                <a:solidFill>
                  <a:schemeClr val="bg1"/>
                </a:solidFill>
              </a:rPr>
              <a:t>Miyazaki</a:t>
            </a:r>
            <a:r>
              <a:rPr lang="pt-PT" sz="1000" dirty="0">
                <a:solidFill>
                  <a:schemeClr val="bg1"/>
                </a:solidFill>
              </a:rPr>
              <a:t>, </a:t>
            </a:r>
            <a:r>
              <a:rPr lang="pt-PT" sz="1000" dirty="0" err="1">
                <a:solidFill>
                  <a:schemeClr val="bg1"/>
                </a:solidFill>
              </a:rPr>
              <a:t>Japan</a:t>
            </a:r>
            <a:r>
              <a:rPr lang="pt-PT" sz="1000" dirty="0">
                <a:solidFill>
                  <a:schemeClr val="bg1"/>
                </a:solidFill>
              </a:rPr>
              <a:t> (</a:t>
            </a:r>
            <a:r>
              <a:rPr lang="pt-PT" sz="1000" dirty="0" err="1">
                <a:solidFill>
                  <a:schemeClr val="bg1"/>
                </a:solidFill>
              </a:rPr>
              <a:t>May</a:t>
            </a:r>
            <a:r>
              <a:rPr lang="pt-PT" sz="1000" dirty="0">
                <a:solidFill>
                  <a:schemeClr val="bg1"/>
                </a:solidFill>
              </a:rPr>
              <a:t> 2018), </a:t>
            </a:r>
            <a:r>
              <a:rPr lang="pt-PT" sz="1000" dirty="0" err="1">
                <a:solidFill>
                  <a:schemeClr val="bg1"/>
                </a:solidFill>
              </a:rPr>
              <a:t>https</a:t>
            </a:r>
            <a:r>
              <a:rPr lang="pt-PT" sz="1000" dirty="0">
                <a:solidFill>
                  <a:schemeClr val="bg1"/>
                </a:solidFill>
              </a:rPr>
              <a:t>://</a:t>
            </a:r>
            <a:r>
              <a:rPr lang="pt-PT" sz="1000" dirty="0" err="1">
                <a:solidFill>
                  <a:schemeClr val="bg1"/>
                </a:solidFill>
              </a:rPr>
              <a:t>aclanthology.org</a:t>
            </a:r>
            <a:r>
              <a:rPr lang="pt-PT" sz="1000" dirty="0">
                <a:solidFill>
                  <a:schemeClr val="bg1"/>
                </a:solidFill>
              </a:rPr>
              <a:t>/L18-1301</a:t>
            </a:r>
          </a:p>
          <a:p>
            <a:pPr marL="215900">
              <a:buClr>
                <a:schemeClr val="accent1">
                  <a:lumMod val="60000"/>
                  <a:lumOff val="40000"/>
                </a:schemeClr>
              </a:buClr>
            </a:pPr>
            <a:br>
              <a:rPr lang="en-US" sz="1400" dirty="0">
                <a:solidFill>
                  <a:schemeClr val="bg1"/>
                </a:solidFill>
              </a:rPr>
            </a:br>
            <a:endParaRPr lang="en-US" sz="1400" dirty="0">
              <a:solidFill>
                <a:schemeClr val="dk1"/>
              </a:solidFill>
            </a:endParaRPr>
          </a:p>
        </p:txBody>
      </p:sp>
    </p:spTree>
    <p:extLst>
      <p:ext uri="{BB962C8B-B14F-4D97-AF65-F5344CB8AC3E}">
        <p14:creationId xmlns:p14="http://schemas.microsoft.com/office/powerpoint/2010/main" val="321836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rPr>
              <a:t>Thanks!</a:t>
            </a:r>
            <a:endParaRPr sz="2200" b="1">
              <a:solidFill>
                <a:schemeClr val="dk1"/>
              </a:solidFill>
            </a:endParaRPr>
          </a:p>
        </p:txBody>
      </p:sp>
      <p:sp>
        <p:nvSpPr>
          <p:cNvPr id="336" name="Google Shape;336;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282805" y="282255"/>
            <a:ext cx="8757500" cy="1036182"/>
          </a:xfrm>
          <a:prstGeom prst="rect">
            <a:avLst/>
          </a:prstGeom>
          <a:solidFill>
            <a:schemeClr val="accent6">
              <a:lumMod val="90000"/>
            </a:schemeClr>
          </a:solidFill>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gn="ctr"/>
            <a:r>
              <a:rPr lang="pt-PT" sz="1800" b="1" dirty="0">
                <a:solidFill>
                  <a:schemeClr val="accent6">
                    <a:lumMod val="10000"/>
                  </a:schemeClr>
                </a:solidFill>
              </a:rPr>
              <a:t>Workshop </a:t>
            </a:r>
            <a:r>
              <a:rPr lang="pt-PT" sz="1800" b="1" dirty="0" err="1">
                <a:solidFill>
                  <a:schemeClr val="accent6">
                    <a:lumMod val="10000"/>
                  </a:schemeClr>
                </a:solidFill>
              </a:rPr>
              <a:t>Discourse</a:t>
            </a:r>
            <a:r>
              <a:rPr lang="pt-PT" sz="1800" b="1" dirty="0">
                <a:solidFill>
                  <a:schemeClr val="accent6">
                    <a:lumMod val="10000"/>
                  </a:schemeClr>
                </a:solidFill>
              </a:rPr>
              <a:t> </a:t>
            </a:r>
            <a:r>
              <a:rPr lang="pt-PT" sz="1800" b="1" dirty="0" err="1">
                <a:solidFill>
                  <a:schemeClr val="accent6">
                    <a:lumMod val="10000"/>
                  </a:schemeClr>
                </a:solidFill>
              </a:rPr>
              <a:t>studies</a:t>
            </a:r>
            <a:r>
              <a:rPr lang="pt-PT" sz="1800" b="1" dirty="0">
                <a:solidFill>
                  <a:schemeClr val="accent6">
                    <a:lumMod val="10000"/>
                  </a:schemeClr>
                </a:solidFill>
              </a:rPr>
              <a:t> </a:t>
            </a:r>
            <a:r>
              <a:rPr lang="pt-PT" sz="1800" b="1" dirty="0" err="1">
                <a:solidFill>
                  <a:schemeClr val="accent6">
                    <a:lumMod val="10000"/>
                  </a:schemeClr>
                </a:solidFill>
              </a:rPr>
              <a:t>and</a:t>
            </a:r>
            <a:r>
              <a:rPr lang="pt-PT" sz="1800" b="1" dirty="0">
                <a:solidFill>
                  <a:schemeClr val="accent6">
                    <a:lumMod val="10000"/>
                  </a:schemeClr>
                </a:solidFill>
              </a:rPr>
              <a:t> </a:t>
            </a:r>
            <a:r>
              <a:rPr lang="pt-PT" sz="1800" b="1" dirty="0" err="1">
                <a:solidFill>
                  <a:schemeClr val="accent6">
                    <a:lumMod val="10000"/>
                  </a:schemeClr>
                </a:solidFill>
              </a:rPr>
              <a:t>linguistic</a:t>
            </a:r>
            <a:r>
              <a:rPr lang="pt-PT" sz="1800" b="1" dirty="0">
                <a:solidFill>
                  <a:schemeClr val="accent6">
                    <a:lumMod val="10000"/>
                  </a:schemeClr>
                </a:solidFill>
              </a:rPr>
              <a:t> data </a:t>
            </a:r>
            <a:r>
              <a:rPr lang="pt-PT" sz="1800" b="1" dirty="0" err="1">
                <a:solidFill>
                  <a:schemeClr val="accent6">
                    <a:lumMod val="10000"/>
                  </a:schemeClr>
                </a:solidFill>
              </a:rPr>
              <a:t>science</a:t>
            </a:r>
            <a:r>
              <a:rPr lang="pt-PT" sz="1800" b="1" dirty="0">
                <a:solidFill>
                  <a:schemeClr val="accent6">
                    <a:lumMod val="10000"/>
                  </a:schemeClr>
                </a:solidFill>
              </a:rPr>
              <a:t>: </a:t>
            </a:r>
            <a:r>
              <a:rPr lang="pt-PT" sz="1800" b="1" dirty="0" err="1">
                <a:solidFill>
                  <a:schemeClr val="accent6">
                    <a:lumMod val="10000"/>
                  </a:schemeClr>
                </a:solidFill>
              </a:rPr>
              <a:t>Addressing</a:t>
            </a:r>
            <a:r>
              <a:rPr lang="pt-PT" sz="1800" b="1" dirty="0">
                <a:solidFill>
                  <a:schemeClr val="accent6">
                    <a:lumMod val="10000"/>
                  </a:schemeClr>
                </a:solidFill>
              </a:rPr>
              <a:t> </a:t>
            </a:r>
            <a:r>
              <a:rPr lang="pt-PT" sz="1800" b="1" dirty="0" err="1">
                <a:solidFill>
                  <a:schemeClr val="accent6">
                    <a:lumMod val="10000"/>
                  </a:schemeClr>
                </a:solidFill>
              </a:rPr>
              <a:t>challenges</a:t>
            </a:r>
            <a:r>
              <a:rPr lang="pt-PT" sz="1800" b="1" dirty="0">
                <a:solidFill>
                  <a:schemeClr val="accent6">
                    <a:lumMod val="10000"/>
                  </a:schemeClr>
                </a:solidFill>
              </a:rPr>
              <a:t> in </a:t>
            </a:r>
            <a:r>
              <a:rPr lang="pt-PT" sz="1800" b="1" dirty="0" err="1">
                <a:solidFill>
                  <a:schemeClr val="accent6">
                    <a:lumMod val="10000"/>
                  </a:schemeClr>
                </a:solidFill>
              </a:rPr>
              <a:t>interoperability</a:t>
            </a:r>
            <a:r>
              <a:rPr lang="pt-PT" sz="1800" b="1" dirty="0">
                <a:solidFill>
                  <a:schemeClr val="accent6">
                    <a:lumMod val="10000"/>
                  </a:schemeClr>
                </a:solidFill>
              </a:rPr>
              <a:t>, </a:t>
            </a:r>
            <a:r>
              <a:rPr lang="pt-PT" sz="1800" b="1" dirty="0" err="1">
                <a:solidFill>
                  <a:schemeClr val="accent6">
                    <a:lumMod val="10000"/>
                  </a:schemeClr>
                </a:solidFill>
              </a:rPr>
              <a:t>multilinguality</a:t>
            </a:r>
            <a:r>
              <a:rPr lang="pt-PT" sz="1800" b="1" dirty="0">
                <a:solidFill>
                  <a:schemeClr val="accent6">
                    <a:lumMod val="10000"/>
                  </a:schemeClr>
                </a:solidFill>
              </a:rPr>
              <a:t> </a:t>
            </a:r>
            <a:r>
              <a:rPr lang="pt-PT" sz="1800" b="1" dirty="0" err="1">
                <a:solidFill>
                  <a:schemeClr val="accent6">
                    <a:lumMod val="10000"/>
                  </a:schemeClr>
                </a:solidFill>
              </a:rPr>
              <a:t>and</a:t>
            </a:r>
            <a:r>
              <a:rPr lang="pt-PT" sz="1800" b="1" dirty="0">
                <a:solidFill>
                  <a:schemeClr val="accent6">
                    <a:lumMod val="10000"/>
                  </a:schemeClr>
                </a:solidFill>
              </a:rPr>
              <a:t> </a:t>
            </a:r>
            <a:r>
              <a:rPr lang="pt-PT" sz="1800" b="1" dirty="0" err="1">
                <a:solidFill>
                  <a:schemeClr val="accent6">
                    <a:lumMod val="10000"/>
                  </a:schemeClr>
                </a:solidFill>
              </a:rPr>
              <a:t>linguistic</a:t>
            </a:r>
            <a:r>
              <a:rPr lang="pt-PT" sz="1800" b="1" dirty="0">
                <a:solidFill>
                  <a:schemeClr val="accent6">
                    <a:lumMod val="10000"/>
                  </a:schemeClr>
                </a:solidFill>
              </a:rPr>
              <a:t> data </a:t>
            </a:r>
            <a:r>
              <a:rPr lang="pt-PT" sz="1800" b="1" dirty="0" err="1">
                <a:solidFill>
                  <a:schemeClr val="accent6">
                    <a:lumMod val="10000"/>
                  </a:schemeClr>
                </a:solidFill>
              </a:rPr>
              <a:t>processing</a:t>
            </a:r>
            <a:r>
              <a:rPr lang="pt-PT" sz="1800" b="1" dirty="0">
                <a:solidFill>
                  <a:schemeClr val="accent6">
                    <a:lumMod val="10000"/>
                  </a:schemeClr>
                </a:solidFill>
              </a:rPr>
              <a:t> </a:t>
            </a:r>
            <a:r>
              <a:rPr lang="pt-PT" sz="1800" b="1" dirty="0" err="1">
                <a:solidFill>
                  <a:schemeClr val="accent6">
                    <a:lumMod val="10000"/>
                  </a:schemeClr>
                </a:solidFill>
              </a:rPr>
              <a:t>DiSLiDaS</a:t>
            </a:r>
            <a:r>
              <a:rPr lang="pt-PT" sz="1800" b="1" dirty="0">
                <a:solidFill>
                  <a:schemeClr val="accent6">
                    <a:lumMod val="10000"/>
                  </a:schemeClr>
                </a:solidFill>
              </a:rPr>
              <a:t> 2022</a:t>
            </a:r>
            <a:br>
              <a:rPr lang="pt-PT" sz="1800" b="1" dirty="0">
                <a:solidFill>
                  <a:schemeClr val="accent6">
                    <a:lumMod val="10000"/>
                  </a:schemeClr>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br>
              <a:rPr lang="pt-PT" sz="1800" b="1" dirty="0">
                <a:solidFill>
                  <a:schemeClr val="bg1"/>
                </a:solidFill>
              </a:rPr>
            </a:br>
            <a:endParaRPr sz="1800" b="1" dirty="0">
              <a:solidFill>
                <a:schemeClr val="bg1"/>
              </a:solidFill>
            </a:endParaRPr>
          </a:p>
        </p:txBody>
      </p:sp>
      <p:sp>
        <p:nvSpPr>
          <p:cNvPr id="3" name="Google Shape;71;p12">
            <a:extLst>
              <a:ext uri="{FF2B5EF4-FFF2-40B4-BE49-F238E27FC236}">
                <a16:creationId xmlns:a16="http://schemas.microsoft.com/office/drawing/2014/main" id="{5AEFF3BD-F55A-E5EA-805E-B3BA033BC6A3}"/>
              </a:ext>
            </a:extLst>
          </p:cNvPr>
          <p:cNvSpPr txBox="1">
            <a:spLocks/>
          </p:cNvSpPr>
          <p:nvPr/>
        </p:nvSpPr>
        <p:spPr>
          <a:xfrm>
            <a:off x="1221354" y="1837724"/>
            <a:ext cx="7148624" cy="2535802"/>
          </a:xfrm>
          <a:prstGeom prst="rect">
            <a:avLst/>
          </a:prstGeom>
          <a:solidFill>
            <a:schemeClr val="accent6">
              <a:lumMod val="9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pPr algn="ctr"/>
            <a:r>
              <a:rPr lang="pt-PT" sz="2400" b="1" dirty="0">
                <a:solidFill>
                  <a:schemeClr val="tx1"/>
                </a:solidFill>
              </a:rPr>
              <a:t>ISO-DR-core </a:t>
            </a:r>
            <a:r>
              <a:rPr lang="pt-PT" sz="2400" b="1" dirty="0" err="1">
                <a:solidFill>
                  <a:schemeClr val="tx1"/>
                </a:solidFill>
              </a:rPr>
              <a:t>plugs</a:t>
            </a:r>
            <a:r>
              <a:rPr lang="pt-PT" sz="2400" b="1" dirty="0">
                <a:solidFill>
                  <a:schemeClr val="tx1"/>
                </a:solidFill>
              </a:rPr>
              <a:t> </a:t>
            </a:r>
            <a:r>
              <a:rPr lang="pt-PT" sz="2400" b="1" dirty="0" err="1">
                <a:solidFill>
                  <a:schemeClr val="tx1"/>
                </a:solidFill>
              </a:rPr>
              <a:t>into</a:t>
            </a:r>
            <a:r>
              <a:rPr lang="pt-PT" sz="2400" b="1" dirty="0">
                <a:solidFill>
                  <a:schemeClr val="tx1"/>
                </a:solidFill>
              </a:rPr>
              <a:t> ISO-dialogue </a:t>
            </a:r>
            <a:r>
              <a:rPr lang="pt-PT" sz="2400" b="1" dirty="0" err="1">
                <a:solidFill>
                  <a:schemeClr val="tx1"/>
                </a:solidFill>
              </a:rPr>
              <a:t>acts</a:t>
            </a:r>
            <a:r>
              <a:rPr lang="pt-PT" sz="2400" b="1" dirty="0">
                <a:solidFill>
                  <a:schemeClr val="tx1"/>
                </a:solidFill>
              </a:rPr>
              <a:t> for a </a:t>
            </a:r>
            <a:r>
              <a:rPr lang="pt-PT" sz="2400" b="1" dirty="0" err="1">
                <a:solidFill>
                  <a:schemeClr val="tx1"/>
                </a:solidFill>
              </a:rPr>
              <a:t>crosslinguistic</a:t>
            </a:r>
            <a:r>
              <a:rPr lang="pt-PT" sz="2400" b="1" dirty="0">
                <a:solidFill>
                  <a:schemeClr val="tx1"/>
                </a:solidFill>
              </a:rPr>
              <a:t> </a:t>
            </a:r>
            <a:r>
              <a:rPr lang="pt-PT" sz="2400" b="1" dirty="0" err="1">
                <a:solidFill>
                  <a:schemeClr val="tx1"/>
                </a:solidFill>
              </a:rPr>
              <a:t>taxonomy</a:t>
            </a:r>
            <a:r>
              <a:rPr lang="pt-PT" sz="2400" b="1" dirty="0">
                <a:solidFill>
                  <a:schemeClr val="tx1"/>
                </a:solidFill>
              </a:rPr>
              <a:t> </a:t>
            </a:r>
            <a:r>
              <a:rPr lang="pt-PT" sz="2400" b="1" dirty="0" err="1">
                <a:solidFill>
                  <a:schemeClr val="tx1"/>
                </a:solidFill>
              </a:rPr>
              <a:t>of</a:t>
            </a:r>
            <a:r>
              <a:rPr lang="pt-PT" sz="2400" b="1" dirty="0">
                <a:solidFill>
                  <a:schemeClr val="tx1"/>
                </a:solidFill>
              </a:rPr>
              <a:t> </a:t>
            </a:r>
            <a:r>
              <a:rPr lang="pt-PT" sz="2400" b="1" dirty="0" err="1">
                <a:solidFill>
                  <a:schemeClr val="tx1"/>
                </a:solidFill>
              </a:rPr>
              <a:t>discourse</a:t>
            </a:r>
            <a:r>
              <a:rPr lang="pt-PT" sz="2400" b="1" dirty="0">
                <a:solidFill>
                  <a:schemeClr val="tx1"/>
                </a:solidFill>
              </a:rPr>
              <a:t> </a:t>
            </a:r>
            <a:r>
              <a:rPr lang="pt-PT" sz="2400" b="1" dirty="0" err="1">
                <a:solidFill>
                  <a:schemeClr val="tx1"/>
                </a:solidFill>
              </a:rPr>
              <a:t>markers</a:t>
            </a:r>
            <a:r>
              <a:rPr lang="pt-PT" sz="2400" b="1" dirty="0">
                <a:solidFill>
                  <a:schemeClr val="tx1"/>
                </a:solidFill>
              </a:rPr>
              <a:t> </a:t>
            </a:r>
            <a:br>
              <a:rPr lang="pt-PT" sz="2400" b="1" dirty="0">
                <a:solidFill>
                  <a:schemeClr val="tx1"/>
                </a:solidFill>
              </a:rPr>
            </a:br>
            <a:endParaRPr lang="pt-PT" sz="2400" b="1" dirty="0">
              <a:solidFill>
                <a:schemeClr val="tx1"/>
              </a:solidFill>
            </a:endParaRPr>
          </a:p>
          <a:p>
            <a:pPr algn="ctr"/>
            <a:r>
              <a:rPr lang="pt-PT" sz="2000" dirty="0">
                <a:solidFill>
                  <a:schemeClr val="tx1"/>
                </a:solidFill>
              </a:rPr>
              <a:t>Purificação Silvano &amp; Mariana </a:t>
            </a:r>
            <a:r>
              <a:rPr lang="pt-PT" sz="2000" dirty="0" err="1">
                <a:solidFill>
                  <a:schemeClr val="tx1"/>
                </a:solidFill>
              </a:rPr>
              <a:t>Damova</a:t>
            </a:r>
            <a:endParaRPr lang="pt-PT" sz="2000" dirty="0">
              <a:solidFill>
                <a:schemeClr val="tx1"/>
              </a:solidFill>
            </a:endParaRPr>
          </a:p>
          <a:p>
            <a:pPr algn="ctr"/>
            <a:endParaRPr lang="pt-PT" sz="2000" dirty="0">
              <a:solidFill>
                <a:schemeClr val="tx1"/>
              </a:solidFill>
            </a:endParaRPr>
          </a:p>
          <a:p>
            <a:pPr algn="ctr"/>
            <a:r>
              <a:rPr lang="pt-PT" sz="1600" dirty="0" err="1">
                <a:solidFill>
                  <a:schemeClr val="tx1"/>
                </a:solidFill>
              </a:rPr>
              <a:t>University</a:t>
            </a:r>
            <a:r>
              <a:rPr lang="pt-PT" sz="1600" dirty="0">
                <a:solidFill>
                  <a:schemeClr val="tx1"/>
                </a:solidFill>
              </a:rPr>
              <a:t> </a:t>
            </a:r>
            <a:r>
              <a:rPr lang="pt-PT" sz="1600" dirty="0" err="1">
                <a:solidFill>
                  <a:schemeClr val="tx1"/>
                </a:solidFill>
              </a:rPr>
              <a:t>of</a:t>
            </a:r>
            <a:r>
              <a:rPr lang="pt-PT" sz="1600" dirty="0">
                <a:solidFill>
                  <a:schemeClr val="tx1"/>
                </a:solidFill>
              </a:rPr>
              <a:t> Porto &amp; </a:t>
            </a:r>
            <a:r>
              <a:rPr lang="pt-PT" sz="1600" dirty="0" err="1">
                <a:solidFill>
                  <a:schemeClr val="tx1"/>
                </a:solidFill>
              </a:rPr>
              <a:t>Mozajka</a:t>
            </a:r>
            <a:r>
              <a:rPr lang="pt-PT" sz="1600" dirty="0">
                <a:solidFill>
                  <a:schemeClr val="tx1"/>
                </a:solidFill>
              </a:rPr>
              <a:t> </a:t>
            </a:r>
            <a:r>
              <a:rPr lang="pt-PT" sz="1600" dirty="0" err="1">
                <a:solidFill>
                  <a:schemeClr val="tx1"/>
                </a:solidFill>
              </a:rPr>
              <a:t>Ltd</a:t>
            </a:r>
            <a:r>
              <a:rPr lang="pt-PT" sz="1600" dirty="0">
                <a:solidFill>
                  <a:schemeClr val="tx1"/>
                </a:solidFill>
              </a:rPr>
              <a:t> </a:t>
            </a:r>
          </a:p>
          <a:p>
            <a:pPr algn="ctr"/>
            <a:r>
              <a:rPr lang="pt-PT" sz="1600" dirty="0" err="1">
                <a:solidFill>
                  <a:schemeClr val="tx1"/>
                </a:solidFill>
              </a:rPr>
              <a:t>msilvano@letras.up.pt</a:t>
            </a:r>
            <a:r>
              <a:rPr lang="pt-PT" sz="1600" dirty="0">
                <a:solidFill>
                  <a:schemeClr val="tx1"/>
                </a:solidFill>
              </a:rPr>
              <a:t> &amp; </a:t>
            </a:r>
            <a:r>
              <a:rPr lang="pt-PT" sz="1600" dirty="0" err="1">
                <a:solidFill>
                  <a:schemeClr val="tx1"/>
                </a:solidFill>
              </a:rPr>
              <a:t>mariana.damova@mozajka.co</a:t>
            </a:r>
            <a:endParaRPr lang="pt-PT" sz="1600" dirty="0">
              <a:solidFill>
                <a:schemeClr val="tx1"/>
              </a:solidFill>
            </a:endParaRPr>
          </a:p>
          <a:p>
            <a:pPr algn="ctr"/>
            <a:endParaRPr lang="pt-PT" sz="2400" dirty="0">
              <a:solidFill>
                <a:schemeClr val="tx1"/>
              </a:solidFill>
            </a:endParaRPr>
          </a:p>
        </p:txBody>
      </p:sp>
      <p:pic>
        <p:nvPicPr>
          <p:cNvPr id="4" name="Imagem 3" descr="Uma imagem com texto&#10;&#10;Descrição gerada automaticamente">
            <a:extLst>
              <a:ext uri="{FF2B5EF4-FFF2-40B4-BE49-F238E27FC236}">
                <a16:creationId xmlns:a16="http://schemas.microsoft.com/office/drawing/2014/main" id="{4ACBB676-413F-35A9-1CD7-25D862509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341" y="4580711"/>
            <a:ext cx="1080866" cy="425601"/>
          </a:xfrm>
          <a:prstGeom prst="rect">
            <a:avLst/>
          </a:prstGeom>
        </p:spPr>
      </p:pic>
      <p:pic>
        <p:nvPicPr>
          <p:cNvPr id="5" name="Imagem 4" descr="Uma imagem com texto, símbolo&#10;&#10;Descrição gerada automaticamente">
            <a:extLst>
              <a:ext uri="{FF2B5EF4-FFF2-40B4-BE49-F238E27FC236}">
                <a16:creationId xmlns:a16="http://schemas.microsoft.com/office/drawing/2014/main" id="{680595F9-18CF-DB1F-0580-F20594EB160A}"/>
              </a:ext>
            </a:extLst>
          </p:cNvPr>
          <p:cNvPicPr>
            <a:picLocks noChangeAspect="1"/>
          </p:cNvPicPr>
          <p:nvPr/>
        </p:nvPicPr>
        <p:blipFill>
          <a:blip r:embed="rId4"/>
          <a:stretch>
            <a:fillRect/>
          </a:stretch>
        </p:blipFill>
        <p:spPr>
          <a:xfrm>
            <a:off x="2522065" y="4603918"/>
            <a:ext cx="1483309" cy="514653"/>
          </a:xfrm>
          <a:prstGeom prst="rect">
            <a:avLst/>
          </a:prstGeom>
        </p:spPr>
      </p:pic>
      <p:pic>
        <p:nvPicPr>
          <p:cNvPr id="6" name="Google Shape;93;p1">
            <a:extLst>
              <a:ext uri="{FF2B5EF4-FFF2-40B4-BE49-F238E27FC236}">
                <a16:creationId xmlns:a16="http://schemas.microsoft.com/office/drawing/2014/main" id="{3C22F016-D9F0-314B-7A57-83CA83171630}"/>
              </a:ext>
            </a:extLst>
          </p:cNvPr>
          <p:cNvPicPr preferRelativeResize="0"/>
          <p:nvPr/>
        </p:nvPicPr>
        <p:blipFill rotWithShape="1">
          <a:blip r:embed="rId5">
            <a:alphaModFix/>
          </a:blip>
          <a:srcRect/>
          <a:stretch/>
        </p:blipFill>
        <p:spPr>
          <a:xfrm>
            <a:off x="4404232" y="4455253"/>
            <a:ext cx="1075126" cy="663318"/>
          </a:xfrm>
          <a:prstGeom prst="rect">
            <a:avLst/>
          </a:prstGeom>
          <a:noFill/>
          <a:ln>
            <a:noFill/>
          </a:ln>
        </p:spPr>
      </p:pic>
    </p:spTree>
    <p:extLst>
      <p:ext uri="{BB962C8B-B14F-4D97-AF65-F5344CB8AC3E}">
        <p14:creationId xmlns:p14="http://schemas.microsoft.com/office/powerpoint/2010/main" val="353168097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Extra Resources</a:t>
            </a:r>
            <a:endParaRPr/>
          </a:p>
        </p:txBody>
      </p:sp>
      <p:sp>
        <p:nvSpPr>
          <p:cNvPr id="3" name="Subtítulo 2">
            <a:extLst>
              <a:ext uri="{FF2B5EF4-FFF2-40B4-BE49-F238E27FC236}">
                <a16:creationId xmlns:a16="http://schemas.microsoft.com/office/drawing/2014/main" id="{7AA55B04-7FC3-AA47-190E-E910A52987DD}"/>
              </a:ext>
            </a:extLst>
          </p:cNvPr>
          <p:cNvSpPr>
            <a:spLocks noGrp="1"/>
          </p:cNvSpPr>
          <p:nvPr>
            <p:ph type="subTitle"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2" y="783837"/>
            <a:ext cx="7841711" cy="4159499"/>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 - Definition</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Schriffin</a:t>
            </a:r>
            <a:r>
              <a:rPr lang="en-US" sz="2000" dirty="0">
                <a:solidFill>
                  <a:schemeClr val="bg1"/>
                </a:solidFill>
              </a:rPr>
              <a:t> (1987): “I operationally define markers as </a:t>
            </a:r>
            <a:r>
              <a:rPr lang="en-US" sz="2000" u="sng" dirty="0">
                <a:solidFill>
                  <a:schemeClr val="bg1"/>
                </a:solidFill>
              </a:rPr>
              <a:t>sequentially dependent elements which bracket units of talk</a:t>
            </a:r>
            <a:r>
              <a:rPr lang="en-US" sz="2000" dirty="0">
                <a:solidFill>
                  <a:schemeClr val="bg1"/>
                </a:solidFill>
              </a:rPr>
              <a:t>.” (includes connectives (</a:t>
            </a:r>
            <a:r>
              <a:rPr lang="en-US" sz="2000" i="1" dirty="0">
                <a:solidFill>
                  <a:schemeClr val="bg1"/>
                </a:solidFill>
              </a:rPr>
              <a:t>because</a:t>
            </a:r>
            <a:r>
              <a:rPr lang="en-US" sz="2000" dirty="0">
                <a:solidFill>
                  <a:schemeClr val="bg1"/>
                </a:solidFill>
              </a:rPr>
              <a:t>, </a:t>
            </a:r>
            <a:r>
              <a:rPr lang="en-US" sz="2000" i="1" dirty="0">
                <a:solidFill>
                  <a:schemeClr val="bg1"/>
                </a:solidFill>
              </a:rPr>
              <a:t>but</a:t>
            </a:r>
            <a:r>
              <a:rPr lang="en-US" sz="2000" dirty="0">
                <a:solidFill>
                  <a:schemeClr val="bg1"/>
                </a:solidFill>
              </a:rPr>
              <a:t>) and pragmatic particles (</a:t>
            </a:r>
            <a:r>
              <a:rPr lang="en-US" sz="2000" i="1" dirty="0">
                <a:solidFill>
                  <a:schemeClr val="bg1"/>
                </a:solidFill>
              </a:rPr>
              <a:t>you know</a:t>
            </a:r>
            <a:r>
              <a:rPr lang="en-US" sz="2000" dirty="0">
                <a:solidFill>
                  <a:schemeClr val="bg1"/>
                </a:solidFill>
              </a:rPr>
              <a:t>, </a:t>
            </a:r>
            <a:r>
              <a:rPr lang="en-US" sz="2000" i="1" dirty="0">
                <a:solidFill>
                  <a:schemeClr val="bg1"/>
                </a:solidFill>
              </a:rPr>
              <a:t>I mean</a:t>
            </a:r>
            <a:r>
              <a:rPr lang="en-US" sz="2000" dirty="0">
                <a:solidFill>
                  <a:schemeClr val="bg1"/>
                </a:solidFill>
              </a:rPr>
              <a:t>).</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Crible</a:t>
            </a:r>
            <a:r>
              <a:rPr lang="en-US" sz="2000" dirty="0">
                <a:solidFill>
                  <a:schemeClr val="bg1"/>
                </a:solidFill>
              </a:rPr>
              <a:t> &amp; </a:t>
            </a:r>
            <a:r>
              <a:rPr lang="en-US" sz="2000" dirty="0" err="1">
                <a:solidFill>
                  <a:schemeClr val="bg1"/>
                </a:solidFill>
              </a:rPr>
              <a:t>Degaland</a:t>
            </a:r>
            <a:r>
              <a:rPr lang="en-US" sz="2000" dirty="0">
                <a:solidFill>
                  <a:schemeClr val="bg1"/>
                </a:solidFill>
              </a:rPr>
              <a:t> (2019): “However, </a:t>
            </a:r>
            <a:r>
              <a:rPr lang="en-US" sz="2000" u="sng" dirty="0">
                <a:solidFill>
                  <a:schemeClr val="bg1"/>
                </a:solidFill>
              </a:rPr>
              <a:t>the functions of DMs go much further than this “bracketing” role.</a:t>
            </a:r>
            <a:r>
              <a:rPr lang="en-US" sz="2000" dirty="0">
                <a:solidFill>
                  <a:schemeClr val="bg1"/>
                </a:solidFill>
              </a:rPr>
              <a:t> </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Background and Motivation</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86726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015999" y="783837"/>
            <a:ext cx="7939463" cy="4159499"/>
          </a:xfrm>
          <a:prstGeom prst="rect">
            <a:avLst/>
          </a:prstGeom>
          <a:ln>
            <a:solidFill>
              <a:schemeClr val="tx1"/>
            </a:solidFill>
          </a:ln>
        </p:spPr>
        <p:txBody>
          <a:bodyPr spcFirstLastPara="1" wrap="square" lIns="91425" tIns="91425" rIns="91425" bIns="91425" anchor="t" anchorCtr="0">
            <a:noAutofit/>
          </a:bodyPr>
          <a:lstStyle/>
          <a:p>
            <a:pPr marL="534988" indent="-319088">
              <a:buClr>
                <a:schemeClr val="accent1">
                  <a:lumMod val="60000"/>
                  <a:lumOff val="40000"/>
                </a:schemeClr>
              </a:buClr>
              <a:buFont typeface="Wingdings" pitchFamily="2" charset="2"/>
              <a:buChar char="Ø"/>
            </a:pPr>
            <a:r>
              <a:rPr lang="en-US" sz="2000" b="1" dirty="0">
                <a:solidFill>
                  <a:schemeClr val="bg1"/>
                </a:solidFill>
              </a:rPr>
              <a:t>Discourse Markers – </a:t>
            </a:r>
            <a:r>
              <a:rPr lang="en-US" sz="2000" b="1" dirty="0" err="1">
                <a:solidFill>
                  <a:schemeClr val="bg1"/>
                </a:solidFill>
              </a:rPr>
              <a:t>Multifunctionalty</a:t>
            </a:r>
            <a:r>
              <a:rPr lang="en-US" sz="2000" b="1" dirty="0">
                <a:solidFill>
                  <a:schemeClr val="bg1"/>
                </a:solidFill>
              </a:rPr>
              <a:t> </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Schriffin</a:t>
            </a:r>
            <a:r>
              <a:rPr lang="en-US" sz="2000" dirty="0">
                <a:solidFill>
                  <a:schemeClr val="bg1"/>
                </a:solidFill>
              </a:rPr>
              <a:t> (1987): DM with roles in different dimensions: ideational structure, the exchange structure the information state or the participation framework.</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Hovy</a:t>
            </a:r>
            <a:r>
              <a:rPr lang="en-US" sz="2000" dirty="0">
                <a:solidFill>
                  <a:schemeClr val="bg1"/>
                </a:solidFill>
              </a:rPr>
              <a:t> (1995): DM convey semantic information, interpersonal purpose, and rhetorical relation.</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Petukhova</a:t>
            </a:r>
            <a:r>
              <a:rPr lang="en-US" sz="2000" dirty="0">
                <a:solidFill>
                  <a:schemeClr val="bg1"/>
                </a:solidFill>
              </a:rPr>
              <a:t> &amp; Bunt (2009): DM can have “multiple meanings simultaneously which are related to the multiple purposes that an utterance may have in communication”</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Background and Motivation</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30166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690906"/>
            <a:ext cx="7804005" cy="60960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 - taxonomies</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86" name="Google Shape;86;p14"/>
          <p:cNvSpPr txBox="1">
            <a:spLocks noGrp="1"/>
          </p:cNvSpPr>
          <p:nvPr>
            <p:ph type="subTitle" idx="4294967295"/>
          </p:nvPr>
        </p:nvSpPr>
        <p:spPr>
          <a:xfrm>
            <a:off x="1113750" y="107898"/>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85;p14">
            <a:extLst>
              <a:ext uri="{FF2B5EF4-FFF2-40B4-BE49-F238E27FC236}">
                <a16:creationId xmlns:a16="http://schemas.microsoft.com/office/drawing/2014/main" id="{8557EF9A-D902-5A88-793D-580C24665859}"/>
              </a:ext>
            </a:extLst>
          </p:cNvPr>
          <p:cNvSpPr txBox="1">
            <a:spLocks/>
          </p:cNvSpPr>
          <p:nvPr/>
        </p:nvSpPr>
        <p:spPr>
          <a:xfrm>
            <a:off x="1113750" y="1389569"/>
            <a:ext cx="7804006" cy="3540650"/>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2000" dirty="0" err="1">
                <a:solidFill>
                  <a:schemeClr val="bg1"/>
                </a:solidFill>
              </a:rPr>
              <a:t>Petukhova</a:t>
            </a:r>
            <a:r>
              <a:rPr lang="en-US" sz="2000" dirty="0">
                <a:solidFill>
                  <a:schemeClr val="bg1"/>
                </a:solidFill>
              </a:rPr>
              <a:t> &amp; Bunt (2009)</a:t>
            </a: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Empirically-based and formal approach of the semantic functions of discourse markers in dialogue capable of capturing their multifunctional nature</a:t>
            </a: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Semantic framework of Dynamic Interpretation Theory (Bunt, 2000): multilayered and multidimensional taxonomy with a set of communicative functions.</a:t>
            </a:r>
          </a:p>
          <a:p>
            <a:pPr marL="215900" lvl="2">
              <a:buClr>
                <a:schemeClr val="accent1">
                  <a:lumMod val="60000"/>
                  <a:lumOff val="40000"/>
                </a:schemeClr>
              </a:buClr>
            </a:pPr>
            <a:endParaRPr lang="en-US" sz="2000" dirty="0">
              <a:solidFill>
                <a:schemeClr val="bg1"/>
              </a:solidFill>
            </a:endParaRPr>
          </a:p>
          <a:p>
            <a:pPr marL="558800" lvl="2" indent="-342900">
              <a:buClr>
                <a:schemeClr val="accent1">
                  <a:lumMod val="60000"/>
                  <a:lumOff val="40000"/>
                </a:schemeClr>
              </a:buClr>
              <a:buFont typeface="Wingdings" pitchFamily="2" charset="2"/>
              <a:buChar char="ü"/>
            </a:pPr>
            <a:r>
              <a:rPr lang="en-US" sz="2000" dirty="0">
                <a:solidFill>
                  <a:schemeClr val="bg1"/>
                </a:solidFill>
              </a:rPr>
              <a:t>Semantic annotation framework (</a:t>
            </a:r>
            <a:r>
              <a:rPr lang="en-US" sz="2000" dirty="0" err="1">
                <a:solidFill>
                  <a:schemeClr val="bg1"/>
                </a:solidFill>
              </a:rPr>
              <a:t>SemAF</a:t>
            </a:r>
            <a:r>
              <a:rPr lang="en-US" sz="2000" dirty="0">
                <a:solidFill>
                  <a:schemeClr val="bg1"/>
                </a:solidFill>
              </a:rPr>
              <a:t>) — Part 2: Dialogue acts - ISO 24617-2 (2010; 2020): interoperable dialogue act annotation framework</a:t>
            </a:r>
            <a:br>
              <a:rPr lang="en-US" sz="2000"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2" name="Seta para Baixo 1">
            <a:extLst>
              <a:ext uri="{FF2B5EF4-FFF2-40B4-BE49-F238E27FC236}">
                <a16:creationId xmlns:a16="http://schemas.microsoft.com/office/drawing/2014/main" id="{38134B9D-9567-B0B0-B533-D2EDB0E8176C}"/>
              </a:ext>
            </a:extLst>
          </p:cNvPr>
          <p:cNvSpPr/>
          <p:nvPr/>
        </p:nvSpPr>
        <p:spPr>
          <a:xfrm>
            <a:off x="4807671" y="3619892"/>
            <a:ext cx="480766" cy="348793"/>
          </a:xfrm>
          <a:prstGeom prst="downArrow">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269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690906"/>
            <a:ext cx="7804005" cy="60960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Taxonomies </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86" name="Google Shape;86;p14"/>
          <p:cNvSpPr txBox="1">
            <a:spLocks noGrp="1"/>
          </p:cNvSpPr>
          <p:nvPr>
            <p:ph type="subTitle" idx="4294967295"/>
          </p:nvPr>
        </p:nvSpPr>
        <p:spPr>
          <a:xfrm>
            <a:off x="1113750" y="107898"/>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9" name="Google Shape;85;p14">
            <a:extLst>
              <a:ext uri="{FF2B5EF4-FFF2-40B4-BE49-F238E27FC236}">
                <a16:creationId xmlns:a16="http://schemas.microsoft.com/office/drawing/2014/main" id="{C5CB2951-C04E-C659-347B-18B5548F1A20}"/>
              </a:ext>
            </a:extLst>
          </p:cNvPr>
          <p:cNvSpPr txBox="1">
            <a:spLocks/>
          </p:cNvSpPr>
          <p:nvPr/>
        </p:nvSpPr>
        <p:spPr>
          <a:xfrm>
            <a:off x="1113750" y="1369131"/>
            <a:ext cx="7804006" cy="3540650"/>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2000" dirty="0" err="1">
                <a:solidFill>
                  <a:schemeClr val="bg1"/>
                </a:solidFill>
              </a:rPr>
              <a:t>Petukhova</a:t>
            </a:r>
            <a:r>
              <a:rPr lang="en-US" sz="2000" dirty="0">
                <a:solidFill>
                  <a:schemeClr val="bg1"/>
                </a:solidFill>
              </a:rPr>
              <a:t> &amp; Bunt (2009)</a:t>
            </a:r>
          </a:p>
          <a:p>
            <a:pPr marL="558800" indent="-342900">
              <a:buClr>
                <a:schemeClr val="accent1">
                  <a:lumMod val="60000"/>
                  <a:lumOff val="40000"/>
                </a:schemeClr>
              </a:buClr>
              <a:buFont typeface="Wingdings" pitchFamily="2" charset="2"/>
              <a:buChar char="ü"/>
            </a:pPr>
            <a:r>
              <a:rPr lang="en-US" sz="2000" dirty="0">
                <a:solidFill>
                  <a:schemeClr val="bg1"/>
                </a:solidFill>
              </a:rPr>
              <a:t>Semantic annotation framework (</a:t>
            </a:r>
            <a:r>
              <a:rPr lang="en-US" sz="2000" dirty="0" err="1">
                <a:solidFill>
                  <a:schemeClr val="bg1"/>
                </a:solidFill>
              </a:rPr>
              <a:t>SemAF</a:t>
            </a:r>
            <a:r>
              <a:rPr lang="en-US" sz="2000" dirty="0">
                <a:solidFill>
                  <a:schemeClr val="bg1"/>
                </a:solidFill>
              </a:rPr>
              <a:t>) — Part 2: Dialogue acts - ISO 24617-2 (2010; 2020): interoperable dialogue act annotation framework</a:t>
            </a:r>
          </a:p>
          <a:p>
            <a:pPr marL="215900">
              <a:buClr>
                <a:schemeClr val="accent1">
                  <a:lumMod val="60000"/>
                  <a:lumOff val="40000"/>
                </a:schemeClr>
              </a:buClr>
            </a:pPr>
            <a:r>
              <a:rPr lang="en-US" sz="2000" dirty="0">
                <a:solidFill>
                  <a:schemeClr val="bg1"/>
                </a:solidFill>
              </a:rPr>
              <a:t> </a:t>
            </a: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a wide-ranging metamodel for the annotation of dialogue acts that includes dimensions, communicative functions and qualifiers and plug-in to ISO 24617-8 </a:t>
            </a:r>
            <a:br>
              <a:rPr lang="en-US" sz="2000" dirty="0">
                <a:solidFill>
                  <a:schemeClr val="bg1"/>
                </a:solidFill>
              </a:rPr>
            </a:br>
            <a:br>
              <a:rPr lang="en-US" sz="2000" dirty="0">
                <a:solidFill>
                  <a:schemeClr val="bg1"/>
                </a:solidFill>
              </a:rPr>
            </a:br>
            <a:br>
              <a:rPr lang="en-US" sz="2000" dirty="0">
                <a:solidFill>
                  <a:schemeClr val="bg1"/>
                </a:solidFill>
              </a:rPr>
            </a:br>
            <a:r>
              <a:rPr lang="en-GB" b="1" dirty="0">
                <a:solidFill>
                  <a:schemeClr val="bg1"/>
                </a:solidFill>
              </a:rPr>
              <a:t>although a interoperable, it doesn’t target specifically DM.</a:t>
            </a:r>
            <a:endParaRPr lang="en-US" b="1" dirty="0">
              <a:solidFill>
                <a:schemeClr val="dk1"/>
              </a:solidFill>
            </a:endParaRPr>
          </a:p>
        </p:txBody>
      </p:sp>
      <p:sp>
        <p:nvSpPr>
          <p:cNvPr id="2" name="Seta para Baixo 1">
            <a:extLst>
              <a:ext uri="{FF2B5EF4-FFF2-40B4-BE49-F238E27FC236}">
                <a16:creationId xmlns:a16="http://schemas.microsoft.com/office/drawing/2014/main" id="{89206741-5624-1DA0-EE68-CEA8EE76F6C7}"/>
              </a:ext>
            </a:extLst>
          </p:cNvPr>
          <p:cNvSpPr/>
          <p:nvPr/>
        </p:nvSpPr>
        <p:spPr>
          <a:xfrm>
            <a:off x="4845133" y="3978234"/>
            <a:ext cx="641267" cy="474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3250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60960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 - taxonomies</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7" name="Google Shape;85;p14">
            <a:extLst>
              <a:ext uri="{FF2B5EF4-FFF2-40B4-BE49-F238E27FC236}">
                <a16:creationId xmlns:a16="http://schemas.microsoft.com/office/drawing/2014/main" id="{8557EF9A-D902-5A88-793D-580C24665859}"/>
              </a:ext>
            </a:extLst>
          </p:cNvPr>
          <p:cNvSpPr txBox="1">
            <a:spLocks/>
          </p:cNvSpPr>
          <p:nvPr/>
        </p:nvSpPr>
        <p:spPr>
          <a:xfrm>
            <a:off x="1113751" y="1695763"/>
            <a:ext cx="7804005" cy="327349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2000" dirty="0">
                <a:solidFill>
                  <a:schemeClr val="bg1"/>
                </a:solidFill>
              </a:rPr>
              <a:t>Prasad &amp; Bunt (2015), Bunt &amp; Prasad (2016), ISO 24617-8 (2016)</a:t>
            </a:r>
            <a:br>
              <a:rPr lang="en-US" sz="2400" dirty="0">
                <a:solidFill>
                  <a:schemeClr val="bg1"/>
                </a:solidFill>
              </a:rPr>
            </a:br>
            <a:endParaRPr lang="en-US" sz="2000" dirty="0">
              <a:solidFill>
                <a:schemeClr val="bg1"/>
              </a:solidFill>
            </a:endParaRP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Interoperable set of core low-level semantic discourse relations according to the meaning of the relation’s arguments.</a:t>
            </a: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“a future part of ISO 24617 is envisaged that will complement this document by providing a complete interoperable annotation scheme for </a:t>
            </a:r>
            <a:r>
              <a:rPr lang="en-US" sz="2000" dirty="0" err="1">
                <a:solidFill>
                  <a:schemeClr val="bg1"/>
                </a:solidFill>
              </a:rPr>
              <a:t>DRels</a:t>
            </a:r>
            <a:r>
              <a:rPr lang="en-US" sz="2000" dirty="0">
                <a:solidFill>
                  <a:schemeClr val="bg1"/>
                </a:solidFill>
              </a:rPr>
              <a:t>, while also addressing the multilingual dimension of the standard”</a:t>
            </a:r>
            <a:br>
              <a:rPr lang="en-US" sz="2000" dirty="0">
                <a:solidFill>
                  <a:schemeClr val="bg1"/>
                </a:solidFill>
              </a:rPr>
            </a:br>
            <a:br>
              <a:rPr lang="en-US" sz="2000" dirty="0">
                <a:solidFill>
                  <a:schemeClr val="bg1"/>
                </a:solidFill>
              </a:rPr>
            </a:br>
            <a:endParaRPr lang="en-US" dirty="0">
              <a:solidFill>
                <a:schemeClr val="dk1"/>
              </a:solidFill>
            </a:endParaRPr>
          </a:p>
        </p:txBody>
      </p:sp>
    </p:spTree>
    <p:extLst>
      <p:ext uri="{BB962C8B-B14F-4D97-AF65-F5344CB8AC3E}">
        <p14:creationId xmlns:p14="http://schemas.microsoft.com/office/powerpoint/2010/main" val="81966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2" y="999241"/>
            <a:ext cx="7672030" cy="3752890"/>
          </a:xfrm>
          <a:prstGeom prst="rect">
            <a:avLst/>
          </a:prstGeom>
          <a:ln>
            <a:solidFill>
              <a:schemeClr val="tx1"/>
            </a:solidFill>
          </a:ln>
        </p:spPr>
        <p:txBody>
          <a:bodyPr spcFirstLastPara="1" wrap="square" lIns="91425" tIns="91425" rIns="91425" bIns="91425" anchor="t" anchorCtr="0">
            <a:noAutofit/>
          </a:bodyPr>
          <a:lstStyle/>
          <a:p>
            <a:pPr marL="342900" lvl="0" indent="-342900">
              <a:buClr>
                <a:schemeClr val="accent1">
                  <a:lumMod val="60000"/>
                  <a:lumOff val="40000"/>
                </a:schemeClr>
              </a:buClr>
              <a:buFont typeface="Wingdings" pitchFamily="2" charset="2"/>
              <a:buChar char="Ø"/>
            </a:pPr>
            <a:r>
              <a:rPr lang="en-US" sz="2000" b="1" dirty="0">
                <a:solidFill>
                  <a:schemeClr val="bg1"/>
                </a:solidFill>
              </a:rPr>
              <a:t>Discourse markers</a:t>
            </a:r>
            <a:br>
              <a:rPr lang="en-US" sz="2000" b="1" dirty="0">
                <a:solidFill>
                  <a:schemeClr val="bg1"/>
                </a:solidFill>
              </a:rPr>
            </a:br>
            <a:br>
              <a:rPr lang="en-US" sz="2000" b="1" dirty="0">
                <a:solidFill>
                  <a:schemeClr val="bg1"/>
                </a:solidFill>
              </a:rPr>
            </a:br>
            <a:br>
              <a:rPr lang="en-US" sz="2000" dirty="0">
                <a:solidFill>
                  <a:schemeClr val="bg1"/>
                </a:solidFill>
              </a:rPr>
            </a:br>
            <a:r>
              <a:rPr lang="en-US" sz="2000" dirty="0">
                <a:solidFill>
                  <a:schemeClr val="bg1"/>
                </a:solidFill>
              </a:rPr>
              <a:t>Several taxonomies within different theoretical frameworks, some language independent, others - language specific, many associated to discourse relations taxonomies </a:t>
            </a:r>
            <a:r>
              <a:rPr lang="en-US" sz="1600" dirty="0">
                <a:solidFill>
                  <a:schemeClr val="bg1"/>
                </a:solidFill>
              </a:rPr>
              <a:t>(eg. Mann &amp; Thompson (1988), Sanders et al. (1992), Asher &amp; </a:t>
            </a:r>
            <a:r>
              <a:rPr lang="en-US" sz="1600" dirty="0" err="1">
                <a:solidFill>
                  <a:schemeClr val="bg1"/>
                </a:solidFill>
              </a:rPr>
              <a:t>Lascarides</a:t>
            </a:r>
            <a:r>
              <a:rPr lang="en-US" sz="1600" dirty="0">
                <a:solidFill>
                  <a:schemeClr val="bg1"/>
                </a:solidFill>
              </a:rPr>
              <a:t> (2003), Prasad et al. (2008), </a:t>
            </a:r>
            <a:r>
              <a:rPr lang="en-US" sz="1600" dirty="0" err="1">
                <a:solidFill>
                  <a:schemeClr val="bg1"/>
                </a:solidFill>
              </a:rPr>
              <a:t>Zeyrek</a:t>
            </a:r>
            <a:r>
              <a:rPr lang="en-US" sz="1600" dirty="0">
                <a:solidFill>
                  <a:schemeClr val="bg1"/>
                </a:solidFill>
              </a:rPr>
              <a:t> et al. (2018)), </a:t>
            </a:r>
            <a:r>
              <a:rPr lang="en-US" sz="2000" dirty="0">
                <a:solidFill>
                  <a:schemeClr val="bg1"/>
                </a:solidFill>
              </a:rPr>
              <a:t>and most directed to written </a:t>
            </a:r>
            <a:r>
              <a:rPr lang="en-US" dirty="0">
                <a:solidFill>
                  <a:schemeClr val="bg1"/>
                </a:solidFill>
              </a:rPr>
              <a:t>discourse </a:t>
            </a:r>
            <a:r>
              <a:rPr lang="en-US" sz="1600" dirty="0">
                <a:solidFill>
                  <a:schemeClr val="bg1"/>
                </a:solidFill>
              </a:rPr>
              <a:t>(cf. </a:t>
            </a:r>
            <a:r>
              <a:rPr lang="en-US" dirty="0">
                <a:solidFill>
                  <a:schemeClr val="bg1"/>
                </a:solidFill>
              </a:rPr>
              <a:t>eg. for spoken discourse </a:t>
            </a:r>
            <a:r>
              <a:rPr lang="en-US" sz="1600" dirty="0" err="1">
                <a:solidFill>
                  <a:schemeClr val="bg1"/>
                </a:solidFill>
              </a:rPr>
              <a:t>Gónzalez</a:t>
            </a:r>
            <a:r>
              <a:rPr lang="en-US" sz="1600" dirty="0">
                <a:solidFill>
                  <a:schemeClr val="bg1"/>
                </a:solidFill>
              </a:rPr>
              <a:t> (2005), </a:t>
            </a:r>
            <a:r>
              <a:rPr lang="en-US" sz="1600" dirty="0" err="1">
                <a:solidFill>
                  <a:schemeClr val="bg1"/>
                </a:solidFill>
              </a:rPr>
              <a:t>Crible</a:t>
            </a:r>
            <a:r>
              <a:rPr lang="en-US" sz="1600" dirty="0">
                <a:solidFill>
                  <a:schemeClr val="bg1"/>
                </a:solidFill>
              </a:rPr>
              <a:t> (2014) </a:t>
            </a:r>
            <a:r>
              <a:rPr lang="en-US" sz="1600" dirty="0" err="1">
                <a:solidFill>
                  <a:schemeClr val="bg1"/>
                </a:solidFill>
              </a:rPr>
              <a:t>Mascher</a:t>
            </a:r>
            <a:r>
              <a:rPr lang="en-US" sz="1600" dirty="0">
                <a:solidFill>
                  <a:schemeClr val="bg1"/>
                </a:solidFill>
              </a:rPr>
              <a:t> &amp; </a:t>
            </a:r>
            <a:r>
              <a:rPr lang="en-US" sz="1600" dirty="0" err="1">
                <a:solidFill>
                  <a:schemeClr val="bg1"/>
                </a:solidFill>
              </a:rPr>
              <a:t>Schiffrin</a:t>
            </a:r>
            <a:r>
              <a:rPr lang="en-US" sz="1600" dirty="0">
                <a:solidFill>
                  <a:schemeClr val="bg1"/>
                </a:solidFill>
              </a:rPr>
              <a:t> (2015)).</a:t>
            </a:r>
            <a:br>
              <a:rPr lang="en-US"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Seta para Baixo 5">
            <a:extLst>
              <a:ext uri="{FF2B5EF4-FFF2-40B4-BE49-F238E27FC236}">
                <a16:creationId xmlns:a16="http://schemas.microsoft.com/office/drawing/2014/main" id="{100458F8-2784-FACB-828B-40125B2E9631}"/>
              </a:ext>
            </a:extLst>
          </p:cNvPr>
          <p:cNvSpPr/>
          <p:nvPr/>
        </p:nvSpPr>
        <p:spPr>
          <a:xfrm>
            <a:off x="4737664" y="1485232"/>
            <a:ext cx="424206" cy="480767"/>
          </a:xfrm>
          <a:prstGeom prst="downArrow">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865847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60960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 - taxonomies</a:t>
            </a: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7" name="Google Shape;85;p14">
            <a:extLst>
              <a:ext uri="{FF2B5EF4-FFF2-40B4-BE49-F238E27FC236}">
                <a16:creationId xmlns:a16="http://schemas.microsoft.com/office/drawing/2014/main" id="{8557EF9A-D902-5A88-793D-580C24665859}"/>
              </a:ext>
            </a:extLst>
          </p:cNvPr>
          <p:cNvSpPr txBox="1">
            <a:spLocks/>
          </p:cNvSpPr>
          <p:nvPr/>
        </p:nvSpPr>
        <p:spPr>
          <a:xfrm>
            <a:off x="1113751" y="1695763"/>
            <a:ext cx="7804005" cy="327349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2000" dirty="0" err="1">
                <a:solidFill>
                  <a:schemeClr val="bg1"/>
                </a:solidFill>
              </a:rPr>
              <a:t>Crible</a:t>
            </a:r>
            <a:r>
              <a:rPr lang="en-US" sz="2000" dirty="0">
                <a:solidFill>
                  <a:schemeClr val="bg1"/>
                </a:solidFill>
              </a:rPr>
              <a:t> (2017); </a:t>
            </a:r>
            <a:r>
              <a:rPr lang="en-US" sz="2000" dirty="0" err="1">
                <a:solidFill>
                  <a:schemeClr val="bg1"/>
                </a:solidFill>
              </a:rPr>
              <a:t>Crible</a:t>
            </a:r>
            <a:r>
              <a:rPr lang="en-US" sz="2000" dirty="0">
                <a:solidFill>
                  <a:schemeClr val="bg1"/>
                </a:solidFill>
              </a:rPr>
              <a:t> &amp; </a:t>
            </a:r>
            <a:r>
              <a:rPr lang="en-US" sz="2000" dirty="0" err="1">
                <a:solidFill>
                  <a:schemeClr val="bg1"/>
                </a:solidFill>
              </a:rPr>
              <a:t>Degand</a:t>
            </a:r>
            <a:r>
              <a:rPr lang="en-US" sz="2000" dirty="0">
                <a:solidFill>
                  <a:schemeClr val="bg1"/>
                </a:solidFill>
              </a:rPr>
              <a:t> (2019) </a:t>
            </a:r>
          </a:p>
          <a:p>
            <a:pPr marL="215900">
              <a:buClr>
                <a:schemeClr val="accent1">
                  <a:lumMod val="60000"/>
                  <a:lumOff val="40000"/>
                </a:schemeClr>
              </a:buClr>
            </a:pPr>
            <a:endParaRPr lang="en-US" sz="2000" dirty="0">
              <a:solidFill>
                <a:schemeClr val="bg1"/>
              </a:solidFill>
            </a:endParaRP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Annotation taxonomy of DM in spoken language featuring two independent layers of semantic-pragmatic information, domains and functions</a:t>
            </a: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Four domains (González, 2005) - ideational, rhetorical, sequential or interpersonal – with 15 functions – addition, contrast,.. (some based on Prasad et al., 2007)</a:t>
            </a:r>
          </a:p>
          <a:p>
            <a:pPr marL="558800" lvl="2" indent="-342900">
              <a:buClr>
                <a:schemeClr val="accent1">
                  <a:lumMod val="60000"/>
                  <a:lumOff val="40000"/>
                </a:schemeClr>
              </a:buClr>
              <a:buFont typeface="Courier New" panose="02070309020205020404" pitchFamily="49" charset="0"/>
              <a:buChar char="o"/>
            </a:pPr>
            <a:r>
              <a:rPr lang="en-US" sz="2000" dirty="0">
                <a:solidFill>
                  <a:schemeClr val="bg1"/>
                </a:solidFill>
              </a:rPr>
              <a:t>Tried out in different languages (French, English, Polish, Spanish) and modalities (spoken, written, signed)</a:t>
            </a:r>
            <a:br>
              <a:rPr lang="en-US" sz="2000" dirty="0">
                <a:solidFill>
                  <a:schemeClr val="bg1"/>
                </a:solidFill>
              </a:rPr>
            </a:br>
            <a:br>
              <a:rPr lang="en-US" sz="2000" dirty="0">
                <a:solidFill>
                  <a:schemeClr val="bg1"/>
                </a:solidFill>
              </a:rPr>
            </a:br>
            <a:br>
              <a:rPr lang="en-US" sz="2000" dirty="0">
                <a:solidFill>
                  <a:schemeClr val="bg1"/>
                </a:solidFill>
              </a:rPr>
            </a:br>
            <a:endParaRPr lang="en-US" dirty="0">
              <a:solidFill>
                <a:schemeClr val="dk1"/>
              </a:solidFill>
            </a:endParaRPr>
          </a:p>
        </p:txBody>
      </p:sp>
    </p:spTree>
    <p:extLst>
      <p:ext uri="{BB962C8B-B14F-4D97-AF65-F5344CB8AC3E}">
        <p14:creationId xmlns:p14="http://schemas.microsoft.com/office/powerpoint/2010/main" val="75215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375289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a:t>
            </a:r>
            <a:br>
              <a:rPr lang="en-US" sz="2000" b="1" dirty="0">
                <a:solidFill>
                  <a:schemeClr val="bg1"/>
                </a:solidFill>
              </a:rPr>
            </a:br>
            <a:br>
              <a:rPr lang="en-US" sz="2000" b="1" dirty="0">
                <a:solidFill>
                  <a:schemeClr val="bg1"/>
                </a:solidFill>
              </a:rPr>
            </a:br>
            <a:r>
              <a:rPr lang="en-US" sz="2000" dirty="0">
                <a:solidFill>
                  <a:schemeClr val="bg1"/>
                </a:solidFill>
              </a:rPr>
              <a:t>Some efforts to reconcile different taxonomies and/or to propose an overarching model for DM annotation,</a:t>
            </a:r>
            <a:br>
              <a:rPr lang="en-US" sz="2000" dirty="0">
                <a:solidFill>
                  <a:schemeClr val="bg1"/>
                </a:solidFill>
              </a:rPr>
            </a:br>
            <a:r>
              <a:rPr lang="en-US" sz="2000" dirty="0">
                <a:solidFill>
                  <a:schemeClr val="bg1"/>
                </a:solidFill>
              </a:rPr>
              <a:t>                                                    eg.</a:t>
            </a:r>
            <a:br>
              <a:rPr lang="en-US" sz="2000" dirty="0">
                <a:solidFill>
                  <a:schemeClr val="bg1"/>
                </a:solidFill>
              </a:rPr>
            </a:br>
            <a:br>
              <a:rPr lang="en-US" sz="2000" dirty="0">
                <a:solidFill>
                  <a:schemeClr val="bg1"/>
                </a:solidFill>
              </a:rPr>
            </a:br>
            <a:r>
              <a:rPr lang="en-US" sz="2000" dirty="0">
                <a:solidFill>
                  <a:schemeClr val="bg1"/>
                </a:solidFill>
              </a:rPr>
              <a:t>-  </a:t>
            </a:r>
            <a:r>
              <a:rPr lang="en-US" sz="2000" dirty="0" err="1">
                <a:solidFill>
                  <a:schemeClr val="bg1"/>
                </a:solidFill>
              </a:rPr>
              <a:t>Petukhova</a:t>
            </a:r>
            <a:r>
              <a:rPr lang="en-US" sz="2000" dirty="0">
                <a:solidFill>
                  <a:schemeClr val="bg1"/>
                </a:solidFill>
              </a:rPr>
              <a:t> &amp; Bunt (2009), ISO 24617-2;</a:t>
            </a:r>
            <a:br>
              <a:rPr lang="en-US" sz="2000" dirty="0">
                <a:solidFill>
                  <a:schemeClr val="bg1"/>
                </a:solidFill>
              </a:rPr>
            </a:br>
            <a:r>
              <a:rPr lang="en-US" sz="2000" dirty="0">
                <a:solidFill>
                  <a:schemeClr val="bg1"/>
                </a:solidFill>
              </a:rPr>
              <a:t>-  </a:t>
            </a:r>
            <a:r>
              <a:rPr lang="en-US" dirty="0">
                <a:solidFill>
                  <a:schemeClr val="bg1"/>
                </a:solidFill>
              </a:rPr>
              <a:t>Prasad &amp; Bunt (2015), Bunt &amp; Prasad (2016), </a:t>
            </a:r>
            <a:r>
              <a:rPr lang="en-US" sz="2000" dirty="0">
                <a:solidFill>
                  <a:schemeClr val="bg1"/>
                </a:solidFill>
              </a:rPr>
              <a:t>ISO 24617-8;</a:t>
            </a:r>
            <a:br>
              <a:rPr lang="en-US" sz="2000" dirty="0">
                <a:solidFill>
                  <a:schemeClr val="bg1"/>
                </a:solidFill>
              </a:rPr>
            </a:br>
            <a:r>
              <a:rPr lang="en-US" sz="2000" dirty="0">
                <a:solidFill>
                  <a:schemeClr val="bg1"/>
                </a:solidFill>
              </a:rPr>
              <a:t>-</a:t>
            </a:r>
            <a:r>
              <a:rPr lang="en-US" dirty="0">
                <a:solidFill>
                  <a:schemeClr val="bg1"/>
                </a:solidFill>
              </a:rPr>
              <a:t>  </a:t>
            </a:r>
            <a:r>
              <a:rPr lang="en-US" dirty="0" err="1">
                <a:solidFill>
                  <a:schemeClr val="bg1"/>
                </a:solidFill>
              </a:rPr>
              <a:t>Crible</a:t>
            </a:r>
            <a:r>
              <a:rPr lang="en-US" dirty="0">
                <a:solidFill>
                  <a:schemeClr val="bg1"/>
                </a:solidFill>
              </a:rPr>
              <a:t> (2014); </a:t>
            </a:r>
            <a:r>
              <a:rPr lang="en-US" dirty="0" err="1">
                <a:solidFill>
                  <a:schemeClr val="bg1"/>
                </a:solidFill>
              </a:rPr>
              <a:t>Crible</a:t>
            </a:r>
            <a:r>
              <a:rPr lang="en-US" dirty="0">
                <a:solidFill>
                  <a:schemeClr val="bg1"/>
                </a:solidFill>
              </a:rPr>
              <a:t> &amp; </a:t>
            </a:r>
            <a:r>
              <a:rPr lang="en-US" dirty="0" err="1">
                <a:solidFill>
                  <a:schemeClr val="bg1"/>
                </a:solidFill>
              </a:rPr>
              <a:t>Degand</a:t>
            </a:r>
            <a:r>
              <a:rPr lang="en-US" dirty="0">
                <a:solidFill>
                  <a:schemeClr val="bg1"/>
                </a:solidFill>
              </a:rPr>
              <a:t> (2019).</a:t>
            </a: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Seta para Baixo 5">
            <a:extLst>
              <a:ext uri="{FF2B5EF4-FFF2-40B4-BE49-F238E27FC236}">
                <a16:creationId xmlns:a16="http://schemas.microsoft.com/office/drawing/2014/main" id="{100458F8-2784-FACB-828B-40125B2E9631}"/>
              </a:ext>
            </a:extLst>
          </p:cNvPr>
          <p:cNvSpPr/>
          <p:nvPr/>
        </p:nvSpPr>
        <p:spPr>
          <a:xfrm>
            <a:off x="4690530" y="2331366"/>
            <a:ext cx="424206" cy="480767"/>
          </a:xfrm>
          <a:prstGeom prst="downArrow">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369226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0" y="783837"/>
            <a:ext cx="7804005" cy="60960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b="1" dirty="0">
                <a:solidFill>
                  <a:schemeClr val="bg1"/>
                </a:solidFill>
              </a:rPr>
              <a:t>Discourse markers</a:t>
            </a:r>
            <a:br>
              <a:rPr lang="en-US" sz="2000" b="1" dirty="0">
                <a:solidFill>
                  <a:schemeClr val="bg1"/>
                </a:solidFill>
              </a:rPr>
            </a:br>
            <a:br>
              <a:rPr lang="en-US" sz="2000" dirty="0">
                <a:solidFill>
                  <a:schemeClr val="bg1"/>
                </a:solidFill>
              </a:rPr>
            </a:br>
            <a:br>
              <a:rPr lang="en-US" sz="2000" dirty="0">
                <a:solidFill>
                  <a:schemeClr val="bg1"/>
                </a:solidFill>
              </a:rPr>
            </a:br>
            <a:r>
              <a:rPr lang="en-US" sz="2000" dirty="0">
                <a:solidFill>
                  <a:schemeClr val="bg1"/>
                </a:solidFill>
              </a:rPr>
              <a:t> </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indent="0">
              <a:buNone/>
            </a:pPr>
            <a:r>
              <a:rPr lang="pt-PT" sz="3600" b="1" dirty="0">
                <a:solidFill>
                  <a:schemeClr val="lt2"/>
                </a:solidFill>
              </a:rPr>
              <a:t>Background </a:t>
            </a:r>
            <a:r>
              <a:rPr lang="pt-PT" sz="3600" b="1" dirty="0" err="1">
                <a:solidFill>
                  <a:schemeClr val="lt2"/>
                </a:solidFill>
              </a:rPr>
              <a:t>and</a:t>
            </a:r>
            <a:r>
              <a:rPr lang="pt-PT" sz="3600" b="1" dirty="0">
                <a:solidFill>
                  <a:schemeClr val="lt2"/>
                </a:solidFill>
              </a:rPr>
              <a:t> </a:t>
            </a:r>
            <a:r>
              <a:rPr lang="pt-PT" sz="3600" b="1" dirty="0" err="1">
                <a:solidFill>
                  <a:schemeClr val="lt2"/>
                </a:solidFill>
              </a:rPr>
              <a:t>Motivation</a:t>
            </a:r>
            <a:endParaRPr lang="pt-PT"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85;p14">
            <a:extLst>
              <a:ext uri="{FF2B5EF4-FFF2-40B4-BE49-F238E27FC236}">
                <a16:creationId xmlns:a16="http://schemas.microsoft.com/office/drawing/2014/main" id="{80E79721-A7C0-B70F-049E-4D21F30DA6F9}"/>
              </a:ext>
            </a:extLst>
          </p:cNvPr>
          <p:cNvSpPr txBox="1">
            <a:spLocks/>
          </p:cNvSpPr>
          <p:nvPr/>
        </p:nvSpPr>
        <p:spPr>
          <a:xfrm>
            <a:off x="1113750" y="1492686"/>
            <a:ext cx="7804005" cy="347657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v"/>
            </a:pPr>
            <a:r>
              <a:rPr lang="en-US" sz="2000" dirty="0">
                <a:solidFill>
                  <a:schemeClr val="bg1"/>
                </a:solidFill>
              </a:rPr>
              <a:t>Overall,</a:t>
            </a: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some taxonomies can be used to annotate the meaning of discourse markers, but only a few specifically designed for that purpose.</a:t>
            </a:r>
          </a:p>
          <a:p>
            <a:pPr marL="215900">
              <a:buClr>
                <a:schemeClr val="accent1">
                  <a:lumMod val="60000"/>
                  <a:lumOff val="40000"/>
                </a:schemeClr>
              </a:buClr>
            </a:pPr>
            <a:endParaRPr lang="en-US" sz="2000" dirty="0">
              <a:solidFill>
                <a:schemeClr val="bg1"/>
              </a:solidFill>
            </a:endParaRP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none attempts at using ISO standards that can capture both their semantic and pragmatic meaning.</a:t>
            </a:r>
          </a:p>
          <a:p>
            <a:pPr marL="558800" indent="-342900">
              <a:buClr>
                <a:schemeClr val="accent1">
                  <a:lumMod val="60000"/>
                  <a:lumOff val="40000"/>
                </a:schemeClr>
              </a:buClr>
              <a:buFont typeface="Courier New" panose="02070309020205020404" pitchFamily="49" charset="0"/>
              <a:buChar char="o"/>
            </a:pPr>
            <a:endParaRPr lang="en-US" sz="2000" dirty="0">
              <a:solidFill>
                <a:schemeClr val="bg1"/>
              </a:solidFill>
            </a:endParaRP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most DM oriented taxonomies lack a wide-range application to corpora across languages, genres and types of discourse to test their reliability and comprehensiveness.</a:t>
            </a:r>
          </a:p>
          <a:p>
            <a:pPr marL="215900">
              <a:buClr>
                <a:schemeClr val="accent1">
                  <a:lumMod val="60000"/>
                  <a:lumOff val="40000"/>
                </a:schemeClr>
              </a:buClr>
            </a:pPr>
            <a:endParaRPr lang="en-US" sz="2000" dirty="0">
              <a:solidFill>
                <a:schemeClr val="bg1"/>
              </a:solidFill>
            </a:endParaRPr>
          </a:p>
          <a:p>
            <a:pPr marL="215900">
              <a:buClr>
                <a:schemeClr val="accent1">
                  <a:lumMod val="60000"/>
                  <a:lumOff val="40000"/>
                </a:schemeClr>
              </a:buClr>
            </a:pP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173454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2" y="1156891"/>
            <a:ext cx="7804005" cy="1143857"/>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dirty="0">
                <a:solidFill>
                  <a:schemeClr val="bg1"/>
                </a:solidFill>
              </a:rPr>
              <a:t>Propose a comprehensive interoperable Discourse Markers taxonomy able to represent not only the semantic meaning of discourse markers but also their pragmatic meaning.</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Purpose</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85;p14">
            <a:extLst>
              <a:ext uri="{FF2B5EF4-FFF2-40B4-BE49-F238E27FC236}">
                <a16:creationId xmlns:a16="http://schemas.microsoft.com/office/drawing/2014/main" id="{7EB382AA-ADEE-CCDA-61BD-2770C5878694}"/>
              </a:ext>
            </a:extLst>
          </p:cNvPr>
          <p:cNvSpPr txBox="1">
            <a:spLocks/>
          </p:cNvSpPr>
          <p:nvPr/>
        </p:nvSpPr>
        <p:spPr>
          <a:xfrm>
            <a:off x="1113752" y="2561753"/>
            <a:ext cx="7804005" cy="114385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34988" indent="-319088">
              <a:buClr>
                <a:schemeClr val="accent1">
                  <a:lumMod val="60000"/>
                  <a:lumOff val="40000"/>
                </a:schemeClr>
              </a:buClr>
              <a:buFont typeface="Wingdings" pitchFamily="2" charset="2"/>
              <a:buChar char="Ø"/>
            </a:pPr>
            <a:r>
              <a:rPr lang="en-US" sz="2000" dirty="0">
                <a:solidFill>
                  <a:schemeClr val="bg1"/>
                </a:solidFill>
              </a:rPr>
              <a:t>Determine its reliability by applying it to a sample of a multilingual dataset.</a:t>
            </a:r>
            <a:endParaRPr lang="en-US" sz="2000" dirty="0">
              <a:solidFill>
                <a:schemeClr val="dk1"/>
              </a:solidFill>
            </a:endParaRPr>
          </a:p>
        </p:txBody>
      </p:sp>
    </p:spTree>
    <p:extLst>
      <p:ext uri="{BB962C8B-B14F-4D97-AF65-F5344CB8AC3E}">
        <p14:creationId xmlns:p14="http://schemas.microsoft.com/office/powerpoint/2010/main" val="123773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860982"/>
            <a:ext cx="7804005" cy="471340"/>
          </a:xfrm>
          <a:prstGeom prst="rect">
            <a:avLst/>
          </a:prstGeom>
          <a:ln>
            <a:solidFill>
              <a:schemeClr val="tx1"/>
            </a:solidFill>
          </a:ln>
        </p:spPr>
        <p:txBody>
          <a:bodyPr spcFirstLastPara="1" wrap="square" lIns="91425" tIns="91425" rIns="91425" bIns="91425" anchor="t" anchorCtr="0">
            <a:noAutofit/>
          </a:bodyPr>
          <a:lstStyle/>
          <a:p>
            <a:pPr marL="534988" lvl="0" indent="-319088">
              <a:buClr>
                <a:schemeClr val="accent1">
                  <a:lumMod val="60000"/>
                  <a:lumOff val="40000"/>
                </a:schemeClr>
              </a:buClr>
              <a:buFont typeface="Wingdings" pitchFamily="2" charset="2"/>
              <a:buChar char="Ø"/>
            </a:pPr>
            <a:r>
              <a:rPr lang="en-US" sz="2000" dirty="0">
                <a:solidFill>
                  <a:schemeClr val="bg1"/>
                </a:solidFill>
              </a:rPr>
              <a:t>Assumptions</a:t>
            </a:r>
            <a:br>
              <a:rPr lang="en-US" sz="2000" dirty="0">
                <a:solidFill>
                  <a:schemeClr val="bg1"/>
                </a:solidFill>
              </a:rPr>
            </a:br>
            <a:br>
              <a:rPr lang="en-US" sz="2000" dirty="0">
                <a:solidFill>
                  <a:schemeClr val="bg1"/>
                </a:solidFill>
              </a:rPr>
            </a:br>
            <a:br>
              <a:rPr lang="en-US" sz="2000" dirty="0">
                <a:solidFill>
                  <a:schemeClr val="bg1"/>
                </a:solidFill>
              </a:rPr>
            </a:br>
            <a:r>
              <a:rPr lang="en-US" sz="2000" dirty="0">
                <a:solidFill>
                  <a:schemeClr val="bg1"/>
                </a:solidFill>
              </a:rPr>
              <a:t>  </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85;p14">
            <a:extLst>
              <a:ext uri="{FF2B5EF4-FFF2-40B4-BE49-F238E27FC236}">
                <a16:creationId xmlns:a16="http://schemas.microsoft.com/office/drawing/2014/main" id="{CEAF3CED-9F69-7833-0F80-295122EFE167}"/>
              </a:ext>
            </a:extLst>
          </p:cNvPr>
          <p:cNvSpPr txBox="1">
            <a:spLocks/>
          </p:cNvSpPr>
          <p:nvPr/>
        </p:nvSpPr>
        <p:spPr>
          <a:xfrm>
            <a:off x="1113751" y="1409467"/>
            <a:ext cx="7804005" cy="3559796"/>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558800" indent="-342900">
              <a:buClr>
                <a:schemeClr val="accent1">
                  <a:lumMod val="60000"/>
                  <a:lumOff val="40000"/>
                </a:schemeClr>
              </a:buClr>
              <a:buFont typeface="Wingdings" pitchFamily="2" charset="2"/>
              <a:buChar char="ü"/>
            </a:pPr>
            <a:r>
              <a:rPr lang="en-US" sz="2000" dirty="0">
                <a:solidFill>
                  <a:schemeClr val="bg1"/>
                </a:solidFill>
              </a:rPr>
              <a:t>Discourse markers </a:t>
            </a: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subsume words or expressions that link utterances and play different pragmatic functions (</a:t>
            </a:r>
            <a:r>
              <a:rPr lang="en-US" sz="2000" dirty="0" err="1">
                <a:solidFill>
                  <a:schemeClr val="bg1"/>
                </a:solidFill>
              </a:rPr>
              <a:t>eg.</a:t>
            </a:r>
            <a:r>
              <a:rPr lang="en-US" sz="2000" dirty="0">
                <a:solidFill>
                  <a:schemeClr val="bg1"/>
                </a:solidFill>
              </a:rPr>
              <a:t> </a:t>
            </a:r>
            <a:r>
              <a:rPr lang="en-US" sz="2000" dirty="0" err="1">
                <a:solidFill>
                  <a:schemeClr val="bg1"/>
                </a:solidFill>
              </a:rPr>
              <a:t>Schriffin</a:t>
            </a:r>
            <a:r>
              <a:rPr lang="en-US" sz="2000" dirty="0">
                <a:solidFill>
                  <a:schemeClr val="bg1"/>
                </a:solidFill>
              </a:rPr>
              <a:t> (1987), Fraser (2009), </a:t>
            </a:r>
            <a:r>
              <a:rPr lang="en-US" sz="2000" dirty="0" err="1">
                <a:solidFill>
                  <a:schemeClr val="bg1"/>
                </a:solidFill>
              </a:rPr>
              <a:t>Crible</a:t>
            </a:r>
            <a:r>
              <a:rPr lang="en-US" sz="2000" dirty="0">
                <a:solidFill>
                  <a:schemeClr val="bg1"/>
                </a:solidFill>
              </a:rPr>
              <a:t> (2014), </a:t>
            </a:r>
            <a:r>
              <a:rPr lang="en-US" sz="2000" dirty="0" err="1">
                <a:solidFill>
                  <a:schemeClr val="bg1"/>
                </a:solidFill>
              </a:rPr>
              <a:t>Crible</a:t>
            </a:r>
            <a:r>
              <a:rPr lang="en-US" sz="2000" dirty="0">
                <a:solidFill>
                  <a:schemeClr val="bg1"/>
                </a:solidFill>
              </a:rPr>
              <a:t> &amp; </a:t>
            </a:r>
            <a:r>
              <a:rPr lang="en-US" sz="2000" dirty="0" err="1">
                <a:solidFill>
                  <a:schemeClr val="bg1"/>
                </a:solidFill>
              </a:rPr>
              <a:t>Dagand</a:t>
            </a:r>
            <a:r>
              <a:rPr lang="en-US" sz="2000" dirty="0">
                <a:solidFill>
                  <a:schemeClr val="bg1"/>
                </a:solidFill>
              </a:rPr>
              <a:t> (2019)) - connectives (</a:t>
            </a:r>
            <a:r>
              <a:rPr lang="en-US" sz="2000" i="1" dirty="0">
                <a:solidFill>
                  <a:schemeClr val="bg1"/>
                </a:solidFill>
              </a:rPr>
              <a:t>as a consequence</a:t>
            </a:r>
            <a:r>
              <a:rPr lang="en-US" sz="2000" dirty="0">
                <a:solidFill>
                  <a:schemeClr val="bg1"/>
                </a:solidFill>
              </a:rPr>
              <a:t>, </a:t>
            </a:r>
            <a:r>
              <a:rPr lang="en-US" sz="2000" i="1" dirty="0">
                <a:solidFill>
                  <a:schemeClr val="bg1"/>
                </a:solidFill>
              </a:rPr>
              <a:t>on one hand</a:t>
            </a:r>
            <a:r>
              <a:rPr lang="en-US" sz="2000" dirty="0">
                <a:solidFill>
                  <a:schemeClr val="bg1"/>
                </a:solidFill>
              </a:rPr>
              <a:t>) and pragmatic particles (</a:t>
            </a:r>
            <a:r>
              <a:rPr lang="en-US" sz="2000" i="1" dirty="0">
                <a:solidFill>
                  <a:schemeClr val="bg1"/>
                </a:solidFill>
              </a:rPr>
              <a:t>you know</a:t>
            </a:r>
            <a:r>
              <a:rPr lang="en-US" sz="2000" dirty="0">
                <a:solidFill>
                  <a:schemeClr val="bg1"/>
                </a:solidFill>
              </a:rPr>
              <a:t>, </a:t>
            </a:r>
            <a:r>
              <a:rPr lang="en-US" sz="2000" i="1" dirty="0">
                <a:solidFill>
                  <a:schemeClr val="bg1"/>
                </a:solidFill>
              </a:rPr>
              <a:t>I mean</a:t>
            </a:r>
            <a:r>
              <a:rPr lang="en-US" sz="2000" dirty="0">
                <a:solidFill>
                  <a:schemeClr val="bg1"/>
                </a:solidFill>
              </a:rPr>
              <a:t>).</a:t>
            </a:r>
          </a:p>
          <a:p>
            <a:pPr marL="558800" indent="-342900">
              <a:buClr>
                <a:schemeClr val="accent1">
                  <a:lumMod val="60000"/>
                  <a:lumOff val="40000"/>
                </a:schemeClr>
              </a:buClr>
              <a:buFont typeface="Courier New" panose="02070309020205020404" pitchFamily="49" charset="0"/>
              <a:buChar char="o"/>
            </a:pPr>
            <a:endParaRPr lang="en-US" sz="2000" dirty="0">
              <a:solidFill>
                <a:schemeClr val="bg1"/>
              </a:solidFill>
            </a:endParaRPr>
          </a:p>
          <a:p>
            <a:pPr marL="558800" indent="-342900">
              <a:buClr>
                <a:schemeClr val="accent1">
                  <a:lumMod val="60000"/>
                  <a:lumOff val="40000"/>
                </a:schemeClr>
              </a:buClr>
              <a:buFont typeface="Courier New" panose="02070309020205020404" pitchFamily="49" charset="0"/>
              <a:buChar char="o"/>
            </a:pPr>
            <a:r>
              <a:rPr lang="en-US" sz="2000" dirty="0">
                <a:solidFill>
                  <a:schemeClr val="bg1"/>
                </a:solidFill>
              </a:rPr>
              <a:t>are multifunctional: </a:t>
            </a:r>
            <a:r>
              <a:rPr lang="en-US" sz="2000" dirty="0" err="1">
                <a:solidFill>
                  <a:schemeClr val="bg1"/>
                </a:solidFill>
              </a:rPr>
              <a:t>eg.</a:t>
            </a:r>
            <a:r>
              <a:rPr lang="en-US" sz="2000" dirty="0">
                <a:solidFill>
                  <a:schemeClr val="bg1"/>
                </a:solidFill>
              </a:rPr>
              <a:t> </a:t>
            </a:r>
            <a:r>
              <a:rPr lang="en-US" sz="2000" dirty="0" err="1">
                <a:solidFill>
                  <a:schemeClr val="bg1"/>
                </a:solidFill>
              </a:rPr>
              <a:t>Hovy</a:t>
            </a:r>
            <a:r>
              <a:rPr lang="en-US" sz="2000" dirty="0">
                <a:solidFill>
                  <a:schemeClr val="bg1"/>
                </a:solidFill>
              </a:rPr>
              <a:t> (1995): DM convey semantic information, interpersonal purpose, and rhetorical relation.</a:t>
            </a:r>
            <a:br>
              <a:rPr lang="en-US" sz="2000" dirty="0">
                <a:solidFill>
                  <a:schemeClr val="bg1"/>
                </a:solidFill>
              </a:rPr>
            </a:br>
            <a:r>
              <a:rPr lang="en-US" sz="2000" dirty="0">
                <a:solidFill>
                  <a:schemeClr val="bg1"/>
                </a:solidFill>
              </a:rPr>
              <a:t>can have multiple meanings simultaneously (</a:t>
            </a:r>
            <a:r>
              <a:rPr lang="en-US" sz="2000" dirty="0" err="1">
                <a:solidFill>
                  <a:schemeClr val="bg1"/>
                </a:solidFill>
              </a:rPr>
              <a:t>Petukhova</a:t>
            </a:r>
            <a:r>
              <a:rPr lang="en-US" sz="2000" dirty="0">
                <a:solidFill>
                  <a:schemeClr val="bg1"/>
                </a:solidFill>
              </a:rPr>
              <a:t> &amp; Bunt (2009))</a:t>
            </a:r>
            <a:br>
              <a:rPr lang="en-US" sz="2000" dirty="0">
                <a:solidFill>
                  <a:schemeClr val="bg1"/>
                </a:solidFill>
              </a:rPr>
            </a:br>
            <a:br>
              <a:rPr lang="en-US" sz="2000" dirty="0">
                <a:solidFill>
                  <a:schemeClr val="bg1"/>
                </a:solidFill>
              </a:rPr>
            </a:br>
            <a:r>
              <a:rPr lang="en-US" sz="2000" dirty="0">
                <a:solidFill>
                  <a:schemeClr val="bg1"/>
                </a:solidFill>
              </a:rPr>
              <a:t>  </a:t>
            </a: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373340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1385740"/>
          </a:xfrm>
          <a:prstGeom prst="rect">
            <a:avLst/>
          </a:prstGeom>
          <a:ln>
            <a:solidFill>
              <a:schemeClr val="tx1"/>
            </a:solidFill>
          </a:ln>
        </p:spPr>
        <p:txBody>
          <a:bodyPr spcFirstLastPara="1" wrap="square" lIns="91425" tIns="91425" rIns="91425" bIns="91425" anchor="t" anchorCtr="0">
            <a:noAutofit/>
          </a:bodyPr>
          <a:lstStyle/>
          <a:p>
            <a:pPr marL="457200" lvl="0" indent="-457200">
              <a:buClr>
                <a:schemeClr val="accent1">
                  <a:lumMod val="60000"/>
                  <a:lumOff val="40000"/>
                </a:schemeClr>
              </a:buClr>
              <a:buFont typeface="+mj-lt"/>
              <a:buAutoNum type="arabicParenR"/>
            </a:pPr>
            <a:r>
              <a:rPr lang="en-US" sz="2000" dirty="0">
                <a:solidFill>
                  <a:schemeClr val="bg1"/>
                </a:solidFill>
              </a:rPr>
              <a:t>It turns out that rarely do we practice under the types of conditions we’re actually going to perform under, and </a:t>
            </a:r>
            <a:r>
              <a:rPr lang="en-US" sz="2000" b="1" dirty="0">
                <a:solidFill>
                  <a:schemeClr val="accent2">
                    <a:lumMod val="75000"/>
                  </a:schemeClr>
                </a:solidFill>
              </a:rPr>
              <a:t>as a result</a:t>
            </a:r>
            <a:r>
              <a:rPr lang="en-US" sz="2000" dirty="0">
                <a:solidFill>
                  <a:schemeClr val="bg1"/>
                </a:solidFill>
              </a:rPr>
              <a:t>, when all eyes are on us, we sometimes flub our performance. </a:t>
            </a:r>
            <a:r>
              <a:rPr lang="en-US" sz="2000" b="1" dirty="0">
                <a:solidFill>
                  <a:schemeClr val="accent2">
                    <a:lumMod val="75000"/>
                  </a:schemeClr>
                </a:solidFill>
              </a:rPr>
              <a:t>Semantic value</a:t>
            </a:r>
            <a:br>
              <a:rPr lang="en-US" sz="2000" dirty="0">
                <a:solidFill>
                  <a:schemeClr val="bg1"/>
                </a:solidFill>
              </a:rPr>
            </a:br>
            <a:br>
              <a:rPr lang="en-US" sz="2000" b="1" dirty="0">
                <a:solidFill>
                  <a:schemeClr val="bg1"/>
                </a:solidFill>
              </a:rPr>
            </a:b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85;p14">
            <a:extLst>
              <a:ext uri="{FF2B5EF4-FFF2-40B4-BE49-F238E27FC236}">
                <a16:creationId xmlns:a16="http://schemas.microsoft.com/office/drawing/2014/main" id="{404B5AD8-688B-56CA-7DD3-0773B9D1F566}"/>
              </a:ext>
            </a:extLst>
          </p:cNvPr>
          <p:cNvSpPr txBox="1">
            <a:spLocks/>
          </p:cNvSpPr>
          <p:nvPr/>
        </p:nvSpPr>
        <p:spPr>
          <a:xfrm>
            <a:off x="1113751" y="2571750"/>
            <a:ext cx="7804005" cy="1385740"/>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1800"/>
              <a:buFont typeface="Quicksand"/>
              <a:buNone/>
              <a:defRPr sz="1800" b="0" i="0" u="none" strike="noStrike" cap="none">
                <a:solidFill>
                  <a:schemeClr val="accent1"/>
                </a:solidFill>
                <a:latin typeface="Quicksand"/>
                <a:ea typeface="Quicksand"/>
                <a:cs typeface="Quicksand"/>
                <a:sym typeface="Quicksand"/>
              </a:defRPr>
            </a:lvl9pPr>
          </a:lstStyle>
          <a:p>
            <a:pPr marL="457200" indent="-457200">
              <a:buClr>
                <a:schemeClr val="accent1">
                  <a:lumMod val="60000"/>
                  <a:lumOff val="40000"/>
                </a:schemeClr>
              </a:buClr>
              <a:buFont typeface="+mj-lt"/>
              <a:buAutoNum type="arabicParenR" startAt="2"/>
            </a:pPr>
            <a:r>
              <a:rPr lang="en-US" sz="2000" dirty="0">
                <a:solidFill>
                  <a:schemeClr val="bg1"/>
                </a:solidFill>
              </a:rPr>
              <a:t>(Applause) Lakshmi </a:t>
            </a:r>
            <a:r>
              <a:rPr lang="en-US" sz="2000" dirty="0" err="1">
                <a:solidFill>
                  <a:schemeClr val="bg1"/>
                </a:solidFill>
              </a:rPr>
              <a:t>Pratury</a:t>
            </a:r>
            <a:r>
              <a:rPr lang="en-US" sz="2000" dirty="0">
                <a:solidFill>
                  <a:schemeClr val="bg1"/>
                </a:solidFill>
              </a:rPr>
              <a:t>: Just stay for a second. Just stay here for a second. (Applause) </a:t>
            </a:r>
            <a:r>
              <a:rPr lang="en-US" sz="2000" b="1" dirty="0">
                <a:solidFill>
                  <a:schemeClr val="accent2">
                    <a:lumMod val="75000"/>
                  </a:schemeClr>
                </a:solidFill>
              </a:rPr>
              <a:t>You know</a:t>
            </a:r>
            <a:r>
              <a:rPr lang="en-US" sz="2000" dirty="0">
                <a:solidFill>
                  <a:schemeClr val="bg1"/>
                </a:solidFill>
              </a:rPr>
              <a:t>, when I heard Simon’s – please sit down; I just want to talk to him for a second. </a:t>
            </a:r>
            <a:r>
              <a:rPr lang="en-US" sz="2000" b="1" dirty="0">
                <a:solidFill>
                  <a:schemeClr val="accent2">
                    <a:lumMod val="75000"/>
                  </a:schemeClr>
                </a:solidFill>
              </a:rPr>
              <a:t>Pragmatic value</a:t>
            </a:r>
            <a:br>
              <a:rPr lang="en-US" sz="2000" dirty="0">
                <a:solidFill>
                  <a:schemeClr val="bg1"/>
                </a:solidFill>
              </a:rPr>
            </a:br>
            <a:br>
              <a:rPr lang="en-US" sz="2000" b="1" dirty="0">
                <a:solidFill>
                  <a:schemeClr val="bg1"/>
                </a:solidFill>
              </a:rPr>
            </a:b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Tree>
    <p:extLst>
      <p:ext uri="{BB962C8B-B14F-4D97-AF65-F5344CB8AC3E}">
        <p14:creationId xmlns:p14="http://schemas.microsoft.com/office/powerpoint/2010/main" val="346513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1113751" y="999241"/>
            <a:ext cx="7804005" cy="1385740"/>
          </a:xfrm>
          <a:prstGeom prst="rect">
            <a:avLst/>
          </a:prstGeom>
          <a:ln>
            <a:solidFill>
              <a:schemeClr val="tx1"/>
            </a:solidFill>
          </a:ln>
        </p:spPr>
        <p:txBody>
          <a:bodyPr spcFirstLastPara="1" wrap="square" lIns="91425" tIns="91425" rIns="91425" bIns="91425" anchor="t" anchorCtr="0">
            <a:noAutofit/>
          </a:bodyPr>
          <a:lstStyle/>
          <a:p>
            <a:pPr marL="457200" lvl="0" indent="-457200">
              <a:buClr>
                <a:schemeClr val="accent1">
                  <a:lumMod val="60000"/>
                  <a:lumOff val="40000"/>
                </a:schemeClr>
              </a:buClr>
              <a:buFont typeface="+mj-lt"/>
              <a:buAutoNum type="arabicParenR" startAt="3"/>
            </a:pPr>
            <a:r>
              <a:rPr lang="en-US" sz="2000" dirty="0">
                <a:solidFill>
                  <a:schemeClr val="bg1"/>
                </a:solidFill>
              </a:rPr>
              <a:t>Instead, so far, the measurements coming from the LHC show no signs of new particles or unexpected phenomena. </a:t>
            </a:r>
            <a:r>
              <a:rPr lang="en-US" sz="2000" b="1" dirty="0">
                <a:solidFill>
                  <a:schemeClr val="accent2">
                    <a:lumMod val="75000"/>
                  </a:schemeClr>
                </a:solidFill>
              </a:rPr>
              <a:t>Of course</a:t>
            </a:r>
            <a:r>
              <a:rPr lang="en-US" sz="2000" dirty="0">
                <a:solidFill>
                  <a:schemeClr val="bg1"/>
                </a:solidFill>
              </a:rPr>
              <a:t>, the verdict is not definitive. </a:t>
            </a:r>
            <a:r>
              <a:rPr lang="en-US" sz="2000" b="1" dirty="0">
                <a:solidFill>
                  <a:schemeClr val="accent2">
                    <a:lumMod val="75000"/>
                  </a:schemeClr>
                </a:solidFill>
              </a:rPr>
              <a:t>Semantic and pragmatic values</a:t>
            </a:r>
            <a:br>
              <a:rPr lang="en-US" sz="2000" b="1" dirty="0">
                <a:solidFill>
                  <a:schemeClr val="bg1"/>
                </a:solidFill>
              </a:rPr>
            </a:br>
            <a:br>
              <a:rPr lang="en-US" sz="2000" b="1" dirty="0">
                <a:solidFill>
                  <a:schemeClr val="bg1"/>
                </a:solidFill>
              </a:rPr>
            </a:br>
            <a:br>
              <a:rPr lang="en-US" sz="2000" b="1" dirty="0">
                <a:solidFill>
                  <a:schemeClr val="bg1"/>
                </a:solidFill>
              </a:rPr>
            </a:br>
            <a:br>
              <a:rPr lang="en-US" sz="2000" b="1"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br>
              <a:rPr lang="en-US" sz="2000" dirty="0">
                <a:solidFill>
                  <a:schemeClr val="bg1"/>
                </a:solidFill>
              </a:rPr>
            </a:br>
            <a:endParaRPr lang="en-US" sz="2000" dirty="0">
              <a:solidFill>
                <a:schemeClr val="dk1"/>
              </a:solidFill>
            </a:endParaRPr>
          </a:p>
        </p:txBody>
      </p:sp>
      <p:sp>
        <p:nvSpPr>
          <p:cNvPr id="86" name="Google Shape;86;p14"/>
          <p:cNvSpPr txBox="1">
            <a:spLocks noGrp="1"/>
          </p:cNvSpPr>
          <p:nvPr>
            <p:ph type="subTitle" idx="4294967295"/>
          </p:nvPr>
        </p:nvSpPr>
        <p:spPr>
          <a:xfrm>
            <a:off x="1113752" y="17423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Our proposal</a:t>
            </a:r>
            <a:endParaRPr sz="3600" b="1"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151590"/>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{B5C19493-2CA7-6A4A-A81B-69C92521590B}tf10001121</Template>
  <TotalTime>1505</TotalTime>
  <Words>5696</Words>
  <Application>Microsoft Macintosh PowerPoint</Application>
  <PresentationFormat>Apresentação no Ecrã (16:9)</PresentationFormat>
  <Paragraphs>382</Paragraphs>
  <Slides>30</Slides>
  <Notes>30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30</vt:i4>
      </vt:variant>
    </vt:vector>
  </HeadingPairs>
  <TitlesOfParts>
    <vt:vector size="37" baseType="lpstr">
      <vt:lpstr>Quire Sans</vt:lpstr>
      <vt:lpstr>Quicksand</vt:lpstr>
      <vt:lpstr>Calibri</vt:lpstr>
      <vt:lpstr>Wingdings</vt:lpstr>
      <vt:lpstr>Arial</vt:lpstr>
      <vt:lpstr>Courier New</vt:lpstr>
      <vt:lpstr>Eleanor template</vt:lpstr>
      <vt:lpstr>Workshop Discourse studies and linguistic data science: Addressing challenges in interoperability, multilinguality and linguistic data processing DiSLiDaS 2022         </vt:lpstr>
      <vt:lpstr>Discourse markers:  - largely studied in different languages (e.g. Schiffrin (1987), Knot &amp; Dale (1993), Fraser (1996),Taboada (2006),  Silvano  (2010), Das (2014), Mendes et al. (2018), Stede et al. (2019) either independently or in relation with other issues;   - their relevance in discourse interpretation; - their complexity regarding their multifunctional nature.   </vt:lpstr>
      <vt:lpstr>Discourse markers   Several taxonomies within different theoretical frameworks, some language independent, others - language specific, many associated to discourse relations taxonomies (eg. Mann &amp; Thompson (1988), Sanders et al. (1992), Asher &amp; Lascarides (2003), Prasad et al. (2008), Zeyrek et al. (2018)), and most directed to written discourse (cf. eg. for spoken discourse Gónzalez (2005), Crible (2014) Mascher &amp; Schiffrin (2015)).  </vt:lpstr>
      <vt:lpstr>Discourse markers  Some efforts to reconcile different taxonomies and/or to propose an overarching model for DM annotation,                                                     eg.  -  Petukhova &amp; Bunt (2009), ISO 24617-2; -  Prasad &amp; Bunt (2015), Bunt &amp; Prasad (2016), ISO 24617-8; -  Crible (2014); Crible &amp; Degand (2019). </vt:lpstr>
      <vt:lpstr>Discourse markers        </vt:lpstr>
      <vt:lpstr>Propose a comprehensive interoperable Discourse Markers taxonomy able to represent not only the semantic meaning of discourse markers but also their pragmatic meaning.       </vt:lpstr>
      <vt:lpstr>Assumptions         </vt:lpstr>
      <vt:lpstr>It turns out that rarely do we practice under the types of conditions we’re actually going to perform under, and as a result, when all eyes are on us, we sometimes flub our performance. Semantic value         </vt:lpstr>
      <vt:lpstr>Instead, so far, the measurements coming from the LHC show no signs of new particles or unexpected phenomena. Of course, the verdict is not definitive. Semantic and pragmatic values         </vt:lpstr>
      <vt:lpstr>Apresentação do PowerPoint</vt:lpstr>
      <vt:lpstr>Apresentação do PowerPoint</vt:lpstr>
      <vt:lpstr>It turns out that rarely do we practice under the types of conditions we’re actually going to perform under, and as a result, when all eyes are on us, we sometimes flub our performance. Cause       </vt:lpstr>
      <vt:lpstr>(Applause) Lakshmi Pratury: Just stay for a second. Just stay here for a second. (Applause) You know, when I heard Simon’s – please sit down; I just want to talk to him for a second . Opening       </vt:lpstr>
      <vt:lpstr>Apresentação do PowerPoint</vt:lpstr>
      <vt:lpstr>Aim: determine the reliability and coverage of the proposed taxonomy </vt:lpstr>
      <vt:lpstr>Apresentação do PowerPoint</vt:lpstr>
      <vt:lpstr>Apresentação do PowerPoint</vt:lpstr>
      <vt:lpstr>Our proposal:     </vt:lpstr>
      <vt:lpstr>Apresentação do PowerPoint</vt:lpstr>
      <vt:lpstr>Apresentação do PowerPoint</vt:lpstr>
      <vt:lpstr>Apresentação do PowerPoint</vt:lpstr>
      <vt:lpstr>Thanks!</vt:lpstr>
      <vt:lpstr>Workshop Discourse studies and linguistic data science: Addressing challenges in interoperability, multilinguality and linguistic data processing DiSLiDaS 2022         </vt:lpstr>
      <vt:lpstr>2. Extra Resources</vt:lpstr>
      <vt:lpstr>Discourse Markers - Definition  - Schriffin (1987): “I operationally define markers as sequentially dependent elements which bracket units of talk.” (includes connectives (because, but) and pragmatic particles (you know, I mean).  - Crible &amp; Degaland (2019): “However, the functions of DMs go much further than this “bracketing” role.     </vt:lpstr>
      <vt:lpstr>Discourse Markers – Multifunctionalty   - Schriffin (1987): DM with roles in different dimensions: ideational structure, the exchange structure the information state or the participation framework.  - Hovy (1995): DM convey semantic information, interpersonal purpose, and rhetorical relation.  - Petukhova &amp; Bunt (2009): DM can have “multiple meanings simultaneously which are related to the multiple purposes that an utterance may have in communication”       </vt:lpstr>
      <vt:lpstr>Discourse markers - taxonomies    </vt:lpstr>
      <vt:lpstr>Taxonomies     </vt:lpstr>
      <vt:lpstr>Discourse markers - taxonomies    </vt:lpstr>
      <vt:lpstr>Discourse markers - taxonomies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Maria Silvano</cp:lastModifiedBy>
  <cp:revision>24</cp:revision>
  <dcterms:modified xsi:type="dcterms:W3CDTF">2022-05-23T11:15:40Z</dcterms:modified>
</cp:coreProperties>
</file>