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2.png" ContentType="image/png"/>
  <Override PartName="/ppt/media/image32.png" ContentType="image/png"/>
  <Override PartName="/ppt/media/image26.png" ContentType="image/png"/>
  <Override PartName="/ppt/media/image3.png" ContentType="image/png"/>
  <Override PartName="/ppt/media/image33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40.png" ContentType="image/png"/>
  <Override PartName="/ppt/media/image9.png" ContentType="image/png"/>
  <Override PartName="/ppt/media/image39.png" ContentType="image/png"/>
  <Override PartName="/ppt/media/image41.png" ContentType="image/png"/>
  <Override PartName="/ppt/media/image30.png" ContentType="image/png"/>
  <Override PartName="/ppt/media/image28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8.png" ContentType="image/png"/>
  <Override PartName="/ppt/media/image11.png" ContentType="image/png"/>
  <Override PartName="/ppt/media/image12.png" ContentType="image/png"/>
  <Override PartName="/ppt/media/image10.png" ContentType="image/png"/>
  <Override PartName="/ppt/media/image47.png" ContentType="image/png"/>
  <Override PartName="/ppt/media/image37.png" ContentType="image/png"/>
  <Override PartName="/ppt/media/image7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</a:t>
            </a:r>
            <a:r>
              <a:rPr b="0" lang="en-US" sz="1800" spc="-1" strike="noStrike">
                <a:latin typeface="Arial"/>
              </a:rPr>
              <a:t>l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c</a:t>
            </a:r>
            <a:r>
              <a:rPr b="0" lang="en-US" sz="1800" spc="-1" strike="noStrike">
                <a:latin typeface="Arial"/>
              </a:rPr>
              <a:t>k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o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d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t 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h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l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x</a:t>
            </a:r>
            <a:r>
              <a:rPr b="0" lang="en-US" sz="1800" spc="-1" strike="noStrike">
                <a:latin typeface="Arial"/>
              </a:rPr>
              <a:t>t </a:t>
            </a:r>
            <a:r>
              <a:rPr b="0" lang="en-US" sz="1800" spc="-1" strike="noStrike">
                <a:latin typeface="Arial"/>
              </a:rPr>
              <a:t>f</a:t>
            </a:r>
            <a:r>
              <a:rPr b="0" lang="en-US" sz="1800" spc="-1" strike="noStrike">
                <a:latin typeface="Arial"/>
              </a:rPr>
              <a:t>o</a:t>
            </a:r>
            <a:r>
              <a:rPr b="0" lang="en-US" sz="1800" spc="-1" strike="noStrike">
                <a:latin typeface="Arial"/>
              </a:rPr>
              <a:t>r</a:t>
            </a:r>
            <a:r>
              <a:rPr b="0" lang="en-US" sz="1800" spc="-1" strike="noStrike">
                <a:latin typeface="Arial"/>
              </a:rPr>
              <a:t>m</a:t>
            </a:r>
            <a:r>
              <a:rPr b="0" lang="en-US" sz="1800" spc="-1" strike="noStrike">
                <a:latin typeface="Arial"/>
              </a:rPr>
              <a:t>a</a:t>
            </a:r>
            <a:r>
              <a:rPr b="0" lang="en-US" sz="1800" spc="-1" strike="noStrike">
                <a:latin typeface="Arial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</a:t>
            </a:r>
            <a:r>
              <a:rPr b="0" lang="en-US" sz="3200" spc="-1" strike="noStrike">
                <a:latin typeface="Arial"/>
              </a:rPr>
              <a:t>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hyperlink" Target="https://lexhelfer.bwb.badw.de/index.php?limit=&amp;Bogen=087&amp;Frage=8&amp;onlySnippets=1" TargetMode="External"/><Relationship Id="rId3" Type="http://schemas.openxmlformats.org/officeDocument/2006/relationships/slideLayout" Target="../slideLayouts/slideLayout1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74160"/>
            <a:ext cx="9070920" cy="124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Linking Discourse Marker Inventories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Beispiel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81360" y="1259640"/>
            <a:ext cx="9935280" cy="31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# b.LEV.8.28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# Aft naam s ien dyr Mosen wider ab und ließ s auf n Altter mit n Brandopfer in Raauch aufgeen . Dös war ietz s Einsötzungsopfer , wie s dyr Herr mag und annimmt , ayn Feueropfer , wenn ayn Priester gweiht werd 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       Aft     TEMPORAL:Asynchronous:Precedence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       naam    _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       s       _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       ien     _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5       dyr     _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6       Mosen   _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7       wider   TEMPORAL:Asynchronous:Precedence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8       ab      _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822960" y="4754880"/>
            <a:ext cx="357696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Detailanalyse in eval.ods, sheet 4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Häufige Diskursmarker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Multiple Diskursmarker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3"/>
          <p:cNvSpPr/>
          <p:nvPr/>
        </p:nvSpPr>
        <p:spPr>
          <a:xfrm>
            <a:off x="-91440" y="914400"/>
            <a:ext cx="10250640" cy="49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# b.GEN.19.13   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# Mir wollnd nömlich dös Ort austilgn , denn allweil läuter seind de Klagschräi wordn , wo önn Herrn zwögns dene Leut dyrraicht habnd . Dyr Trechtein haat üns abhergschickt , däß myr dö Stat vernichtnd 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"   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       Mir     _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       wollnd  _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       nömlich CONTINGENCY:Cause:Reason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       dös     _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5       Ort     _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6       austilgn        _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7       ,       _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8       denn    CONTINGENCY:Cause:Reason|EXPANSION:Level-of-detail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9       allweil _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      läuter  _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11      seind   _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12      de      _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13      Klagschräi      _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14      wordn   _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Phrasal discourse markers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91440" y="1537920"/>
            <a:ext cx="9605160" cy="239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# b.GEN.15.1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# Wie dös allss gscheghn war , erschin dyr Trechtein yn n Abram durch ayn Gesicht : " Fircht di nit , Abram , i beschirm di ; dein Loon gaat gro grooß sein . "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       Wie     COMPARISON:Concession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       dös     _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       allss   _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       gscheghn        TEMPORAL:Asynchronous:Precedence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5       war     _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6       ,       _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Multi-Word DMs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3"/>
          <p:cNvSpPr/>
          <p:nvPr/>
        </p:nvSpPr>
        <p:spPr>
          <a:xfrm>
            <a:off x="-45720" y="1643760"/>
            <a:ext cx="10189800" cy="239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b.GEN.8.22    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# So lang wie d Welt steet , sollnd d Saat und d Ärn nit aufhoern , nit Költn und Hitz , non Summer , Winter , Tag und Nacht . "        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       So      _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       lang    TEMPORAL:Synchronous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       wie     TEMPORAL:Synchronous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       d       _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5       Welt    _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6       steet   _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Artefakte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3"/>
          <p:cNvSpPr/>
          <p:nvPr/>
        </p:nvSpPr>
        <p:spPr>
          <a:xfrm>
            <a:off x="11520" y="1003680"/>
            <a:ext cx="10075320" cy="367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b.GEN.3.23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# ains ; er kennt Guet und Boes ausaynand . Ietz sollt yr blooß nit aau non sein Hand naach n Baaum von n Löbn ausströcken und dyrvon öbbenn öbbs össn und eebig löbn ! " Er wis n aus aus Öttn , däß yr dö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nn Ackerbodm baut , aus dönn wo yr herstammt 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       ains    _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       ;       _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       er      _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       kennt   _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5       Guet    _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6       und     _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7       Boes    CONTINGENCY:Cause:Reason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8       ausaynand       _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9       .       _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1371600" y="4937760"/>
            <a:ext cx="705456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Boes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taucht wirklich oft in argumentativen (kausalen) Kontexten auf,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Das ist ein Artefakt der Sachdomäne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5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Wir können die fragestellung auch umdrehen und die theorien hinsichtlkich ihrer eignung evaluieren, sprachübergreifend die Bedeutung von Diskursmarkern zu repräsentieren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Evaluation läuft noch</a:t>
            </a:r>
            <a:endParaRPr b="0" lang="en-US" sz="3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Aktuell scheint die CCR der erfolgversprechendste Kandidat zu sein, RST am schlechtesten, ISO und PDTB dazwischen</a:t>
            </a:r>
            <a:endParaRPr b="0" lang="en-US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Das liegt weniger daran, dass sie bessere Erklärungen liefert, sondern daran, wie stark die theorien abstrahieren</a:t>
            </a:r>
            <a:endParaRPr b="0" lang="en-US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Auch die PDTB Top-Level-Hierarchie scheint geeignet</a:t>
            </a:r>
            <a:endParaRPr b="0" lang="en-US" sz="2800" spc="-1" strike="noStrike">
              <a:latin typeface="Arial"/>
            </a:endParaRPr>
          </a:p>
          <a:p>
            <a:pPr lvl="2" marL="1296000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Allerdings ist EXPANSION sehr heterogen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3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-US" sz="4400" spc="-1" strike="noStrike">
                <a:latin typeface="Arial"/>
              </a:rPr>
              <a:t>Aft naam s ien dyr Mosen wider ab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rcRect l="0" t="0" r="35717" b="85181"/>
          <a:stretch/>
        </p:blipFill>
        <p:spPr>
          <a:xfrm>
            <a:off x="548640" y="1165680"/>
            <a:ext cx="8618400" cy="479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LDK slides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3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-US" sz="4400" spc="-1" strike="noStrike">
                <a:latin typeface="Arial"/>
              </a:rPr>
              <a:t>Aft naam s ien dyr Mosen wider ab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rcRect l="0" t="0" r="35717" b="85181"/>
          <a:stretch/>
        </p:blipFill>
        <p:spPr>
          <a:xfrm>
            <a:off x="548640" y="1165680"/>
            <a:ext cx="8618400" cy="479520"/>
          </a:xfrm>
          <a:prstGeom prst="rect">
            <a:avLst/>
          </a:prstGeom>
          <a:ln>
            <a:noFill/>
          </a:ln>
        </p:spPr>
      </p:pic>
      <p:pic>
        <p:nvPicPr>
          <p:cNvPr id="123" name="" descr=""/>
          <p:cNvPicPr/>
          <p:nvPr/>
        </p:nvPicPr>
        <p:blipFill>
          <a:blip r:embed="rId2"/>
          <a:srcRect l="0" t="0" r="35487" b="0"/>
          <a:stretch/>
        </p:blipFill>
        <p:spPr>
          <a:xfrm>
            <a:off x="536760" y="1152720"/>
            <a:ext cx="8639640" cy="3142440"/>
          </a:xfrm>
          <a:prstGeom prst="rect">
            <a:avLst/>
          </a:prstGeom>
          <a:ln>
            <a:noFill/>
          </a:ln>
        </p:spPr>
      </p:pic>
      <p:sp>
        <p:nvSpPr>
          <p:cNvPr id="124" name="CustomShape 4"/>
          <p:cNvSpPr/>
          <p:nvPr/>
        </p:nvSpPr>
        <p:spPr>
          <a:xfrm>
            <a:off x="457200" y="1920240"/>
            <a:ext cx="9052200" cy="21027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25" name="" descr=""/>
          <p:cNvPicPr/>
          <p:nvPr/>
        </p:nvPicPr>
        <p:blipFill>
          <a:blip r:embed="rId3"/>
          <a:srcRect l="64449" t="0" r="644" b="43563"/>
          <a:stretch/>
        </p:blipFill>
        <p:spPr>
          <a:xfrm>
            <a:off x="536760" y="3749040"/>
            <a:ext cx="4674600" cy="1772640"/>
          </a:xfrm>
          <a:prstGeom prst="rect">
            <a:avLst/>
          </a:prstGeom>
          <a:ln>
            <a:noFill/>
          </a:ln>
        </p:spPr>
      </p:pic>
      <p:sp>
        <p:nvSpPr>
          <p:cNvPr id="126" name="CustomShape 5"/>
          <p:cNvSpPr/>
          <p:nvPr/>
        </p:nvSpPr>
        <p:spPr>
          <a:xfrm flipV="1">
            <a:off x="457200" y="4662000"/>
            <a:ext cx="5303160" cy="7311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6"/>
          <p:cNvSpPr/>
          <p:nvPr/>
        </p:nvSpPr>
        <p:spPr>
          <a:xfrm flipV="1">
            <a:off x="1139040" y="4022640"/>
            <a:ext cx="780840" cy="7311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3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-US" sz="4400" spc="-1" strike="noStrike">
                <a:latin typeface="Arial"/>
              </a:rPr>
              <a:t>Aft naam s ien dyr Mosen wider ab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rcRect l="0" t="0" r="35717" b="85181"/>
          <a:stretch/>
        </p:blipFill>
        <p:spPr>
          <a:xfrm>
            <a:off x="548640" y="1165680"/>
            <a:ext cx="8618400" cy="479520"/>
          </a:xfrm>
          <a:prstGeom prst="rect">
            <a:avLst/>
          </a:prstGeom>
          <a:ln>
            <a:noFill/>
          </a:ln>
        </p:spPr>
      </p:pic>
      <p:pic>
        <p:nvPicPr>
          <p:cNvPr id="132" name="" descr=""/>
          <p:cNvPicPr/>
          <p:nvPr/>
        </p:nvPicPr>
        <p:blipFill>
          <a:blip r:embed="rId2"/>
          <a:srcRect l="0" t="0" r="35487" b="0"/>
          <a:stretch/>
        </p:blipFill>
        <p:spPr>
          <a:xfrm>
            <a:off x="536760" y="1152720"/>
            <a:ext cx="8639640" cy="3142440"/>
          </a:xfrm>
          <a:prstGeom prst="rect">
            <a:avLst/>
          </a:prstGeom>
          <a:ln>
            <a:noFill/>
          </a:ln>
        </p:spPr>
      </p:pic>
      <p:sp>
        <p:nvSpPr>
          <p:cNvPr id="133" name="CustomShape 4"/>
          <p:cNvSpPr/>
          <p:nvPr/>
        </p:nvSpPr>
        <p:spPr>
          <a:xfrm>
            <a:off x="457200" y="2103120"/>
            <a:ext cx="9052200" cy="1919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34" name="" descr=""/>
          <p:cNvPicPr/>
          <p:nvPr/>
        </p:nvPicPr>
        <p:blipFill>
          <a:blip r:embed="rId3"/>
          <a:srcRect l="64449" t="0" r="644" b="43563"/>
          <a:stretch/>
        </p:blipFill>
        <p:spPr>
          <a:xfrm>
            <a:off x="536760" y="3749040"/>
            <a:ext cx="4674600" cy="1772640"/>
          </a:xfrm>
          <a:prstGeom prst="rect">
            <a:avLst/>
          </a:prstGeom>
          <a:ln>
            <a:noFill/>
          </a:ln>
        </p:spPr>
      </p:pic>
      <p:sp>
        <p:nvSpPr>
          <p:cNvPr id="135" name="CustomShape 5"/>
          <p:cNvSpPr/>
          <p:nvPr/>
        </p:nvSpPr>
        <p:spPr>
          <a:xfrm flipV="1">
            <a:off x="731520" y="5210640"/>
            <a:ext cx="5028840" cy="1825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6"/>
          <p:cNvSpPr/>
          <p:nvPr/>
        </p:nvSpPr>
        <p:spPr>
          <a:xfrm flipV="1">
            <a:off x="1371600" y="4022640"/>
            <a:ext cx="548280" cy="7311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3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-US" sz="4400" spc="-1" strike="noStrike">
                <a:latin typeface="Arial"/>
              </a:rPr>
              <a:t>Aft naam s ien dyr Mosen wider ab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rcRect l="0" t="0" r="35717" b="85181"/>
          <a:stretch/>
        </p:blipFill>
        <p:spPr>
          <a:xfrm>
            <a:off x="548640" y="1165680"/>
            <a:ext cx="8618400" cy="479520"/>
          </a:xfrm>
          <a:prstGeom prst="rect">
            <a:avLst/>
          </a:prstGeom>
          <a:ln>
            <a:noFill/>
          </a:ln>
        </p:spPr>
      </p:pic>
      <p:pic>
        <p:nvPicPr>
          <p:cNvPr id="141" name="" descr=""/>
          <p:cNvPicPr/>
          <p:nvPr/>
        </p:nvPicPr>
        <p:blipFill>
          <a:blip r:embed="rId2"/>
          <a:srcRect l="0" t="0" r="35487" b="0"/>
          <a:stretch/>
        </p:blipFill>
        <p:spPr>
          <a:xfrm>
            <a:off x="536760" y="1152720"/>
            <a:ext cx="8639640" cy="3142440"/>
          </a:xfrm>
          <a:prstGeom prst="rect">
            <a:avLst/>
          </a:prstGeom>
          <a:ln>
            <a:noFill/>
          </a:ln>
        </p:spPr>
      </p:pic>
      <p:sp>
        <p:nvSpPr>
          <p:cNvPr id="142" name="CustomShape 4"/>
          <p:cNvSpPr/>
          <p:nvPr/>
        </p:nvSpPr>
        <p:spPr>
          <a:xfrm>
            <a:off x="457200" y="2377440"/>
            <a:ext cx="9052200" cy="16455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43" name="" descr=""/>
          <p:cNvPicPr/>
          <p:nvPr/>
        </p:nvPicPr>
        <p:blipFill>
          <a:blip r:embed="rId3"/>
          <a:srcRect l="64449" t="0" r="644" b="43563"/>
          <a:stretch/>
        </p:blipFill>
        <p:spPr>
          <a:xfrm>
            <a:off x="536760" y="3749040"/>
            <a:ext cx="4674600" cy="1772640"/>
          </a:xfrm>
          <a:prstGeom prst="rect">
            <a:avLst/>
          </a:prstGeom>
          <a:ln>
            <a:noFill/>
          </a:ln>
        </p:spPr>
      </p:pic>
      <p:sp>
        <p:nvSpPr>
          <p:cNvPr id="144" name="CustomShape 5"/>
          <p:cNvSpPr/>
          <p:nvPr/>
        </p:nvSpPr>
        <p:spPr>
          <a:xfrm flipV="1">
            <a:off x="1116720" y="5211360"/>
            <a:ext cx="767160" cy="1825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6"/>
          <p:cNvSpPr/>
          <p:nvPr/>
        </p:nvSpPr>
        <p:spPr>
          <a:xfrm flipV="1">
            <a:off x="1371600" y="4022640"/>
            <a:ext cx="548280" cy="7311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3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-US" sz="4400" spc="-1" strike="noStrike">
                <a:latin typeface="Arial"/>
              </a:rPr>
              <a:t>Aft naam s ien dyr Mosen wider ab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rcRect l="0" t="0" r="35717" b="85181"/>
          <a:stretch/>
        </p:blipFill>
        <p:spPr>
          <a:xfrm>
            <a:off x="548640" y="1165680"/>
            <a:ext cx="8618400" cy="479520"/>
          </a:xfrm>
          <a:prstGeom prst="rect">
            <a:avLst/>
          </a:prstGeom>
          <a:ln>
            <a:noFill/>
          </a:ln>
        </p:spPr>
      </p:pic>
      <p:pic>
        <p:nvPicPr>
          <p:cNvPr id="150" name="" descr=""/>
          <p:cNvPicPr/>
          <p:nvPr/>
        </p:nvPicPr>
        <p:blipFill>
          <a:blip r:embed="rId2"/>
          <a:srcRect l="0" t="0" r="35487" b="0"/>
          <a:stretch/>
        </p:blipFill>
        <p:spPr>
          <a:xfrm>
            <a:off x="536760" y="1152720"/>
            <a:ext cx="8639640" cy="3142440"/>
          </a:xfrm>
          <a:prstGeom prst="rect">
            <a:avLst/>
          </a:prstGeom>
          <a:ln>
            <a:noFill/>
          </a:ln>
        </p:spPr>
      </p:pic>
      <p:sp>
        <p:nvSpPr>
          <p:cNvPr id="151" name="CustomShape 4"/>
          <p:cNvSpPr/>
          <p:nvPr/>
        </p:nvSpPr>
        <p:spPr>
          <a:xfrm>
            <a:off x="0" y="2560320"/>
            <a:ext cx="9052200" cy="15541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52" name="" descr=""/>
          <p:cNvPicPr/>
          <p:nvPr/>
        </p:nvPicPr>
        <p:blipFill>
          <a:blip r:embed="rId3"/>
          <a:srcRect l="0" t="0" r="35733" b="0"/>
          <a:stretch/>
        </p:blipFill>
        <p:spPr>
          <a:xfrm>
            <a:off x="579240" y="1191600"/>
            <a:ext cx="8528400" cy="3096000"/>
          </a:xfrm>
          <a:prstGeom prst="rect">
            <a:avLst/>
          </a:prstGeom>
          <a:ln>
            <a:noFill/>
          </a:ln>
        </p:spPr>
      </p:pic>
      <p:sp>
        <p:nvSpPr>
          <p:cNvPr id="153" name="CustomShape 5"/>
          <p:cNvSpPr/>
          <p:nvPr/>
        </p:nvSpPr>
        <p:spPr>
          <a:xfrm>
            <a:off x="457200" y="2651760"/>
            <a:ext cx="9052200" cy="137124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54" name="" descr=""/>
          <p:cNvPicPr/>
          <p:nvPr/>
        </p:nvPicPr>
        <p:blipFill>
          <a:blip r:embed="rId4"/>
          <a:srcRect l="64449" t="0" r="644" b="43563"/>
          <a:stretch/>
        </p:blipFill>
        <p:spPr>
          <a:xfrm>
            <a:off x="536760" y="3749400"/>
            <a:ext cx="4674600" cy="1772640"/>
          </a:xfrm>
          <a:prstGeom prst="rect">
            <a:avLst/>
          </a:prstGeom>
          <a:ln>
            <a:noFill/>
          </a:ln>
        </p:spPr>
      </p:pic>
      <p:sp>
        <p:nvSpPr>
          <p:cNvPr id="155" name="CustomShape 6"/>
          <p:cNvSpPr/>
          <p:nvPr/>
        </p:nvSpPr>
        <p:spPr>
          <a:xfrm flipV="1">
            <a:off x="1116720" y="5211720"/>
            <a:ext cx="767160" cy="1825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7"/>
          <p:cNvSpPr/>
          <p:nvPr/>
        </p:nvSpPr>
        <p:spPr>
          <a:xfrm flipV="1">
            <a:off x="1518480" y="4023000"/>
            <a:ext cx="365400" cy="7311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57" name="" descr=""/>
          <p:cNvPicPr/>
          <p:nvPr/>
        </p:nvPicPr>
        <p:blipFill>
          <a:blip r:embed="rId5"/>
          <a:srcRect l="64449" t="61105" r="644" b="1066"/>
          <a:stretch/>
        </p:blipFill>
        <p:spPr>
          <a:xfrm>
            <a:off x="5356080" y="3801600"/>
            <a:ext cx="4674600" cy="1188000"/>
          </a:xfrm>
          <a:prstGeom prst="rect">
            <a:avLst/>
          </a:prstGeom>
          <a:ln>
            <a:noFill/>
          </a:ln>
        </p:spPr>
      </p:pic>
      <p:sp>
        <p:nvSpPr>
          <p:cNvPr id="158" name="CustomShape 8"/>
          <p:cNvSpPr/>
          <p:nvPr/>
        </p:nvSpPr>
        <p:spPr>
          <a:xfrm flipV="1">
            <a:off x="5963040" y="4058640"/>
            <a:ext cx="767160" cy="1825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9"/>
          <p:cNvSpPr/>
          <p:nvPr/>
        </p:nvSpPr>
        <p:spPr>
          <a:xfrm flipV="1">
            <a:off x="5855040" y="4490640"/>
            <a:ext cx="767160" cy="1825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10"/>
          <p:cNvSpPr/>
          <p:nvPr/>
        </p:nvSpPr>
        <p:spPr>
          <a:xfrm flipV="1">
            <a:off x="5747040" y="4705920"/>
            <a:ext cx="2847960" cy="1825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3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-US" sz="4400" spc="-1" strike="noStrike">
                <a:latin typeface="Arial"/>
              </a:rPr>
              <a:t>Aft naam s ien dyr Mosen wider ab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1"/>
          <a:srcRect l="0" t="0" r="35717" b="85181"/>
          <a:stretch/>
        </p:blipFill>
        <p:spPr>
          <a:xfrm>
            <a:off x="548640" y="1165680"/>
            <a:ext cx="8618400" cy="479520"/>
          </a:xfrm>
          <a:prstGeom prst="rect">
            <a:avLst/>
          </a:prstGeom>
          <a:ln>
            <a:noFill/>
          </a:ln>
        </p:spPr>
      </p:pic>
      <p:pic>
        <p:nvPicPr>
          <p:cNvPr id="165" name="" descr=""/>
          <p:cNvPicPr/>
          <p:nvPr/>
        </p:nvPicPr>
        <p:blipFill>
          <a:blip r:embed="rId2"/>
          <a:srcRect l="0" t="0" r="35487" b="0"/>
          <a:stretch/>
        </p:blipFill>
        <p:spPr>
          <a:xfrm>
            <a:off x="536760" y="1152720"/>
            <a:ext cx="8639640" cy="3142440"/>
          </a:xfrm>
          <a:prstGeom prst="rect">
            <a:avLst/>
          </a:prstGeom>
          <a:ln>
            <a:noFill/>
          </a:ln>
        </p:spPr>
      </p:pic>
      <p:sp>
        <p:nvSpPr>
          <p:cNvPr id="166" name="CustomShape 4"/>
          <p:cNvSpPr/>
          <p:nvPr/>
        </p:nvSpPr>
        <p:spPr>
          <a:xfrm>
            <a:off x="0" y="2560320"/>
            <a:ext cx="9052200" cy="15541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67" name="" descr=""/>
          <p:cNvPicPr/>
          <p:nvPr/>
        </p:nvPicPr>
        <p:blipFill>
          <a:blip r:embed="rId3"/>
          <a:srcRect l="0" t="0" r="35733" b="0"/>
          <a:stretch/>
        </p:blipFill>
        <p:spPr>
          <a:xfrm>
            <a:off x="579240" y="1191600"/>
            <a:ext cx="8528400" cy="3096000"/>
          </a:xfrm>
          <a:prstGeom prst="rect">
            <a:avLst/>
          </a:prstGeom>
          <a:ln>
            <a:noFill/>
          </a:ln>
        </p:spPr>
      </p:pic>
      <p:sp>
        <p:nvSpPr>
          <p:cNvPr id="168" name="CustomShape 5"/>
          <p:cNvSpPr/>
          <p:nvPr/>
        </p:nvSpPr>
        <p:spPr>
          <a:xfrm>
            <a:off x="457200" y="2834640"/>
            <a:ext cx="9052200" cy="11883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69" name="" descr=""/>
          <p:cNvPicPr/>
          <p:nvPr/>
        </p:nvPicPr>
        <p:blipFill>
          <a:blip r:embed="rId4"/>
          <a:srcRect l="64449" t="0" r="644" b="43563"/>
          <a:stretch/>
        </p:blipFill>
        <p:spPr>
          <a:xfrm>
            <a:off x="536760" y="3749400"/>
            <a:ext cx="4674600" cy="1772640"/>
          </a:xfrm>
          <a:prstGeom prst="rect">
            <a:avLst/>
          </a:prstGeom>
          <a:ln>
            <a:noFill/>
          </a:ln>
        </p:spPr>
      </p:pic>
      <p:sp>
        <p:nvSpPr>
          <p:cNvPr id="170" name="CustomShape 6"/>
          <p:cNvSpPr/>
          <p:nvPr/>
        </p:nvSpPr>
        <p:spPr>
          <a:xfrm flipV="1">
            <a:off x="1116720" y="5211720"/>
            <a:ext cx="767160" cy="1825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7"/>
          <p:cNvSpPr/>
          <p:nvPr/>
        </p:nvSpPr>
        <p:spPr>
          <a:xfrm flipV="1">
            <a:off x="1665360" y="4023000"/>
            <a:ext cx="254520" cy="7311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72" name="" descr=""/>
          <p:cNvPicPr/>
          <p:nvPr/>
        </p:nvPicPr>
        <p:blipFill>
          <a:blip r:embed="rId5"/>
          <a:srcRect l="64449" t="61105" r="644" b="1066"/>
          <a:stretch/>
        </p:blipFill>
        <p:spPr>
          <a:xfrm>
            <a:off x="5356080" y="3801600"/>
            <a:ext cx="4674600" cy="1188000"/>
          </a:xfrm>
          <a:prstGeom prst="rect">
            <a:avLst/>
          </a:prstGeom>
          <a:ln>
            <a:noFill/>
          </a:ln>
        </p:spPr>
      </p:pic>
      <p:sp>
        <p:nvSpPr>
          <p:cNvPr id="173" name="CustomShape 8"/>
          <p:cNvSpPr/>
          <p:nvPr/>
        </p:nvSpPr>
        <p:spPr>
          <a:xfrm flipV="1">
            <a:off x="5963040" y="4058640"/>
            <a:ext cx="767160" cy="1825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9"/>
          <p:cNvSpPr/>
          <p:nvPr/>
        </p:nvSpPr>
        <p:spPr>
          <a:xfrm flipV="1">
            <a:off x="5999040" y="4490640"/>
            <a:ext cx="587160" cy="1825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10"/>
          <p:cNvSpPr/>
          <p:nvPr/>
        </p:nvSpPr>
        <p:spPr>
          <a:xfrm flipV="1">
            <a:off x="5747040" y="4705920"/>
            <a:ext cx="2847960" cy="1825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3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-US" sz="4400" spc="-1" strike="noStrike">
                <a:latin typeface="Arial"/>
              </a:rPr>
              <a:t>Aft naam s ien dyr Mosen wider ab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1"/>
          <a:srcRect l="0" t="0" r="35717" b="85181"/>
          <a:stretch/>
        </p:blipFill>
        <p:spPr>
          <a:xfrm>
            <a:off x="548640" y="1165680"/>
            <a:ext cx="8618400" cy="479520"/>
          </a:xfrm>
          <a:prstGeom prst="rect">
            <a:avLst/>
          </a:prstGeom>
          <a:ln>
            <a:noFill/>
          </a:ln>
        </p:spPr>
      </p:pic>
      <p:pic>
        <p:nvPicPr>
          <p:cNvPr id="180" name="" descr=""/>
          <p:cNvPicPr/>
          <p:nvPr/>
        </p:nvPicPr>
        <p:blipFill>
          <a:blip r:embed="rId2"/>
          <a:srcRect l="0" t="0" r="35487" b="0"/>
          <a:stretch/>
        </p:blipFill>
        <p:spPr>
          <a:xfrm>
            <a:off x="536760" y="1152720"/>
            <a:ext cx="8639640" cy="3142440"/>
          </a:xfrm>
          <a:prstGeom prst="rect">
            <a:avLst/>
          </a:prstGeom>
          <a:ln>
            <a:noFill/>
          </a:ln>
        </p:spPr>
      </p:pic>
      <p:sp>
        <p:nvSpPr>
          <p:cNvPr id="181" name="CustomShape 4"/>
          <p:cNvSpPr/>
          <p:nvPr/>
        </p:nvSpPr>
        <p:spPr>
          <a:xfrm>
            <a:off x="0" y="2560320"/>
            <a:ext cx="9052200" cy="15541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82" name="" descr=""/>
          <p:cNvPicPr/>
          <p:nvPr/>
        </p:nvPicPr>
        <p:blipFill>
          <a:blip r:embed="rId3"/>
          <a:srcRect l="0" t="0" r="35733" b="0"/>
          <a:stretch/>
        </p:blipFill>
        <p:spPr>
          <a:xfrm>
            <a:off x="579240" y="1191600"/>
            <a:ext cx="8528400" cy="3096000"/>
          </a:xfrm>
          <a:prstGeom prst="rect">
            <a:avLst/>
          </a:prstGeom>
          <a:ln>
            <a:noFill/>
          </a:ln>
        </p:spPr>
      </p:pic>
      <p:sp>
        <p:nvSpPr>
          <p:cNvPr id="183" name="CustomShape 5"/>
          <p:cNvSpPr/>
          <p:nvPr/>
        </p:nvSpPr>
        <p:spPr>
          <a:xfrm>
            <a:off x="457200" y="3108960"/>
            <a:ext cx="9052200" cy="91404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84" name="" descr=""/>
          <p:cNvPicPr/>
          <p:nvPr/>
        </p:nvPicPr>
        <p:blipFill>
          <a:blip r:embed="rId4"/>
          <a:srcRect l="64449" t="0" r="644" b="43563"/>
          <a:stretch/>
        </p:blipFill>
        <p:spPr>
          <a:xfrm>
            <a:off x="536760" y="3749400"/>
            <a:ext cx="4674600" cy="1772640"/>
          </a:xfrm>
          <a:prstGeom prst="rect">
            <a:avLst/>
          </a:prstGeom>
          <a:ln>
            <a:noFill/>
          </a:ln>
        </p:spPr>
      </p:pic>
      <p:sp>
        <p:nvSpPr>
          <p:cNvPr id="185" name="CustomShape 6"/>
          <p:cNvSpPr/>
          <p:nvPr/>
        </p:nvSpPr>
        <p:spPr>
          <a:xfrm flipV="1">
            <a:off x="1116720" y="5211720"/>
            <a:ext cx="767160" cy="1825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86" name="" descr=""/>
          <p:cNvPicPr/>
          <p:nvPr/>
        </p:nvPicPr>
        <p:blipFill>
          <a:blip r:embed="rId5"/>
          <a:srcRect l="64449" t="61105" r="644" b="1066"/>
          <a:stretch/>
        </p:blipFill>
        <p:spPr>
          <a:xfrm>
            <a:off x="5356080" y="3801600"/>
            <a:ext cx="4674600" cy="1188000"/>
          </a:xfrm>
          <a:prstGeom prst="rect">
            <a:avLst/>
          </a:prstGeom>
          <a:ln>
            <a:noFill/>
          </a:ln>
        </p:spPr>
      </p:pic>
      <p:sp>
        <p:nvSpPr>
          <p:cNvPr id="187" name="CustomShape 7"/>
          <p:cNvSpPr/>
          <p:nvPr/>
        </p:nvSpPr>
        <p:spPr>
          <a:xfrm flipV="1">
            <a:off x="5999040" y="4490640"/>
            <a:ext cx="587160" cy="1825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8"/>
          <p:cNvSpPr/>
          <p:nvPr/>
        </p:nvSpPr>
        <p:spPr>
          <a:xfrm flipV="1">
            <a:off x="5747040" y="4705920"/>
            <a:ext cx="2847960" cy="1825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3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-US" sz="4400" spc="-1" strike="noStrike">
                <a:latin typeface="Arial"/>
              </a:rPr>
              <a:t>Aft naam s ien dyr Mosen wider ab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92" name="" descr=""/>
          <p:cNvPicPr/>
          <p:nvPr/>
        </p:nvPicPr>
        <p:blipFill>
          <a:blip r:embed="rId1"/>
          <a:srcRect l="0" t="0" r="35717" b="85181"/>
          <a:stretch/>
        </p:blipFill>
        <p:spPr>
          <a:xfrm>
            <a:off x="548640" y="1165680"/>
            <a:ext cx="8618400" cy="479520"/>
          </a:xfrm>
          <a:prstGeom prst="rect">
            <a:avLst/>
          </a:prstGeom>
          <a:ln>
            <a:noFill/>
          </a:ln>
        </p:spPr>
      </p:pic>
      <p:pic>
        <p:nvPicPr>
          <p:cNvPr id="193" name="" descr=""/>
          <p:cNvPicPr/>
          <p:nvPr/>
        </p:nvPicPr>
        <p:blipFill>
          <a:blip r:embed="rId2"/>
          <a:srcRect l="0" t="0" r="35487" b="0"/>
          <a:stretch/>
        </p:blipFill>
        <p:spPr>
          <a:xfrm>
            <a:off x="536760" y="1152720"/>
            <a:ext cx="8639640" cy="3142440"/>
          </a:xfrm>
          <a:prstGeom prst="rect">
            <a:avLst/>
          </a:prstGeom>
          <a:ln>
            <a:noFill/>
          </a:ln>
        </p:spPr>
      </p:pic>
      <p:sp>
        <p:nvSpPr>
          <p:cNvPr id="194" name="CustomShape 4"/>
          <p:cNvSpPr/>
          <p:nvPr/>
        </p:nvSpPr>
        <p:spPr>
          <a:xfrm>
            <a:off x="0" y="2560320"/>
            <a:ext cx="9052200" cy="15541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95" name="" descr=""/>
          <p:cNvPicPr/>
          <p:nvPr/>
        </p:nvPicPr>
        <p:blipFill>
          <a:blip r:embed="rId3"/>
          <a:srcRect l="0" t="0" r="35733" b="0"/>
          <a:stretch/>
        </p:blipFill>
        <p:spPr>
          <a:xfrm>
            <a:off x="579240" y="1191600"/>
            <a:ext cx="8528400" cy="3096000"/>
          </a:xfrm>
          <a:prstGeom prst="rect">
            <a:avLst/>
          </a:prstGeom>
          <a:ln>
            <a:noFill/>
          </a:ln>
        </p:spPr>
      </p:pic>
      <p:sp>
        <p:nvSpPr>
          <p:cNvPr id="196" name="CustomShape 5"/>
          <p:cNvSpPr/>
          <p:nvPr/>
        </p:nvSpPr>
        <p:spPr>
          <a:xfrm>
            <a:off x="457200" y="3311280"/>
            <a:ext cx="9052200" cy="6397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97" name="" descr=""/>
          <p:cNvPicPr/>
          <p:nvPr/>
        </p:nvPicPr>
        <p:blipFill>
          <a:blip r:embed="rId4"/>
          <a:srcRect l="64449" t="0" r="644" b="43563"/>
          <a:stretch/>
        </p:blipFill>
        <p:spPr>
          <a:xfrm>
            <a:off x="536760" y="3749400"/>
            <a:ext cx="4674600" cy="1772640"/>
          </a:xfrm>
          <a:prstGeom prst="rect">
            <a:avLst/>
          </a:prstGeom>
          <a:ln>
            <a:noFill/>
          </a:ln>
        </p:spPr>
      </p:pic>
      <p:pic>
        <p:nvPicPr>
          <p:cNvPr id="198" name="" descr=""/>
          <p:cNvPicPr/>
          <p:nvPr/>
        </p:nvPicPr>
        <p:blipFill>
          <a:blip r:embed="rId5"/>
          <a:srcRect l="64449" t="61105" r="644" b="1066"/>
          <a:stretch/>
        </p:blipFill>
        <p:spPr>
          <a:xfrm>
            <a:off x="5356080" y="3801960"/>
            <a:ext cx="4674600" cy="1188000"/>
          </a:xfrm>
          <a:prstGeom prst="rect">
            <a:avLst/>
          </a:prstGeom>
          <a:ln>
            <a:noFill/>
          </a:ln>
        </p:spPr>
      </p:pic>
      <p:sp>
        <p:nvSpPr>
          <p:cNvPr id="199" name="CustomShape 6"/>
          <p:cNvSpPr/>
          <p:nvPr/>
        </p:nvSpPr>
        <p:spPr>
          <a:xfrm flipV="1">
            <a:off x="6217920" y="4491000"/>
            <a:ext cx="368280" cy="1825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7"/>
          <p:cNvSpPr/>
          <p:nvPr/>
        </p:nvSpPr>
        <p:spPr>
          <a:xfrm flipV="1">
            <a:off x="5747040" y="4706280"/>
            <a:ext cx="2847960" cy="1825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3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-US" sz="4400" spc="-1" strike="noStrike">
                <a:latin typeface="Arial"/>
              </a:rPr>
              <a:t>Aft naam s ien dyr Mosen wider ab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04" name="" descr=""/>
          <p:cNvPicPr/>
          <p:nvPr/>
        </p:nvPicPr>
        <p:blipFill>
          <a:blip r:embed="rId1"/>
          <a:srcRect l="0" t="0" r="35717" b="85181"/>
          <a:stretch/>
        </p:blipFill>
        <p:spPr>
          <a:xfrm>
            <a:off x="548640" y="1165680"/>
            <a:ext cx="8618400" cy="479520"/>
          </a:xfrm>
          <a:prstGeom prst="rect">
            <a:avLst/>
          </a:prstGeom>
          <a:ln>
            <a:noFill/>
          </a:ln>
        </p:spPr>
      </p:pic>
      <p:pic>
        <p:nvPicPr>
          <p:cNvPr id="205" name="" descr=""/>
          <p:cNvPicPr/>
          <p:nvPr/>
        </p:nvPicPr>
        <p:blipFill>
          <a:blip r:embed="rId2"/>
          <a:srcRect l="0" t="0" r="35487" b="0"/>
          <a:stretch/>
        </p:blipFill>
        <p:spPr>
          <a:xfrm>
            <a:off x="536760" y="1152720"/>
            <a:ext cx="8639640" cy="3142440"/>
          </a:xfrm>
          <a:prstGeom prst="rect">
            <a:avLst/>
          </a:prstGeom>
          <a:ln>
            <a:noFill/>
          </a:ln>
        </p:spPr>
      </p:pic>
      <p:sp>
        <p:nvSpPr>
          <p:cNvPr id="206" name="CustomShape 4"/>
          <p:cNvSpPr/>
          <p:nvPr/>
        </p:nvSpPr>
        <p:spPr>
          <a:xfrm>
            <a:off x="0" y="2560320"/>
            <a:ext cx="9052200" cy="15541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207" name="" descr=""/>
          <p:cNvPicPr/>
          <p:nvPr/>
        </p:nvPicPr>
        <p:blipFill>
          <a:blip r:embed="rId3"/>
          <a:srcRect l="0" t="0" r="35733" b="0"/>
          <a:stretch/>
        </p:blipFill>
        <p:spPr>
          <a:xfrm>
            <a:off x="579240" y="1191600"/>
            <a:ext cx="8528400" cy="3096000"/>
          </a:xfrm>
          <a:prstGeom prst="rect">
            <a:avLst/>
          </a:prstGeom>
          <a:ln>
            <a:noFill/>
          </a:ln>
        </p:spPr>
      </p:pic>
      <p:sp>
        <p:nvSpPr>
          <p:cNvPr id="208" name="CustomShape 5"/>
          <p:cNvSpPr/>
          <p:nvPr/>
        </p:nvSpPr>
        <p:spPr>
          <a:xfrm>
            <a:off x="457200" y="3311280"/>
            <a:ext cx="9052200" cy="6397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209" name="" descr=""/>
          <p:cNvPicPr/>
          <p:nvPr/>
        </p:nvPicPr>
        <p:blipFill>
          <a:blip r:embed="rId4"/>
          <a:srcRect l="64449" t="0" r="644" b="43563"/>
          <a:stretch/>
        </p:blipFill>
        <p:spPr>
          <a:xfrm>
            <a:off x="536760" y="3749400"/>
            <a:ext cx="4674600" cy="1772640"/>
          </a:xfrm>
          <a:prstGeom prst="rect">
            <a:avLst/>
          </a:prstGeom>
          <a:ln>
            <a:noFill/>
          </a:ln>
        </p:spPr>
      </p:pic>
      <p:pic>
        <p:nvPicPr>
          <p:cNvPr id="210" name="" descr=""/>
          <p:cNvPicPr/>
          <p:nvPr/>
        </p:nvPicPr>
        <p:blipFill>
          <a:blip r:embed="rId5"/>
          <a:srcRect l="64449" t="61105" r="644" b="1066"/>
          <a:stretch/>
        </p:blipFill>
        <p:spPr>
          <a:xfrm>
            <a:off x="5356080" y="3801960"/>
            <a:ext cx="4674600" cy="1188000"/>
          </a:xfrm>
          <a:prstGeom prst="rect">
            <a:avLst/>
          </a:prstGeom>
          <a:ln>
            <a:noFill/>
          </a:ln>
        </p:spPr>
      </p:pic>
      <p:sp>
        <p:nvSpPr>
          <p:cNvPr id="211" name="CustomShape 6"/>
          <p:cNvSpPr/>
          <p:nvPr/>
        </p:nvSpPr>
        <p:spPr>
          <a:xfrm flipV="1">
            <a:off x="6217920" y="4491000"/>
            <a:ext cx="368280" cy="1825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7"/>
          <p:cNvSpPr/>
          <p:nvPr/>
        </p:nvSpPr>
        <p:spPr>
          <a:xfrm flipV="1">
            <a:off x="5747040" y="4706280"/>
            <a:ext cx="2847960" cy="1825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8"/>
          <p:cNvSpPr/>
          <p:nvPr/>
        </p:nvSpPr>
        <p:spPr>
          <a:xfrm>
            <a:off x="457200" y="1554480"/>
            <a:ext cx="8719200" cy="1919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9"/>
          <p:cNvSpPr/>
          <p:nvPr/>
        </p:nvSpPr>
        <p:spPr>
          <a:xfrm>
            <a:off x="1188720" y="1554480"/>
            <a:ext cx="5861880" cy="188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Verschiedene Auswahlprinzipien sind möglich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- naiv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einfache Mehrheit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- gewichtet*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Gewichtung =&gt; Summe =&gt; Maximum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* </a:t>
            </a:r>
            <a:r>
              <a:rPr b="0" lang="en-US" sz="1400" spc="-1" strike="noStrike">
                <a:latin typeface="Arial"/>
              </a:rPr>
              <a:t>wir haben keine Trainingsdaten, um Gewichte zu lernen)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- hierarchisch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für jeden vorausgesagten Kandidaten,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wähle denjenigen, der am seltensten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kontraindiziert ist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3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-US" sz="4400" spc="-1" strike="noStrike">
                <a:latin typeface="Arial"/>
              </a:rPr>
              <a:t>Aft naam s ien dyr Mosen wider ab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18" name="" descr=""/>
          <p:cNvPicPr/>
          <p:nvPr/>
        </p:nvPicPr>
        <p:blipFill>
          <a:blip r:embed="rId1"/>
          <a:srcRect l="0" t="0" r="35717" b="85181"/>
          <a:stretch/>
        </p:blipFill>
        <p:spPr>
          <a:xfrm>
            <a:off x="548640" y="1165680"/>
            <a:ext cx="8618400" cy="479520"/>
          </a:xfrm>
          <a:prstGeom prst="rect">
            <a:avLst/>
          </a:prstGeom>
          <a:ln>
            <a:noFill/>
          </a:ln>
        </p:spPr>
      </p:pic>
      <p:pic>
        <p:nvPicPr>
          <p:cNvPr id="219" name="" descr=""/>
          <p:cNvPicPr/>
          <p:nvPr/>
        </p:nvPicPr>
        <p:blipFill>
          <a:blip r:embed="rId2"/>
          <a:srcRect l="0" t="0" r="35487" b="0"/>
          <a:stretch/>
        </p:blipFill>
        <p:spPr>
          <a:xfrm>
            <a:off x="536760" y="1152720"/>
            <a:ext cx="8639640" cy="3142440"/>
          </a:xfrm>
          <a:prstGeom prst="rect">
            <a:avLst/>
          </a:prstGeom>
          <a:ln>
            <a:noFill/>
          </a:ln>
        </p:spPr>
      </p:pic>
      <p:sp>
        <p:nvSpPr>
          <p:cNvPr id="220" name="CustomShape 4"/>
          <p:cNvSpPr/>
          <p:nvPr/>
        </p:nvSpPr>
        <p:spPr>
          <a:xfrm>
            <a:off x="0" y="2560320"/>
            <a:ext cx="9052200" cy="15541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221" name="" descr=""/>
          <p:cNvPicPr/>
          <p:nvPr/>
        </p:nvPicPr>
        <p:blipFill>
          <a:blip r:embed="rId3"/>
          <a:srcRect l="0" t="0" r="35733" b="0"/>
          <a:stretch/>
        </p:blipFill>
        <p:spPr>
          <a:xfrm>
            <a:off x="579240" y="1191600"/>
            <a:ext cx="8528400" cy="3096000"/>
          </a:xfrm>
          <a:prstGeom prst="rect">
            <a:avLst/>
          </a:prstGeom>
          <a:ln>
            <a:noFill/>
          </a:ln>
        </p:spPr>
      </p:pic>
      <p:sp>
        <p:nvSpPr>
          <p:cNvPr id="222" name="CustomShape 5"/>
          <p:cNvSpPr/>
          <p:nvPr/>
        </p:nvSpPr>
        <p:spPr>
          <a:xfrm>
            <a:off x="457200" y="3311280"/>
            <a:ext cx="9052200" cy="6397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223" name="" descr=""/>
          <p:cNvPicPr/>
          <p:nvPr/>
        </p:nvPicPr>
        <p:blipFill>
          <a:blip r:embed="rId4"/>
          <a:srcRect l="64449" t="0" r="644" b="43563"/>
          <a:stretch/>
        </p:blipFill>
        <p:spPr>
          <a:xfrm>
            <a:off x="536760" y="3749400"/>
            <a:ext cx="4674600" cy="1772640"/>
          </a:xfrm>
          <a:prstGeom prst="rect">
            <a:avLst/>
          </a:prstGeom>
          <a:ln>
            <a:noFill/>
          </a:ln>
        </p:spPr>
      </p:pic>
      <p:sp>
        <p:nvSpPr>
          <p:cNvPr id="224" name="CustomShape 6"/>
          <p:cNvSpPr/>
          <p:nvPr/>
        </p:nvSpPr>
        <p:spPr>
          <a:xfrm flipV="1">
            <a:off x="6217920" y="4491000"/>
            <a:ext cx="368280" cy="1825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7"/>
          <p:cNvSpPr/>
          <p:nvPr/>
        </p:nvSpPr>
        <p:spPr>
          <a:xfrm flipV="1">
            <a:off x="5747040" y="4706280"/>
            <a:ext cx="2847960" cy="1825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8"/>
          <p:cNvSpPr/>
          <p:nvPr/>
        </p:nvSpPr>
        <p:spPr>
          <a:xfrm>
            <a:off x="457200" y="1554480"/>
            <a:ext cx="8719200" cy="1919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9"/>
          <p:cNvSpPr/>
          <p:nvPr/>
        </p:nvSpPr>
        <p:spPr>
          <a:xfrm>
            <a:off x="1188720" y="1554480"/>
            <a:ext cx="5989680" cy="188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- naiv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einfache Mehrheit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- hierarchisch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für jeden vorausgesagten Kandidaten,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wähle denjenigen, der am seltensten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kontraindiziert ist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8" name="CustomShape 10"/>
          <p:cNvSpPr/>
          <p:nvPr/>
        </p:nvSpPr>
        <p:spPr>
          <a:xfrm>
            <a:off x="5868720" y="3696480"/>
            <a:ext cx="46080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naiv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9" name="CustomShape 11"/>
          <p:cNvSpPr/>
          <p:nvPr/>
        </p:nvSpPr>
        <p:spPr>
          <a:xfrm>
            <a:off x="5977080" y="3984840"/>
            <a:ext cx="26568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0" name="CustomShape 12"/>
          <p:cNvSpPr/>
          <p:nvPr/>
        </p:nvSpPr>
        <p:spPr>
          <a:xfrm>
            <a:off x="5977800" y="4453560"/>
            <a:ext cx="26568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1" name="CustomShape 13"/>
          <p:cNvSpPr/>
          <p:nvPr/>
        </p:nvSpPr>
        <p:spPr>
          <a:xfrm>
            <a:off x="5966640" y="4224240"/>
            <a:ext cx="26568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2" name="CustomShape 14"/>
          <p:cNvSpPr/>
          <p:nvPr/>
        </p:nvSpPr>
        <p:spPr>
          <a:xfrm>
            <a:off x="5977440" y="4669200"/>
            <a:ext cx="26568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3" name="CustomShape 15"/>
          <p:cNvSpPr/>
          <p:nvPr/>
        </p:nvSpPr>
        <p:spPr>
          <a:xfrm>
            <a:off x="5977800" y="4921560"/>
            <a:ext cx="26568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4" name="CustomShape 16"/>
          <p:cNvSpPr/>
          <p:nvPr/>
        </p:nvSpPr>
        <p:spPr>
          <a:xfrm>
            <a:off x="5942160" y="5137920"/>
            <a:ext cx="39384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n/a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5" name="CustomShape 17"/>
          <p:cNvSpPr/>
          <p:nvPr/>
        </p:nvSpPr>
        <p:spPr>
          <a:xfrm>
            <a:off x="5977800" y="4485240"/>
            <a:ext cx="265680" cy="1861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18"/>
          <p:cNvSpPr/>
          <p:nvPr/>
        </p:nvSpPr>
        <p:spPr>
          <a:xfrm flipV="1">
            <a:off x="7046280" y="4491360"/>
            <a:ext cx="368280" cy="1825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19"/>
          <p:cNvSpPr/>
          <p:nvPr/>
        </p:nvSpPr>
        <p:spPr>
          <a:xfrm>
            <a:off x="6445080" y="3696840"/>
            <a:ext cx="109944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vorausgesagt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8" name="CustomShape 20"/>
          <p:cNvSpPr/>
          <p:nvPr/>
        </p:nvSpPr>
        <p:spPr>
          <a:xfrm>
            <a:off x="6805440" y="3985200"/>
            <a:ext cx="44244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&gt;=1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9" name="CustomShape 21"/>
          <p:cNvSpPr/>
          <p:nvPr/>
        </p:nvSpPr>
        <p:spPr>
          <a:xfrm>
            <a:off x="6806160" y="4453920"/>
            <a:ext cx="44244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&gt;=1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0" name="CustomShape 22"/>
          <p:cNvSpPr/>
          <p:nvPr/>
        </p:nvSpPr>
        <p:spPr>
          <a:xfrm>
            <a:off x="6795000" y="4224600"/>
            <a:ext cx="44244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&gt;=1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1" name="CustomShape 23"/>
          <p:cNvSpPr/>
          <p:nvPr/>
        </p:nvSpPr>
        <p:spPr>
          <a:xfrm>
            <a:off x="6805800" y="4669560"/>
            <a:ext cx="44244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&gt;=1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2" name="CustomShape 24"/>
          <p:cNvSpPr/>
          <p:nvPr/>
        </p:nvSpPr>
        <p:spPr>
          <a:xfrm>
            <a:off x="6806160" y="4921920"/>
            <a:ext cx="44244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&gt;=1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3" name="CustomShape 25"/>
          <p:cNvSpPr/>
          <p:nvPr/>
        </p:nvSpPr>
        <p:spPr>
          <a:xfrm>
            <a:off x="6806520" y="5138280"/>
            <a:ext cx="39384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n/a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4" name="CustomShape 26"/>
          <p:cNvSpPr/>
          <p:nvPr/>
        </p:nvSpPr>
        <p:spPr>
          <a:xfrm>
            <a:off x="7814160" y="4485600"/>
            <a:ext cx="265680" cy="1861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27"/>
          <p:cNvSpPr/>
          <p:nvPr/>
        </p:nvSpPr>
        <p:spPr>
          <a:xfrm>
            <a:off x="7453440" y="3697200"/>
            <a:ext cx="113148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kontraindiziert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6" name="CustomShape 28"/>
          <p:cNvSpPr/>
          <p:nvPr/>
        </p:nvSpPr>
        <p:spPr>
          <a:xfrm>
            <a:off x="7813800" y="3985200"/>
            <a:ext cx="26568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4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7" name="CustomShape 29"/>
          <p:cNvSpPr/>
          <p:nvPr/>
        </p:nvSpPr>
        <p:spPr>
          <a:xfrm>
            <a:off x="7814520" y="4453920"/>
            <a:ext cx="26568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8" name="CustomShape 30"/>
          <p:cNvSpPr/>
          <p:nvPr/>
        </p:nvSpPr>
        <p:spPr>
          <a:xfrm>
            <a:off x="7803360" y="4224600"/>
            <a:ext cx="26568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9" name="CustomShape 31"/>
          <p:cNvSpPr/>
          <p:nvPr/>
        </p:nvSpPr>
        <p:spPr>
          <a:xfrm>
            <a:off x="7814160" y="4669560"/>
            <a:ext cx="26568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4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0" name="CustomShape 32"/>
          <p:cNvSpPr/>
          <p:nvPr/>
        </p:nvSpPr>
        <p:spPr>
          <a:xfrm>
            <a:off x="7814520" y="4921920"/>
            <a:ext cx="26568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4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1" name="CustomShape 33"/>
          <p:cNvSpPr/>
          <p:nvPr/>
        </p:nvSpPr>
        <p:spPr>
          <a:xfrm>
            <a:off x="7814880" y="5138280"/>
            <a:ext cx="39384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n/a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3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-US" sz="4400" spc="-1" strike="noStrike">
                <a:latin typeface="Arial"/>
              </a:rPr>
              <a:t>Aft naam s ien dyr Mosen wider ab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55" name="" descr=""/>
          <p:cNvPicPr/>
          <p:nvPr/>
        </p:nvPicPr>
        <p:blipFill>
          <a:blip r:embed="rId1"/>
          <a:srcRect l="0" t="0" r="35717" b="85181"/>
          <a:stretch/>
        </p:blipFill>
        <p:spPr>
          <a:xfrm>
            <a:off x="548640" y="1165680"/>
            <a:ext cx="8618400" cy="479520"/>
          </a:xfrm>
          <a:prstGeom prst="rect">
            <a:avLst/>
          </a:prstGeom>
          <a:ln>
            <a:noFill/>
          </a:ln>
        </p:spPr>
      </p:pic>
      <p:pic>
        <p:nvPicPr>
          <p:cNvPr id="256" name="" descr=""/>
          <p:cNvPicPr/>
          <p:nvPr/>
        </p:nvPicPr>
        <p:blipFill>
          <a:blip r:embed="rId2"/>
          <a:srcRect l="0" t="0" r="35487" b="0"/>
          <a:stretch/>
        </p:blipFill>
        <p:spPr>
          <a:xfrm>
            <a:off x="536760" y="1152720"/>
            <a:ext cx="8639640" cy="3142440"/>
          </a:xfrm>
          <a:prstGeom prst="rect">
            <a:avLst/>
          </a:prstGeom>
          <a:ln>
            <a:noFill/>
          </a:ln>
        </p:spPr>
      </p:pic>
      <p:sp>
        <p:nvSpPr>
          <p:cNvPr id="257" name="CustomShape 4"/>
          <p:cNvSpPr/>
          <p:nvPr/>
        </p:nvSpPr>
        <p:spPr>
          <a:xfrm>
            <a:off x="0" y="2560320"/>
            <a:ext cx="9052200" cy="15541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258" name="" descr=""/>
          <p:cNvPicPr/>
          <p:nvPr/>
        </p:nvPicPr>
        <p:blipFill>
          <a:blip r:embed="rId3"/>
          <a:srcRect l="0" t="0" r="35733" b="0"/>
          <a:stretch/>
        </p:blipFill>
        <p:spPr>
          <a:xfrm>
            <a:off x="579240" y="1191600"/>
            <a:ext cx="8528400" cy="3096000"/>
          </a:xfrm>
          <a:prstGeom prst="rect">
            <a:avLst/>
          </a:prstGeom>
          <a:ln>
            <a:noFill/>
          </a:ln>
        </p:spPr>
      </p:pic>
      <p:sp>
        <p:nvSpPr>
          <p:cNvPr id="259" name="CustomShape 5"/>
          <p:cNvSpPr/>
          <p:nvPr/>
        </p:nvSpPr>
        <p:spPr>
          <a:xfrm>
            <a:off x="457200" y="3311280"/>
            <a:ext cx="9052200" cy="6397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260" name="" descr=""/>
          <p:cNvPicPr/>
          <p:nvPr/>
        </p:nvPicPr>
        <p:blipFill>
          <a:blip r:embed="rId4"/>
          <a:srcRect l="64449" t="0" r="644" b="43563"/>
          <a:stretch/>
        </p:blipFill>
        <p:spPr>
          <a:xfrm>
            <a:off x="536760" y="3749400"/>
            <a:ext cx="4674600" cy="1772640"/>
          </a:xfrm>
          <a:prstGeom prst="rect">
            <a:avLst/>
          </a:prstGeom>
          <a:ln>
            <a:noFill/>
          </a:ln>
        </p:spPr>
      </p:pic>
      <p:sp>
        <p:nvSpPr>
          <p:cNvPr id="261" name="CustomShape 6"/>
          <p:cNvSpPr/>
          <p:nvPr/>
        </p:nvSpPr>
        <p:spPr>
          <a:xfrm flipV="1">
            <a:off x="6217920" y="4491000"/>
            <a:ext cx="368280" cy="1825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7"/>
          <p:cNvSpPr/>
          <p:nvPr/>
        </p:nvSpPr>
        <p:spPr>
          <a:xfrm flipV="1">
            <a:off x="5747040" y="4706280"/>
            <a:ext cx="2847960" cy="1825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8"/>
          <p:cNvSpPr/>
          <p:nvPr/>
        </p:nvSpPr>
        <p:spPr>
          <a:xfrm>
            <a:off x="457200" y="1554480"/>
            <a:ext cx="8719200" cy="1919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9"/>
          <p:cNvSpPr/>
          <p:nvPr/>
        </p:nvSpPr>
        <p:spPr>
          <a:xfrm>
            <a:off x="1188720" y="1554480"/>
            <a:ext cx="5989680" cy="188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- naiv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einfache Mehrheit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- hierarchisch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für jeden vorausgesagten Kandidaten,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wähle denjenigen, der am seltensten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kontraindiziert ist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5" name="CustomShape 10"/>
          <p:cNvSpPr/>
          <p:nvPr/>
        </p:nvSpPr>
        <p:spPr>
          <a:xfrm>
            <a:off x="5868720" y="3696480"/>
            <a:ext cx="46080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naiv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6" name="CustomShape 11"/>
          <p:cNvSpPr/>
          <p:nvPr/>
        </p:nvSpPr>
        <p:spPr>
          <a:xfrm>
            <a:off x="5977080" y="3984840"/>
            <a:ext cx="26568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7" name="CustomShape 12"/>
          <p:cNvSpPr/>
          <p:nvPr/>
        </p:nvSpPr>
        <p:spPr>
          <a:xfrm>
            <a:off x="5977800" y="4453560"/>
            <a:ext cx="26568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8" name="CustomShape 13"/>
          <p:cNvSpPr/>
          <p:nvPr/>
        </p:nvSpPr>
        <p:spPr>
          <a:xfrm>
            <a:off x="5966640" y="4224240"/>
            <a:ext cx="26568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9" name="CustomShape 14"/>
          <p:cNvSpPr/>
          <p:nvPr/>
        </p:nvSpPr>
        <p:spPr>
          <a:xfrm>
            <a:off x="5977440" y="4669200"/>
            <a:ext cx="26568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0" name="CustomShape 15"/>
          <p:cNvSpPr/>
          <p:nvPr/>
        </p:nvSpPr>
        <p:spPr>
          <a:xfrm>
            <a:off x="5977800" y="4921560"/>
            <a:ext cx="26568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1" name="CustomShape 16"/>
          <p:cNvSpPr/>
          <p:nvPr/>
        </p:nvSpPr>
        <p:spPr>
          <a:xfrm>
            <a:off x="5942160" y="5137920"/>
            <a:ext cx="39384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n/a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2" name="CustomShape 17"/>
          <p:cNvSpPr/>
          <p:nvPr/>
        </p:nvSpPr>
        <p:spPr>
          <a:xfrm>
            <a:off x="5977800" y="4485240"/>
            <a:ext cx="265680" cy="1861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18"/>
          <p:cNvSpPr/>
          <p:nvPr/>
        </p:nvSpPr>
        <p:spPr>
          <a:xfrm flipV="1">
            <a:off x="7046280" y="4491360"/>
            <a:ext cx="368280" cy="1825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19"/>
          <p:cNvSpPr/>
          <p:nvPr/>
        </p:nvSpPr>
        <p:spPr>
          <a:xfrm>
            <a:off x="6445080" y="3696840"/>
            <a:ext cx="109944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vorausgesagt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5" name="CustomShape 20"/>
          <p:cNvSpPr/>
          <p:nvPr/>
        </p:nvSpPr>
        <p:spPr>
          <a:xfrm>
            <a:off x="6805440" y="3985200"/>
            <a:ext cx="44244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&gt;=1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6" name="CustomShape 21"/>
          <p:cNvSpPr/>
          <p:nvPr/>
        </p:nvSpPr>
        <p:spPr>
          <a:xfrm>
            <a:off x="6806160" y="4453920"/>
            <a:ext cx="44244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&gt;=1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7" name="CustomShape 22"/>
          <p:cNvSpPr/>
          <p:nvPr/>
        </p:nvSpPr>
        <p:spPr>
          <a:xfrm>
            <a:off x="6795000" y="4224600"/>
            <a:ext cx="44244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&gt;=1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8" name="CustomShape 23"/>
          <p:cNvSpPr/>
          <p:nvPr/>
        </p:nvSpPr>
        <p:spPr>
          <a:xfrm>
            <a:off x="6805800" y="4669560"/>
            <a:ext cx="44244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&gt;=1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9" name="CustomShape 24"/>
          <p:cNvSpPr/>
          <p:nvPr/>
        </p:nvSpPr>
        <p:spPr>
          <a:xfrm>
            <a:off x="6806160" y="4921920"/>
            <a:ext cx="44244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&gt;=1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0" name="CustomShape 25"/>
          <p:cNvSpPr/>
          <p:nvPr/>
        </p:nvSpPr>
        <p:spPr>
          <a:xfrm>
            <a:off x="6806520" y="5138280"/>
            <a:ext cx="39384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n/a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1" name="CustomShape 26"/>
          <p:cNvSpPr/>
          <p:nvPr/>
        </p:nvSpPr>
        <p:spPr>
          <a:xfrm>
            <a:off x="7814160" y="4485600"/>
            <a:ext cx="265680" cy="1861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27"/>
          <p:cNvSpPr/>
          <p:nvPr/>
        </p:nvSpPr>
        <p:spPr>
          <a:xfrm>
            <a:off x="7453440" y="3697200"/>
            <a:ext cx="113148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kontraindiziert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3" name="CustomShape 28"/>
          <p:cNvSpPr/>
          <p:nvPr/>
        </p:nvSpPr>
        <p:spPr>
          <a:xfrm>
            <a:off x="7813800" y="3985200"/>
            <a:ext cx="26568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4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4" name="CustomShape 29"/>
          <p:cNvSpPr/>
          <p:nvPr/>
        </p:nvSpPr>
        <p:spPr>
          <a:xfrm>
            <a:off x="7814520" y="4453920"/>
            <a:ext cx="26568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5" name="CustomShape 30"/>
          <p:cNvSpPr/>
          <p:nvPr/>
        </p:nvSpPr>
        <p:spPr>
          <a:xfrm>
            <a:off x="7803360" y="4224600"/>
            <a:ext cx="26568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6" name="CustomShape 31"/>
          <p:cNvSpPr/>
          <p:nvPr/>
        </p:nvSpPr>
        <p:spPr>
          <a:xfrm>
            <a:off x="7814160" y="4669560"/>
            <a:ext cx="26568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4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7" name="CustomShape 32"/>
          <p:cNvSpPr/>
          <p:nvPr/>
        </p:nvSpPr>
        <p:spPr>
          <a:xfrm>
            <a:off x="7814520" y="4921920"/>
            <a:ext cx="26568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4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8" name="CustomShape 33"/>
          <p:cNvSpPr/>
          <p:nvPr/>
        </p:nvSpPr>
        <p:spPr>
          <a:xfrm>
            <a:off x="7814880" y="5138280"/>
            <a:ext cx="39384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n/a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9" name="CustomShape 34"/>
          <p:cNvSpPr/>
          <p:nvPr/>
        </p:nvSpPr>
        <p:spPr>
          <a:xfrm>
            <a:off x="7223760" y="1007640"/>
            <a:ext cx="2604960" cy="264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Selbst-Überwachung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- annotiere das Korpus mit einfachem Ensemble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- ermittle die Häufigkeit jeder Relation für jeden Marker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- wähle bei Gleichstand im Ensemble den häufigeren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0" name="CustomShape 35"/>
          <p:cNvSpPr/>
          <p:nvPr/>
        </p:nvSpPr>
        <p:spPr>
          <a:xfrm>
            <a:off x="8569440" y="3697560"/>
            <a:ext cx="132048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Korpushäufigkeit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1" name="CustomShape 36"/>
          <p:cNvSpPr/>
          <p:nvPr/>
        </p:nvSpPr>
        <p:spPr>
          <a:xfrm>
            <a:off x="9002160" y="3985200"/>
            <a:ext cx="26568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2" name="CustomShape 37"/>
          <p:cNvSpPr/>
          <p:nvPr/>
        </p:nvSpPr>
        <p:spPr>
          <a:xfrm>
            <a:off x="8919720" y="4224600"/>
            <a:ext cx="43632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171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3" name="CustomShape 38"/>
          <p:cNvSpPr/>
          <p:nvPr/>
        </p:nvSpPr>
        <p:spPr>
          <a:xfrm>
            <a:off x="9002520" y="4669560"/>
            <a:ext cx="26568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4" name="CustomShape 39"/>
          <p:cNvSpPr/>
          <p:nvPr/>
        </p:nvSpPr>
        <p:spPr>
          <a:xfrm>
            <a:off x="9002880" y="4921920"/>
            <a:ext cx="26568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5" name="CustomShape 40"/>
          <p:cNvSpPr/>
          <p:nvPr/>
        </p:nvSpPr>
        <p:spPr>
          <a:xfrm>
            <a:off x="9003240" y="5138280"/>
            <a:ext cx="39384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n/a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6" name="CustomShape 41"/>
          <p:cNvSpPr/>
          <p:nvPr/>
        </p:nvSpPr>
        <p:spPr>
          <a:xfrm>
            <a:off x="8966880" y="4454280"/>
            <a:ext cx="35100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73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Suche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4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Man kann aus einer Sprache die Plausibilität von Übersetzungen voraussagen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Man kann es aber auch umdrehen und den kürzesten Pfad ermitteln, über den zwei Übersetzungen verbunden sind</a:t>
            </a:r>
            <a:endParaRPr b="0" lang="en-US" sz="3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Das kann helfen, eine Diskursrelation zu disambiguieren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Selbstüberwachng wohl nicht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3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-US" sz="4400" spc="-1" strike="noStrike">
                <a:latin typeface="Arial"/>
              </a:rPr>
              <a:t>Aft naam s ien dyr Mosen wider ab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301" name="" descr=""/>
          <p:cNvPicPr/>
          <p:nvPr/>
        </p:nvPicPr>
        <p:blipFill>
          <a:blip r:embed="rId1"/>
          <a:srcRect l="0" t="0" r="35717" b="85181"/>
          <a:stretch/>
        </p:blipFill>
        <p:spPr>
          <a:xfrm>
            <a:off x="548640" y="1165680"/>
            <a:ext cx="8618400" cy="479520"/>
          </a:xfrm>
          <a:prstGeom prst="rect">
            <a:avLst/>
          </a:prstGeom>
          <a:ln>
            <a:noFill/>
          </a:ln>
        </p:spPr>
      </p:pic>
      <p:pic>
        <p:nvPicPr>
          <p:cNvPr id="302" name="" descr=""/>
          <p:cNvPicPr/>
          <p:nvPr/>
        </p:nvPicPr>
        <p:blipFill>
          <a:blip r:embed="rId2"/>
          <a:srcRect l="0" t="0" r="35487" b="0"/>
          <a:stretch/>
        </p:blipFill>
        <p:spPr>
          <a:xfrm>
            <a:off x="536760" y="1152720"/>
            <a:ext cx="8639640" cy="3142440"/>
          </a:xfrm>
          <a:prstGeom prst="rect">
            <a:avLst/>
          </a:prstGeom>
          <a:ln>
            <a:noFill/>
          </a:ln>
        </p:spPr>
      </p:pic>
      <p:sp>
        <p:nvSpPr>
          <p:cNvPr id="303" name="CustomShape 4"/>
          <p:cNvSpPr/>
          <p:nvPr/>
        </p:nvSpPr>
        <p:spPr>
          <a:xfrm>
            <a:off x="0" y="2560320"/>
            <a:ext cx="9052200" cy="15541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304" name="" descr=""/>
          <p:cNvPicPr/>
          <p:nvPr/>
        </p:nvPicPr>
        <p:blipFill>
          <a:blip r:embed="rId3"/>
          <a:srcRect l="0" t="0" r="35733" b="0"/>
          <a:stretch/>
        </p:blipFill>
        <p:spPr>
          <a:xfrm>
            <a:off x="579240" y="1191600"/>
            <a:ext cx="8528400" cy="3096000"/>
          </a:xfrm>
          <a:prstGeom prst="rect">
            <a:avLst/>
          </a:prstGeom>
          <a:ln>
            <a:noFill/>
          </a:ln>
        </p:spPr>
      </p:pic>
      <p:sp>
        <p:nvSpPr>
          <p:cNvPr id="305" name="CustomShape 5"/>
          <p:cNvSpPr/>
          <p:nvPr/>
        </p:nvSpPr>
        <p:spPr>
          <a:xfrm>
            <a:off x="457200" y="3311280"/>
            <a:ext cx="9052200" cy="6397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" descr=""/>
          <p:cNvPicPr/>
          <p:nvPr/>
        </p:nvPicPr>
        <p:blipFill>
          <a:blip r:embed="rId4"/>
          <a:srcRect l="64449" t="0" r="644" b="43563"/>
          <a:stretch/>
        </p:blipFill>
        <p:spPr>
          <a:xfrm>
            <a:off x="536760" y="3749400"/>
            <a:ext cx="4674600" cy="1772640"/>
          </a:xfrm>
          <a:prstGeom prst="rect">
            <a:avLst/>
          </a:prstGeom>
          <a:ln>
            <a:noFill/>
          </a:ln>
        </p:spPr>
      </p:pic>
      <p:sp>
        <p:nvSpPr>
          <p:cNvPr id="307" name="CustomShape 6"/>
          <p:cNvSpPr/>
          <p:nvPr/>
        </p:nvSpPr>
        <p:spPr>
          <a:xfrm flipV="1">
            <a:off x="6217920" y="4491000"/>
            <a:ext cx="368280" cy="1825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7"/>
          <p:cNvSpPr/>
          <p:nvPr/>
        </p:nvSpPr>
        <p:spPr>
          <a:xfrm flipV="1">
            <a:off x="5747040" y="4706280"/>
            <a:ext cx="2847960" cy="1825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8"/>
          <p:cNvSpPr/>
          <p:nvPr/>
        </p:nvSpPr>
        <p:spPr>
          <a:xfrm>
            <a:off x="457200" y="1554480"/>
            <a:ext cx="8719200" cy="1919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9"/>
          <p:cNvSpPr/>
          <p:nvPr/>
        </p:nvSpPr>
        <p:spPr>
          <a:xfrm>
            <a:off x="1188720" y="1554480"/>
            <a:ext cx="5989680" cy="188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- naiv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einfache Mehrheit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- hierarchisch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für jeden vorausgesagten Kandidaten,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wähle denjenigen, der am seltensten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kontraindiziert ist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1" name="CustomShape 10"/>
          <p:cNvSpPr/>
          <p:nvPr/>
        </p:nvSpPr>
        <p:spPr>
          <a:xfrm>
            <a:off x="5868720" y="3696480"/>
            <a:ext cx="46080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naiv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2" name="CustomShape 11"/>
          <p:cNvSpPr/>
          <p:nvPr/>
        </p:nvSpPr>
        <p:spPr>
          <a:xfrm>
            <a:off x="5977080" y="3984840"/>
            <a:ext cx="26568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3" name="CustomShape 12"/>
          <p:cNvSpPr/>
          <p:nvPr/>
        </p:nvSpPr>
        <p:spPr>
          <a:xfrm>
            <a:off x="5977800" y="4453560"/>
            <a:ext cx="26568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4" name="CustomShape 13"/>
          <p:cNvSpPr/>
          <p:nvPr/>
        </p:nvSpPr>
        <p:spPr>
          <a:xfrm>
            <a:off x="5966640" y="4224240"/>
            <a:ext cx="26568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5" name="CustomShape 14"/>
          <p:cNvSpPr/>
          <p:nvPr/>
        </p:nvSpPr>
        <p:spPr>
          <a:xfrm>
            <a:off x="5977440" y="4669200"/>
            <a:ext cx="26568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6" name="CustomShape 15"/>
          <p:cNvSpPr/>
          <p:nvPr/>
        </p:nvSpPr>
        <p:spPr>
          <a:xfrm>
            <a:off x="5977800" y="4921560"/>
            <a:ext cx="26568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7" name="CustomShape 16"/>
          <p:cNvSpPr/>
          <p:nvPr/>
        </p:nvSpPr>
        <p:spPr>
          <a:xfrm>
            <a:off x="5942160" y="5137920"/>
            <a:ext cx="39384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n/a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8" name="CustomShape 17"/>
          <p:cNvSpPr/>
          <p:nvPr/>
        </p:nvSpPr>
        <p:spPr>
          <a:xfrm>
            <a:off x="5977800" y="4485240"/>
            <a:ext cx="265680" cy="1861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18"/>
          <p:cNvSpPr/>
          <p:nvPr/>
        </p:nvSpPr>
        <p:spPr>
          <a:xfrm flipV="1">
            <a:off x="7046280" y="4491360"/>
            <a:ext cx="368280" cy="1825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19"/>
          <p:cNvSpPr/>
          <p:nvPr/>
        </p:nvSpPr>
        <p:spPr>
          <a:xfrm>
            <a:off x="6445080" y="3696840"/>
            <a:ext cx="109944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vorausgesagt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1" name="CustomShape 20"/>
          <p:cNvSpPr/>
          <p:nvPr/>
        </p:nvSpPr>
        <p:spPr>
          <a:xfrm>
            <a:off x="6805440" y="3985200"/>
            <a:ext cx="44244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&gt;=1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2" name="CustomShape 21"/>
          <p:cNvSpPr/>
          <p:nvPr/>
        </p:nvSpPr>
        <p:spPr>
          <a:xfrm>
            <a:off x="6806160" y="4453920"/>
            <a:ext cx="44244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&gt;=1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3" name="CustomShape 22"/>
          <p:cNvSpPr/>
          <p:nvPr/>
        </p:nvSpPr>
        <p:spPr>
          <a:xfrm>
            <a:off x="6795000" y="4224600"/>
            <a:ext cx="44244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&gt;=1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4" name="CustomShape 23"/>
          <p:cNvSpPr/>
          <p:nvPr/>
        </p:nvSpPr>
        <p:spPr>
          <a:xfrm>
            <a:off x="6805800" y="4669560"/>
            <a:ext cx="44244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&gt;=1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5" name="CustomShape 24"/>
          <p:cNvSpPr/>
          <p:nvPr/>
        </p:nvSpPr>
        <p:spPr>
          <a:xfrm>
            <a:off x="6806160" y="4921920"/>
            <a:ext cx="44244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&gt;=1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6" name="CustomShape 25"/>
          <p:cNvSpPr/>
          <p:nvPr/>
        </p:nvSpPr>
        <p:spPr>
          <a:xfrm>
            <a:off x="6806520" y="5138280"/>
            <a:ext cx="39384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n/a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7" name="CustomShape 26"/>
          <p:cNvSpPr/>
          <p:nvPr/>
        </p:nvSpPr>
        <p:spPr>
          <a:xfrm>
            <a:off x="7814160" y="4485600"/>
            <a:ext cx="265680" cy="1861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27"/>
          <p:cNvSpPr/>
          <p:nvPr/>
        </p:nvSpPr>
        <p:spPr>
          <a:xfrm>
            <a:off x="7453440" y="3697200"/>
            <a:ext cx="113148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kontraindiziert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9" name="CustomShape 28"/>
          <p:cNvSpPr/>
          <p:nvPr/>
        </p:nvSpPr>
        <p:spPr>
          <a:xfrm>
            <a:off x="7813800" y="3985200"/>
            <a:ext cx="26568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4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0" name="CustomShape 29"/>
          <p:cNvSpPr/>
          <p:nvPr/>
        </p:nvSpPr>
        <p:spPr>
          <a:xfrm>
            <a:off x="7814520" y="4453920"/>
            <a:ext cx="26568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1" name="CustomShape 30"/>
          <p:cNvSpPr/>
          <p:nvPr/>
        </p:nvSpPr>
        <p:spPr>
          <a:xfrm>
            <a:off x="7803360" y="4224600"/>
            <a:ext cx="26568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2" name="CustomShape 31"/>
          <p:cNvSpPr/>
          <p:nvPr/>
        </p:nvSpPr>
        <p:spPr>
          <a:xfrm>
            <a:off x="7814160" y="4669560"/>
            <a:ext cx="26568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4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3" name="CustomShape 32"/>
          <p:cNvSpPr/>
          <p:nvPr/>
        </p:nvSpPr>
        <p:spPr>
          <a:xfrm>
            <a:off x="7814520" y="4921920"/>
            <a:ext cx="26568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4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4" name="CustomShape 33"/>
          <p:cNvSpPr/>
          <p:nvPr/>
        </p:nvSpPr>
        <p:spPr>
          <a:xfrm>
            <a:off x="7814880" y="5138280"/>
            <a:ext cx="39384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n/a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extShape 1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aft “dann, nachher”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336" name="" descr=""/>
          <p:cNvPicPr/>
          <p:nvPr/>
        </p:nvPicPr>
        <p:blipFill>
          <a:blip r:embed="rId1"/>
          <a:stretch/>
        </p:blipFill>
        <p:spPr>
          <a:xfrm>
            <a:off x="1909800" y="1326240"/>
            <a:ext cx="6260400" cy="3288600"/>
          </a:xfrm>
          <a:prstGeom prst="rect">
            <a:avLst/>
          </a:prstGeom>
          <a:ln>
            <a:noFill/>
          </a:ln>
        </p:spPr>
      </p:pic>
      <p:sp>
        <p:nvSpPr>
          <p:cNvPr id="337" name="TextShape 2"/>
          <p:cNvSpPr txBox="1"/>
          <p:nvPr/>
        </p:nvSpPr>
        <p:spPr>
          <a:xfrm>
            <a:off x="812520" y="5212080"/>
            <a:ext cx="89438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  <a:hlinkClick r:id="rId2"/>
              </a:rPr>
              <a:t>https://lexhelfer.bwb.badw.de/index.php?limit=&amp;Bogen=087&amp;Frage=8&amp;onlySnippets=1</a:t>
            </a:r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extShape 1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Lexikalische Inferenz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39" name="TextShape 2"/>
          <p:cNvSpPr txBox="1"/>
          <p:nvPr/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DimLex </a:t>
            </a:r>
            <a:r>
              <a:rPr b="0" i="1" lang="en-US" sz="3200" spc="-1" strike="noStrike">
                <a:latin typeface="Arial"/>
              </a:rPr>
              <a:t>dann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TEMPORAL:Asynchro</a:t>
            </a:r>
            <a:r>
              <a:rPr b="0" lang="en-US" sz="2800" spc="-1" strike="noStrike">
                <a:latin typeface="Arial"/>
              </a:rPr>
              <a:t>nous:Precedence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CONTINGENCY:Cond</a:t>
            </a:r>
            <a:r>
              <a:rPr b="0" lang="en-US" sz="2800" spc="-1" strike="noStrike">
                <a:latin typeface="Arial"/>
              </a:rPr>
              <a:t>ition:Arg2-as-cond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EXPANSION:Conjunct</a:t>
            </a:r>
            <a:r>
              <a:rPr b="0" lang="en-US" sz="2800" spc="-1" strike="noStrike">
                <a:latin typeface="Arial"/>
              </a:rPr>
              <a:t>ion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TEMPORAL:Synchro</a:t>
            </a:r>
            <a:r>
              <a:rPr b="0" lang="en-US" sz="2800" spc="-1" strike="noStrike">
                <a:latin typeface="Arial"/>
              </a:rPr>
              <a:t>nous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40" name="TextShape 3"/>
          <p:cNvSpPr txBox="1"/>
          <p:nvPr/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DimLex </a:t>
            </a:r>
            <a:r>
              <a:rPr b="0" i="1" lang="en-US" sz="3200" spc="-1" strike="noStrike">
                <a:latin typeface="Arial"/>
              </a:rPr>
              <a:t>nachher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TEMPORAL:Asynchro</a:t>
            </a:r>
            <a:r>
              <a:rPr b="0" lang="en-US" sz="2800" spc="-1" strike="noStrike">
                <a:latin typeface="Arial"/>
              </a:rPr>
              <a:t>nous:Precedence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5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Und diesen Gedanken spinnen wir weiter:</a:t>
            </a:r>
            <a:endParaRPr b="0" lang="en-US" sz="3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Wenn wir wissen, wie ein diskursmarker in andere sprachen übersetzt wird, dann ist anzunehmen, dass sich diese Übersetzungen im gleichen bedeutungsspektrum bewegen</a:t>
            </a:r>
            <a:endParaRPr b="0" lang="en-US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Wenn die Diskurstheorien dieses bedeutungsspektrum adäquat abbilden, kann man aus der schnittmenge der bedetungen der übersetzungen die bedeutung(en) des zielsprachlichen wortes ableiten</a:t>
            </a:r>
            <a:endParaRPr b="0" lang="en-US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Wir buchstabieren das mal für diskursmarker durch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Um zu illustrieren, dass das eine sprachunabhängige technologie ist, zeigen wir die Anwendung auf eine Sprachvarietät, die im Rahmen von Diskurstheorien (im computerlinguistischen Sinne) bislang unterrepräsentiert ist:</a:t>
            </a:r>
            <a:endParaRPr b="0" lang="en-US" sz="3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Bayrisch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Applications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14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With multilingually linked discourser marker inventories, we can bootstrap discourse marker inventories for third languages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Dictionary-based:</a:t>
            </a:r>
            <a:endParaRPr b="0" lang="en-US" sz="3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Many dictionaries contain discourse connectives and their translation =&gt; induction by concept propagation (TIAD-2020: wordnet senses)</a:t>
            </a:r>
            <a:endParaRPr b="0" lang="en-US" sz="2800" spc="-1" strike="noStrike">
              <a:latin typeface="Arial"/>
            </a:endParaRPr>
          </a:p>
          <a:p>
            <a:pPr lvl="2" marL="1296000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Disadvantage: not covering phrasal discourse markers</a:t>
            </a:r>
            <a:endParaRPr b="0" lang="en-US" sz="2400" spc="-1" strike="noStrike">
              <a:latin typeface="Arial"/>
            </a:endParaRPr>
          </a:p>
          <a:p>
            <a:pPr lvl="2" marL="1296000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Advantage: prediction from multiple linked languages helps disambiguating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Corpus-based:</a:t>
            </a:r>
            <a:endParaRPr b="0" lang="en-US" sz="3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Given a parallel corpus, perform lookup-based discourse sense annotation of all translations, use these as an ensemble to predict target language discourse relations</a:t>
            </a:r>
            <a:endParaRPr b="0" lang="en-US" sz="2800" spc="-1" strike="noStrike">
              <a:latin typeface="Arial"/>
            </a:endParaRPr>
          </a:p>
          <a:p>
            <a:pPr lvl="2" marL="1296000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Disadvantage: alignment can be noisy</a:t>
            </a:r>
            <a:endParaRPr b="0" lang="en-US" sz="2400" spc="-1" strike="noStrike">
              <a:latin typeface="Arial"/>
            </a:endParaRPr>
          </a:p>
          <a:p>
            <a:pPr lvl="2" marL="1296000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Advantage: prediction from multiple translations helps disambiguating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Both are applicable to </a:t>
            </a:r>
            <a:r>
              <a:rPr b="0" i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any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language variety that we have bilingual dictionaries or translated text for</a:t>
            </a:r>
            <a:endParaRPr b="0" lang="en-US" sz="3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ACoLi Dictionary Graph: 3000+ dictionaries, 400 languages, no Bavarian :(</a:t>
            </a:r>
            <a:endParaRPr b="0" lang="en-US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ACoLi Corpora: 800+ bibles (125 open source), incl. Bavarian :)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Corpus-based DimLex induction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Idea</a:t>
            </a:r>
            <a:endParaRPr b="0" lang="en-US" sz="3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Given target language with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translations</a:t>
            </a:r>
            <a:endParaRPr b="0" lang="en-US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For every translation, perform lookup-based annotation of discourse markers</a:t>
            </a:r>
            <a:endParaRPr b="0" lang="en-US" sz="2800" spc="-1" strike="noStrike">
              <a:latin typeface="Arial"/>
            </a:endParaRPr>
          </a:p>
          <a:p>
            <a:pPr lvl="2" marL="1296000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annotate all senses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Bavarian Bible translation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5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Sturmibibl</a:t>
            </a:r>
            <a:endParaRPr b="0" lang="en-US" sz="3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1998, vollständige Bibelübersetzung, 800.000 tok</a:t>
            </a:r>
            <a:endParaRPr b="0" lang="en-US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artifizielle “Buchsprache”</a:t>
            </a:r>
            <a:endParaRPr b="0" lang="en-US" sz="2800" spc="-1" strike="noStrike">
              <a:latin typeface="Arial"/>
            </a:endParaRPr>
          </a:p>
          <a:p>
            <a:pPr lvl="2" marL="1296000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kann auf Einzeldialekte abgebildet werden</a:t>
            </a:r>
            <a:endParaRPr b="0" lang="en-US" sz="2400" spc="-1" strike="noStrike">
              <a:latin typeface="Arial"/>
            </a:endParaRPr>
          </a:p>
          <a:p>
            <a:pPr lvl="2" marL="1296000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wird jenseits dieser Bibel nicht verwendet</a:t>
            </a:r>
            <a:endParaRPr b="0" lang="en-US" sz="2400" spc="-1" strike="noStrike">
              <a:latin typeface="Arial"/>
            </a:endParaRPr>
          </a:p>
          <a:p>
            <a:pPr lvl="2" marL="1296000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reflektiert zumindest den Idiolekt des Verfassers</a:t>
            </a:r>
            <a:endParaRPr b="0" lang="en-US" sz="2400" spc="-1" strike="noStrike">
              <a:latin typeface="Arial"/>
            </a:endParaRPr>
          </a:p>
          <a:p>
            <a:pPr lvl="2" marL="1296000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Morphosyntax teilweise Hochdeutsch geprägt (synthetische Vergangenheitsformen)</a:t>
            </a:r>
            <a:endParaRPr b="0" lang="en-US" sz="2400" spc="-1" strike="noStrike">
              <a:latin typeface="Arial"/>
            </a:endParaRPr>
          </a:p>
          <a:p>
            <a:pPr lvl="2" marL="1296000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Lexik weicht bewusst stark vom Hochdeutschen ab und ist damit repräsentativer</a:t>
            </a:r>
            <a:endParaRPr b="0" lang="en-US" sz="2400" spc="-1" strike="noStrike">
              <a:latin typeface="Arial"/>
            </a:endParaRPr>
          </a:p>
          <a:p>
            <a:pPr lvl="3" marL="1728000" indent="-2152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das schließt Diskursmarker ein 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8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Ausgangssituation</a:t>
            </a:r>
            <a:endParaRPr b="0" lang="en-US" sz="3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Wir wissen nichts über Diskursmarker der Zielsprache</a:t>
            </a:r>
            <a:endParaRPr b="0" lang="en-US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Die Annotationen für die Quellsprache(n) sind unsicher</a:t>
            </a:r>
            <a:endParaRPr b="0" lang="en-US" sz="2800" spc="-1" strike="noStrike">
              <a:latin typeface="Arial"/>
            </a:endParaRPr>
          </a:p>
          <a:p>
            <a:pPr lvl="2" marL="1296000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Die meisten Marker haben ambige Lesungen</a:t>
            </a:r>
            <a:endParaRPr b="0" lang="en-US" sz="2400" spc="-1" strike="noStrike">
              <a:latin typeface="Arial"/>
            </a:endParaRPr>
          </a:p>
          <a:p>
            <a:pPr lvl="2" marL="1296000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Die meisten Marker haben auch eine Lesung als nicht-Diskursmarker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2021-10-05T11:26:27Z</dcterms:created>
  <dc:creator/>
  <dc:description/>
  <dc:language>en-US</dc:language>
  <cp:lastModifiedBy/>
  <dcterms:modified xsi:type="dcterms:W3CDTF">2021-10-11T13:45:50Z</dcterms:modified>
  <cp:revision>28</cp:revision>
  <dc:subject/>
  <dc:title/>
</cp:coreProperties>
</file>