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399" r:id="rId2"/>
    <p:sldId id="461" r:id="rId3"/>
    <p:sldId id="409" r:id="rId4"/>
    <p:sldId id="416" r:id="rId5"/>
    <p:sldId id="417" r:id="rId6"/>
    <p:sldId id="462" r:id="rId7"/>
    <p:sldId id="420" r:id="rId8"/>
    <p:sldId id="421" r:id="rId9"/>
    <p:sldId id="463" r:id="rId10"/>
    <p:sldId id="464" r:id="rId11"/>
    <p:sldId id="465" r:id="rId12"/>
    <p:sldId id="466" r:id="rId13"/>
    <p:sldId id="468" r:id="rId14"/>
    <p:sldId id="467" r:id="rId15"/>
    <p:sldId id="469" r:id="rId16"/>
    <p:sldId id="471" r:id="rId17"/>
    <p:sldId id="470" r:id="rId18"/>
    <p:sldId id="424" r:id="rId19"/>
    <p:sldId id="472" r:id="rId20"/>
    <p:sldId id="473" r:id="rId21"/>
    <p:sldId id="474" r:id="rId22"/>
    <p:sldId id="475" r:id="rId23"/>
    <p:sldId id="476" r:id="rId24"/>
    <p:sldId id="426" r:id="rId25"/>
    <p:sldId id="431" r:id="rId26"/>
    <p:sldId id="432" r:id="rId27"/>
    <p:sldId id="433" r:id="rId28"/>
    <p:sldId id="435" r:id="rId29"/>
    <p:sldId id="443" r:id="rId30"/>
    <p:sldId id="436" r:id="rId31"/>
    <p:sldId id="437" r:id="rId32"/>
    <p:sldId id="434" r:id="rId33"/>
    <p:sldId id="441" r:id="rId34"/>
    <p:sldId id="444" r:id="rId35"/>
    <p:sldId id="445" r:id="rId36"/>
    <p:sldId id="447" r:id="rId37"/>
    <p:sldId id="429" r:id="rId38"/>
    <p:sldId id="448" r:id="rId39"/>
    <p:sldId id="449" r:id="rId40"/>
    <p:sldId id="455" r:id="rId41"/>
    <p:sldId id="454" r:id="rId42"/>
    <p:sldId id="451" r:id="rId43"/>
    <p:sldId id="477" r:id="rId44"/>
    <p:sldId id="457" r:id="rId45"/>
    <p:sldId id="456" r:id="rId46"/>
    <p:sldId id="458" r:id="rId47"/>
    <p:sldId id="478" r:id="rId48"/>
    <p:sldId id="479" r:id="rId49"/>
    <p:sldId id="514" r:id="rId50"/>
    <p:sldId id="545" r:id="rId51"/>
    <p:sldId id="516" r:id="rId52"/>
    <p:sldId id="517" r:id="rId53"/>
    <p:sldId id="518" r:id="rId54"/>
    <p:sldId id="519" r:id="rId55"/>
    <p:sldId id="520" r:id="rId56"/>
    <p:sldId id="521" r:id="rId57"/>
    <p:sldId id="524" r:id="rId58"/>
    <p:sldId id="525" r:id="rId59"/>
    <p:sldId id="526" r:id="rId60"/>
    <p:sldId id="527" r:id="rId61"/>
    <p:sldId id="528" r:id="rId62"/>
    <p:sldId id="546" r:id="rId63"/>
    <p:sldId id="547" r:id="rId64"/>
    <p:sldId id="548" r:id="rId65"/>
    <p:sldId id="549" r:id="rId66"/>
    <p:sldId id="550" r:id="rId67"/>
    <p:sldId id="551" r:id="rId68"/>
    <p:sldId id="552" r:id="rId69"/>
    <p:sldId id="553" r:id="rId70"/>
    <p:sldId id="538" r:id="rId71"/>
    <p:sldId id="508" r:id="rId72"/>
    <p:sldId id="509" r:id="rId73"/>
    <p:sldId id="541" r:id="rId74"/>
    <p:sldId id="511" r:id="rId75"/>
    <p:sldId id="543" r:id="rId76"/>
    <p:sldId id="544" r:id="rId77"/>
    <p:sldId id="430" r:id="rId78"/>
    <p:sldId id="459" r:id="rId79"/>
    <p:sldId id="460" r:id="rId80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B1C1F19-AE6E-4DBE-94FC-17F36D511EAD}">
          <p14:sldIdLst>
            <p14:sldId id="399"/>
            <p14:sldId id="461"/>
            <p14:sldId id="409"/>
            <p14:sldId id="416"/>
            <p14:sldId id="417"/>
            <p14:sldId id="462"/>
            <p14:sldId id="420"/>
            <p14:sldId id="421"/>
            <p14:sldId id="463"/>
            <p14:sldId id="464"/>
            <p14:sldId id="465"/>
            <p14:sldId id="466"/>
            <p14:sldId id="468"/>
            <p14:sldId id="467"/>
            <p14:sldId id="469"/>
            <p14:sldId id="471"/>
            <p14:sldId id="470"/>
            <p14:sldId id="424"/>
            <p14:sldId id="472"/>
            <p14:sldId id="473"/>
            <p14:sldId id="474"/>
            <p14:sldId id="475"/>
            <p14:sldId id="476"/>
            <p14:sldId id="426"/>
            <p14:sldId id="431"/>
            <p14:sldId id="432"/>
            <p14:sldId id="433"/>
            <p14:sldId id="435"/>
            <p14:sldId id="443"/>
            <p14:sldId id="436"/>
            <p14:sldId id="437"/>
            <p14:sldId id="434"/>
            <p14:sldId id="441"/>
            <p14:sldId id="444"/>
            <p14:sldId id="445"/>
            <p14:sldId id="447"/>
            <p14:sldId id="429"/>
            <p14:sldId id="448"/>
            <p14:sldId id="449"/>
            <p14:sldId id="455"/>
            <p14:sldId id="454"/>
            <p14:sldId id="451"/>
            <p14:sldId id="477"/>
            <p14:sldId id="457"/>
            <p14:sldId id="456"/>
            <p14:sldId id="458"/>
            <p14:sldId id="478"/>
            <p14:sldId id="479"/>
            <p14:sldId id="514"/>
            <p14:sldId id="545"/>
            <p14:sldId id="516"/>
            <p14:sldId id="517"/>
            <p14:sldId id="518"/>
            <p14:sldId id="519"/>
            <p14:sldId id="520"/>
            <p14:sldId id="521"/>
            <p14:sldId id="524"/>
            <p14:sldId id="525"/>
            <p14:sldId id="526"/>
            <p14:sldId id="527"/>
            <p14:sldId id="528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38"/>
            <p14:sldId id="508"/>
            <p14:sldId id="509"/>
            <p14:sldId id="541"/>
            <p14:sldId id="511"/>
            <p14:sldId id="543"/>
            <p14:sldId id="544"/>
            <p14:sldId id="430"/>
            <p14:sldId id="459"/>
            <p14:sldId id="4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8E31D"/>
    <a:srgbClr val="F2F1C0"/>
    <a:srgbClr val="C0504D"/>
    <a:srgbClr val="B2B2B2"/>
    <a:srgbClr val="FFFFFF"/>
    <a:srgbClr val="CCC1DA"/>
    <a:srgbClr val="BBE0E3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31" d="100"/>
          <a:sy n="131" d="100"/>
        </p:scale>
        <p:origin x="-1276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11.10.2021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https://www.cost.eu/actions/IS1312/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3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other formats required extensive preprocessing, we generally</a:t>
            </a:r>
            <a:r>
              <a:rPr lang="de-DE" baseline="0" dirty="0" smtClean="0"/>
              <a:t> converted via DimLex-XML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172" y="205067"/>
            <a:ext cx="8229090" cy="8584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72" y="1203299"/>
            <a:ext cx="4015600" cy="29829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927" y="1203299"/>
            <a:ext cx="4015600" cy="29829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2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PMingLiU-ExtB"/>
                <a:cs typeface="PMingLiU-ExtB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63606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PMingLiU-ExtB"/>
                <a:cs typeface="PMingLiU-ExtB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883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PMingLiU-ExtB"/>
                <a:cs typeface="PMingLiU-ExtB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659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coli-repo/oli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discourse/discourse.RST.ow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olia_discourse.ow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rg/olia/discourse/discourse.RSTDTB-link.r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16/05/ontole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scourse-lab/dimlex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github.com/acoli-repo/rdf4discours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cqp4r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ive-lex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xhelfer.bwb.badw.de/index.php?limit&amp;Bogen=087&amp;Frage=8&amp;onlySnippets=1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r>
              <a:rPr lang="de-DE" sz="4800" dirty="0"/>
              <a:t>Maschinenlesbare </a:t>
            </a:r>
            <a:r>
              <a:rPr lang="de-DE" sz="4800" dirty="0" smtClean="0"/>
              <a:t>Diskursmarkerinventorien</a:t>
            </a:r>
            <a:br>
              <a:rPr lang="de-DE" sz="4800" dirty="0" smtClean="0"/>
            </a:b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r>
              <a:rPr lang="en-US" sz="2400" dirty="0" smtClean="0">
                <a:solidFill>
                  <a:schemeClr val="tx2"/>
                </a:solidFill>
              </a:rPr>
              <a:t> &amp; Max </a:t>
            </a:r>
            <a:r>
              <a:rPr lang="en-US" sz="2400" dirty="0" err="1" smtClean="0">
                <a:solidFill>
                  <a:schemeClr val="tx2"/>
                </a:solidFill>
              </a:rPr>
              <a:t>Ionov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Angewandte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Computerlinguistik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5369" y="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Augsburg, 13.10.2021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2"/>
            <a:r>
              <a:rPr lang="de-DE" dirty="0" smtClean="0"/>
              <a:t>abstrakte Konzepte als Klassen</a:t>
            </a:r>
          </a:p>
          <a:p>
            <a:pPr lvl="2"/>
            <a:r>
              <a:rPr lang="de-DE" dirty="0" smtClean="0"/>
              <a:t>konkrete Annotationen als deren Instanzen</a:t>
            </a:r>
          </a:p>
          <a:p>
            <a:pPr lvl="2"/>
            <a:r>
              <a:rPr lang="de-DE" dirty="0" smtClean="0"/>
              <a:t>Tags als deren String-Werte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0037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1"/>
            <a:r>
              <a:rPr lang="de-DE" dirty="0" smtClean="0"/>
              <a:t>OLiA Referenz-Modell</a:t>
            </a:r>
          </a:p>
          <a:p>
            <a:pPr lvl="2"/>
            <a:r>
              <a:rPr lang="de-DE" dirty="0" smtClean="0"/>
              <a:t>verallgemeinernde Terminologie, auf Basis von Standardisierungsprojekten (GOLD, ISOcat)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3652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1"/>
            <a:r>
              <a:rPr lang="de-DE" dirty="0" smtClean="0"/>
              <a:t>OLiA Referenz-Modell</a:t>
            </a:r>
          </a:p>
          <a:p>
            <a:pPr lvl="1"/>
            <a:r>
              <a:rPr lang="de-DE" dirty="0" smtClean="0"/>
              <a:t>Verknüpfung</a:t>
            </a:r>
          </a:p>
          <a:p>
            <a:pPr lvl="2"/>
            <a:r>
              <a:rPr lang="de-DE" dirty="0" smtClean="0"/>
              <a:t>die Klassen jedes Annotationsschemas werden als Unterklassen der OLiA-Klassen definiert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3208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Annotationsschemata</a:t>
            </a:r>
          </a:p>
          <a:p>
            <a:pPr lvl="1"/>
            <a:r>
              <a:rPr lang="de-DE" dirty="0" smtClean="0"/>
              <a:t>OLiA Referenz-Modell</a:t>
            </a:r>
          </a:p>
          <a:p>
            <a:pPr lvl="1"/>
            <a:r>
              <a:rPr lang="de-DE" dirty="0" smtClean="0"/>
              <a:t>Verknüpfung</a:t>
            </a:r>
          </a:p>
          <a:p>
            <a:pPr lvl="1"/>
            <a:r>
              <a:rPr lang="de-DE" dirty="0" smtClean="0"/>
              <a:t>quelloffen: </a:t>
            </a:r>
            <a:r>
              <a:rPr lang="de-DE" dirty="0" smtClean="0">
                <a:hlinkClick r:id="rId2"/>
              </a:rPr>
              <a:t>http://github.com/acoli-repo/olia</a:t>
            </a:r>
            <a:endParaRPr lang="de-DE" dirty="0" smtClean="0"/>
          </a:p>
          <a:p>
            <a:pPr lvl="2"/>
            <a:r>
              <a:rPr lang="de-DE" dirty="0" smtClean="0"/>
              <a:t>100+ Sprachen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4438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3871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91494"/>
            <a:ext cx="1600200" cy="138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81800" y="3938885"/>
            <a:ext cx="1398140" cy="461665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discourse/discourse.RST.owl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71757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37"/>
          <a:stretch/>
        </p:blipFill>
        <p:spPr bwMode="auto">
          <a:xfrm>
            <a:off x="7010400" y="2266949"/>
            <a:ext cx="1931396" cy="27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Freeform 30"/>
          <p:cNvSpPr/>
          <p:nvPr/>
        </p:nvSpPr>
        <p:spPr>
          <a:xfrm>
            <a:off x="6324600" y="3521146"/>
            <a:ext cx="1229068" cy="1529825"/>
          </a:xfrm>
          <a:custGeom>
            <a:avLst/>
            <a:gdLst>
              <a:gd name="connsiteX0" fmla="*/ 571087 w 1229068"/>
              <a:gd name="connsiteY0" fmla="*/ 987 h 1529825"/>
              <a:gd name="connsiteX1" fmla="*/ 624307 w 1229068"/>
              <a:gd name="connsiteY1" fmla="*/ 39692 h 1529825"/>
              <a:gd name="connsiteX2" fmla="*/ 667849 w 1229068"/>
              <a:gd name="connsiteY2" fmla="*/ 54206 h 1529825"/>
              <a:gd name="connsiteX3" fmla="*/ 687202 w 1229068"/>
              <a:gd name="connsiteY3" fmla="*/ 63883 h 1529825"/>
              <a:gd name="connsiteX4" fmla="*/ 701716 w 1229068"/>
              <a:gd name="connsiteY4" fmla="*/ 73559 h 1529825"/>
              <a:gd name="connsiteX5" fmla="*/ 750097 w 1229068"/>
              <a:gd name="connsiteY5" fmla="*/ 92911 h 1529825"/>
              <a:gd name="connsiteX6" fmla="*/ 774287 w 1229068"/>
              <a:gd name="connsiteY6" fmla="*/ 107425 h 1529825"/>
              <a:gd name="connsiteX7" fmla="*/ 803316 w 1229068"/>
              <a:gd name="connsiteY7" fmla="*/ 117102 h 1529825"/>
              <a:gd name="connsiteX8" fmla="*/ 851697 w 1229068"/>
              <a:gd name="connsiteY8" fmla="*/ 136454 h 1529825"/>
              <a:gd name="connsiteX9" fmla="*/ 875887 w 1229068"/>
              <a:gd name="connsiteY9" fmla="*/ 150968 h 1529825"/>
              <a:gd name="connsiteX10" fmla="*/ 914592 w 1229068"/>
              <a:gd name="connsiteY10" fmla="*/ 165483 h 1529825"/>
              <a:gd name="connsiteX11" fmla="*/ 953297 w 1229068"/>
              <a:gd name="connsiteY11" fmla="*/ 194511 h 1529825"/>
              <a:gd name="connsiteX12" fmla="*/ 972649 w 1229068"/>
              <a:gd name="connsiteY12" fmla="*/ 204187 h 1529825"/>
              <a:gd name="connsiteX13" fmla="*/ 1006516 w 1229068"/>
              <a:gd name="connsiteY13" fmla="*/ 228378 h 1529825"/>
              <a:gd name="connsiteX14" fmla="*/ 1040383 w 1229068"/>
              <a:gd name="connsiteY14" fmla="*/ 247730 h 1529825"/>
              <a:gd name="connsiteX15" fmla="*/ 1054897 w 1229068"/>
              <a:gd name="connsiteY15" fmla="*/ 262244 h 1529825"/>
              <a:gd name="connsiteX16" fmla="*/ 1088764 w 1229068"/>
              <a:gd name="connsiteY16" fmla="*/ 291273 h 1529825"/>
              <a:gd name="connsiteX17" fmla="*/ 1117792 w 1229068"/>
              <a:gd name="connsiteY17" fmla="*/ 310625 h 1529825"/>
              <a:gd name="connsiteX18" fmla="*/ 1137145 w 1229068"/>
              <a:gd name="connsiteY18" fmla="*/ 334816 h 1529825"/>
              <a:gd name="connsiteX19" fmla="*/ 1166173 w 1229068"/>
              <a:gd name="connsiteY19" fmla="*/ 383197 h 1529825"/>
              <a:gd name="connsiteX20" fmla="*/ 1175849 w 1229068"/>
              <a:gd name="connsiteY20" fmla="*/ 397711 h 1529825"/>
              <a:gd name="connsiteX21" fmla="*/ 1185526 w 1229068"/>
              <a:gd name="connsiteY21" fmla="*/ 421902 h 1529825"/>
              <a:gd name="connsiteX22" fmla="*/ 1204878 w 1229068"/>
              <a:gd name="connsiteY22" fmla="*/ 460606 h 1529825"/>
              <a:gd name="connsiteX23" fmla="*/ 1209716 w 1229068"/>
              <a:gd name="connsiteY23" fmla="*/ 479959 h 1529825"/>
              <a:gd name="connsiteX24" fmla="*/ 1219392 w 1229068"/>
              <a:gd name="connsiteY24" fmla="*/ 504149 h 1529825"/>
              <a:gd name="connsiteX25" fmla="*/ 1224230 w 1229068"/>
              <a:gd name="connsiteY25" fmla="*/ 533178 h 1529825"/>
              <a:gd name="connsiteX26" fmla="*/ 1229068 w 1229068"/>
              <a:gd name="connsiteY26" fmla="*/ 557368 h 1529825"/>
              <a:gd name="connsiteX27" fmla="*/ 1224230 w 1229068"/>
              <a:gd name="connsiteY27" fmla="*/ 760568 h 1529825"/>
              <a:gd name="connsiteX28" fmla="*/ 1219392 w 1229068"/>
              <a:gd name="connsiteY28" fmla="*/ 779921 h 1529825"/>
              <a:gd name="connsiteX29" fmla="*/ 1200040 w 1229068"/>
              <a:gd name="connsiteY29" fmla="*/ 842816 h 1529825"/>
              <a:gd name="connsiteX30" fmla="*/ 1190364 w 1229068"/>
              <a:gd name="connsiteY30" fmla="*/ 867006 h 1529825"/>
              <a:gd name="connsiteX31" fmla="*/ 1185526 w 1229068"/>
              <a:gd name="connsiteY31" fmla="*/ 886359 h 1529825"/>
              <a:gd name="connsiteX32" fmla="*/ 1171011 w 1229068"/>
              <a:gd name="connsiteY32" fmla="*/ 915387 h 1529825"/>
              <a:gd name="connsiteX33" fmla="*/ 1156497 w 1229068"/>
              <a:gd name="connsiteY33" fmla="*/ 949254 h 1529825"/>
              <a:gd name="connsiteX34" fmla="*/ 1146821 w 1229068"/>
              <a:gd name="connsiteY34" fmla="*/ 968606 h 1529825"/>
              <a:gd name="connsiteX35" fmla="*/ 1127468 w 1229068"/>
              <a:gd name="connsiteY35" fmla="*/ 1012149 h 1529825"/>
              <a:gd name="connsiteX36" fmla="*/ 1103278 w 1229068"/>
              <a:gd name="connsiteY36" fmla="*/ 1070206 h 1529825"/>
              <a:gd name="connsiteX37" fmla="*/ 1079087 w 1229068"/>
              <a:gd name="connsiteY37" fmla="*/ 1123425 h 1529825"/>
              <a:gd name="connsiteX38" fmla="*/ 1054897 w 1229068"/>
              <a:gd name="connsiteY38" fmla="*/ 1176644 h 1529825"/>
              <a:gd name="connsiteX39" fmla="*/ 1030707 w 1229068"/>
              <a:gd name="connsiteY39" fmla="*/ 1205673 h 1529825"/>
              <a:gd name="connsiteX40" fmla="*/ 987164 w 1229068"/>
              <a:gd name="connsiteY40" fmla="*/ 1273406 h 1529825"/>
              <a:gd name="connsiteX41" fmla="*/ 958135 w 1229068"/>
              <a:gd name="connsiteY41" fmla="*/ 1307273 h 1529825"/>
              <a:gd name="connsiteX42" fmla="*/ 933945 w 1229068"/>
              <a:gd name="connsiteY42" fmla="*/ 1341140 h 1529825"/>
              <a:gd name="connsiteX43" fmla="*/ 880726 w 1229068"/>
              <a:gd name="connsiteY43" fmla="*/ 1389521 h 1529825"/>
              <a:gd name="connsiteX44" fmla="*/ 861373 w 1229068"/>
              <a:gd name="connsiteY44" fmla="*/ 1404035 h 1529825"/>
              <a:gd name="connsiteX45" fmla="*/ 827507 w 1229068"/>
              <a:gd name="connsiteY45" fmla="*/ 1428225 h 1529825"/>
              <a:gd name="connsiteX46" fmla="*/ 788802 w 1229068"/>
              <a:gd name="connsiteY46" fmla="*/ 1457254 h 1529825"/>
              <a:gd name="connsiteX47" fmla="*/ 725907 w 1229068"/>
              <a:gd name="connsiteY47" fmla="*/ 1486283 h 1529825"/>
              <a:gd name="connsiteX48" fmla="*/ 677526 w 1229068"/>
              <a:gd name="connsiteY48" fmla="*/ 1500797 h 1529825"/>
              <a:gd name="connsiteX49" fmla="*/ 638821 w 1229068"/>
              <a:gd name="connsiteY49" fmla="*/ 1505635 h 1529825"/>
              <a:gd name="connsiteX50" fmla="*/ 609792 w 1229068"/>
              <a:gd name="connsiteY50" fmla="*/ 1515311 h 1529825"/>
              <a:gd name="connsiteX51" fmla="*/ 537221 w 1229068"/>
              <a:gd name="connsiteY51" fmla="*/ 1524987 h 1529825"/>
              <a:gd name="connsiteX52" fmla="*/ 508192 w 1229068"/>
              <a:gd name="connsiteY52" fmla="*/ 1529825 h 1529825"/>
              <a:gd name="connsiteX53" fmla="*/ 338859 w 1229068"/>
              <a:gd name="connsiteY53" fmla="*/ 1520149 h 1529825"/>
              <a:gd name="connsiteX54" fmla="*/ 251773 w 1229068"/>
              <a:gd name="connsiteY54" fmla="*/ 1471768 h 1529825"/>
              <a:gd name="connsiteX55" fmla="*/ 193716 w 1229068"/>
              <a:gd name="connsiteY55" fmla="*/ 1418549 h 1529825"/>
              <a:gd name="connsiteX56" fmla="*/ 111468 w 1229068"/>
              <a:gd name="connsiteY56" fmla="*/ 1292759 h 1529825"/>
              <a:gd name="connsiteX57" fmla="*/ 82440 w 1229068"/>
              <a:gd name="connsiteY57" fmla="*/ 1225025 h 1529825"/>
              <a:gd name="connsiteX58" fmla="*/ 63087 w 1229068"/>
              <a:gd name="connsiteY58" fmla="*/ 1191159 h 1529825"/>
              <a:gd name="connsiteX59" fmla="*/ 53411 w 1229068"/>
              <a:gd name="connsiteY59" fmla="*/ 1133102 h 1529825"/>
              <a:gd name="connsiteX60" fmla="*/ 34059 w 1229068"/>
              <a:gd name="connsiteY60" fmla="*/ 1065368 h 1529825"/>
              <a:gd name="connsiteX61" fmla="*/ 19545 w 1229068"/>
              <a:gd name="connsiteY61" fmla="*/ 1002473 h 1529825"/>
              <a:gd name="connsiteX62" fmla="*/ 14707 w 1229068"/>
              <a:gd name="connsiteY62" fmla="*/ 949254 h 1529825"/>
              <a:gd name="connsiteX63" fmla="*/ 192 w 1229068"/>
              <a:gd name="connsiteY63" fmla="*/ 847654 h 1529825"/>
              <a:gd name="connsiteX64" fmla="*/ 29221 w 1229068"/>
              <a:gd name="connsiteY64" fmla="*/ 683159 h 1529825"/>
              <a:gd name="connsiteX65" fmla="*/ 111468 w 1229068"/>
              <a:gd name="connsiteY65" fmla="*/ 528340 h 1529825"/>
              <a:gd name="connsiteX66" fmla="*/ 227583 w 1229068"/>
              <a:gd name="connsiteY66" fmla="*/ 363844 h 1529825"/>
              <a:gd name="connsiteX67" fmla="*/ 266287 w 1229068"/>
              <a:gd name="connsiteY67" fmla="*/ 315464 h 1529825"/>
              <a:gd name="connsiteX68" fmla="*/ 300154 w 1229068"/>
              <a:gd name="connsiteY68" fmla="*/ 271921 h 1529825"/>
              <a:gd name="connsiteX69" fmla="*/ 382402 w 1229068"/>
              <a:gd name="connsiteY69" fmla="*/ 175159 h 1529825"/>
              <a:gd name="connsiteX70" fmla="*/ 445297 w 1229068"/>
              <a:gd name="connsiteY70" fmla="*/ 97749 h 1529825"/>
              <a:gd name="connsiteX71" fmla="*/ 479164 w 1229068"/>
              <a:gd name="connsiteY71" fmla="*/ 59044 h 1529825"/>
              <a:gd name="connsiteX72" fmla="*/ 517868 w 1229068"/>
              <a:gd name="connsiteY72" fmla="*/ 34854 h 1529825"/>
              <a:gd name="connsiteX73" fmla="*/ 546897 w 1229068"/>
              <a:gd name="connsiteY73" fmla="*/ 10664 h 1529825"/>
              <a:gd name="connsiteX74" fmla="*/ 571087 w 1229068"/>
              <a:gd name="connsiteY74" fmla="*/ 987 h 15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9068" h="1529825">
                <a:moveTo>
                  <a:pt x="571087" y="987"/>
                </a:moveTo>
                <a:cubicBezTo>
                  <a:pt x="583989" y="5825"/>
                  <a:pt x="611764" y="34675"/>
                  <a:pt x="624307" y="39692"/>
                </a:cubicBezTo>
                <a:cubicBezTo>
                  <a:pt x="654671" y="51837"/>
                  <a:pt x="640072" y="47262"/>
                  <a:pt x="667849" y="54206"/>
                </a:cubicBezTo>
                <a:cubicBezTo>
                  <a:pt x="674300" y="57432"/>
                  <a:pt x="680940" y="60305"/>
                  <a:pt x="687202" y="63883"/>
                </a:cubicBezTo>
                <a:cubicBezTo>
                  <a:pt x="692250" y="66768"/>
                  <a:pt x="696437" y="71122"/>
                  <a:pt x="701716" y="73559"/>
                </a:cubicBezTo>
                <a:cubicBezTo>
                  <a:pt x="717487" y="80838"/>
                  <a:pt x="735203" y="83975"/>
                  <a:pt x="750097" y="92911"/>
                </a:cubicBezTo>
                <a:cubicBezTo>
                  <a:pt x="758160" y="97749"/>
                  <a:pt x="765727" y="103534"/>
                  <a:pt x="774287" y="107425"/>
                </a:cubicBezTo>
                <a:cubicBezTo>
                  <a:pt x="783573" y="111646"/>
                  <a:pt x="794030" y="112881"/>
                  <a:pt x="803316" y="117102"/>
                </a:cubicBezTo>
                <a:cubicBezTo>
                  <a:pt x="852408" y="139416"/>
                  <a:pt x="802678" y="126650"/>
                  <a:pt x="851697" y="136454"/>
                </a:cubicBezTo>
                <a:cubicBezTo>
                  <a:pt x="859760" y="141292"/>
                  <a:pt x="867294" y="147149"/>
                  <a:pt x="875887" y="150968"/>
                </a:cubicBezTo>
                <a:cubicBezTo>
                  <a:pt x="936689" y="177991"/>
                  <a:pt x="851925" y="130667"/>
                  <a:pt x="914592" y="165483"/>
                </a:cubicBezTo>
                <a:cubicBezTo>
                  <a:pt x="988600" y="206599"/>
                  <a:pt x="900156" y="156553"/>
                  <a:pt x="953297" y="194511"/>
                </a:cubicBezTo>
                <a:cubicBezTo>
                  <a:pt x="959166" y="198703"/>
                  <a:pt x="966387" y="200609"/>
                  <a:pt x="972649" y="204187"/>
                </a:cubicBezTo>
                <a:cubicBezTo>
                  <a:pt x="993038" y="215838"/>
                  <a:pt x="983670" y="213840"/>
                  <a:pt x="1006516" y="228378"/>
                </a:cubicBezTo>
                <a:cubicBezTo>
                  <a:pt x="1017485" y="235358"/>
                  <a:pt x="1029731" y="240274"/>
                  <a:pt x="1040383" y="247730"/>
                </a:cubicBezTo>
                <a:cubicBezTo>
                  <a:pt x="1045988" y="251654"/>
                  <a:pt x="1049811" y="257667"/>
                  <a:pt x="1054897" y="262244"/>
                </a:cubicBezTo>
                <a:cubicBezTo>
                  <a:pt x="1065949" y="272191"/>
                  <a:pt x="1076979" y="282207"/>
                  <a:pt x="1088764" y="291273"/>
                </a:cubicBezTo>
                <a:cubicBezTo>
                  <a:pt x="1097981" y="298363"/>
                  <a:pt x="1109148" y="302846"/>
                  <a:pt x="1117792" y="310625"/>
                </a:cubicBezTo>
                <a:cubicBezTo>
                  <a:pt x="1125468" y="317533"/>
                  <a:pt x="1131071" y="326465"/>
                  <a:pt x="1137145" y="334816"/>
                </a:cubicBezTo>
                <a:cubicBezTo>
                  <a:pt x="1168706" y="378212"/>
                  <a:pt x="1146206" y="348253"/>
                  <a:pt x="1166173" y="383197"/>
                </a:cubicBezTo>
                <a:cubicBezTo>
                  <a:pt x="1169058" y="388245"/>
                  <a:pt x="1173249" y="392510"/>
                  <a:pt x="1175849" y="397711"/>
                </a:cubicBezTo>
                <a:cubicBezTo>
                  <a:pt x="1179733" y="405479"/>
                  <a:pt x="1181886" y="414016"/>
                  <a:pt x="1185526" y="421902"/>
                </a:cubicBezTo>
                <a:cubicBezTo>
                  <a:pt x="1191571" y="434998"/>
                  <a:pt x="1204878" y="460606"/>
                  <a:pt x="1204878" y="460606"/>
                </a:cubicBezTo>
                <a:cubicBezTo>
                  <a:pt x="1206491" y="467057"/>
                  <a:pt x="1207613" y="473651"/>
                  <a:pt x="1209716" y="479959"/>
                </a:cubicBezTo>
                <a:cubicBezTo>
                  <a:pt x="1212462" y="488198"/>
                  <a:pt x="1217107" y="495771"/>
                  <a:pt x="1219392" y="504149"/>
                </a:cubicBezTo>
                <a:cubicBezTo>
                  <a:pt x="1221973" y="513613"/>
                  <a:pt x="1222475" y="523526"/>
                  <a:pt x="1224230" y="533178"/>
                </a:cubicBezTo>
                <a:cubicBezTo>
                  <a:pt x="1225701" y="541268"/>
                  <a:pt x="1227455" y="549305"/>
                  <a:pt x="1229068" y="557368"/>
                </a:cubicBezTo>
                <a:cubicBezTo>
                  <a:pt x="1227455" y="625101"/>
                  <a:pt x="1227173" y="692879"/>
                  <a:pt x="1224230" y="760568"/>
                </a:cubicBezTo>
                <a:cubicBezTo>
                  <a:pt x="1223941" y="767211"/>
                  <a:pt x="1221142" y="773506"/>
                  <a:pt x="1219392" y="779921"/>
                </a:cubicBezTo>
                <a:cubicBezTo>
                  <a:pt x="1213387" y="801939"/>
                  <a:pt x="1207805" y="821463"/>
                  <a:pt x="1200040" y="842816"/>
                </a:cubicBezTo>
                <a:cubicBezTo>
                  <a:pt x="1197072" y="850978"/>
                  <a:pt x="1193110" y="858767"/>
                  <a:pt x="1190364" y="867006"/>
                </a:cubicBezTo>
                <a:cubicBezTo>
                  <a:pt x="1188261" y="873314"/>
                  <a:pt x="1187996" y="880185"/>
                  <a:pt x="1185526" y="886359"/>
                </a:cubicBezTo>
                <a:cubicBezTo>
                  <a:pt x="1181508" y="896403"/>
                  <a:pt x="1175545" y="905565"/>
                  <a:pt x="1171011" y="915387"/>
                </a:cubicBezTo>
                <a:cubicBezTo>
                  <a:pt x="1165864" y="926539"/>
                  <a:pt x="1161579" y="938073"/>
                  <a:pt x="1156497" y="949254"/>
                </a:cubicBezTo>
                <a:cubicBezTo>
                  <a:pt x="1153513" y="955820"/>
                  <a:pt x="1149843" y="962058"/>
                  <a:pt x="1146821" y="968606"/>
                </a:cubicBezTo>
                <a:cubicBezTo>
                  <a:pt x="1140165" y="983027"/>
                  <a:pt x="1133725" y="997550"/>
                  <a:pt x="1127468" y="1012149"/>
                </a:cubicBezTo>
                <a:cubicBezTo>
                  <a:pt x="1119209" y="1031419"/>
                  <a:pt x="1111637" y="1050980"/>
                  <a:pt x="1103278" y="1070206"/>
                </a:cubicBezTo>
                <a:cubicBezTo>
                  <a:pt x="1095508" y="1088076"/>
                  <a:pt x="1086324" y="1105332"/>
                  <a:pt x="1079087" y="1123425"/>
                </a:cubicBezTo>
                <a:cubicBezTo>
                  <a:pt x="1072777" y="1139200"/>
                  <a:pt x="1064097" y="1162844"/>
                  <a:pt x="1054897" y="1176644"/>
                </a:cubicBezTo>
                <a:cubicBezTo>
                  <a:pt x="1047910" y="1187124"/>
                  <a:pt x="1037930" y="1195354"/>
                  <a:pt x="1030707" y="1205673"/>
                </a:cubicBezTo>
                <a:cubicBezTo>
                  <a:pt x="1015315" y="1227662"/>
                  <a:pt x="1002765" y="1251565"/>
                  <a:pt x="987164" y="1273406"/>
                </a:cubicBezTo>
                <a:cubicBezTo>
                  <a:pt x="978522" y="1285505"/>
                  <a:pt x="967321" y="1295582"/>
                  <a:pt x="958135" y="1307273"/>
                </a:cubicBezTo>
                <a:cubicBezTo>
                  <a:pt x="949564" y="1318182"/>
                  <a:pt x="942730" y="1330403"/>
                  <a:pt x="933945" y="1341140"/>
                </a:cubicBezTo>
                <a:cubicBezTo>
                  <a:pt x="922924" y="1354610"/>
                  <a:pt x="890804" y="1381275"/>
                  <a:pt x="880726" y="1389521"/>
                </a:cubicBezTo>
                <a:cubicBezTo>
                  <a:pt x="874485" y="1394627"/>
                  <a:pt x="867495" y="1398787"/>
                  <a:pt x="861373" y="1404035"/>
                </a:cubicBezTo>
                <a:cubicBezTo>
                  <a:pt x="805896" y="1451585"/>
                  <a:pt x="890782" y="1386041"/>
                  <a:pt x="827507" y="1428225"/>
                </a:cubicBezTo>
                <a:cubicBezTo>
                  <a:pt x="814088" y="1437171"/>
                  <a:pt x="802478" y="1448707"/>
                  <a:pt x="788802" y="1457254"/>
                </a:cubicBezTo>
                <a:cubicBezTo>
                  <a:pt x="776524" y="1464928"/>
                  <a:pt x="742902" y="1480618"/>
                  <a:pt x="725907" y="1486283"/>
                </a:cubicBezTo>
                <a:cubicBezTo>
                  <a:pt x="709934" y="1491607"/>
                  <a:pt x="693962" y="1497145"/>
                  <a:pt x="677526" y="1500797"/>
                </a:cubicBezTo>
                <a:cubicBezTo>
                  <a:pt x="664834" y="1503617"/>
                  <a:pt x="651723" y="1504022"/>
                  <a:pt x="638821" y="1505635"/>
                </a:cubicBezTo>
                <a:cubicBezTo>
                  <a:pt x="629145" y="1508860"/>
                  <a:pt x="619812" y="1513403"/>
                  <a:pt x="609792" y="1515311"/>
                </a:cubicBezTo>
                <a:cubicBezTo>
                  <a:pt x="585819" y="1519877"/>
                  <a:pt x="561380" y="1521536"/>
                  <a:pt x="537221" y="1524987"/>
                </a:cubicBezTo>
                <a:cubicBezTo>
                  <a:pt x="527510" y="1526374"/>
                  <a:pt x="517868" y="1528212"/>
                  <a:pt x="508192" y="1529825"/>
                </a:cubicBezTo>
                <a:cubicBezTo>
                  <a:pt x="451748" y="1526600"/>
                  <a:pt x="394594" y="1529636"/>
                  <a:pt x="338859" y="1520149"/>
                </a:cubicBezTo>
                <a:cubicBezTo>
                  <a:pt x="323070" y="1517461"/>
                  <a:pt x="270495" y="1486170"/>
                  <a:pt x="251773" y="1471768"/>
                </a:cubicBezTo>
                <a:cubicBezTo>
                  <a:pt x="241725" y="1464038"/>
                  <a:pt x="203511" y="1431225"/>
                  <a:pt x="193716" y="1418549"/>
                </a:cubicBezTo>
                <a:cubicBezTo>
                  <a:pt x="150922" y="1363169"/>
                  <a:pt x="139667" y="1345632"/>
                  <a:pt x="111468" y="1292759"/>
                </a:cubicBezTo>
                <a:cubicBezTo>
                  <a:pt x="72321" y="1219358"/>
                  <a:pt x="124278" y="1314677"/>
                  <a:pt x="82440" y="1225025"/>
                </a:cubicBezTo>
                <a:cubicBezTo>
                  <a:pt x="76942" y="1213243"/>
                  <a:pt x="69538" y="1202448"/>
                  <a:pt x="63087" y="1191159"/>
                </a:cubicBezTo>
                <a:cubicBezTo>
                  <a:pt x="59862" y="1171807"/>
                  <a:pt x="57822" y="1152219"/>
                  <a:pt x="53411" y="1133102"/>
                </a:cubicBezTo>
                <a:cubicBezTo>
                  <a:pt x="48131" y="1110222"/>
                  <a:pt x="39952" y="1088098"/>
                  <a:pt x="34059" y="1065368"/>
                </a:cubicBezTo>
                <a:cubicBezTo>
                  <a:pt x="28659" y="1044541"/>
                  <a:pt x="24383" y="1023438"/>
                  <a:pt x="19545" y="1002473"/>
                </a:cubicBezTo>
                <a:cubicBezTo>
                  <a:pt x="17932" y="984733"/>
                  <a:pt x="16916" y="966929"/>
                  <a:pt x="14707" y="949254"/>
                </a:cubicBezTo>
                <a:cubicBezTo>
                  <a:pt x="10464" y="915308"/>
                  <a:pt x="-1671" y="881814"/>
                  <a:pt x="192" y="847654"/>
                </a:cubicBezTo>
                <a:cubicBezTo>
                  <a:pt x="3224" y="792058"/>
                  <a:pt x="14208" y="736776"/>
                  <a:pt x="29221" y="683159"/>
                </a:cubicBezTo>
                <a:cubicBezTo>
                  <a:pt x="34609" y="663916"/>
                  <a:pt x="101559" y="544029"/>
                  <a:pt x="111468" y="528340"/>
                </a:cubicBezTo>
                <a:cubicBezTo>
                  <a:pt x="146206" y="473339"/>
                  <a:pt x="187266" y="416019"/>
                  <a:pt x="227583" y="363844"/>
                </a:cubicBezTo>
                <a:cubicBezTo>
                  <a:pt x="240211" y="347502"/>
                  <a:pt x="253490" y="331674"/>
                  <a:pt x="266287" y="315464"/>
                </a:cubicBezTo>
                <a:cubicBezTo>
                  <a:pt x="277681" y="301032"/>
                  <a:pt x="288431" y="286087"/>
                  <a:pt x="300154" y="271921"/>
                </a:cubicBezTo>
                <a:cubicBezTo>
                  <a:pt x="327143" y="239309"/>
                  <a:pt x="358921" y="210381"/>
                  <a:pt x="382402" y="175159"/>
                </a:cubicBezTo>
                <a:cubicBezTo>
                  <a:pt x="428698" y="105713"/>
                  <a:pt x="391396" y="155500"/>
                  <a:pt x="445297" y="97749"/>
                </a:cubicBezTo>
                <a:cubicBezTo>
                  <a:pt x="456994" y="85216"/>
                  <a:pt x="467042" y="71166"/>
                  <a:pt x="479164" y="59044"/>
                </a:cubicBezTo>
                <a:cubicBezTo>
                  <a:pt x="491725" y="46483"/>
                  <a:pt x="502539" y="42519"/>
                  <a:pt x="517868" y="34854"/>
                </a:cubicBezTo>
                <a:cubicBezTo>
                  <a:pt x="526681" y="23104"/>
                  <a:pt x="530275" y="10664"/>
                  <a:pt x="546897" y="10664"/>
                </a:cubicBezTo>
                <a:cubicBezTo>
                  <a:pt x="551997" y="10664"/>
                  <a:pt x="558185" y="-3851"/>
                  <a:pt x="571087" y="9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4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4338" y="3253085"/>
            <a:ext cx="1143262" cy="461665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olia_discourse.owl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4" name="Left Brace 23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4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0" name="Left Brace 19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0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19" idx="0"/>
          </p:cNvCxnSpPr>
          <p:nvPr/>
        </p:nvCxnSpPr>
        <p:spPr>
          <a:xfrm>
            <a:off x="6433631" y="3182983"/>
            <a:ext cx="339982" cy="60960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15200" y="3390840"/>
            <a:ext cx="1777450" cy="40011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rst:justify rdfs:subClassOf olia:Justification .</a:t>
            </a:r>
            <a:endParaRPr lang="de-DE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4646" y="3009840"/>
            <a:ext cx="19097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 dirty="0" smtClean="0"/>
              <a:t>Verknüpfungen</a:t>
            </a:r>
            <a:endParaRPr lang="de-DE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3761805"/>
            <a:ext cx="1470274" cy="461665"/>
          </a:xfrm>
          <a:prstGeom prst="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hlinkClick r:id="rId2"/>
              </a:rPr>
              <a:t>http://purl.org/olia/discourse/</a:t>
            </a:r>
          </a:p>
          <a:p>
            <a:pPr algn="ctr"/>
            <a:r>
              <a:rPr lang="de-DE" sz="800" dirty="0" smtClean="0">
                <a:hlinkClick r:id="rId2"/>
              </a:rPr>
              <a:t>discourse.RSTDTB-link.rdf</a:t>
            </a:r>
            <a:endParaRPr lang="de-DE" sz="800" dirty="0" smtClean="0"/>
          </a:p>
          <a:p>
            <a:pPr algn="ctr"/>
            <a:r>
              <a:rPr lang="de-DE" sz="800" dirty="0" smtClean="0"/>
              <a:t> (RDF/Turtle Format)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8513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7143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638800" y="1696819"/>
            <a:ext cx="336823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(Chiarcos &amp; Ionov@LDK-2021)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781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Maschinenlesbare Diskursmarkerinventorien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Sprach- </a:t>
            </a:r>
            <a:r>
              <a:rPr lang="de-DE" dirty="0"/>
              <a:t>und </a:t>
            </a:r>
            <a:r>
              <a:rPr lang="de-DE" dirty="0" smtClean="0"/>
              <a:t>theorieübergreifende Modellierung</a:t>
            </a:r>
          </a:p>
          <a:p>
            <a:pPr lvl="1"/>
            <a:r>
              <a:rPr lang="de-DE" dirty="0" smtClean="0"/>
              <a:t>Diskursmarker und Diskurstheorien</a:t>
            </a:r>
          </a:p>
          <a:p>
            <a:pPr lvl="1"/>
            <a:r>
              <a:rPr lang="de-DE" dirty="0" smtClean="0"/>
              <a:t>OntoLex-Lemon und Webstandards</a:t>
            </a:r>
          </a:p>
          <a:p>
            <a:r>
              <a:rPr lang="de-DE" dirty="0" smtClean="0"/>
              <a:t>und </a:t>
            </a:r>
            <a:r>
              <a:rPr lang="de-DE" dirty="0"/>
              <a:t>deren </a:t>
            </a:r>
            <a:r>
              <a:rPr lang="de-DE" dirty="0" smtClean="0"/>
              <a:t>Nutzen</a:t>
            </a:r>
          </a:p>
          <a:p>
            <a:pPr lvl="1"/>
            <a:r>
              <a:rPr lang="de-DE" dirty="0" smtClean="0"/>
              <a:t>Verknüpfung über Sprachen hinweg</a:t>
            </a:r>
          </a:p>
          <a:p>
            <a:pPr lvl="1"/>
            <a:r>
              <a:rPr lang="de-DE" dirty="0" smtClean="0"/>
              <a:t>Verknüpfung über Theorien hinweg</a:t>
            </a:r>
          </a:p>
          <a:p>
            <a:pPr lvl="1"/>
            <a:r>
              <a:rPr lang="de-DE" dirty="0" smtClean="0"/>
              <a:t>Inferenz von Diskursannotationen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5300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857578" y="1696819"/>
            <a:ext cx="29306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Chiarcos &amp; Ionov (LDK-2021)</a:t>
            </a:r>
            <a:endParaRPr lang="de-DE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380756" y="2419350"/>
            <a:ext cx="261084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zu den restlichen Punkten</a:t>
            </a:r>
          </a:p>
          <a:p>
            <a:pPr algn="ctr"/>
            <a:r>
              <a:rPr lang="de-DE" sz="1800" dirty="0" smtClean="0"/>
              <a:t>vgl. Chiarcos (LREC-2014)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5003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Diskursmarker in OntoLex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9292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www.w3.org/2016/05/ontolex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 smtClean="0"/>
              <a:t>Community-Standard für maschinenlesbare Wörterbücher im Web (of Data)</a:t>
            </a:r>
          </a:p>
          <a:p>
            <a:pPr lvl="1"/>
            <a:r>
              <a:rPr lang="de-DE" dirty="0" smtClean="0"/>
              <a:t>Anwendungen u.a. in</a:t>
            </a:r>
          </a:p>
          <a:p>
            <a:pPr lvl="2"/>
            <a:r>
              <a:rPr lang="de-DE" dirty="0"/>
              <a:t>Textgenerierung		</a:t>
            </a:r>
            <a:r>
              <a:rPr lang="de-DE" dirty="0" smtClean="0"/>
              <a:t>(v.a. Lexikalisierung)</a:t>
            </a:r>
            <a:endParaRPr lang="de-DE" dirty="0"/>
          </a:p>
          <a:p>
            <a:pPr lvl="2"/>
            <a:r>
              <a:rPr lang="de-DE" dirty="0" smtClean="0"/>
              <a:t>Lexikographie			(z.B. DitMao/Lex-0)</a:t>
            </a:r>
          </a:p>
          <a:p>
            <a:pPr lvl="2"/>
            <a:r>
              <a:rPr lang="de-DE" dirty="0" smtClean="0"/>
              <a:t>Terminologiemanagement	(z.B. Terme-a-LLOD)</a:t>
            </a:r>
          </a:p>
          <a:p>
            <a:pPr lvl="2"/>
            <a:r>
              <a:rPr lang="de-DE" dirty="0" smtClean="0"/>
              <a:t>Computerlinguistik		(z.B. TIAD Shared Tasks)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892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 (Auszug)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71550"/>
            <a:ext cx="6477000" cy="3398044"/>
          </a:xfrm>
        </p:spPr>
        <p:txBody>
          <a:bodyPr/>
          <a:lstStyle/>
          <a:p>
            <a:r>
              <a:rPr lang="de-DE" dirty="0" smtClean="0"/>
              <a:t>LexicalEntry</a:t>
            </a:r>
          </a:p>
          <a:p>
            <a:pPr lvl="1"/>
            <a:r>
              <a:rPr lang="de-DE" dirty="0" smtClean="0"/>
              <a:t>entspricht einem Lexem (Schlagwort im Wörterbuch</a:t>
            </a:r>
          </a:p>
          <a:p>
            <a:r>
              <a:rPr lang="de-DE" dirty="0" smtClean="0"/>
              <a:t>Form</a:t>
            </a:r>
          </a:p>
          <a:p>
            <a:pPr lvl="1"/>
            <a:r>
              <a:rPr lang="de-DE" dirty="0" smtClean="0"/>
              <a:t>Schreibung (+linguistische Informationen)</a:t>
            </a:r>
          </a:p>
          <a:p>
            <a:r>
              <a:rPr lang="de-DE" dirty="0" smtClean="0"/>
              <a:t>LexicalSense</a:t>
            </a:r>
          </a:p>
          <a:p>
            <a:pPr lvl="1"/>
            <a:r>
              <a:rPr lang="de-DE" dirty="0" smtClean="0"/>
              <a:t>Wortsinn, kann mit externer Ontologie verknüpft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273628"/>
            <a:ext cx="1626182" cy="3203121"/>
            <a:chOff x="685800" y="1273628"/>
            <a:chExt cx="1626182" cy="3203121"/>
          </a:xfrm>
        </p:grpSpPr>
        <p:sp>
          <p:nvSpPr>
            <p:cNvPr id="15" name="Rectangle 14"/>
            <p:cNvSpPr/>
            <p:nvPr/>
          </p:nvSpPr>
          <p:spPr>
            <a:xfrm>
              <a:off x="804334" y="3151855"/>
              <a:ext cx="864043" cy="50483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3912" y="2409255"/>
              <a:ext cx="938331" cy="5527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4334" y="1414236"/>
              <a:ext cx="864043" cy="5527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Lemon_OntoLex_Core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r="18958"/>
            <a:stretch/>
          </p:blipFill>
          <p:spPr bwMode="auto">
            <a:xfrm>
              <a:off x="699773" y="1377379"/>
              <a:ext cx="1572035" cy="304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21596" y="2602635"/>
              <a:ext cx="550212" cy="41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1770" y="4061743"/>
              <a:ext cx="550212" cy="41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9803" y="1273628"/>
              <a:ext cx="262005" cy="1867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2518646"/>
              <a:ext cx="66024" cy="291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3381594"/>
              <a:ext cx="97465" cy="291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884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Konvertierung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DimLex</a:t>
            </a: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dirty="0" smtClean="0"/>
              <a:t>Deutsch</a:t>
            </a:r>
            <a:r>
              <a:rPr lang="en-US" sz="2000" dirty="0" smtClean="0"/>
              <a:t>	</a:t>
            </a:r>
            <a:r>
              <a:rPr lang="en-US" sz="2000" dirty="0" err="1" smtClean="0"/>
              <a:t>DimLex</a:t>
            </a:r>
            <a:r>
              <a:rPr lang="en-US" sz="2000" dirty="0" smtClean="0"/>
              <a:t>-XML	PDTB 3.0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DisCoDict</a:t>
            </a:r>
            <a:r>
              <a:rPr lang="en-US" sz="2000" b="1" dirty="0"/>
              <a:t> 	</a:t>
            </a:r>
            <a:r>
              <a:rPr lang="en-US" sz="2000" dirty="0" err="1" smtClean="0"/>
              <a:t>Niederländisch</a:t>
            </a:r>
            <a:r>
              <a:rPr lang="en-US" sz="2000" dirty="0"/>
              <a:t>	</a:t>
            </a:r>
            <a:r>
              <a:rPr lang="fr-FR" sz="2000" dirty="0" err="1"/>
              <a:t>DimLex</a:t>
            </a:r>
            <a:r>
              <a:rPr lang="fr-FR" sz="2000" dirty="0"/>
              <a:t>-XML	PDTB 3.0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LICO </a:t>
            </a:r>
            <a:r>
              <a:rPr lang="en-US" sz="2000" b="1" dirty="0" smtClean="0"/>
              <a:t>	</a:t>
            </a:r>
            <a:r>
              <a:rPr lang="en-US" sz="2000" dirty="0" err="1" smtClean="0"/>
              <a:t>Italienisch</a:t>
            </a:r>
            <a:r>
              <a:rPr lang="de-DE" sz="2000" dirty="0"/>
              <a:t>	</a:t>
            </a:r>
            <a:r>
              <a:rPr lang="de-DE" sz="2000" dirty="0" smtClean="0"/>
              <a:t>mod. DimLex	PDTB 2.0/3.0</a:t>
            </a:r>
            <a:endParaRPr lang="de-DE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de-DE" sz="2000" b="1" dirty="0" smtClean="0"/>
              <a:t>LDM-PT 	</a:t>
            </a:r>
            <a:r>
              <a:rPr lang="de-DE" sz="2000" dirty="0" smtClean="0"/>
              <a:t>Portugiesisch</a:t>
            </a:r>
            <a:r>
              <a:rPr lang="de-DE" sz="2000" dirty="0" smtClean="0"/>
              <a:t>	mod. </a:t>
            </a:r>
            <a:r>
              <a:rPr lang="en-US" sz="2000" dirty="0" err="1" smtClean="0"/>
              <a:t>DimLex</a:t>
            </a:r>
            <a:r>
              <a:rPr lang="en-US" sz="2000" dirty="0" smtClean="0"/>
              <a:t>	PDTB </a:t>
            </a:r>
            <a:r>
              <a:rPr lang="en-US" sz="2000" dirty="0"/>
              <a:t>3.0 </a:t>
            </a:r>
            <a:endParaRPr lang="en-US" sz="2000" dirty="0" smtClean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LexConn</a:t>
            </a:r>
            <a:r>
              <a:rPr lang="en-US" sz="2000" b="1" dirty="0" smtClean="0"/>
              <a:t> 	</a:t>
            </a:r>
            <a:r>
              <a:rPr lang="en-US" sz="2000" dirty="0" err="1" smtClean="0"/>
              <a:t>Französisch</a:t>
            </a:r>
            <a:r>
              <a:rPr lang="de-DE" sz="2000" dirty="0"/>
              <a:t>	</a:t>
            </a:r>
            <a:r>
              <a:rPr lang="de-DE" sz="2000" dirty="0" smtClean="0"/>
              <a:t>mod. DimLex	SDRT 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/>
              <a:t>PDTB 	</a:t>
            </a:r>
            <a:r>
              <a:rPr lang="en-US" sz="2000" dirty="0" err="1"/>
              <a:t>Englisch</a:t>
            </a:r>
            <a:r>
              <a:rPr lang="en-US" sz="2000" dirty="0"/>
              <a:t>	PDTB</a:t>
            </a:r>
            <a:r>
              <a:rPr lang="de-DE" sz="2000" dirty="0"/>
              <a:t>/PDF	PDTB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CzeDLex</a:t>
            </a:r>
            <a:r>
              <a:rPr lang="en-US" sz="2000" b="1" dirty="0" smtClean="0"/>
              <a:t> </a:t>
            </a:r>
            <a:r>
              <a:rPr lang="en-US" sz="2000" b="1" dirty="0"/>
              <a:t>	</a:t>
            </a:r>
            <a:r>
              <a:rPr lang="en-US" sz="2000" dirty="0" err="1" smtClean="0"/>
              <a:t>Tschechisch</a:t>
            </a:r>
            <a:r>
              <a:rPr lang="de-DE" sz="2000" dirty="0"/>
              <a:t>	PML-XML	PDiT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DiscMar</a:t>
            </a:r>
            <a:r>
              <a:rPr lang="en-US" sz="2000" dirty="0" smtClean="0"/>
              <a:t> 	</a:t>
            </a:r>
            <a:r>
              <a:rPr lang="en-US" sz="2000" dirty="0" smtClean="0"/>
              <a:t>Engl</a:t>
            </a:r>
            <a:r>
              <a:rPr lang="en-US" sz="2000" dirty="0"/>
              <a:t>.</a:t>
            </a:r>
            <a:r>
              <a:rPr lang="en-US" sz="2000" dirty="0" smtClean="0"/>
              <a:t>, Span., </a:t>
            </a:r>
            <a:r>
              <a:rPr lang="en-US" sz="2000" dirty="0" err="1" smtClean="0"/>
              <a:t>K</a:t>
            </a:r>
            <a:r>
              <a:rPr lang="en-US" sz="2000" dirty="0" err="1" smtClean="0"/>
              <a:t>atalanisch</a:t>
            </a:r>
            <a:r>
              <a:rPr lang="en-US" sz="2000" dirty="0" smtClean="0"/>
              <a:t>	TSV/HTML	</a:t>
            </a:r>
            <a:r>
              <a:rPr lang="en-US" sz="2000" dirty="0" err="1" smtClean="0"/>
              <a:t>DiscMar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TED-MDB</a:t>
            </a:r>
            <a:r>
              <a:rPr lang="en-US" sz="2000" dirty="0"/>
              <a:t> </a:t>
            </a:r>
            <a:r>
              <a:rPr lang="en-US" sz="2000" dirty="0" smtClean="0"/>
              <a:t>	7 </a:t>
            </a:r>
            <a:r>
              <a:rPr lang="en-US" sz="2000" dirty="0" err="1" smtClean="0"/>
              <a:t>Sprachen</a:t>
            </a:r>
            <a:r>
              <a:rPr lang="en-US" sz="2000" dirty="0" smtClean="0"/>
              <a:t>*</a:t>
            </a:r>
            <a:r>
              <a:rPr lang="en-US" sz="2000" dirty="0" smtClean="0"/>
              <a:t>	PDTB </a:t>
            </a:r>
            <a:r>
              <a:rPr lang="en-US" sz="2000" dirty="0" smtClean="0"/>
              <a:t>Format</a:t>
            </a:r>
            <a:r>
              <a:rPr lang="en-US" sz="2000" dirty="0" smtClean="0"/>
              <a:t>	PDTB 3.0</a:t>
            </a:r>
          </a:p>
          <a:p>
            <a:pPr marL="0" indent="0">
              <a:buNone/>
              <a:tabLst>
                <a:tab pos="1525588" algn="l"/>
                <a:tab pos="4572000" algn="l"/>
              </a:tabLst>
            </a:pPr>
            <a:r>
              <a:rPr lang="en-US" sz="2000" dirty="0" smtClean="0"/>
              <a:t>     * </a:t>
            </a:r>
            <a:r>
              <a:rPr lang="en-US" sz="2000" dirty="0" err="1" smtClean="0"/>
              <a:t>geringer</a:t>
            </a:r>
            <a:r>
              <a:rPr lang="en-US" sz="2000" dirty="0" smtClean="0"/>
              <a:t> </a:t>
            </a:r>
            <a:r>
              <a:rPr lang="en-US" sz="2000" dirty="0" err="1" smtClean="0"/>
              <a:t>Datenumfang</a:t>
            </a:r>
            <a:r>
              <a:rPr lang="en-US" sz="2000" dirty="0" smtClean="0"/>
              <a:t>, </a:t>
            </a:r>
            <a:r>
              <a:rPr lang="en-US" sz="2000" dirty="0" err="1" smtClean="0"/>
              <a:t>Konverter</a:t>
            </a:r>
            <a:r>
              <a:rPr lang="en-US" sz="2000" dirty="0" smtClean="0"/>
              <a:t> </a:t>
            </a:r>
            <a:r>
              <a:rPr lang="en-US" sz="2000" dirty="0" err="1" smtClean="0"/>
              <a:t>anwendbar</a:t>
            </a:r>
            <a:r>
              <a:rPr lang="en-US" sz="2000" dirty="0" smtClean="0"/>
              <a:t> auf Hindi und </a:t>
            </a:r>
            <a:r>
              <a:rPr lang="en-US" sz="2000" dirty="0" err="1" smtClean="0"/>
              <a:t>Chinesisch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852782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&gt;10 Sprachen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861596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7 </a:t>
            </a:r>
            <a:r>
              <a:rPr lang="de-DE" sz="1600" dirty="0" smtClean="0">
                <a:solidFill>
                  <a:schemeClr val="accent1"/>
                </a:solidFill>
              </a:rPr>
              <a:t>Formate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861596"/>
            <a:ext cx="11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4</a:t>
            </a:r>
            <a:r>
              <a:rPr lang="de-DE" sz="1600" dirty="0" smtClean="0">
                <a:solidFill>
                  <a:schemeClr val="accent1"/>
                </a:solidFill>
              </a:rPr>
              <a:t> </a:t>
            </a:r>
            <a:r>
              <a:rPr lang="de-DE" sz="1600" dirty="0" smtClean="0">
                <a:solidFill>
                  <a:schemeClr val="accent1"/>
                </a:solidFill>
              </a:rPr>
              <a:t>Theorien</a:t>
            </a:r>
            <a:endParaRPr lang="de-DE" sz="16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057978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0" y="2343150"/>
            <a:ext cx="11080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TextLink/DimLex</a:t>
            </a:r>
            <a:endParaRPr lang="de-DE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3131332"/>
            <a:ext cx="11080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eigene</a:t>
            </a:r>
          </a:p>
          <a:p>
            <a:pPr algn="ctr"/>
            <a:r>
              <a:rPr lang="de-DE" sz="1800" dirty="0" smtClean="0"/>
              <a:t>Konverter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0748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r>
              <a:rPr lang="de-DE" dirty="0" smtClean="0"/>
              <a:t>: DimLex Deutsch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257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DimLex-XML </a:t>
            </a:r>
            <a:r>
              <a:rPr lang="de-DE" dirty="0" smtClean="0"/>
              <a:t>Exzerpt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95800" y="1200150"/>
            <a:ext cx="41910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Stede &amp; Umbach 1998</a:t>
            </a:r>
          </a:p>
          <a:p>
            <a:pPr lvl="1"/>
            <a:r>
              <a:rPr lang="de-DE" sz="2400" dirty="0" smtClean="0"/>
              <a:t>PDTB-Relationen nach  Scheffler </a:t>
            </a:r>
            <a:r>
              <a:rPr lang="de-DE" sz="2400" dirty="0"/>
              <a:t>&amp; Stede (2016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smtClean="0"/>
              <a:t>CC-BY-NC-SA 4.0</a:t>
            </a:r>
          </a:p>
          <a:p>
            <a:pPr lvl="1"/>
            <a:r>
              <a:rPr lang="de-DE" sz="2400" dirty="0" smtClean="0">
                <a:hlinkClick r:id="rId4"/>
              </a:rPr>
              <a:t>https://github.com/discourse-lab/dimlex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45170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6945216" y="31502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26384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6945216" y="19526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DimLex Deutsch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764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6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24600" y="2703314"/>
            <a:ext cx="2412842" cy="223063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+ </a:t>
                </a:r>
                <a:r>
                  <a:rPr lang="de-DE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freie Ergänzungen</a:t>
                </a:r>
                <a:endParaRPr lang="de-DE" sz="12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DE" sz="1200" dirty="0"/>
                  <a:t>	</a:t>
                </a:r>
                <a:r>
                  <a:rPr lang="de-DE" sz="1200" dirty="0" smtClean="0"/>
                  <a:t>					           </a:t>
                </a:r>
                <a:r>
                  <a:rPr lang="de-DE" sz="1200" dirty="0" smtClean="0"/>
                  <a:t>  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(markiert durch </a:t>
                </a:r>
                <a:r>
                  <a:rPr lang="de-DE" sz="1600" b="1" i="1" dirty="0" smtClean="0">
                    <a:solidFill>
                      <a:schemeClr val="accent3"/>
                    </a:solidFill>
                  </a:rPr>
                  <a:t>dimlex: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)</a:t>
                </a:r>
                <a:endParaRPr lang="de-DE" b="1" dirty="0" smtClean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9895" y="2800350"/>
            <a:ext cx="22797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freie Ergänzungen</a:t>
            </a:r>
            <a:endParaRPr lang="de-DE" sz="2000" dirty="0" smtClean="0"/>
          </a:p>
          <a:p>
            <a:r>
              <a:rPr lang="de-DE" sz="2000" dirty="0" smtClean="0"/>
              <a:t>für XML </a:t>
            </a:r>
            <a:r>
              <a:rPr lang="de-DE" sz="2000" i="1" dirty="0" smtClean="0"/>
              <a:t>alle </a:t>
            </a:r>
            <a:r>
              <a:rPr lang="de-DE" sz="2000" dirty="0" smtClean="0"/>
              <a:t>XML-</a:t>
            </a:r>
            <a:endParaRPr lang="de-DE" sz="2000" dirty="0" smtClean="0"/>
          </a:p>
          <a:p>
            <a:r>
              <a:rPr lang="de-DE" sz="2000" dirty="0" smtClean="0"/>
              <a:t>Elemente und </a:t>
            </a:r>
          </a:p>
          <a:p>
            <a:r>
              <a:rPr lang="de-DE" sz="2000" dirty="0" smtClean="0"/>
              <a:t>-Attribute</a:t>
            </a:r>
            <a:endParaRPr lang="de-DE" sz="2000" dirty="0" smtClean="0"/>
          </a:p>
          <a:p>
            <a:pPr marL="342900" indent="-342900">
              <a:buFont typeface="Symbol"/>
              <a:buChar char="Þ"/>
            </a:pPr>
            <a:r>
              <a:rPr lang="de-DE" sz="1800" dirty="0" smtClean="0"/>
              <a:t>verlustfreie </a:t>
            </a:r>
          </a:p>
          <a:p>
            <a:pPr>
              <a:tabLst>
                <a:tab pos="358775" algn="l"/>
              </a:tabLst>
            </a:pPr>
            <a:r>
              <a:rPr lang="de-DE" sz="1800" dirty="0" smtClean="0"/>
              <a:t>	Repräsentation</a:t>
            </a:r>
          </a:p>
          <a:p>
            <a:pPr>
              <a:tabLst>
                <a:tab pos="358775" algn="l"/>
              </a:tabLst>
            </a:pPr>
            <a:r>
              <a:rPr lang="de-DE" sz="1400" dirty="0"/>
              <a:t>	</a:t>
            </a:r>
            <a:r>
              <a:rPr lang="de-DE" sz="1400" dirty="0" smtClean="0"/>
              <a:t>(nicht standardisiert)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008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>
          <a:xfrm rot="18205901">
            <a:off x="967619" y="1459283"/>
            <a:ext cx="3276253" cy="144038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885950"/>
            <a:ext cx="2362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899750"/>
            <a:ext cx="3124200" cy="128298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DimLex-RDF</a:t>
            </a:r>
          </a:p>
          <a:p>
            <a:r>
              <a:rPr lang="de-DE" sz="2400" dirty="0" smtClean="0"/>
              <a:t>OntoLex-Konzepte</a:t>
            </a:r>
            <a:endParaRPr lang="de-DE" sz="2400" dirty="0" smtClean="0"/>
          </a:p>
          <a:p>
            <a:r>
              <a:rPr lang="de-DE" sz="2400" dirty="0" smtClean="0"/>
              <a:t>gleiche Struktur</a:t>
            </a:r>
            <a:endParaRPr lang="de-DE" sz="2400" dirty="0" smtClean="0"/>
          </a:p>
          <a:p>
            <a:r>
              <a:rPr lang="de-DE" sz="2400" dirty="0" smtClean="0"/>
              <a:t>verlustfrei</a:t>
            </a:r>
            <a:endParaRPr lang="de-D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𝑋𝑆𝐿𝑇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378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7902"/>
            <a:ext cx="4343400" cy="433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67400" y="2899750"/>
            <a:ext cx="3124200" cy="12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800" smtClean="0"/>
              <a:t>DimLex-RDF</a:t>
            </a:r>
          </a:p>
          <a:p>
            <a:r>
              <a:rPr lang="de-DE" sz="2400" smtClean="0"/>
              <a:t>OntoLex-Konzepte</a:t>
            </a:r>
          </a:p>
          <a:p>
            <a:r>
              <a:rPr lang="de-DE" sz="2400" smtClean="0"/>
              <a:t>gleiche Struktur</a:t>
            </a:r>
          </a:p>
          <a:p>
            <a:r>
              <a:rPr lang="de-DE" sz="2400" smtClean="0"/>
              <a:t>verlustfrei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111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Zeigen an, wie eine Äußerung (Satz, Halbsatz, ...) mit ihrem Diskurskontext zu verbinden ist</a:t>
                </a:r>
              </a:p>
              <a:p>
                <a:pPr lvl="1"/>
                <a:r>
                  <a:rPr lang="de-DE" dirty="0" smtClean="0"/>
                  <a:t>lexikalische Ausdrücke (z.B. Adverbien, Phrasen), die eine </a:t>
                </a:r>
                <a:r>
                  <a:rPr lang="de-DE" i="1" dirty="0" smtClean="0"/>
                  <a:t>Diskursrelation </a:t>
                </a:r>
                <a:r>
                  <a:rPr lang="de-DE" dirty="0" smtClean="0"/>
                  <a:t>(</a:t>
                </a:r>
                <a:r>
                  <a:rPr lang="de-DE" i="1" dirty="0" smtClean="0"/>
                  <a:t>Kohärenzrelation</a:t>
                </a:r>
                <a:r>
                  <a:rPr lang="de-DE" dirty="0" smtClean="0"/>
                  <a:t>) ausdrücken</a:t>
                </a:r>
              </a:p>
              <a:p>
                <a:pPr lvl="2"/>
                <a:r>
                  <a:rPr lang="de-DE" dirty="0" smtClean="0"/>
                  <a:t>Hans kann nicht gehen. ...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Und</a:t>
                </a:r>
                <a:r>
                  <a:rPr lang="de-DE" dirty="0" smtClean="0"/>
                  <a:t> 	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Daher</a:t>
                </a:r>
                <a:r>
                  <a:rPr lang="de-DE" dirty="0" smtClean="0"/>
                  <a:t> 	ist es auch Maria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Aber</a:t>
                </a:r>
                <a:r>
                  <a:rPr lang="de-DE" dirty="0"/>
                  <a:t>	</a:t>
                </a:r>
                <a:r>
                  <a:rPr lang="de-DE" dirty="0" smtClean="0"/>
                  <a:t>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de-DE" dirty="0" smtClean="0"/>
                  <a:t>	Auch Maria ist es nicht möglich.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r="-296" b="-13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409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additive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133" y="3790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kausale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8996" y="417195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kontrastive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0081" y="4530864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implizite</a:t>
            </a:r>
          </a:p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(unmarkierte)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9157" y="400044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Relation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649680" y="3409950"/>
            <a:ext cx="198920" cy="1600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9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3906"/>
            <a:ext cx="8229600" cy="3398044"/>
          </a:xfrm>
        </p:spPr>
        <p:txBody>
          <a:bodyPr/>
          <a:lstStyle/>
          <a:p>
            <a:r>
              <a:rPr lang="de-DE" dirty="0" smtClean="0"/>
              <a:t>zunächst nach DimLex-XML konvertiert</a:t>
            </a:r>
          </a:p>
          <a:p>
            <a:pPr lvl="1"/>
            <a:r>
              <a:rPr lang="de-DE" dirty="0" smtClean="0"/>
              <a:t>dann weiter transformiert</a:t>
            </a:r>
          </a:p>
          <a:p>
            <a:r>
              <a:rPr lang="de-DE" dirty="0" smtClean="0"/>
              <a:t>erfordern teilweise umfassende Restrukturierung</a:t>
            </a:r>
            <a:endParaRPr lang="de-DE" dirty="0" smtClean="0"/>
          </a:p>
          <a:p>
            <a:pPr lvl="1"/>
            <a:r>
              <a:rPr lang="de-DE" dirty="0" smtClean="0"/>
              <a:t>4 </a:t>
            </a:r>
            <a:r>
              <a:rPr lang="de-DE" dirty="0" smtClean="0"/>
              <a:t>Inventorien sind DimLex-konform (DTD)</a:t>
            </a:r>
            <a:endParaRPr lang="de-DE" dirty="0" smtClean="0"/>
          </a:p>
          <a:p>
            <a:pPr lvl="1"/>
            <a:r>
              <a:rPr lang="de-DE" dirty="0" smtClean="0"/>
              <a:t>3 </a:t>
            </a:r>
            <a:r>
              <a:rPr lang="de-DE" dirty="0" smtClean="0"/>
              <a:t>Inventorien verwenden modifiziertes DimLex</a:t>
            </a:r>
            <a:endParaRPr lang="de-DE" dirty="0" smtClean="0"/>
          </a:p>
          <a:p>
            <a:pPr lvl="2"/>
            <a:r>
              <a:rPr lang="de-DE" dirty="0" smtClean="0"/>
              <a:t>z.B. andere oder übersetzte Element- und Attributnamen</a:t>
            </a:r>
            <a:endParaRPr lang="de-DE" dirty="0" smtClean="0"/>
          </a:p>
          <a:p>
            <a:pPr lvl="1"/>
            <a:r>
              <a:rPr lang="de-DE" dirty="0"/>
              <a:t>2 Inventorien (TED-MDB, Czech) mit andersartigen Formaten </a:t>
            </a:r>
            <a:endParaRPr lang="de-DE" dirty="0" smtClean="0"/>
          </a:p>
          <a:p>
            <a:pPr lvl="1"/>
            <a:r>
              <a:rPr lang="de-DE" dirty="0" smtClean="0"/>
              <a:t>4 </a:t>
            </a:r>
            <a:r>
              <a:rPr lang="de-DE" dirty="0" smtClean="0"/>
              <a:t>Inventorien nur semistrukturiert (DiscMar)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582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Verknüpfung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53929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http://purl.org/olia</a:t>
            </a:r>
          </a:p>
          <a:p>
            <a:pPr lvl="1"/>
            <a:r>
              <a:rPr lang="de-DE" dirty="0" smtClean="0"/>
              <a:t>Chiarcos and Sukhareva (2015): syntax, morphosyntax</a:t>
            </a:r>
          </a:p>
          <a:p>
            <a:pPr lvl="1"/>
            <a:r>
              <a:rPr lang="de-DE" dirty="0" smtClean="0"/>
              <a:t>one ontology per annotation schema</a:t>
            </a:r>
          </a:p>
          <a:p>
            <a:pPr lvl="2"/>
            <a:r>
              <a:rPr lang="de-DE" dirty="0" smtClean="0"/>
              <a:t>OLiA Annotation Model</a:t>
            </a:r>
          </a:p>
          <a:p>
            <a:pPr lvl="1"/>
            <a:r>
              <a:rPr lang="de-DE" dirty="0" smtClean="0"/>
              <a:t>one ontology that defines common terminology</a:t>
            </a:r>
          </a:p>
          <a:p>
            <a:pPr lvl="2"/>
            <a:r>
              <a:rPr lang="de-DE" dirty="0" smtClean="0"/>
              <a:t>OLiA Reference Model</a:t>
            </a:r>
          </a:p>
          <a:p>
            <a:pPr lvl="1"/>
            <a:r>
              <a:rPr lang="de-DE" dirty="0" smtClean="0"/>
              <a:t>one RDF file with rdfs:subClassOf statements</a:t>
            </a:r>
          </a:p>
          <a:p>
            <a:pPr lvl="2"/>
            <a:r>
              <a:rPr lang="de-DE" dirty="0" smtClean="0"/>
              <a:t>OLiA Linking Model: Annotation Model =&gt; Reference Model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6782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OLiA Discourse Extensions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http://purl.org/olia/discourse</a:t>
            </a:r>
          </a:p>
          <a:p>
            <a:pPr lvl="1"/>
            <a:r>
              <a:rPr lang="de-DE" dirty="0" smtClean="0"/>
              <a:t>Chiarcos (2014): Reference Model for Discourse </a:t>
            </a:r>
          </a:p>
          <a:p>
            <a:pPr lvl="2"/>
            <a:r>
              <a:rPr lang="de-DE" dirty="0" smtClean="0"/>
              <a:t>anaphora</a:t>
            </a:r>
          </a:p>
          <a:p>
            <a:pPr lvl="2"/>
            <a:r>
              <a:rPr lang="de-DE" dirty="0" smtClean="0"/>
              <a:t>information status</a:t>
            </a:r>
          </a:p>
          <a:p>
            <a:pPr lvl="2"/>
            <a:r>
              <a:rPr lang="de-DE" dirty="0" smtClean="0"/>
              <a:t>information structure</a:t>
            </a:r>
          </a:p>
          <a:p>
            <a:pPr lvl="2"/>
            <a:r>
              <a:rPr lang="de-DE" dirty="0" smtClean="0"/>
              <a:t>discourse relations</a:t>
            </a:r>
          </a:p>
          <a:p>
            <a:pPr lvl="2"/>
            <a:r>
              <a:rPr lang="de-DE" dirty="0" smtClean="0"/>
              <a:t>discourse structure</a:t>
            </a:r>
          </a:p>
          <a:p>
            <a:pPr lvl="1"/>
            <a:r>
              <a:rPr lang="de-DE" dirty="0" smtClean="0"/>
              <a:t>annotation models, e.g., PDTB, RST-DTB, PDGB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251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4"/>
          <a:stretch/>
        </p:blipFill>
        <p:spPr bwMode="auto">
          <a:xfrm>
            <a:off x="2769912" y="209549"/>
            <a:ext cx="2259288" cy="363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971800" y="3616464"/>
            <a:ext cx="158889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PDTB</a:t>
            </a:r>
          </a:p>
          <a:p>
            <a:pPr algn="ctr"/>
            <a:r>
              <a:rPr lang="de-DE" sz="2000" dirty="0" smtClean="0"/>
              <a:t>linking model</a:t>
            </a:r>
            <a:endParaRPr lang="de-DE" sz="2000" dirty="0"/>
          </a:p>
        </p:txBody>
      </p:sp>
      <p:grpSp>
        <p:nvGrpSpPr>
          <p:cNvPr id="11" name="Group 10"/>
          <p:cNvGrpSpPr/>
          <p:nvPr/>
        </p:nvGrpSpPr>
        <p:grpSpPr>
          <a:xfrm rot="2211739">
            <a:off x="379840" y="2783790"/>
            <a:ext cx="2933831" cy="1783168"/>
            <a:chOff x="1600200" y="3303182"/>
            <a:chExt cx="2933831" cy="1783168"/>
          </a:xfrm>
        </p:grpSpPr>
        <p:sp>
          <p:nvSpPr>
            <p:cNvPr id="9" name="Curved Up Arrow 8"/>
            <p:cNvSpPr/>
            <p:nvPr/>
          </p:nvSpPr>
          <p:spPr>
            <a:xfrm rot="20457317">
              <a:off x="1777538" y="3303182"/>
              <a:ext cx="2756493" cy="1429824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3616464"/>
              <a:ext cx="1676400" cy="1469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95266"/>
            <a:ext cx="2514600" cy="854869"/>
          </a:xfrm>
        </p:spPr>
        <p:txBody>
          <a:bodyPr/>
          <a:lstStyle/>
          <a:p>
            <a:r>
              <a:rPr lang="de-DE" dirty="0" smtClean="0"/>
              <a:t>OLiA discourse relations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35906"/>
            <a:ext cx="3581400" cy="3093244"/>
          </a:xfrm>
        </p:spPr>
        <p:txBody>
          <a:bodyPr/>
          <a:lstStyle/>
          <a:p>
            <a:r>
              <a:rPr lang="de-DE" dirty="0" smtClean="0"/>
              <a:t>top-level structure based on PDTB</a:t>
            </a:r>
          </a:p>
          <a:p>
            <a:pPr lvl="1"/>
            <a:r>
              <a:rPr lang="de-DE" sz="2400" dirty="0" smtClean="0"/>
              <a:t>enriched to cover RST, RST-DTB, PDGB, LUNA, HDRB, CCR, ISO SemAF Core DRs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7969" r="30358" b="2374"/>
          <a:stretch/>
        </p:blipFill>
        <p:spPr bwMode="auto">
          <a:xfrm>
            <a:off x="381000" y="209550"/>
            <a:ext cx="1752600" cy="47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57150"/>
            <a:ext cx="115448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PDTB</a:t>
            </a:r>
          </a:p>
          <a:p>
            <a:pPr algn="ctr"/>
            <a:r>
              <a:rPr lang="de-DE" sz="2000" dirty="0" smtClean="0"/>
              <a:t>ontology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39789" y="57150"/>
            <a:ext cx="1300741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Reference</a:t>
            </a:r>
          </a:p>
          <a:p>
            <a:pPr algn="ctr"/>
            <a:r>
              <a:rPr lang="de-DE" sz="2000" dirty="0" smtClean="0"/>
              <a:t>Model</a:t>
            </a:r>
          </a:p>
          <a:p>
            <a:pPr algn="ctr"/>
            <a:r>
              <a:rPr lang="de-DE" sz="2000" dirty="0" smtClean="0"/>
              <a:t>(fragment)</a:t>
            </a:r>
            <a:endParaRPr lang="de-DE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51382" y="4362450"/>
            <a:ext cx="510661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32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Verknüpfung mit OLiA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3398044"/>
          </a:xfrm>
        </p:spPr>
        <p:txBody>
          <a:bodyPr/>
          <a:lstStyle/>
          <a:p>
            <a:r>
              <a:rPr lang="de-DE" dirty="0" smtClean="0"/>
              <a:t>Erfordert nur eine einzige Abfrage in SPARQL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8543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4019550"/>
            <a:ext cx="8807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Anfrage lädt die Ontologie auf den lokalen Rechner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Für jedes passende Label wird ein Link angelegt.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95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Verknüpfte OntoLex-Inventorien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http://github.com/</a:t>
            </a:r>
            <a:r>
              <a:rPr lang="de-DE" dirty="0" smtClean="0">
                <a:hlinkClick r:id="rId2"/>
              </a:rPr>
              <a:t>acoli-repo/rdf4discourse/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0"/>
          <a:stretch/>
        </p:blipFill>
        <p:spPr bwMode="auto">
          <a:xfrm>
            <a:off x="838200" y="1243206"/>
            <a:ext cx="7608976" cy="369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97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Anfragen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724150"/>
            <a:ext cx="8229600" cy="187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sz="2400" dirty="0" smtClean="0"/>
              <a:t>Diskursmarker </a:t>
            </a:r>
            <a:r>
              <a:rPr lang="de-DE" sz="2400" dirty="0" smtClean="0"/>
              <a:t>→ </a:t>
            </a:r>
            <a:r>
              <a:rPr lang="de-DE" sz="2400" dirty="0" smtClean="0"/>
              <a:t>PDTB-Relation → Diskursmarker</a:t>
            </a:r>
            <a:endParaRPr lang="de-DE" sz="2400" dirty="0" smtClean="0"/>
          </a:p>
          <a:p>
            <a:pPr lvl="1"/>
            <a:r>
              <a:rPr lang="de-DE" sz="2000" dirty="0" smtClean="0"/>
              <a:t>für einen Diskursmarker, bestimme bedeutungsgleiche Marker (z.B. </a:t>
            </a:r>
            <a:r>
              <a:rPr lang="de-DE" sz="2000" dirty="0" smtClean="0"/>
              <a:t>in </a:t>
            </a:r>
            <a:r>
              <a:rPr lang="de-DE" sz="2000" dirty="0" smtClean="0"/>
              <a:t>einer anderen Sprache)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67987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Anfrage: DiscMar Englisch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609600" y="2082588"/>
            <a:ext cx="5181600" cy="4129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09600" y="2486025"/>
            <a:ext cx="5181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602254" y="2867025"/>
            <a:ext cx="4579345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602390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945216" y="40646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35528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945216" y="28670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5220156" y="2844704"/>
            <a:ext cx="609600" cy="195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908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84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09600" y="1135182"/>
            <a:ext cx="6248400" cy="35875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3454014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838200" y="3160230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38201" y="2952750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Anfrage: Übersetze Diskursmarker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838200" y="2446890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838200" y="2153106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838201" y="1945626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45626"/>
            <a:ext cx="5943600" cy="10071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838200" y="2952750"/>
            <a:ext cx="5943600" cy="10071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6477000" y="2571750"/>
            <a:ext cx="914400" cy="571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DimLex</a:t>
            </a:r>
          </a:p>
          <a:p>
            <a:pPr algn="ctr"/>
            <a:r>
              <a:rPr lang="de-DE" sz="1600" dirty="0" smtClean="0"/>
              <a:t>Deutsch</a:t>
            </a:r>
            <a:endParaRPr lang="de-DE" sz="1600" dirty="0"/>
          </a:p>
        </p:txBody>
      </p:sp>
      <p:sp>
        <p:nvSpPr>
          <p:cNvPr id="22" name="Rectangle 21"/>
          <p:cNvSpPr/>
          <p:nvPr/>
        </p:nvSpPr>
        <p:spPr>
          <a:xfrm>
            <a:off x="605010" y="1412226"/>
            <a:ext cx="6252990" cy="304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04875"/>
            <a:ext cx="6429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77000" y="1582062"/>
            <a:ext cx="914400" cy="571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DiscMar</a:t>
            </a:r>
          </a:p>
          <a:p>
            <a:pPr algn="ctr"/>
            <a:r>
              <a:rPr lang="de-DE" sz="1600" dirty="0" smtClean="0"/>
              <a:t>Englisch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778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mehrere Sprachen wurden Diskursmarkerinventorien entwickelt</a:t>
            </a:r>
          </a:p>
          <a:p>
            <a:pPr lvl="1"/>
            <a:r>
              <a:rPr lang="de-DE" dirty="0" smtClean="0"/>
              <a:t>unterstützen Diskursparsing &amp; dessen Anwendungen</a:t>
            </a:r>
          </a:p>
          <a:p>
            <a:pPr lvl="1"/>
            <a:r>
              <a:rPr lang="de-DE" dirty="0" smtClean="0"/>
              <a:t>bilden Diskursmarker auf Funktionen (Relationen) ab</a:t>
            </a:r>
          </a:p>
          <a:p>
            <a:r>
              <a:rPr lang="de-DE" dirty="0" smtClean="0"/>
              <a:t>Verschiedene Format, verschiedene Theorien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Unser Beitrag: Konsolidierung und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945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Anfrage: Granularität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DiscMar and </a:t>
            </a:r>
            <a:r>
              <a:rPr lang="de-DE" dirty="0" smtClean="0"/>
              <a:t>DimLex haben nur wenige 1:1-Entsprechungen</a:t>
            </a:r>
            <a:endParaRPr lang="de-DE" dirty="0" smtClean="0"/>
          </a:p>
          <a:p>
            <a:pPr lvl="1"/>
            <a:r>
              <a:rPr lang="de-DE" dirty="0" smtClean="0"/>
              <a:t>DiscMar</a:t>
            </a:r>
            <a:r>
              <a:rPr lang="de-DE" dirty="0" smtClean="0"/>
              <a:t>: </a:t>
            </a:r>
            <a:r>
              <a:rPr lang="de-DE" dirty="0" smtClean="0"/>
              <a:t>		5 Diskursrelationen</a:t>
            </a:r>
            <a:endParaRPr lang="de-DE" dirty="0" smtClean="0"/>
          </a:p>
          <a:p>
            <a:pPr lvl="1"/>
            <a:r>
              <a:rPr lang="de-DE" dirty="0" smtClean="0"/>
              <a:t>DimLex (deutsch): 	18 Diskursrelationen</a:t>
            </a:r>
            <a:endParaRPr lang="de-DE" dirty="0" smtClean="0"/>
          </a:p>
          <a:p>
            <a:pPr marL="696912" lvl="2" indent="0">
              <a:buNone/>
            </a:pPr>
            <a:r>
              <a:rPr lang="de-DE" dirty="0" smtClean="0"/>
              <a:t>=&gt; </a:t>
            </a:r>
            <a:r>
              <a:rPr lang="de-DE" dirty="0" smtClean="0"/>
              <a:t>Erweiterung der Suche auf Unterklassen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88120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Anfrage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571750"/>
            <a:ext cx="8458200" cy="2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err="1" smtClean="0"/>
              <a:t>Diskursmarker</a:t>
            </a:r>
            <a:r>
              <a:rPr lang="en-US" sz="2400" dirty="0" smtClean="0"/>
              <a:t> </a:t>
            </a:r>
            <a:r>
              <a:rPr lang="en-US" sz="2400" dirty="0" smtClean="0"/>
              <a:t>→ </a:t>
            </a:r>
            <a:r>
              <a:rPr lang="en-US" sz="2400" dirty="0" smtClean="0"/>
              <a:t>PDTB-</a:t>
            </a:r>
            <a:r>
              <a:rPr lang="en-US" sz="2400" b="1" dirty="0" err="1" smtClean="0"/>
              <a:t>Ontologie</a:t>
            </a:r>
            <a:r>
              <a:rPr lang="en-US" sz="2400" b="1" dirty="0" smtClean="0"/>
              <a:t> </a:t>
            </a:r>
            <a:r>
              <a:rPr lang="en-US" sz="2400" dirty="0" smtClean="0"/>
              <a:t>→ </a:t>
            </a:r>
            <a:r>
              <a:rPr lang="en-US" sz="2400" dirty="0" err="1" smtClean="0"/>
              <a:t>Diskursmarker</a:t>
            </a:r>
            <a:endParaRPr lang="en-US" sz="2400" dirty="0" smtClean="0"/>
          </a:p>
          <a:p>
            <a:pPr lvl="1"/>
            <a:r>
              <a:rPr lang="en-US" sz="2000" dirty="0" err="1" smtClean="0"/>
              <a:t>unscharfe</a:t>
            </a:r>
            <a:r>
              <a:rPr lang="en-US" sz="2000" dirty="0" smtClean="0"/>
              <a:t> </a:t>
            </a:r>
            <a:r>
              <a:rPr lang="en-US" sz="2000" dirty="0" err="1" smtClean="0"/>
              <a:t>Entsprechungen</a:t>
            </a:r>
            <a:r>
              <a:rPr lang="en-US" sz="2000" dirty="0" smtClean="0"/>
              <a:t> </a:t>
            </a:r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Hilfe</a:t>
            </a:r>
            <a:r>
              <a:rPr lang="en-US" sz="2000" dirty="0" smtClean="0"/>
              <a:t> der PDTB-</a:t>
            </a:r>
            <a:r>
              <a:rPr lang="en-US" sz="2000" dirty="0" err="1" smtClean="0"/>
              <a:t>Ontologie</a:t>
            </a:r>
            <a:r>
              <a:rPr lang="en-US" sz="2000" dirty="0" smtClean="0"/>
              <a:t>, </a:t>
            </a:r>
            <a:r>
              <a:rPr lang="en-US" sz="2000" dirty="0" err="1" smtClean="0"/>
              <a:t>d.h</a:t>
            </a:r>
            <a:r>
              <a:rPr lang="en-US" sz="2000" dirty="0" smtClean="0"/>
              <a:t>., </a:t>
            </a:r>
            <a:r>
              <a:rPr lang="en-US" sz="2000" dirty="0" err="1" smtClean="0"/>
              <a:t>Erweiterung</a:t>
            </a:r>
            <a:r>
              <a:rPr lang="en-US" sz="2000" dirty="0" smtClean="0"/>
              <a:t> auf </a:t>
            </a:r>
            <a:r>
              <a:rPr lang="en-US" sz="2000" dirty="0" err="1" smtClean="0"/>
              <a:t>generellere</a:t>
            </a:r>
            <a:r>
              <a:rPr lang="en-US" sz="2000" dirty="0" smtClean="0"/>
              <a:t> </a:t>
            </a:r>
            <a:r>
              <a:rPr lang="en-US" sz="2000" dirty="0" err="1" smtClean="0"/>
              <a:t>oder</a:t>
            </a:r>
            <a:r>
              <a:rPr lang="en-US" sz="2000" dirty="0" smtClean="0"/>
              <a:t> </a:t>
            </a:r>
            <a:r>
              <a:rPr lang="en-US" sz="2000" dirty="0" err="1" smtClean="0"/>
              <a:t>spezifischere</a:t>
            </a:r>
            <a:r>
              <a:rPr lang="en-US" sz="2000" dirty="0" smtClean="0"/>
              <a:t> </a:t>
            </a:r>
            <a:r>
              <a:rPr lang="en-US" sz="2000" dirty="0" err="1" smtClean="0"/>
              <a:t>Konzepte</a:t>
            </a:r>
            <a:r>
              <a:rPr lang="en-US" sz="2000" dirty="0" smtClean="0"/>
              <a:t> (</a:t>
            </a:r>
            <a:r>
              <a:rPr lang="en-US" sz="2000" dirty="0" err="1" smtClean="0"/>
              <a:t>Subsumption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60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„Übersetzung“ mit Subsumptionsinferenz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337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„Übersetzung“ mit Subsumptionsinferenz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43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81925" y="4462790"/>
            <a:ext cx="379950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mtClean="0"/>
              <a:t>alles andere bleibt gleich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32906" y="1200150"/>
            <a:ext cx="432714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Lade das Annotationsmodell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522840" y="2338715"/>
            <a:ext cx="37829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Durchsuche Oberklassen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1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Anfrage mit Subsumptionsinferenz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Ganz analog kann die Anfrage auf andere Annotationsmodelle erweitert werden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054237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Anfrage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45</a:t>
            </a:fld>
            <a:endParaRPr lang="de-DE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647950"/>
            <a:ext cx="8229600" cy="195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2400" dirty="0" err="1" smtClean="0"/>
              <a:t>Diskursmarker</a:t>
            </a:r>
            <a:r>
              <a:rPr lang="fr-FR" sz="2400" dirty="0" smtClean="0"/>
              <a:t> </a:t>
            </a:r>
            <a:r>
              <a:rPr lang="fr-FR" sz="2400" dirty="0" smtClean="0"/>
              <a:t>→ </a:t>
            </a:r>
            <a:r>
              <a:rPr lang="fr-FR" sz="2400" dirty="0" smtClean="0"/>
              <a:t>PDTB-Ontologie </a:t>
            </a:r>
            <a:r>
              <a:rPr lang="fr-FR" sz="2400" dirty="0" smtClean="0"/>
              <a:t>→ </a:t>
            </a:r>
            <a:r>
              <a:rPr lang="fr-FR" sz="2400" dirty="0" err="1" smtClean="0"/>
              <a:t>OLiA</a:t>
            </a:r>
            <a:r>
              <a:rPr lang="fr-FR" sz="2400" dirty="0" smtClean="0"/>
              <a:t> →  </a:t>
            </a:r>
            <a:r>
              <a:rPr lang="fr-FR" sz="2400" dirty="0" err="1" smtClean="0"/>
              <a:t>andere</a:t>
            </a:r>
            <a:r>
              <a:rPr lang="fr-FR" sz="2400" dirty="0" smtClean="0"/>
              <a:t> </a:t>
            </a:r>
            <a:r>
              <a:rPr lang="fr-FR" sz="2400" dirty="0" err="1" smtClean="0"/>
              <a:t>Theorien</a:t>
            </a:r>
            <a:endParaRPr lang="fr-FR" sz="2400" dirty="0" smtClean="0"/>
          </a:p>
          <a:p>
            <a:pPr lvl="1"/>
            <a:r>
              <a:rPr lang="en-US" sz="2000" dirty="0" err="1" smtClean="0"/>
              <a:t>nutze</a:t>
            </a:r>
            <a:r>
              <a:rPr lang="en-US" sz="2000" dirty="0" smtClean="0"/>
              <a:t> die </a:t>
            </a:r>
            <a:r>
              <a:rPr lang="en-US" sz="2000" dirty="0" err="1" smtClean="0"/>
              <a:t>OLiA</a:t>
            </a:r>
            <a:r>
              <a:rPr lang="en-US" sz="2000" dirty="0" smtClean="0"/>
              <a:t> </a:t>
            </a:r>
            <a:r>
              <a:rPr lang="en-US" sz="2000" dirty="0" smtClean="0"/>
              <a:t>Discourse </a:t>
            </a:r>
            <a:r>
              <a:rPr lang="en-US" sz="2000" dirty="0" smtClean="0"/>
              <a:t>Extensions </a:t>
            </a:r>
            <a:r>
              <a:rPr lang="en-US" sz="2000" dirty="0" err="1" smtClean="0"/>
              <a:t>z.B</a:t>
            </a:r>
            <a:r>
              <a:rPr lang="en-US" sz="2000" dirty="0" smtClean="0"/>
              <a:t>., um RST-</a:t>
            </a:r>
            <a:r>
              <a:rPr lang="en-US" sz="2000" dirty="0" err="1" smtClean="0"/>
              <a:t>Relationen</a:t>
            </a:r>
            <a:r>
              <a:rPr lang="en-US" sz="2000" dirty="0" smtClean="0"/>
              <a:t> (</a:t>
            </a:r>
            <a:r>
              <a:rPr lang="en-US" sz="2000" dirty="0" err="1" smtClean="0"/>
              <a:t>statt</a:t>
            </a:r>
            <a:r>
              <a:rPr lang="en-US" sz="2000" dirty="0" smtClean="0"/>
              <a:t> PDTB-</a:t>
            </a:r>
            <a:r>
              <a:rPr lang="en-US" sz="2000" dirty="0" err="1" smtClean="0"/>
              <a:t>Relationen</a:t>
            </a:r>
            <a:r>
              <a:rPr lang="en-US" sz="2000" dirty="0" smtClean="0"/>
              <a:t>) </a:t>
            </a:r>
            <a:r>
              <a:rPr lang="en-US" sz="2000" dirty="0" err="1" smtClean="0"/>
              <a:t>zurückzuliefern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8414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Anfrage: RST-Relationen für PDTB2-Diskursmarker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200150"/>
            <a:ext cx="3352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Wir übergehen die Details*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46</a:t>
            </a:fld>
            <a:endParaRPr lang="de-DE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550"/>
            <a:ext cx="50101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9950"/>
            <a:ext cx="4540250" cy="167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68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*Wir übergehen die Details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306"/>
            <a:ext cx="8229600" cy="3398044"/>
          </a:xfrm>
        </p:spPr>
        <p:txBody>
          <a:bodyPr/>
          <a:lstStyle/>
          <a:p>
            <a:r>
              <a:rPr lang="de-DE" dirty="0" smtClean="0"/>
              <a:t>RDF-Technologie und diese Anfragesprache richtet sich nicht an Geisteswissenschaftler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graphische Nutzerschnittstellen (z.B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github.com/acoli-repo/cqp4rdf</a:t>
            </a:r>
            <a:r>
              <a:rPr lang="de-DE" dirty="0" smtClean="0"/>
              <a:t>)</a:t>
            </a:r>
          </a:p>
          <a:p>
            <a:r>
              <a:rPr lang="de-DE" dirty="0" smtClean="0"/>
              <a:t>Das Ziel dieser Technologie ist die Schaffung von Arbeitsgrundlagen für das </a:t>
            </a:r>
            <a:r>
              <a:rPr lang="de-DE" i="1" dirty="0" smtClean="0"/>
              <a:t>Backend</a:t>
            </a:r>
            <a:r>
              <a:rPr lang="de-DE" dirty="0" smtClean="0"/>
              <a:t> von Korpuswerkzeugen</a:t>
            </a:r>
          </a:p>
          <a:p>
            <a:pPr lvl="1"/>
            <a:r>
              <a:rPr lang="de-DE" dirty="0" smtClean="0"/>
              <a:t>Muss gemeinsam mit Nutzern für die Lösung von konkreten Forschungsfragen evaluiert werden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78468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Nutzung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Wozu brauchen wir multilingual verknüpfte Diskursmarker-Inventarien?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246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083" y="302717"/>
            <a:ext cx="1465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Suche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1140714"/>
            <a:ext cx="7722870" cy="2870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04800" marR="5080" indent="-292735">
              <a:lnSpc>
                <a:spcPts val="2920"/>
              </a:lnSpc>
              <a:spcBef>
                <a:spcPts val="459"/>
              </a:spcBef>
              <a:buSzPct val="44444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700" spc="-5" dirty="0">
                <a:latin typeface="Arial MT"/>
                <a:cs typeface="Arial MT"/>
              </a:rPr>
              <a:t>Man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kann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aus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einer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Sprache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die </a:t>
            </a:r>
            <a:r>
              <a:rPr sz="2700" dirty="0">
                <a:latin typeface="Arial MT"/>
                <a:cs typeface="Arial MT"/>
              </a:rPr>
              <a:t>Plausibilität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von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Übersetzungen</a:t>
            </a:r>
            <a:r>
              <a:rPr sz="2700" spc="-4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voraussagen</a:t>
            </a:r>
          </a:p>
          <a:p>
            <a:pPr marL="304800" marR="860425" indent="-292735">
              <a:lnSpc>
                <a:spcPct val="90000"/>
              </a:lnSpc>
              <a:spcBef>
                <a:spcPts val="1250"/>
              </a:spcBef>
              <a:buSzPct val="44444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700" spc="-5" dirty="0">
                <a:latin typeface="Arial MT"/>
                <a:cs typeface="Arial MT"/>
              </a:rPr>
              <a:t>Man kann es aber auch umdrehen und den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kürzesten Pfad ermitteln, </a:t>
            </a:r>
            <a:r>
              <a:rPr sz="2700" spc="-5" dirty="0">
                <a:latin typeface="Arial MT"/>
                <a:cs typeface="Arial MT"/>
              </a:rPr>
              <a:t>über den zwei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Übersetzungen</a:t>
            </a:r>
            <a:r>
              <a:rPr sz="2700" spc="-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verbunden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sind</a:t>
            </a:r>
          </a:p>
          <a:p>
            <a:pPr marL="697230" marR="1562100" lvl="1" indent="-293370">
              <a:lnSpc>
                <a:spcPts val="2590"/>
              </a:lnSpc>
              <a:spcBef>
                <a:spcPts val="1050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2400" spc="-5" dirty="0">
                <a:latin typeface="Arial MT"/>
                <a:cs typeface="Arial MT"/>
              </a:rPr>
              <a:t>Das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kann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helfen,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eine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Diskursrelation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zu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disambiguieren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4353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Ziele: Konsolidierung und Integration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Sprachen hinweg</a:t>
            </a:r>
          </a:p>
          <a:p>
            <a:pPr lvl="1"/>
            <a:r>
              <a:rPr lang="de-DE" dirty="0" smtClean="0"/>
              <a:t>Querbezüge zwischen Inventorien</a:t>
            </a:r>
          </a:p>
          <a:p>
            <a:r>
              <a:rPr lang="de-DE" dirty="0" smtClean="0"/>
              <a:t>über Theorien hinweg</a:t>
            </a:r>
          </a:p>
          <a:p>
            <a:pPr lvl="1"/>
            <a:r>
              <a:rPr lang="de-DE" dirty="0" smtClean="0"/>
              <a:t>RST, PDTB, SDRT, CCR</a:t>
            </a:r>
            <a:r>
              <a:rPr lang="de-DE" dirty="0"/>
              <a:t>, </a:t>
            </a:r>
            <a:r>
              <a:rPr lang="de-DE" dirty="0" smtClean="0"/>
              <a:t>ISO SemAF, PDGB, ...</a:t>
            </a:r>
          </a:p>
          <a:p>
            <a:r>
              <a:rPr lang="de-DE" dirty="0" smtClean="0"/>
              <a:t>über Formate hinweg</a:t>
            </a:r>
          </a:p>
          <a:p>
            <a:pPr lvl="1"/>
            <a:r>
              <a:rPr lang="de-DE" dirty="0" smtClean="0"/>
              <a:t>Tabellen-, XML- und Sonderformate</a:t>
            </a:r>
          </a:p>
          <a:p>
            <a:r>
              <a:rPr lang="de-DE" dirty="0" smtClean="0"/>
              <a:t>mit maschinenlesbarer Semantik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72202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034417"/>
            <a:ext cx="7501890" cy="294386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5"/>
              </a:spcBef>
              <a:buSzPct val="45454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200" spc="-5" dirty="0">
                <a:latin typeface="Arial MT"/>
                <a:cs typeface="Arial MT"/>
              </a:rPr>
              <a:t>Und diesen Gedanken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spinnen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wir weiter:</a:t>
            </a:r>
            <a:endParaRPr sz="2200" dirty="0">
              <a:latin typeface="Arial MT"/>
              <a:cs typeface="Arial MT"/>
            </a:endParaRPr>
          </a:p>
          <a:p>
            <a:pPr marL="697230" marR="385445" lvl="1" indent="-293370">
              <a:lnSpc>
                <a:spcPct val="90000"/>
              </a:lnSpc>
              <a:spcBef>
                <a:spcPts val="1005"/>
              </a:spcBef>
              <a:buSzPct val="73684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900" spc="-15" dirty="0">
                <a:latin typeface="Arial MT"/>
                <a:cs typeface="Arial MT"/>
              </a:rPr>
              <a:t>Wenn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wissen,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ein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diskursmarker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andere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sprachen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übersetzt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wird,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dann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ist anzunehmen,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dass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sich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diese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Übersetzungen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im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gleichen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bedeutungsspektrum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bewegen</a:t>
            </a:r>
            <a:endParaRPr sz="1900" dirty="0">
              <a:latin typeface="Arial MT"/>
              <a:cs typeface="Arial MT"/>
            </a:endParaRPr>
          </a:p>
          <a:p>
            <a:pPr marL="697230" marR="5080" lvl="1" indent="-293370">
              <a:lnSpc>
                <a:spcPct val="90000"/>
              </a:lnSpc>
              <a:spcBef>
                <a:spcPts val="1010"/>
              </a:spcBef>
              <a:buSzPct val="73684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900" spc="-15" dirty="0">
                <a:latin typeface="Arial MT"/>
                <a:cs typeface="Arial MT"/>
              </a:rPr>
              <a:t>Wenn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Diskurstheorien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dieses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bedeutungsspektrum</a:t>
            </a:r>
            <a:r>
              <a:rPr sz="1900" spc="7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adäquat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abbilden,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kann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aus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der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schnittmenge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bedetungen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der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übersetzungen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bedeutung(en)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zielsprachlichen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wortes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ableiten</a:t>
            </a:r>
            <a:endParaRPr sz="1900" dirty="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770"/>
              </a:spcBef>
              <a:buSzPct val="73684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900" spc="-5" dirty="0">
                <a:latin typeface="Arial MT"/>
                <a:cs typeface="Arial MT"/>
              </a:rPr>
              <a:t>Wir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buchstabieren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für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diskursmarker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durch</a:t>
            </a:r>
            <a:endParaRPr sz="19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89935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136141"/>
            <a:ext cx="7903209" cy="205993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04800" marR="5080" indent="-292735">
              <a:lnSpc>
                <a:spcPct val="90000"/>
              </a:lnSpc>
              <a:spcBef>
                <a:spcPts val="450"/>
              </a:spcBef>
              <a:buSzPct val="44827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900" dirty="0">
                <a:latin typeface="Arial MT"/>
                <a:cs typeface="Arial MT"/>
              </a:rPr>
              <a:t>Um zu illustrieren, dass das eine 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sprachunabhängige technologie ist, zeigen wir </a:t>
            </a:r>
            <a:r>
              <a:rPr sz="2900" spc="-7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die</a:t>
            </a:r>
            <a:r>
              <a:rPr sz="2900" spc="-1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Anwendung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auf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eine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Sprachvarietät,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die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 </a:t>
            </a:r>
            <a:r>
              <a:rPr sz="2900" spc="-79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Rahmen von Diskurstheorien (im 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computerlinguistischen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Sinne)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bislang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167" y="3019733"/>
            <a:ext cx="3498850" cy="10452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900" spc="-5" dirty="0">
                <a:latin typeface="Arial MT"/>
                <a:cs typeface="Arial MT"/>
              </a:rPr>
              <a:t>unterrepräsentiert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ist:</a:t>
            </a:r>
            <a:endParaRPr sz="2900">
              <a:latin typeface="Arial MT"/>
              <a:cs typeface="Arial MT"/>
            </a:endParaRPr>
          </a:p>
          <a:p>
            <a:pPr marL="404495" indent="-294005">
              <a:lnSpc>
                <a:spcPct val="100000"/>
              </a:lnSpc>
              <a:spcBef>
                <a:spcPts val="710"/>
              </a:spcBef>
              <a:buSzPct val="74000"/>
              <a:buFont typeface="Symbol"/>
              <a:buChar char=""/>
              <a:tabLst>
                <a:tab pos="404495" algn="l"/>
                <a:tab pos="405130" algn="l"/>
              </a:tabLst>
            </a:pPr>
            <a:r>
              <a:rPr sz="2500" spc="-5" dirty="0">
                <a:latin typeface="Arial MT"/>
                <a:cs typeface="Arial MT"/>
              </a:rPr>
              <a:t>Bayrisch</a:t>
            </a:r>
            <a:endParaRPr sz="25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5277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477" y="302717"/>
            <a:ext cx="2763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1174241"/>
            <a:ext cx="7766684" cy="287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SzPct val="44444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900" spc="5" dirty="0">
                <a:latin typeface="Arial MT"/>
                <a:cs typeface="Arial MT"/>
              </a:rPr>
              <a:t>With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multilingually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linked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discourser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marker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inventories,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we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bootstrap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discourse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marker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inventories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third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languages</a:t>
            </a:r>
            <a:endParaRPr sz="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"/>
            </a:pPr>
            <a:endParaRPr sz="1000" dirty="0">
              <a:latin typeface="Arial MT"/>
              <a:cs typeface="Arial MT"/>
            </a:endParaRPr>
          </a:p>
          <a:p>
            <a:pPr marL="304800" indent="-292735">
              <a:lnSpc>
                <a:spcPct val="100000"/>
              </a:lnSpc>
              <a:buSzPct val="44444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900" spc="-5" dirty="0">
                <a:latin typeface="Arial MT"/>
                <a:cs typeface="Arial MT"/>
              </a:rPr>
              <a:t>Dictionary-based:</a:t>
            </a:r>
            <a:endParaRPr sz="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"/>
            </a:pPr>
            <a:endParaRPr sz="750" dirty="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800" spc="-5" dirty="0">
                <a:latin typeface="Arial MT"/>
                <a:cs typeface="Arial MT"/>
              </a:rPr>
              <a:t>Many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dictionaries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contain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discourse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connectives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their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translation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=&gt;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induction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by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concept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propagation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(TIAD-2020: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wordnet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senses)</a:t>
            </a:r>
          </a:p>
          <a:p>
            <a:pPr marL="1088390" lvl="2" indent="-260985">
              <a:lnSpc>
                <a:spcPct val="100000"/>
              </a:lnSpc>
              <a:spcBef>
                <a:spcPts val="715"/>
              </a:spcBef>
              <a:buSzPct val="42857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700" spc="-5" dirty="0">
                <a:latin typeface="Arial MT"/>
                <a:cs typeface="Arial MT"/>
              </a:rPr>
              <a:t>Disadvantage: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not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covering</a:t>
            </a:r>
            <a:r>
              <a:rPr sz="700" spc="1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phrasal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discourse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markers</a:t>
            </a:r>
            <a:endParaRPr sz="700" dirty="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600" dirty="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buSzPct val="42857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700" spc="-10" dirty="0">
                <a:latin typeface="Arial MT"/>
                <a:cs typeface="Arial MT"/>
              </a:rPr>
              <a:t>Advantage:</a:t>
            </a:r>
            <a:r>
              <a:rPr sz="700" spc="4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prediction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from</a:t>
            </a:r>
            <a:r>
              <a:rPr sz="700" spc="4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multiple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linked</a:t>
            </a:r>
            <a:r>
              <a:rPr sz="700" spc="-10" dirty="0">
                <a:latin typeface="Arial MT"/>
                <a:cs typeface="Arial MT"/>
              </a:rPr>
              <a:t> languages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helps</a:t>
            </a:r>
            <a:r>
              <a:rPr sz="700" spc="1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disambiguating</a:t>
            </a:r>
            <a:endParaRPr sz="700" dirty="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1000" dirty="0">
              <a:latin typeface="Arial MT"/>
              <a:cs typeface="Arial MT"/>
            </a:endParaRPr>
          </a:p>
          <a:p>
            <a:pPr marL="304800" indent="-292735">
              <a:lnSpc>
                <a:spcPct val="100000"/>
              </a:lnSpc>
              <a:buSzPct val="44444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900" dirty="0">
                <a:latin typeface="Arial MT"/>
                <a:cs typeface="Arial MT"/>
              </a:rPr>
              <a:t>Corpus-based: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"/>
            </a:pPr>
            <a:endParaRPr sz="850" dirty="0">
              <a:latin typeface="Arial MT"/>
              <a:cs typeface="Arial MT"/>
            </a:endParaRPr>
          </a:p>
          <a:p>
            <a:pPr marL="697230" marR="5080" lvl="1" indent="-293370">
              <a:lnSpc>
                <a:spcPts val="860"/>
              </a:lnSpc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800" spc="-5" dirty="0">
                <a:latin typeface="Arial MT"/>
                <a:cs typeface="Arial MT"/>
              </a:rPr>
              <a:t>Given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parallel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corpus,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perform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lookup-based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discourse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sense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annotation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all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translations,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use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these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ensemble to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predict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target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language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discourse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relations</a:t>
            </a:r>
            <a:endParaRPr sz="800" dirty="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705"/>
              </a:spcBef>
              <a:buSzPct val="42857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700" spc="-5" dirty="0">
                <a:latin typeface="Arial MT"/>
                <a:cs typeface="Arial MT"/>
              </a:rPr>
              <a:t>Disadvantage: alignment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can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be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noisy</a:t>
            </a:r>
            <a:endParaRPr sz="700" dirty="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600" dirty="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buSzPct val="42857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700" spc="-10" dirty="0">
                <a:latin typeface="Arial MT"/>
                <a:cs typeface="Arial MT"/>
              </a:rPr>
              <a:t>Advantage:</a:t>
            </a:r>
            <a:r>
              <a:rPr sz="700" spc="3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prediction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from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multiple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translations</a:t>
            </a:r>
            <a:r>
              <a:rPr sz="700" spc="3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helps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disambiguating</a:t>
            </a:r>
            <a:endParaRPr sz="700" dirty="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1000" dirty="0">
              <a:latin typeface="Arial MT"/>
              <a:cs typeface="Arial MT"/>
            </a:endParaRPr>
          </a:p>
          <a:p>
            <a:pPr marL="304800" indent="-292735">
              <a:lnSpc>
                <a:spcPct val="100000"/>
              </a:lnSpc>
              <a:buSzPct val="44444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900" dirty="0">
                <a:latin typeface="Arial MT"/>
                <a:cs typeface="Arial MT"/>
              </a:rPr>
              <a:t>Both </a:t>
            </a:r>
            <a:r>
              <a:rPr sz="900" spc="-5" dirty="0">
                <a:latin typeface="Arial MT"/>
                <a:cs typeface="Arial MT"/>
              </a:rPr>
              <a:t>are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applicable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i="1" spc="-5" dirty="0">
                <a:latin typeface="Arial"/>
                <a:cs typeface="Arial"/>
              </a:rPr>
              <a:t>any </a:t>
            </a:r>
            <a:r>
              <a:rPr sz="900" spc="-5" dirty="0">
                <a:latin typeface="Arial MT"/>
                <a:cs typeface="Arial MT"/>
              </a:rPr>
              <a:t>language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variety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have bilingual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dictionaries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translated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text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"/>
            </a:pPr>
            <a:endParaRPr sz="750" dirty="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800" spc="-5" dirty="0">
                <a:latin typeface="Arial MT"/>
                <a:cs typeface="Arial MT"/>
              </a:rPr>
              <a:t>ACoLi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Dictionary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Graph: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3000+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dictionaries,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400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languages,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Bavarian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:(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Symbol"/>
              <a:buChar char=""/>
            </a:pPr>
            <a:endParaRPr sz="750" dirty="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5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800" spc="-5" dirty="0">
                <a:latin typeface="Arial MT"/>
                <a:cs typeface="Arial MT"/>
              </a:rPr>
              <a:t>ACoLi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Corpora: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800+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bibles </a:t>
            </a:r>
            <a:r>
              <a:rPr sz="800" spc="-5" dirty="0">
                <a:latin typeface="Arial MT"/>
                <a:cs typeface="Arial MT"/>
              </a:rPr>
              <a:t>(125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open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source),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incl.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Bavarian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914439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372" y="302717"/>
            <a:ext cx="7252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Corpus-based</a:t>
            </a:r>
            <a:r>
              <a:rPr i="0" dirty="0">
                <a:latin typeface="Arial MT"/>
                <a:cs typeface="Arial MT"/>
              </a:rPr>
              <a:t> </a:t>
            </a:r>
            <a:r>
              <a:rPr i="0" spc="-5" dirty="0">
                <a:latin typeface="Arial MT"/>
                <a:cs typeface="Arial MT"/>
              </a:rPr>
              <a:t>DimLex</a:t>
            </a:r>
            <a:r>
              <a:rPr i="0" spc="5" dirty="0">
                <a:latin typeface="Arial MT"/>
                <a:cs typeface="Arial MT"/>
              </a:rPr>
              <a:t> </a:t>
            </a:r>
            <a:r>
              <a:rPr i="0" spc="-5" dirty="0">
                <a:latin typeface="Arial MT"/>
                <a:cs typeface="Arial MT"/>
              </a:rPr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1030535"/>
            <a:ext cx="6868159" cy="24555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280"/>
              </a:spcBef>
              <a:buSzPct val="44827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900" dirty="0">
                <a:latin typeface="Arial MT"/>
                <a:cs typeface="Arial MT"/>
              </a:rPr>
              <a:t>Idea</a:t>
            </a:r>
            <a:endParaRPr sz="290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1015"/>
              </a:spcBef>
              <a:buSzPct val="74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2500" spc="-5" dirty="0">
                <a:latin typeface="Arial MT"/>
                <a:cs typeface="Arial MT"/>
              </a:rPr>
              <a:t>Given </a:t>
            </a:r>
            <a:r>
              <a:rPr sz="2500" dirty="0">
                <a:latin typeface="Arial MT"/>
                <a:cs typeface="Arial MT"/>
              </a:rPr>
              <a:t>target language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with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i="1" spc="-5" dirty="0">
                <a:latin typeface="Arial"/>
                <a:cs typeface="Arial"/>
              </a:rPr>
              <a:t>n</a:t>
            </a:r>
            <a:r>
              <a:rPr sz="2500" i="1" dirty="0">
                <a:latin typeface="Arial"/>
                <a:cs typeface="Arial"/>
              </a:rPr>
              <a:t> </a:t>
            </a:r>
            <a:r>
              <a:rPr sz="2500" spc="-5" dirty="0">
                <a:latin typeface="Arial MT"/>
                <a:cs typeface="Arial MT"/>
              </a:rPr>
              <a:t>translations</a:t>
            </a:r>
            <a:endParaRPr sz="2500">
              <a:latin typeface="Arial MT"/>
              <a:cs typeface="Arial MT"/>
            </a:endParaRPr>
          </a:p>
          <a:p>
            <a:pPr marL="697230" marR="5080" lvl="1" indent="-293370">
              <a:lnSpc>
                <a:spcPct val="100000"/>
              </a:lnSpc>
              <a:spcBef>
                <a:spcPts val="994"/>
              </a:spcBef>
              <a:buSzPct val="74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2500" spc="-5" dirty="0">
                <a:latin typeface="Arial MT"/>
                <a:cs typeface="Arial MT"/>
              </a:rPr>
              <a:t>For every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translation,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perform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lookup-based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annotation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discourse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markers</a:t>
            </a:r>
            <a:endParaRPr sz="250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819"/>
              </a:spcBef>
              <a:buSzPct val="45454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2200" spc="-5" dirty="0">
                <a:latin typeface="Arial MT"/>
                <a:cs typeface="Arial MT"/>
              </a:rPr>
              <a:t>annotate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senses</a:t>
            </a:r>
            <a:endParaRPr sz="2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05445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717" y="302717"/>
            <a:ext cx="5782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Bavarian Bible 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1041601"/>
            <a:ext cx="7861934" cy="31775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80"/>
              </a:spcBef>
              <a:buSzPct val="45000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000" dirty="0">
                <a:latin typeface="Arial MT"/>
                <a:cs typeface="Arial MT"/>
              </a:rPr>
              <a:t>Sturmibibl</a:t>
            </a:r>
            <a:endParaRPr sz="200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785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800" spc="-5" dirty="0">
                <a:latin typeface="Arial MT"/>
                <a:cs typeface="Arial MT"/>
              </a:rPr>
              <a:t>1998,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vollständige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Bibelübersetzung,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800.000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tok</a:t>
            </a:r>
            <a:endParaRPr sz="180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795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800" spc="-5" dirty="0">
                <a:latin typeface="Arial MT"/>
                <a:cs typeface="Arial MT"/>
              </a:rPr>
              <a:t>artifizielle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“Buchsprache”</a:t>
            </a:r>
            <a:endParaRPr sz="180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625"/>
              </a:spcBef>
              <a:buSzPct val="43333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1500" spc="-5" dirty="0">
                <a:latin typeface="Arial MT"/>
                <a:cs typeface="Arial MT"/>
              </a:rPr>
              <a:t>kann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auf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Einzeldialekte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abgebildet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werden</a:t>
            </a:r>
            <a:endParaRPr sz="150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625"/>
              </a:spcBef>
              <a:buSzPct val="43333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1500" spc="-5" dirty="0">
                <a:latin typeface="Arial MT"/>
                <a:cs typeface="Arial MT"/>
              </a:rPr>
              <a:t>wird jenseits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dieser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Bibel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nicht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verwendet</a:t>
            </a:r>
            <a:endParaRPr sz="150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615"/>
              </a:spcBef>
              <a:buSzPct val="43333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1500" spc="-5" dirty="0">
                <a:latin typeface="Arial MT"/>
                <a:cs typeface="Arial MT"/>
              </a:rPr>
              <a:t>reflektiert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zumindest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den</a:t>
            </a:r>
            <a:r>
              <a:rPr sz="1500" dirty="0">
                <a:latin typeface="Arial MT"/>
                <a:cs typeface="Arial MT"/>
              </a:rPr>
              <a:t> Idiolekt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Verfassers</a:t>
            </a:r>
            <a:endParaRPr sz="1500">
              <a:latin typeface="Arial MT"/>
              <a:cs typeface="Arial MT"/>
            </a:endParaRPr>
          </a:p>
          <a:p>
            <a:pPr marL="1088390" marR="1745614" lvl="2" indent="-260985">
              <a:lnSpc>
                <a:spcPts val="1620"/>
              </a:lnSpc>
              <a:spcBef>
                <a:spcPts val="825"/>
              </a:spcBef>
              <a:buSzPct val="43333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1500" spc="-5" dirty="0">
                <a:latin typeface="Arial MT"/>
                <a:cs typeface="Arial MT"/>
              </a:rPr>
              <a:t>Morphosyntax teilweise Hochdeutsch </a:t>
            </a:r>
            <a:r>
              <a:rPr sz="1500" dirty="0">
                <a:latin typeface="Arial MT"/>
                <a:cs typeface="Arial MT"/>
              </a:rPr>
              <a:t>geprägt </a:t>
            </a:r>
            <a:r>
              <a:rPr sz="1500" spc="-5" dirty="0">
                <a:latin typeface="Arial MT"/>
                <a:cs typeface="Arial MT"/>
              </a:rPr>
              <a:t>(synthetische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Vergangenheitsformen)</a:t>
            </a:r>
            <a:endParaRPr sz="150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600"/>
              </a:spcBef>
              <a:buSzPct val="43333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1500" spc="-5" dirty="0">
                <a:latin typeface="Arial MT"/>
                <a:cs typeface="Arial MT"/>
              </a:rPr>
              <a:t>Lexik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weicht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bewusst </a:t>
            </a:r>
            <a:r>
              <a:rPr sz="1500" dirty="0">
                <a:latin typeface="Arial MT"/>
                <a:cs typeface="Arial MT"/>
              </a:rPr>
              <a:t>stark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vom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Hochdeutschen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und </a:t>
            </a:r>
            <a:r>
              <a:rPr sz="1500" dirty="0">
                <a:latin typeface="Arial MT"/>
                <a:cs typeface="Arial MT"/>
              </a:rPr>
              <a:t>ist</a:t>
            </a:r>
            <a:r>
              <a:rPr sz="1500" spc="-5" dirty="0">
                <a:latin typeface="Arial MT"/>
                <a:cs typeface="Arial MT"/>
              </a:rPr>
              <a:t> damit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repräsentativer</a:t>
            </a:r>
            <a:endParaRPr sz="1500">
              <a:latin typeface="Arial MT"/>
              <a:cs typeface="Arial MT"/>
            </a:endParaRPr>
          </a:p>
          <a:p>
            <a:pPr marL="1480185" lvl="3" indent="-195580">
              <a:lnSpc>
                <a:spcPct val="100000"/>
              </a:lnSpc>
              <a:spcBef>
                <a:spcPts val="345"/>
              </a:spcBef>
              <a:buSzPct val="73076"/>
              <a:buFont typeface="Symbol"/>
              <a:buChar char=""/>
              <a:tabLst>
                <a:tab pos="1480185" algn="l"/>
                <a:tab pos="1480820" algn="l"/>
              </a:tabLst>
            </a:pPr>
            <a:r>
              <a:rPr sz="1300" spc="-5" dirty="0">
                <a:latin typeface="Arial MT"/>
                <a:cs typeface="Arial MT"/>
              </a:rPr>
              <a:t>das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schließt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Diskursmarker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ein</a:t>
            </a:r>
            <a:endParaRPr sz="13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44130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032221"/>
            <a:ext cx="8094345" cy="27527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275"/>
              </a:spcBef>
              <a:buSzPct val="44642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800" spc="-5" dirty="0">
                <a:latin typeface="Arial MT"/>
                <a:cs typeface="Arial MT"/>
              </a:rPr>
              <a:t>Ausgangssituation</a:t>
            </a:r>
            <a:endParaRPr sz="280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1010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2400" dirty="0">
                <a:latin typeface="Arial MT"/>
                <a:cs typeface="Arial MT"/>
              </a:rPr>
              <a:t>Wir</a:t>
            </a:r>
            <a:r>
              <a:rPr sz="2400" spc="-5" dirty="0">
                <a:latin typeface="Arial MT"/>
                <a:cs typeface="Arial MT"/>
              </a:rPr>
              <a:t> wissen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nichts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über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Diskursmarker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Zielsprache</a:t>
            </a:r>
            <a:endParaRPr sz="240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1000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2400" spc="-5" dirty="0">
                <a:latin typeface="Arial MT"/>
                <a:cs typeface="Arial MT"/>
              </a:rPr>
              <a:t>Die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Annotationen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für</a:t>
            </a:r>
            <a:r>
              <a:rPr sz="2400" spc="-5" dirty="0">
                <a:latin typeface="Arial MT"/>
                <a:cs typeface="Arial MT"/>
              </a:rPr>
              <a:t> die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Quellsprache(n)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unsicher</a:t>
            </a:r>
            <a:endParaRPr sz="240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815"/>
              </a:spcBef>
              <a:buSzPct val="45238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2100" spc="-5" dirty="0">
                <a:latin typeface="Arial MT"/>
                <a:cs typeface="Arial MT"/>
              </a:rPr>
              <a:t>Die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meisten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Marker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haben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ambige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Lesungen</a:t>
            </a:r>
            <a:endParaRPr sz="210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795"/>
              </a:spcBef>
              <a:buSzPct val="45238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2100" dirty="0">
                <a:latin typeface="Arial MT"/>
                <a:cs typeface="Arial MT"/>
              </a:rPr>
              <a:t>Die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meisten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Marker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haben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auch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eine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Lesung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als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nicht-</a:t>
            </a:r>
            <a:endParaRPr sz="2100">
              <a:latin typeface="Arial MT"/>
              <a:cs typeface="Arial MT"/>
            </a:endParaRPr>
          </a:p>
          <a:p>
            <a:pPr marL="1088390">
              <a:lnSpc>
                <a:spcPct val="100000"/>
              </a:lnSpc>
            </a:pPr>
            <a:r>
              <a:rPr sz="2100" spc="-5" dirty="0">
                <a:latin typeface="Arial MT"/>
                <a:cs typeface="Arial MT"/>
              </a:rPr>
              <a:t>Diskursmarker</a:t>
            </a:r>
            <a:endParaRPr sz="2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67556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919" y="302717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Beispiel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47" y="1166622"/>
            <a:ext cx="870140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#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b.LEV.8.28</a:t>
            </a: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#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naam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ien</a:t>
            </a:r>
            <a:r>
              <a:rPr sz="1600" spc="-10" dirty="0">
                <a:latin typeface="Arial MT"/>
                <a:cs typeface="Arial MT"/>
              </a:rPr>
              <a:t> dyr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Mosen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wider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ließ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Altter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Brandopfer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Raauch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aufgeen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Dös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ietz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Einsötzungsopfer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dyr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annimmt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ayn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Feueropfer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wenn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ayn </a:t>
            </a:r>
            <a:r>
              <a:rPr sz="1600" spc="-5" dirty="0">
                <a:latin typeface="Arial MT"/>
                <a:cs typeface="Arial MT"/>
              </a:rPr>
              <a:t> Priester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gweiht </a:t>
            </a:r>
            <a:r>
              <a:rPr sz="1600" spc="-10" dirty="0">
                <a:latin typeface="Arial MT"/>
                <a:cs typeface="Arial MT"/>
              </a:rPr>
              <a:t>werd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511809" indent="-499745">
              <a:lnSpc>
                <a:spcPct val="100000"/>
              </a:lnSpc>
              <a:buAutoNum type="arabicPlain"/>
              <a:tabLst>
                <a:tab pos="511809" algn="l"/>
                <a:tab pos="512445" algn="l"/>
                <a:tab pos="1042035" algn="l"/>
              </a:tabLst>
            </a:pPr>
            <a:r>
              <a:rPr sz="1600" spc="-5" dirty="0">
                <a:latin typeface="Arial MT"/>
                <a:cs typeface="Arial MT"/>
              </a:rPr>
              <a:t>Aft	TEMPORAL:Asynchronous:Precedence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257935" algn="l"/>
              </a:tabLst>
            </a:pPr>
            <a:r>
              <a:rPr sz="1600" spc="-5" dirty="0">
                <a:latin typeface="Arial MT"/>
                <a:cs typeface="Arial MT"/>
              </a:rPr>
              <a:t>naam	_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523875" algn="l"/>
                <a:tab pos="1022985" algn="l"/>
              </a:tabLst>
            </a:pPr>
            <a:r>
              <a:rPr sz="1600" spc="-5" dirty="0">
                <a:latin typeface="Arial MT"/>
                <a:cs typeface="Arial MT"/>
              </a:rPr>
              <a:t>3	s	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4"/>
              <a:tabLst>
                <a:tab pos="523875" algn="l"/>
                <a:tab pos="524510" algn="l"/>
                <a:tab pos="1077595" algn="l"/>
              </a:tabLst>
            </a:pPr>
            <a:r>
              <a:rPr sz="1600" spc="-5" dirty="0">
                <a:latin typeface="Arial MT"/>
                <a:cs typeface="Arial MT"/>
              </a:rPr>
              <a:t>ien	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4"/>
              <a:tabLst>
                <a:tab pos="523875" algn="l"/>
                <a:tab pos="524510" algn="l"/>
                <a:tab pos="1090295" algn="l"/>
              </a:tabLst>
            </a:pPr>
            <a:r>
              <a:rPr sz="1600" spc="-10" dirty="0">
                <a:latin typeface="Arial MT"/>
                <a:cs typeface="Arial MT"/>
              </a:rPr>
              <a:t>dyr	</a:t>
            </a:r>
            <a:r>
              <a:rPr sz="1600" spc="-5" dirty="0">
                <a:latin typeface="Arial MT"/>
                <a:cs typeface="Arial MT"/>
              </a:rPr>
              <a:t>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523875" algn="l"/>
                <a:tab pos="524510" algn="l"/>
                <a:tab pos="1304290" algn="l"/>
              </a:tabLst>
            </a:pPr>
            <a:r>
              <a:rPr sz="1600" spc="-5" dirty="0">
                <a:latin typeface="Arial MT"/>
                <a:cs typeface="Arial MT"/>
              </a:rPr>
              <a:t>Mosen	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4"/>
              <a:tabLst>
                <a:tab pos="523875" algn="l"/>
                <a:tab pos="524510" algn="l"/>
                <a:tab pos="1174115" algn="l"/>
              </a:tabLst>
            </a:pPr>
            <a:r>
              <a:rPr sz="1600" spc="-10" dirty="0">
                <a:latin typeface="Arial MT"/>
                <a:cs typeface="Arial MT"/>
              </a:rPr>
              <a:t>wider	</a:t>
            </a:r>
            <a:r>
              <a:rPr sz="1600" spc="-5" dirty="0">
                <a:latin typeface="Arial MT"/>
                <a:cs typeface="Arial MT"/>
              </a:rPr>
              <a:t>TEMPORAL:Asynchronous:Precedence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4"/>
              <a:tabLst>
                <a:tab pos="523875" algn="l"/>
                <a:tab pos="524510" algn="l"/>
                <a:tab pos="1090295" algn="l"/>
              </a:tabLst>
            </a:pPr>
            <a:r>
              <a:rPr sz="1600" spc="-5" dirty="0">
                <a:latin typeface="Arial MT"/>
                <a:cs typeface="Arial MT"/>
              </a:rPr>
              <a:t>ab	_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68516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Detailanalyse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eval.ods,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sheet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15344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373" y="302717"/>
            <a:ext cx="5188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Multiple</a:t>
            </a:r>
            <a:r>
              <a:rPr i="0" spc="-20" dirty="0">
                <a:latin typeface="Arial MT"/>
                <a:cs typeface="Arial MT"/>
              </a:rPr>
              <a:t> </a:t>
            </a:r>
            <a:r>
              <a:rPr i="0" spc="-5" dirty="0">
                <a:latin typeface="Arial MT"/>
                <a:cs typeface="Arial MT"/>
              </a:rPr>
              <a:t>Diskursmarker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3919" y="853186"/>
            <a:ext cx="894778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5270" algn="l"/>
              </a:tabLst>
            </a:pPr>
            <a:r>
              <a:rPr sz="1600" spc="-5" dirty="0">
                <a:latin typeface="Arial MT"/>
                <a:cs typeface="Arial MT"/>
              </a:rPr>
              <a:t>#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b.GEN.19.13	4</a:t>
            </a: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#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wollnd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nömlich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dös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austilgn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allweil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läuter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seind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Klagschräi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wordn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önn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Herrn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zwögns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Leut </a:t>
            </a:r>
            <a:r>
              <a:rPr sz="1600" spc="-10" dirty="0">
                <a:latin typeface="Arial MT"/>
                <a:cs typeface="Arial MT"/>
              </a:rPr>
              <a:t>dyrraicht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habnd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Dyr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Trechtein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üns abhergschickt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däß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myr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dö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vernichtnd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  <a:tabLst>
                <a:tab pos="310515" algn="l"/>
              </a:tabLst>
            </a:pPr>
            <a:r>
              <a:rPr sz="1600" spc="-5" dirty="0">
                <a:latin typeface="Arial MT"/>
                <a:cs typeface="Arial MT"/>
              </a:rPr>
              <a:t>"	5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090295" algn="l"/>
              </a:tabLst>
            </a:pPr>
            <a:r>
              <a:rPr sz="1600" spc="-5" dirty="0">
                <a:latin typeface="Arial MT"/>
                <a:cs typeface="Arial MT"/>
              </a:rPr>
              <a:t>Mir	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wollnd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nömlich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CONTINGENCY:Cause:Reason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523875" algn="l"/>
                <a:tab pos="524510" algn="l"/>
                <a:tab pos="1134745" algn="l"/>
              </a:tabLst>
            </a:pPr>
            <a:r>
              <a:rPr sz="1600" spc="-5" dirty="0">
                <a:latin typeface="Arial MT"/>
                <a:cs typeface="Arial MT"/>
              </a:rPr>
              <a:t>dös	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091565" algn="l"/>
              </a:tabLst>
            </a:pPr>
            <a:r>
              <a:rPr sz="1600" spc="-5" dirty="0">
                <a:latin typeface="Arial MT"/>
                <a:cs typeface="Arial MT"/>
              </a:rPr>
              <a:t>Ort	_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3919" y="3292221"/>
            <a:ext cx="1237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</a:tabLst>
            </a:pPr>
            <a:r>
              <a:rPr sz="1600" spc="-5" dirty="0">
                <a:latin typeface="Arial MT"/>
                <a:cs typeface="Arial MT"/>
              </a:rPr>
              <a:t>6	austilgn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0182" y="329222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_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919" y="3536060"/>
            <a:ext cx="665035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  <a:tab pos="978535" algn="l"/>
              </a:tabLst>
            </a:pPr>
            <a:r>
              <a:rPr sz="1600" spc="-5" dirty="0">
                <a:latin typeface="Arial MT"/>
                <a:cs typeface="Arial MT"/>
              </a:rPr>
              <a:t>7	,	_</a:t>
            </a:r>
            <a:endParaRPr sz="160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8"/>
              <a:tabLst>
                <a:tab pos="523875" algn="l"/>
                <a:tab pos="524510" algn="l"/>
                <a:tab pos="1202055" algn="l"/>
              </a:tabLst>
            </a:pPr>
            <a:r>
              <a:rPr sz="1600" spc="-5" dirty="0">
                <a:latin typeface="Arial MT"/>
                <a:cs typeface="Arial MT"/>
              </a:rPr>
              <a:t>denn	</a:t>
            </a:r>
            <a:r>
              <a:rPr sz="1600" spc="-10" dirty="0">
                <a:latin typeface="Arial MT"/>
                <a:cs typeface="Arial MT"/>
              </a:rPr>
              <a:t>CONTINGENCY:Cause:Reason|EXPANSION:Level-of-detail</a:t>
            </a:r>
            <a:endParaRPr sz="160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8"/>
              <a:tabLst>
                <a:tab pos="523875" algn="l"/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allweil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_</a:t>
            </a:r>
            <a:endParaRPr sz="1600">
              <a:latin typeface="Arial MT"/>
              <a:cs typeface="Arial MT"/>
            </a:endParaRPr>
          </a:p>
          <a:p>
            <a:pPr marL="579120" indent="-567055">
              <a:lnSpc>
                <a:spcPct val="100000"/>
              </a:lnSpc>
              <a:buAutoNum type="arabicPlain" startAt="8"/>
              <a:tabLst>
                <a:tab pos="579120" algn="l"/>
                <a:tab pos="579755" algn="l"/>
              </a:tabLst>
            </a:pPr>
            <a:r>
              <a:rPr sz="1600" spc="-5" dirty="0">
                <a:latin typeface="Arial MT"/>
                <a:cs typeface="Arial MT"/>
              </a:rPr>
              <a:t>läuter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_</a:t>
            </a:r>
            <a:endParaRPr sz="1600">
              <a:latin typeface="Arial MT"/>
              <a:cs typeface="Arial MT"/>
            </a:endParaRPr>
          </a:p>
          <a:p>
            <a:pPr marL="563245" indent="-551180">
              <a:lnSpc>
                <a:spcPct val="100000"/>
              </a:lnSpc>
              <a:buAutoNum type="arabicPlain" startAt="8"/>
              <a:tabLst>
                <a:tab pos="563245" algn="l"/>
                <a:tab pos="563880" algn="l"/>
                <a:tab pos="1217930" algn="l"/>
              </a:tabLst>
            </a:pPr>
            <a:r>
              <a:rPr sz="1600" spc="-5" dirty="0">
                <a:latin typeface="Arial MT"/>
                <a:cs typeface="Arial MT"/>
              </a:rPr>
              <a:t>seind	_</a:t>
            </a:r>
            <a:endParaRPr sz="1600">
              <a:latin typeface="Arial MT"/>
              <a:cs typeface="Arial MT"/>
            </a:endParaRPr>
          </a:p>
          <a:p>
            <a:pPr marL="579120" indent="-567055">
              <a:lnSpc>
                <a:spcPct val="100000"/>
              </a:lnSpc>
              <a:buAutoNum type="arabicPlain" startAt="8"/>
              <a:tabLst>
                <a:tab pos="579120" algn="l"/>
                <a:tab pos="579755" algn="l"/>
                <a:tab pos="1145540" algn="l"/>
              </a:tabLst>
            </a:pPr>
            <a:r>
              <a:rPr sz="1600" spc="-5" dirty="0">
                <a:latin typeface="Arial MT"/>
                <a:cs typeface="Arial MT"/>
              </a:rPr>
              <a:t>de	_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72054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Phrasal discourse markers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object 3"/>
          <p:cNvSpPr txBox="1"/>
          <p:nvPr/>
        </p:nvSpPr>
        <p:spPr>
          <a:xfrm>
            <a:off x="151892" y="1418971"/>
            <a:ext cx="855599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#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b.GEN.15.1</a:t>
            </a: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# Wie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dös allss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gscheghn </a:t>
            </a:r>
            <a:r>
              <a:rPr sz="1600" spc="-10" dirty="0">
                <a:latin typeface="Arial MT"/>
                <a:cs typeface="Arial MT"/>
              </a:rPr>
              <a:t>war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erschin</a:t>
            </a:r>
            <a:r>
              <a:rPr sz="1600" spc="-10" dirty="0">
                <a:latin typeface="Arial MT"/>
                <a:cs typeface="Arial MT"/>
              </a:rPr>
              <a:t> dyr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Trechtein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Abram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durch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ayn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Gesicht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Fircht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nit ,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Abram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beschirm di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;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Loon gaat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grooß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156970" algn="l"/>
              </a:tabLst>
            </a:pPr>
            <a:r>
              <a:rPr sz="1600" spc="-5" dirty="0">
                <a:latin typeface="Arial MT"/>
                <a:cs typeface="Arial MT"/>
              </a:rPr>
              <a:t>Wie	</a:t>
            </a:r>
            <a:r>
              <a:rPr sz="1600" spc="-10" dirty="0">
                <a:latin typeface="Arial MT"/>
                <a:cs typeface="Arial MT"/>
              </a:rPr>
              <a:t>COMPARISON:Concession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134745" algn="l"/>
              </a:tabLst>
            </a:pPr>
            <a:r>
              <a:rPr sz="1600" spc="-5" dirty="0">
                <a:latin typeface="Arial MT"/>
                <a:cs typeface="Arial MT"/>
              </a:rPr>
              <a:t>dös	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097280" algn="l"/>
              </a:tabLst>
            </a:pPr>
            <a:r>
              <a:rPr sz="1600" spc="-5" dirty="0">
                <a:latin typeface="Arial MT"/>
                <a:cs typeface="Arial MT"/>
              </a:rPr>
              <a:t>allss	_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853564" algn="l"/>
              </a:tabLst>
            </a:pPr>
            <a:r>
              <a:rPr sz="1600" spc="-5" dirty="0">
                <a:latin typeface="Arial MT"/>
                <a:cs typeface="Arial MT"/>
              </a:rPr>
              <a:t>gscheghn	TEMPORAL:Asynchronous:Precedence</a:t>
            </a:r>
            <a:endParaRPr sz="1600" dirty="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/>
              <a:tabLst>
                <a:tab pos="523875" algn="l"/>
                <a:tab pos="524510" algn="l"/>
                <a:tab pos="1134110" algn="l"/>
              </a:tabLst>
            </a:pPr>
            <a:r>
              <a:rPr sz="1600" spc="-10" dirty="0">
                <a:latin typeface="Arial MT"/>
                <a:cs typeface="Arial MT"/>
              </a:rPr>
              <a:t>war	</a:t>
            </a:r>
            <a:r>
              <a:rPr sz="1600" spc="-5" dirty="0">
                <a:latin typeface="Arial MT"/>
                <a:cs typeface="Arial MT"/>
              </a:rPr>
              <a:t>_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23875" algn="l"/>
                <a:tab pos="978535" algn="l"/>
              </a:tabLst>
            </a:pPr>
            <a:r>
              <a:rPr sz="1600" spc="-5" dirty="0">
                <a:latin typeface="Arial MT"/>
                <a:cs typeface="Arial MT"/>
              </a:rPr>
              <a:t>6	,	_</a:t>
            </a: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08408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latin typeface="Arial MT"/>
                <a:cs typeface="Arial MT"/>
              </a:rPr>
              <a:t>Multi-Word</a:t>
            </a:r>
            <a:r>
              <a:rPr i="0" spc="-60" dirty="0">
                <a:latin typeface="Arial MT"/>
                <a:cs typeface="Arial MT"/>
              </a:rPr>
              <a:t> </a:t>
            </a:r>
            <a:r>
              <a:rPr i="0" spc="-10" dirty="0">
                <a:latin typeface="Arial MT"/>
                <a:cs typeface="Arial MT"/>
              </a:rPr>
              <a:t>DMs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object 3"/>
          <p:cNvSpPr txBox="1"/>
          <p:nvPr/>
        </p:nvSpPr>
        <p:spPr>
          <a:xfrm>
            <a:off x="27533" y="1514983"/>
            <a:ext cx="89230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  <a:tabLst>
                <a:tab pos="1357630" algn="l"/>
              </a:tabLst>
            </a:pPr>
            <a:r>
              <a:rPr sz="1600" spc="-5" dirty="0">
                <a:latin typeface="Arial MT"/>
                <a:cs typeface="Arial MT"/>
              </a:rPr>
              <a:t>b.GEN.8.22	1</a:t>
            </a: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2770505" algn="l"/>
              </a:tabLst>
            </a:pPr>
            <a:r>
              <a:rPr sz="1600" spc="-5" dirty="0">
                <a:latin typeface="Arial MT"/>
                <a:cs typeface="Arial MT"/>
              </a:rPr>
              <a:t>#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lang</a:t>
            </a:r>
            <a:r>
              <a:rPr sz="1600" spc="-10" dirty="0">
                <a:latin typeface="Arial MT"/>
                <a:cs typeface="Arial MT"/>
              </a:rPr>
              <a:t> wie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Welt </a:t>
            </a:r>
            <a:r>
              <a:rPr sz="1600" spc="-5" dirty="0">
                <a:latin typeface="Arial MT"/>
                <a:cs typeface="Arial MT"/>
              </a:rPr>
              <a:t>steet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sollnd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Saat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Ärn</a:t>
            </a:r>
            <a:r>
              <a:rPr sz="1600" dirty="0">
                <a:latin typeface="Arial MT"/>
                <a:cs typeface="Arial MT"/>
              </a:rPr>
              <a:t> nit </a:t>
            </a:r>
            <a:r>
              <a:rPr sz="1600" spc="-5" dirty="0">
                <a:latin typeface="Arial MT"/>
                <a:cs typeface="Arial MT"/>
              </a:rPr>
              <a:t>aufhoern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Költn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Hitz 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Summer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Winter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65" dirty="0">
                <a:latin typeface="Arial MT"/>
                <a:cs typeface="Arial MT"/>
              </a:rPr>
              <a:t>Tag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Nacht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	2</a:t>
            </a:r>
            <a:endParaRPr sz="16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83" y="2278657"/>
          <a:ext cx="3535045" cy="1446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/>
                <a:gridCol w="675005"/>
                <a:gridCol w="2515870"/>
              </a:tblGrid>
              <a:tr h="235142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75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75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_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lang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TEMPORAL:Synchronous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82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wie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TEMPORAL:Synchronous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43892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_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44200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Welt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82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_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35110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75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steet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75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_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Anfragen über verteilte Wissensresourcen hinweg</a:t>
            </a:r>
          </a:p>
          <a:p>
            <a:pPr lvl="1"/>
            <a:r>
              <a:rPr lang="de-DE" sz="2000" dirty="0" smtClean="0"/>
              <a:t>Webstandards: HTTP, SPARQL</a:t>
            </a:r>
          </a:p>
          <a:p>
            <a:r>
              <a:rPr lang="de-DE" sz="2400" dirty="0" smtClean="0"/>
              <a:t>Axiomatisierung und Inferenz</a:t>
            </a:r>
          </a:p>
          <a:p>
            <a:pPr lvl="1"/>
            <a:r>
              <a:rPr lang="de-DE" sz="2000" dirty="0" smtClean="0"/>
              <a:t>Webstandard: Web Ontology Language (OWL)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151492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Artefakte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object 3"/>
          <p:cNvSpPr txBox="1"/>
          <p:nvPr/>
        </p:nvSpPr>
        <p:spPr>
          <a:xfrm>
            <a:off x="79349" y="934338"/>
            <a:ext cx="8823960" cy="4081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b.GEN.3.23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# ains ;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kennt Guet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Boes ausaynand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 Ietz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sollt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blooß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aau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naach 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Baaum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Löbn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ausströcken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dyrvon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öbbenn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öbbs össn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eebig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löbn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!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aus aus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Öttn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däß </a:t>
            </a:r>
            <a:r>
              <a:rPr sz="1600" spc="-15" dirty="0">
                <a:latin typeface="Arial MT"/>
                <a:cs typeface="Arial MT"/>
              </a:rPr>
              <a:t>yr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dö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nn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Ackerbodm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aus dönn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herstammt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523875" algn="l"/>
                <a:tab pos="1122045" algn="l"/>
              </a:tabLst>
            </a:pPr>
            <a:r>
              <a:rPr sz="1600" spc="-5" dirty="0">
                <a:latin typeface="Arial MT"/>
                <a:cs typeface="Arial MT"/>
              </a:rPr>
              <a:t>1	ains	_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523875" algn="l"/>
                <a:tab pos="978535" algn="l"/>
              </a:tabLst>
            </a:pPr>
            <a:r>
              <a:rPr sz="1600" spc="-5" dirty="0">
                <a:latin typeface="Arial MT"/>
                <a:cs typeface="Arial MT"/>
              </a:rPr>
              <a:t>2	;	_</a:t>
            </a:r>
            <a:endParaRPr sz="160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3"/>
              <a:tabLst>
                <a:tab pos="523875" algn="l"/>
                <a:tab pos="524510" algn="l"/>
                <a:tab pos="1045844" algn="l"/>
              </a:tabLst>
            </a:pPr>
            <a:r>
              <a:rPr sz="1600" spc="-5" dirty="0">
                <a:latin typeface="Arial MT"/>
                <a:cs typeface="Arial MT"/>
              </a:rPr>
              <a:t>er	_</a:t>
            </a:r>
            <a:endParaRPr sz="160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3"/>
              <a:tabLst>
                <a:tab pos="523875" algn="l"/>
                <a:tab pos="524510" algn="l"/>
                <a:tab pos="1190625" algn="l"/>
              </a:tabLst>
            </a:pPr>
            <a:r>
              <a:rPr sz="1600" spc="-5" dirty="0">
                <a:latin typeface="Arial MT"/>
                <a:cs typeface="Arial MT"/>
              </a:rPr>
              <a:t>kennt	_</a:t>
            </a:r>
            <a:endParaRPr sz="160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523875" algn="l"/>
                <a:tab pos="524510" algn="l"/>
                <a:tab pos="1191895" algn="l"/>
              </a:tabLst>
            </a:pPr>
            <a:r>
              <a:rPr sz="1600" spc="-5" dirty="0">
                <a:latin typeface="Arial MT"/>
                <a:cs typeface="Arial MT"/>
              </a:rPr>
              <a:t>Guet	_</a:t>
            </a:r>
            <a:endParaRPr sz="160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3"/>
              <a:tabLst>
                <a:tab pos="523875" algn="l"/>
                <a:tab pos="524510" algn="l"/>
                <a:tab pos="1144905" algn="l"/>
              </a:tabLst>
            </a:pPr>
            <a:r>
              <a:rPr sz="1600" spc="-5" dirty="0">
                <a:latin typeface="Arial MT"/>
                <a:cs typeface="Arial MT"/>
              </a:rPr>
              <a:t>und	_</a:t>
            </a:r>
            <a:endParaRPr sz="1600">
              <a:latin typeface="Arial MT"/>
              <a:cs typeface="Arial MT"/>
            </a:endParaRPr>
          </a:p>
          <a:p>
            <a:pPr marL="523875" indent="-511809">
              <a:lnSpc>
                <a:spcPct val="100000"/>
              </a:lnSpc>
              <a:buAutoNum type="arabicPlain" startAt="3"/>
              <a:tabLst>
                <a:tab pos="523875" algn="l"/>
                <a:tab pos="524510" algn="l"/>
                <a:tab pos="1212215" algn="l"/>
              </a:tabLst>
            </a:pPr>
            <a:r>
              <a:rPr sz="1600" spc="-5" dirty="0">
                <a:latin typeface="Arial MT"/>
                <a:cs typeface="Arial MT"/>
              </a:rPr>
              <a:t>Boes	</a:t>
            </a:r>
            <a:r>
              <a:rPr sz="1600" spc="-10" dirty="0">
                <a:latin typeface="Arial MT"/>
                <a:cs typeface="Arial MT"/>
              </a:rPr>
              <a:t>CONTINGENCY:Cause:Reason</a:t>
            </a:r>
            <a:endParaRPr sz="1600">
              <a:latin typeface="Arial MT"/>
              <a:cs typeface="Arial MT"/>
            </a:endParaRPr>
          </a:p>
          <a:p>
            <a:pPr marL="12700" marR="6790055">
              <a:lnSpc>
                <a:spcPct val="100000"/>
              </a:lnSpc>
              <a:buAutoNum type="arabicPlain" startAt="3"/>
              <a:tabLst>
                <a:tab pos="523875" algn="l"/>
                <a:tab pos="524510" algn="l"/>
                <a:tab pos="978535" algn="l"/>
                <a:tab pos="1912620" algn="l"/>
              </a:tabLst>
            </a:pPr>
            <a:r>
              <a:rPr sz="1600" spc="-5" dirty="0">
                <a:latin typeface="Arial MT"/>
                <a:cs typeface="Arial MT"/>
              </a:rPr>
              <a:t>au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nand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_  9	.	_</a:t>
            </a:r>
            <a:endParaRPr sz="1600">
              <a:latin typeface="Arial MT"/>
              <a:cs typeface="Arial MT"/>
            </a:endParaRPr>
          </a:p>
          <a:p>
            <a:pPr marL="1246505" marR="1458595">
              <a:lnSpc>
                <a:spcPct val="100000"/>
              </a:lnSpc>
              <a:spcBef>
                <a:spcPts val="1220"/>
              </a:spcBef>
            </a:pPr>
            <a:r>
              <a:rPr sz="1600" i="1" spc="-5" dirty="0">
                <a:latin typeface="Arial"/>
                <a:cs typeface="Arial"/>
              </a:rPr>
              <a:t>Boes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taucht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wirklich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argumentativen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(kausalen)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Kontexten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auf,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ein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Artefakt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Sachdomäne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48225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155954"/>
            <a:ext cx="8124825" cy="30353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04800" marR="5080" indent="-292735">
              <a:lnSpc>
                <a:spcPts val="2050"/>
              </a:lnSpc>
              <a:spcBef>
                <a:spcPts val="355"/>
              </a:spcBef>
              <a:buSzPct val="44736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1900" spc="-5" dirty="0">
                <a:latin typeface="Arial MT"/>
                <a:cs typeface="Arial MT"/>
              </a:rPr>
              <a:t>Wir können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fragestellung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auch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umdrehen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und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theorien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hinsichtlkich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ihrer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eignung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evaluieren,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sprachübergreifend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Bedeutung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von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Diskursmarkern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zu repräsentieren</a:t>
            </a:r>
            <a:endParaRPr sz="1900" dirty="0">
              <a:latin typeface="Arial MT"/>
              <a:cs typeface="Arial MT"/>
            </a:endParaRPr>
          </a:p>
          <a:p>
            <a:pPr marL="304800" indent="-292735">
              <a:lnSpc>
                <a:spcPct val="100000"/>
              </a:lnSpc>
              <a:spcBef>
                <a:spcPts val="1045"/>
              </a:spcBef>
              <a:buSzPct val="44736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1900" spc="-5" dirty="0">
                <a:latin typeface="Arial MT"/>
                <a:cs typeface="Arial MT"/>
              </a:rPr>
              <a:t>Evaluation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läuft noch</a:t>
            </a:r>
            <a:endParaRPr sz="1900" dirty="0">
              <a:latin typeface="Arial MT"/>
              <a:cs typeface="Arial MT"/>
            </a:endParaRPr>
          </a:p>
          <a:p>
            <a:pPr marL="697230" marR="471805" lvl="1" indent="-293370">
              <a:lnSpc>
                <a:spcPts val="1730"/>
              </a:lnSpc>
              <a:spcBef>
                <a:spcPts val="1030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600" spc="-5" dirty="0">
                <a:latin typeface="Arial MT"/>
                <a:cs typeface="Arial MT"/>
              </a:rPr>
              <a:t>Aktuell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scheint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CCR 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erfolgversprechendste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Kandidat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zu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sein,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schlechtesten,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 PDTB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dazwischen</a:t>
            </a:r>
            <a:endParaRPr sz="1600" dirty="0">
              <a:latin typeface="Arial MT"/>
              <a:cs typeface="Arial MT"/>
            </a:endParaRPr>
          </a:p>
          <a:p>
            <a:pPr marL="697230" lvl="1" indent="-294005">
              <a:lnSpc>
                <a:spcPts val="1825"/>
              </a:lnSpc>
              <a:spcBef>
                <a:spcPts val="790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600" spc="-5" dirty="0">
                <a:latin typeface="Arial MT"/>
                <a:cs typeface="Arial MT"/>
              </a:rPr>
              <a:t>Das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liegt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weniger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daran,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sie bessere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Erklärungen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liefert,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sondern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daran,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wie</a:t>
            </a:r>
            <a:endParaRPr sz="1600" dirty="0">
              <a:latin typeface="Arial MT"/>
              <a:cs typeface="Arial MT"/>
            </a:endParaRPr>
          </a:p>
          <a:p>
            <a:pPr marL="697230">
              <a:lnSpc>
                <a:spcPts val="1825"/>
              </a:lnSpc>
            </a:pPr>
            <a:r>
              <a:rPr sz="1600" spc="-5" dirty="0">
                <a:latin typeface="Arial MT"/>
                <a:cs typeface="Arial MT"/>
              </a:rPr>
              <a:t>stark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theorien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abstrahieren</a:t>
            </a:r>
            <a:endParaRPr sz="1600" dirty="0">
              <a:latin typeface="Arial MT"/>
              <a:cs typeface="Arial MT"/>
            </a:endParaRPr>
          </a:p>
          <a:p>
            <a:pPr marL="697230" lvl="1" indent="-294005">
              <a:lnSpc>
                <a:spcPct val="100000"/>
              </a:lnSpc>
              <a:spcBef>
                <a:spcPts val="805"/>
              </a:spcBef>
              <a:buSzPct val="75000"/>
              <a:buFont typeface="Symbol"/>
              <a:buChar char=""/>
              <a:tabLst>
                <a:tab pos="696595" algn="l"/>
                <a:tab pos="697865" algn="l"/>
              </a:tabLst>
            </a:pPr>
            <a:r>
              <a:rPr sz="1600" spc="-5" dirty="0">
                <a:latin typeface="Arial MT"/>
                <a:cs typeface="Arial MT"/>
              </a:rPr>
              <a:t>Auch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 PDTB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Top-Level-Hierarchie</a:t>
            </a:r>
            <a:r>
              <a:rPr sz="1600" spc="-5" dirty="0">
                <a:latin typeface="Arial MT"/>
                <a:cs typeface="Arial MT"/>
              </a:rPr>
              <a:t> scheint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geeignet</a:t>
            </a:r>
            <a:endParaRPr sz="1600" dirty="0">
              <a:latin typeface="Arial MT"/>
              <a:cs typeface="Arial MT"/>
            </a:endParaRPr>
          </a:p>
          <a:p>
            <a:pPr marL="1088390" lvl="2" indent="-260985">
              <a:lnSpc>
                <a:spcPct val="100000"/>
              </a:lnSpc>
              <a:spcBef>
                <a:spcPts val="630"/>
              </a:spcBef>
              <a:buSzPct val="42857"/>
              <a:buFont typeface="Wingdings"/>
              <a:buChar char=""/>
              <a:tabLst>
                <a:tab pos="1088390" algn="l"/>
                <a:tab pos="1089025" algn="l"/>
              </a:tabLst>
            </a:pPr>
            <a:r>
              <a:rPr sz="1400" spc="-5" dirty="0">
                <a:latin typeface="Arial MT"/>
                <a:cs typeface="Arial MT"/>
              </a:rPr>
              <a:t>Allerdings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EXPANSION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sehr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heterogen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1756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3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414720" y="1741763"/>
            <a:ext cx="8211129" cy="19073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124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 flipV="1">
            <a:off x="414720" y="4228690"/>
            <a:ext cx="4810425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 flipV="1">
            <a:off x="1033208" y="3648755"/>
            <a:ext cx="708290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414720" y="1907645"/>
            <a:ext cx="8211129" cy="174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Picture 13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 flipV="1">
            <a:off x="663552" y="4726336"/>
            <a:ext cx="4561593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V="1">
            <a:off x="1244160" y="3648755"/>
            <a:ext cx="497337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9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414720" y="2156469"/>
            <a:ext cx="8211129" cy="149261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Picture 142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 flipV="1">
            <a:off x="1012962" y="472698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6"/>
          <p:cNvSpPr/>
          <p:nvPr/>
        </p:nvSpPr>
        <p:spPr>
          <a:xfrm flipV="1">
            <a:off x="1244160" y="3648755"/>
            <a:ext cx="497337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Picture 151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414720" y="2405292"/>
            <a:ext cx="8211129" cy="12437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Picture 15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55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7"/>
          <p:cNvSpPr/>
          <p:nvPr/>
        </p:nvSpPr>
        <p:spPr>
          <a:xfrm flipV="1">
            <a:off x="1377393" y="3649082"/>
            <a:ext cx="331449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156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 flipV="1">
            <a:off x="5408994" y="368140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9"/>
          <p:cNvSpPr/>
          <p:nvPr/>
        </p:nvSpPr>
        <p:spPr>
          <a:xfrm flipV="1">
            <a:off x="5311028" y="4073257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0"/>
          <p:cNvSpPr/>
          <p:nvPr/>
        </p:nvSpPr>
        <p:spPr>
          <a:xfrm flipV="1">
            <a:off x="5213063" y="4268527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64" name="Picture 163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414720" y="2571174"/>
            <a:ext cx="8211129" cy="10779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Picture 168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7"/>
          <p:cNvSpPr/>
          <p:nvPr/>
        </p:nvSpPr>
        <p:spPr>
          <a:xfrm flipV="1">
            <a:off x="1510626" y="3649082"/>
            <a:ext cx="230872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73" name="CustomShape 8"/>
          <p:cNvSpPr/>
          <p:nvPr/>
        </p:nvSpPr>
        <p:spPr>
          <a:xfrm flipV="1">
            <a:off x="5408994" y="368140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9"/>
          <p:cNvSpPr/>
          <p:nvPr/>
        </p:nvSpPr>
        <p:spPr>
          <a:xfrm flipV="1">
            <a:off x="5441649" y="4073257"/>
            <a:ext cx="532605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0"/>
          <p:cNvSpPr/>
          <p:nvPr/>
        </p:nvSpPr>
        <p:spPr>
          <a:xfrm flipV="1">
            <a:off x="5213063" y="4268527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81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414720" y="2819998"/>
            <a:ext cx="8211129" cy="8290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18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Picture 185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 flipV="1">
            <a:off x="5441649" y="4073257"/>
            <a:ext cx="532605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8"/>
          <p:cNvSpPr/>
          <p:nvPr/>
        </p:nvSpPr>
        <p:spPr>
          <a:xfrm flipV="1">
            <a:off x="5213063" y="4268527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5" name="Picture 194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96" name="CustomShape 5"/>
          <p:cNvSpPr/>
          <p:nvPr/>
        </p:nvSpPr>
        <p:spPr>
          <a:xfrm>
            <a:off x="414720" y="3003513"/>
            <a:ext cx="8211129" cy="5802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Picture 196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586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 flipV="1">
            <a:off x="5640192" y="4073583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7"/>
          <p:cNvSpPr/>
          <p:nvPr/>
        </p:nvSpPr>
        <p:spPr>
          <a:xfrm flipV="1">
            <a:off x="5213063" y="4268854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of the Art: </a:t>
            </a:r>
            <a:br>
              <a:rPr lang="de-DE" dirty="0" smtClean="0"/>
            </a:br>
            <a:r>
              <a:rPr lang="de-DE" dirty="0" smtClean="0"/>
              <a:t>Verknüpfung über Sprachen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TextLink</a:t>
            </a:r>
          </a:p>
          <a:p>
            <a:pPr lvl="1"/>
            <a:r>
              <a:rPr lang="de-DE" dirty="0" smtClean="0"/>
              <a:t>Cost Action </a:t>
            </a:r>
            <a:r>
              <a:rPr lang="de-DE" i="1" dirty="0" smtClean="0"/>
              <a:t>Structuring Discourse in Multilingual Europe </a:t>
            </a:r>
            <a:r>
              <a:rPr lang="de-DE" dirty="0" smtClean="0"/>
              <a:t>(2014-2018)</a:t>
            </a:r>
          </a:p>
          <a:p>
            <a:pPr lvl="1"/>
            <a:r>
              <a:rPr lang="de-DE" dirty="0" smtClean="0"/>
              <a:t>multilinguale Diskursmarkerinventorien</a:t>
            </a:r>
          </a:p>
          <a:p>
            <a:pPr lvl="2"/>
            <a:r>
              <a:rPr lang="de-DE" dirty="0" smtClean="0"/>
              <a:t>Relationen: (zumeist) Penn Discourse Treebank (PDTB)</a:t>
            </a:r>
          </a:p>
          <a:p>
            <a:pPr lvl="2"/>
            <a:r>
              <a:rPr lang="de-DE" dirty="0" smtClean="0"/>
              <a:t>Format: (zumeist) XML-Formate in Anlehnung an DimLex (Stede &amp; Umbach 1998)</a:t>
            </a:r>
          </a:p>
          <a:p>
            <a:pPr>
              <a:buFont typeface="Symbol"/>
              <a:buChar char="Þ"/>
            </a:pP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://connective-lex.info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879264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Aft naam s</a:t>
            </a:r>
            <a:r>
              <a:rPr dirty="0"/>
              <a:t> </a:t>
            </a:r>
            <a:r>
              <a:rPr spc="-5" dirty="0"/>
              <a:t>ien</a:t>
            </a:r>
            <a:r>
              <a:rPr dirty="0"/>
              <a:t> </a:t>
            </a:r>
            <a:r>
              <a:rPr spc="-5" dirty="0"/>
              <a:t>dyr</a:t>
            </a:r>
            <a:r>
              <a:rPr spc="10" dirty="0"/>
              <a:t> </a:t>
            </a:r>
            <a:r>
              <a:rPr spc="-5" dirty="0"/>
              <a:t>Mosen</a:t>
            </a:r>
            <a:r>
              <a:rPr dirty="0"/>
              <a:t> </a:t>
            </a:r>
            <a:r>
              <a:rPr spc="-5" dirty="0"/>
              <a:t>wider</a:t>
            </a:r>
            <a:r>
              <a:rPr dirty="0"/>
              <a:t> </a:t>
            </a:r>
            <a:r>
              <a:rPr spc="-5" dirty="0"/>
              <a:t>ab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" name="object 3"/>
          <p:cNvGrpSpPr/>
          <p:nvPr/>
        </p:nvGrpSpPr>
        <p:grpSpPr>
          <a:xfrm>
            <a:off x="-4762" y="1045552"/>
            <a:ext cx="9103995" cy="3963670"/>
            <a:chOff x="-4762" y="1045552"/>
            <a:chExt cx="9103995" cy="396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75" y="1117710"/>
              <a:ext cx="5379203" cy="14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892" y="1045552"/>
              <a:ext cx="7836916" cy="28503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8211184" y="0"/>
                  </a:moveTo>
                  <a:lnTo>
                    <a:pt x="0" y="0"/>
                  </a:lnTo>
                  <a:lnTo>
                    <a:pt x="0" y="1409699"/>
                  </a:lnTo>
                  <a:lnTo>
                    <a:pt x="8211184" y="1409699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0" y="1409699"/>
                  </a:moveTo>
                  <a:lnTo>
                    <a:pt x="8211184" y="1409699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14096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424" y="1080858"/>
              <a:ext cx="7735951" cy="280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8211184" y="0"/>
                  </a:moveTo>
                  <a:lnTo>
                    <a:pt x="0" y="0"/>
                  </a:lnTo>
                  <a:lnTo>
                    <a:pt x="0" y="580263"/>
                  </a:lnTo>
                  <a:lnTo>
                    <a:pt x="8211184" y="580263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0" y="580263"/>
                  </a:moveTo>
                  <a:lnTo>
                    <a:pt x="8211184" y="580263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58026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892" y="3400971"/>
              <a:ext cx="4240276" cy="16078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8384" y="3448583"/>
              <a:ext cx="4240276" cy="10775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334060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334060" y="165557"/>
                  </a:lnTo>
                  <a:lnTo>
                    <a:pt x="334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0" y="165557"/>
                  </a:moveTo>
                  <a:lnTo>
                    <a:pt x="334060" y="165557"/>
                  </a:lnTo>
                  <a:lnTo>
                    <a:pt x="334060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2583306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2583306" y="165557"/>
                  </a:lnTo>
                  <a:lnTo>
                    <a:pt x="258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0" y="165557"/>
                  </a:moveTo>
                  <a:lnTo>
                    <a:pt x="2583306" y="165557"/>
                  </a:lnTo>
                  <a:lnTo>
                    <a:pt x="2583306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7909052" y="0"/>
                  </a:moveTo>
                  <a:lnTo>
                    <a:pt x="0" y="0"/>
                  </a:lnTo>
                  <a:lnTo>
                    <a:pt x="0" y="1741424"/>
                  </a:lnTo>
                  <a:lnTo>
                    <a:pt x="7909052" y="1741424"/>
                  </a:lnTo>
                  <a:lnTo>
                    <a:pt x="7909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0" y="1741424"/>
                  </a:moveTo>
                  <a:lnTo>
                    <a:pt x="7909052" y="1741424"/>
                  </a:lnTo>
                  <a:lnTo>
                    <a:pt x="7909052" y="0"/>
                  </a:lnTo>
                  <a:lnTo>
                    <a:pt x="0" y="0"/>
                  </a:lnTo>
                  <a:lnTo>
                    <a:pt x="0" y="174142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7368" y="1433829"/>
            <a:ext cx="4112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 MT"/>
                <a:cs typeface="Arial MT"/>
              </a:rPr>
              <a:t>V</a:t>
            </a:r>
            <a:r>
              <a:rPr sz="1600" spc="-5" dirty="0">
                <a:latin typeface="Arial MT"/>
                <a:cs typeface="Arial MT"/>
              </a:rPr>
              <a:t>ers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hiedene</a:t>
            </a:r>
            <a:r>
              <a:rPr sz="1600" spc="-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20" dirty="0">
                <a:latin typeface="Arial MT"/>
                <a:cs typeface="Arial MT"/>
              </a:rPr>
              <a:t>w</a:t>
            </a:r>
            <a:r>
              <a:rPr sz="1600" spc="-5" dirty="0">
                <a:latin typeface="Arial MT"/>
                <a:cs typeface="Arial MT"/>
              </a:rPr>
              <a:t>ahlprin</a:t>
            </a:r>
            <a:r>
              <a:rPr sz="1600" dirty="0">
                <a:latin typeface="Arial MT"/>
                <a:cs typeface="Arial MT"/>
              </a:rPr>
              <a:t>z</a:t>
            </a:r>
            <a:r>
              <a:rPr sz="1600" spc="-5" dirty="0">
                <a:latin typeface="Arial MT"/>
                <a:cs typeface="Arial MT"/>
              </a:rPr>
              <a:t>ip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mög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ich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1153" y="1677746"/>
            <a:ext cx="21456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einfache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Mehrheit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Gewichtung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Summe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7368" y="1677746"/>
            <a:ext cx="11982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Char char="-"/>
              <a:tabLst>
                <a:tab pos="137795" algn="l"/>
              </a:tabLst>
            </a:pPr>
            <a:r>
              <a:rPr sz="1600" spc="-5" dirty="0">
                <a:latin typeface="Arial MT"/>
                <a:cs typeface="Arial MT"/>
              </a:rPr>
              <a:t>naiv</a:t>
            </a:r>
            <a:endParaRPr sz="1600">
              <a:latin typeface="Arial MT"/>
              <a:cs typeface="Arial MT"/>
            </a:endParaRPr>
          </a:p>
          <a:p>
            <a:pPr marL="137160" indent="-125095">
              <a:lnSpc>
                <a:spcPct val="100000"/>
              </a:lnSpc>
              <a:buChar char="-"/>
              <a:tabLst>
                <a:tab pos="137795" algn="l"/>
              </a:tabLst>
            </a:pPr>
            <a:r>
              <a:rPr sz="1600" spc="-5" dirty="0">
                <a:latin typeface="Arial MT"/>
                <a:cs typeface="Arial MT"/>
              </a:rPr>
              <a:t>gewichtet*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=&gt;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Maximum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6498" y="2409570"/>
            <a:ext cx="276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wir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haben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keine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Trainingsdaten,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um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1153" y="2851480"/>
            <a:ext cx="2315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für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jeden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vorausgesagten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7368" y="2653410"/>
            <a:ext cx="149161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Gewichte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zu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lernen)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-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hierarchisch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Kandidaten,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7368" y="3339465"/>
            <a:ext cx="49485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03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wähle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denjenigen,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seltensten</a:t>
            </a:r>
            <a:endParaRPr sz="1600">
              <a:latin typeface="Arial MT"/>
              <a:cs typeface="Arial MT"/>
            </a:endParaRPr>
          </a:p>
          <a:p>
            <a:pPr marL="36703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kontraindiziert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ist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10206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219" name="Picture 218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1" name="Picture 220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414720" y="3003513"/>
            <a:ext cx="8211129" cy="5802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3" name="Picture 222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224" name="CustomShape 6"/>
          <p:cNvSpPr/>
          <p:nvPr/>
        </p:nvSpPr>
        <p:spPr>
          <a:xfrm flipV="1">
            <a:off x="5640192" y="4073583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7"/>
          <p:cNvSpPr/>
          <p:nvPr/>
        </p:nvSpPr>
        <p:spPr>
          <a:xfrm flipV="1">
            <a:off x="5213063" y="4268854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8"/>
          <p:cNvSpPr/>
          <p:nvPr/>
        </p:nvSpPr>
        <p:spPr>
          <a:xfrm>
            <a:off x="414720" y="1409998"/>
            <a:ext cx="7909070" cy="174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9"/>
          <p:cNvSpPr/>
          <p:nvPr/>
        </p:nvSpPr>
        <p:spPr>
          <a:xfrm>
            <a:off x="1078272" y="1409999"/>
            <a:ext cx="5433159" cy="1706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naiv			einfache Mehrheit</a:t>
            </a:r>
          </a:p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hierarchisch		für jeden vorausgesagten Kandidaten,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		wähle denjenigen, der am seltensten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		kontraindiziert ist </a:t>
            </a:r>
          </a:p>
        </p:txBody>
      </p:sp>
      <p:sp>
        <p:nvSpPr>
          <p:cNvPr id="228" name="CustomShape 10"/>
          <p:cNvSpPr/>
          <p:nvPr/>
        </p:nvSpPr>
        <p:spPr>
          <a:xfrm>
            <a:off x="5323437" y="3352910"/>
            <a:ext cx="417986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naiv</a:t>
            </a:r>
          </a:p>
        </p:txBody>
      </p:sp>
      <p:sp>
        <p:nvSpPr>
          <p:cNvPr id="229" name="CustomShape 11"/>
          <p:cNvSpPr/>
          <p:nvPr/>
        </p:nvSpPr>
        <p:spPr>
          <a:xfrm>
            <a:off x="5421729" y="3614468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230" name="CustomShape 12"/>
          <p:cNvSpPr/>
          <p:nvPr/>
        </p:nvSpPr>
        <p:spPr>
          <a:xfrm>
            <a:off x="5422382" y="4039623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5</a:t>
            </a:r>
          </a:p>
        </p:txBody>
      </p:sp>
      <p:sp>
        <p:nvSpPr>
          <p:cNvPr id="231" name="CustomShape 13"/>
          <p:cNvSpPr/>
          <p:nvPr/>
        </p:nvSpPr>
        <p:spPr>
          <a:xfrm>
            <a:off x="5412259" y="3831617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2</a:t>
            </a:r>
          </a:p>
        </p:txBody>
      </p:sp>
      <p:sp>
        <p:nvSpPr>
          <p:cNvPr id="232" name="CustomShape 14"/>
          <p:cNvSpPr/>
          <p:nvPr/>
        </p:nvSpPr>
        <p:spPr>
          <a:xfrm>
            <a:off x="5422056" y="4235220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233" name="CustomShape 15"/>
          <p:cNvSpPr/>
          <p:nvPr/>
        </p:nvSpPr>
        <p:spPr>
          <a:xfrm>
            <a:off x="5422382" y="4464125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234" name="CustomShape 16"/>
          <p:cNvSpPr/>
          <p:nvPr/>
        </p:nvSpPr>
        <p:spPr>
          <a:xfrm>
            <a:off x="5390054" y="4660375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35" name="CustomShape 17"/>
          <p:cNvSpPr/>
          <p:nvPr/>
        </p:nvSpPr>
        <p:spPr>
          <a:xfrm>
            <a:off x="5422382" y="4068359"/>
            <a:ext cx="240995" cy="16882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8"/>
          <p:cNvSpPr/>
          <p:nvPr/>
        </p:nvSpPr>
        <p:spPr>
          <a:xfrm flipV="1">
            <a:off x="6391586" y="4073910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9"/>
          <p:cNvSpPr/>
          <p:nvPr/>
        </p:nvSpPr>
        <p:spPr>
          <a:xfrm>
            <a:off x="5846246" y="3353237"/>
            <a:ext cx="99728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vorausgesagt</a:t>
            </a:r>
          </a:p>
        </p:txBody>
      </p:sp>
      <p:sp>
        <p:nvSpPr>
          <p:cNvPr id="238" name="CustomShape 20"/>
          <p:cNvSpPr/>
          <p:nvPr/>
        </p:nvSpPr>
        <p:spPr>
          <a:xfrm>
            <a:off x="6173124" y="3614795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39" name="CustomShape 21"/>
          <p:cNvSpPr/>
          <p:nvPr/>
        </p:nvSpPr>
        <p:spPr>
          <a:xfrm>
            <a:off x="6173777" y="4039950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40" name="CustomShape 22"/>
          <p:cNvSpPr/>
          <p:nvPr/>
        </p:nvSpPr>
        <p:spPr>
          <a:xfrm>
            <a:off x="6163654" y="3831944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41" name="CustomShape 23"/>
          <p:cNvSpPr/>
          <p:nvPr/>
        </p:nvSpPr>
        <p:spPr>
          <a:xfrm>
            <a:off x="6173450" y="4235547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42" name="CustomShape 24"/>
          <p:cNvSpPr/>
          <p:nvPr/>
        </p:nvSpPr>
        <p:spPr>
          <a:xfrm>
            <a:off x="6173777" y="4464451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43" name="CustomShape 25"/>
          <p:cNvSpPr/>
          <p:nvPr/>
        </p:nvSpPr>
        <p:spPr>
          <a:xfrm>
            <a:off x="6174103" y="4660702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44" name="CustomShape 26"/>
          <p:cNvSpPr/>
          <p:nvPr/>
        </p:nvSpPr>
        <p:spPr>
          <a:xfrm>
            <a:off x="7088120" y="4068685"/>
            <a:ext cx="240995" cy="16882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7"/>
          <p:cNvSpPr/>
          <p:nvPr/>
        </p:nvSpPr>
        <p:spPr>
          <a:xfrm>
            <a:off x="6760916" y="3353563"/>
            <a:ext cx="1026350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kontraindiziert</a:t>
            </a:r>
          </a:p>
        </p:txBody>
      </p:sp>
      <p:sp>
        <p:nvSpPr>
          <p:cNvPr id="246" name="CustomShape 28"/>
          <p:cNvSpPr/>
          <p:nvPr/>
        </p:nvSpPr>
        <p:spPr>
          <a:xfrm>
            <a:off x="7087793" y="3614795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247" name="CustomShape 29"/>
          <p:cNvSpPr/>
          <p:nvPr/>
        </p:nvSpPr>
        <p:spPr>
          <a:xfrm>
            <a:off x="7088446" y="4039950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0</a:t>
            </a:r>
          </a:p>
        </p:txBody>
      </p:sp>
      <p:sp>
        <p:nvSpPr>
          <p:cNvPr id="248" name="CustomShape 30"/>
          <p:cNvSpPr/>
          <p:nvPr/>
        </p:nvSpPr>
        <p:spPr>
          <a:xfrm>
            <a:off x="7078323" y="3831944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3</a:t>
            </a:r>
          </a:p>
        </p:txBody>
      </p:sp>
      <p:sp>
        <p:nvSpPr>
          <p:cNvPr id="249" name="CustomShape 31"/>
          <p:cNvSpPr/>
          <p:nvPr/>
        </p:nvSpPr>
        <p:spPr>
          <a:xfrm>
            <a:off x="7088120" y="4235547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250" name="CustomShape 32"/>
          <p:cNvSpPr/>
          <p:nvPr/>
        </p:nvSpPr>
        <p:spPr>
          <a:xfrm>
            <a:off x="7088446" y="4464451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251" name="CustomShape 33"/>
          <p:cNvSpPr/>
          <p:nvPr/>
        </p:nvSpPr>
        <p:spPr>
          <a:xfrm>
            <a:off x="7088773" y="4660702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255" name="Picture 254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256" name="Picture 255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8" name="Picture 257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259" name="CustomShape 5"/>
          <p:cNvSpPr/>
          <p:nvPr/>
        </p:nvSpPr>
        <p:spPr>
          <a:xfrm>
            <a:off x="414720" y="3003513"/>
            <a:ext cx="8211129" cy="5802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261" name="CustomShape 6"/>
          <p:cNvSpPr/>
          <p:nvPr/>
        </p:nvSpPr>
        <p:spPr>
          <a:xfrm flipV="1">
            <a:off x="5640192" y="4073583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7"/>
          <p:cNvSpPr/>
          <p:nvPr/>
        </p:nvSpPr>
        <p:spPr>
          <a:xfrm flipV="1">
            <a:off x="5213063" y="4268854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8"/>
          <p:cNvSpPr/>
          <p:nvPr/>
        </p:nvSpPr>
        <p:spPr>
          <a:xfrm>
            <a:off x="414720" y="1409998"/>
            <a:ext cx="7909070" cy="174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1078272" y="1409999"/>
            <a:ext cx="5433159" cy="1706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naiv			einfache Mehrheit</a:t>
            </a:r>
          </a:p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hierarchisch		für jeden vorausgesagten Kandidaten,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		wähle denjenigen, der am seltensten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		kontraindiziert ist </a:t>
            </a:r>
          </a:p>
        </p:txBody>
      </p:sp>
      <p:sp>
        <p:nvSpPr>
          <p:cNvPr id="265" name="CustomShape 10"/>
          <p:cNvSpPr/>
          <p:nvPr/>
        </p:nvSpPr>
        <p:spPr>
          <a:xfrm>
            <a:off x="5323437" y="3352910"/>
            <a:ext cx="417986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naiv</a:t>
            </a:r>
          </a:p>
        </p:txBody>
      </p:sp>
      <p:sp>
        <p:nvSpPr>
          <p:cNvPr id="266" name="CustomShape 11"/>
          <p:cNvSpPr/>
          <p:nvPr/>
        </p:nvSpPr>
        <p:spPr>
          <a:xfrm>
            <a:off x="5421729" y="3614468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267" name="CustomShape 12"/>
          <p:cNvSpPr/>
          <p:nvPr/>
        </p:nvSpPr>
        <p:spPr>
          <a:xfrm>
            <a:off x="5422382" y="4039623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5</a:t>
            </a:r>
          </a:p>
        </p:txBody>
      </p:sp>
      <p:sp>
        <p:nvSpPr>
          <p:cNvPr id="268" name="CustomShape 13"/>
          <p:cNvSpPr/>
          <p:nvPr/>
        </p:nvSpPr>
        <p:spPr>
          <a:xfrm>
            <a:off x="5412259" y="3831617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2</a:t>
            </a:r>
          </a:p>
        </p:txBody>
      </p:sp>
      <p:sp>
        <p:nvSpPr>
          <p:cNvPr id="269" name="CustomShape 14"/>
          <p:cNvSpPr/>
          <p:nvPr/>
        </p:nvSpPr>
        <p:spPr>
          <a:xfrm>
            <a:off x="5422056" y="4235220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270" name="CustomShape 15"/>
          <p:cNvSpPr/>
          <p:nvPr/>
        </p:nvSpPr>
        <p:spPr>
          <a:xfrm>
            <a:off x="5422382" y="4464125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271" name="CustomShape 16"/>
          <p:cNvSpPr/>
          <p:nvPr/>
        </p:nvSpPr>
        <p:spPr>
          <a:xfrm>
            <a:off x="5390054" y="4660375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72" name="CustomShape 17"/>
          <p:cNvSpPr/>
          <p:nvPr/>
        </p:nvSpPr>
        <p:spPr>
          <a:xfrm>
            <a:off x="5422382" y="4068359"/>
            <a:ext cx="240995" cy="16882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"/>
          <p:cNvSpPr/>
          <p:nvPr/>
        </p:nvSpPr>
        <p:spPr>
          <a:xfrm flipV="1">
            <a:off x="6391586" y="4073910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9"/>
          <p:cNvSpPr/>
          <p:nvPr/>
        </p:nvSpPr>
        <p:spPr>
          <a:xfrm>
            <a:off x="5846246" y="3353237"/>
            <a:ext cx="99728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vorausgesagt</a:t>
            </a:r>
          </a:p>
        </p:txBody>
      </p:sp>
      <p:sp>
        <p:nvSpPr>
          <p:cNvPr id="275" name="CustomShape 20"/>
          <p:cNvSpPr/>
          <p:nvPr/>
        </p:nvSpPr>
        <p:spPr>
          <a:xfrm>
            <a:off x="6173124" y="3614795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76" name="CustomShape 21"/>
          <p:cNvSpPr/>
          <p:nvPr/>
        </p:nvSpPr>
        <p:spPr>
          <a:xfrm>
            <a:off x="6173777" y="4039950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77" name="CustomShape 22"/>
          <p:cNvSpPr/>
          <p:nvPr/>
        </p:nvSpPr>
        <p:spPr>
          <a:xfrm>
            <a:off x="6163654" y="3831944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78" name="CustomShape 23"/>
          <p:cNvSpPr/>
          <p:nvPr/>
        </p:nvSpPr>
        <p:spPr>
          <a:xfrm>
            <a:off x="6173450" y="4235547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79" name="CustomShape 24"/>
          <p:cNvSpPr/>
          <p:nvPr/>
        </p:nvSpPr>
        <p:spPr>
          <a:xfrm>
            <a:off x="6173777" y="4464451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280" name="CustomShape 25"/>
          <p:cNvSpPr/>
          <p:nvPr/>
        </p:nvSpPr>
        <p:spPr>
          <a:xfrm>
            <a:off x="6174103" y="4660702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81" name="CustomShape 26"/>
          <p:cNvSpPr/>
          <p:nvPr/>
        </p:nvSpPr>
        <p:spPr>
          <a:xfrm>
            <a:off x="7088120" y="4068685"/>
            <a:ext cx="240995" cy="16882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7"/>
          <p:cNvSpPr/>
          <p:nvPr/>
        </p:nvSpPr>
        <p:spPr>
          <a:xfrm>
            <a:off x="6760916" y="3353563"/>
            <a:ext cx="1026350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kontraindiziert</a:t>
            </a:r>
          </a:p>
        </p:txBody>
      </p:sp>
      <p:sp>
        <p:nvSpPr>
          <p:cNvPr id="283" name="CustomShape 28"/>
          <p:cNvSpPr/>
          <p:nvPr/>
        </p:nvSpPr>
        <p:spPr>
          <a:xfrm>
            <a:off x="7087793" y="3614795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284" name="CustomShape 29"/>
          <p:cNvSpPr/>
          <p:nvPr/>
        </p:nvSpPr>
        <p:spPr>
          <a:xfrm>
            <a:off x="7088446" y="4039950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0</a:t>
            </a:r>
          </a:p>
        </p:txBody>
      </p:sp>
      <p:sp>
        <p:nvSpPr>
          <p:cNvPr id="285" name="CustomShape 30"/>
          <p:cNvSpPr/>
          <p:nvPr/>
        </p:nvSpPr>
        <p:spPr>
          <a:xfrm>
            <a:off x="7078323" y="3831944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3</a:t>
            </a:r>
          </a:p>
        </p:txBody>
      </p:sp>
      <p:sp>
        <p:nvSpPr>
          <p:cNvPr id="286" name="CustomShape 31"/>
          <p:cNvSpPr/>
          <p:nvPr/>
        </p:nvSpPr>
        <p:spPr>
          <a:xfrm>
            <a:off x="7088120" y="4235547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287" name="CustomShape 32"/>
          <p:cNvSpPr/>
          <p:nvPr/>
        </p:nvSpPr>
        <p:spPr>
          <a:xfrm>
            <a:off x="7088446" y="4464451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288" name="CustomShape 33"/>
          <p:cNvSpPr/>
          <p:nvPr/>
        </p:nvSpPr>
        <p:spPr>
          <a:xfrm>
            <a:off x="7088773" y="4660702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89" name="CustomShape 34"/>
          <p:cNvSpPr/>
          <p:nvPr/>
        </p:nvSpPr>
        <p:spPr>
          <a:xfrm>
            <a:off x="6552576" y="913985"/>
            <a:ext cx="2362924" cy="240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Selbst-Überwachung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annotiere das Korpus mit einfachem Ensemble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ermittle die Häufigkeit jeder Relation für jeden Marker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wähle bei Gleichstand im Ensemble den häufigeren </a:t>
            </a:r>
          </a:p>
        </p:txBody>
      </p:sp>
      <p:sp>
        <p:nvSpPr>
          <p:cNvPr id="290" name="CustomShape 35"/>
          <p:cNvSpPr/>
          <p:nvPr/>
        </p:nvSpPr>
        <p:spPr>
          <a:xfrm>
            <a:off x="7773224" y="3353890"/>
            <a:ext cx="1197790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Korpushäufigkeit</a:t>
            </a:r>
          </a:p>
        </p:txBody>
      </p:sp>
      <p:sp>
        <p:nvSpPr>
          <p:cNvPr id="291" name="CustomShape 36"/>
          <p:cNvSpPr/>
          <p:nvPr/>
        </p:nvSpPr>
        <p:spPr>
          <a:xfrm>
            <a:off x="8165739" y="3614795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0</a:t>
            </a:r>
          </a:p>
        </p:txBody>
      </p:sp>
      <p:sp>
        <p:nvSpPr>
          <p:cNvPr id="292" name="CustomShape 37"/>
          <p:cNvSpPr/>
          <p:nvPr/>
        </p:nvSpPr>
        <p:spPr>
          <a:xfrm>
            <a:off x="8090959" y="3831944"/>
            <a:ext cx="395780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171</a:t>
            </a:r>
          </a:p>
        </p:txBody>
      </p:sp>
      <p:sp>
        <p:nvSpPr>
          <p:cNvPr id="293" name="CustomShape 38"/>
          <p:cNvSpPr/>
          <p:nvPr/>
        </p:nvSpPr>
        <p:spPr>
          <a:xfrm>
            <a:off x="8166065" y="4235547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0</a:t>
            </a:r>
          </a:p>
        </p:txBody>
      </p:sp>
      <p:sp>
        <p:nvSpPr>
          <p:cNvPr id="294" name="CustomShape 39"/>
          <p:cNvSpPr/>
          <p:nvPr/>
        </p:nvSpPr>
        <p:spPr>
          <a:xfrm>
            <a:off x="8166392" y="4464451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0</a:t>
            </a:r>
          </a:p>
        </p:txBody>
      </p:sp>
      <p:sp>
        <p:nvSpPr>
          <p:cNvPr id="295" name="CustomShape 40"/>
          <p:cNvSpPr/>
          <p:nvPr/>
        </p:nvSpPr>
        <p:spPr>
          <a:xfrm>
            <a:off x="8166718" y="4660702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96" name="CustomShape 41"/>
          <p:cNvSpPr/>
          <p:nvPr/>
        </p:nvSpPr>
        <p:spPr>
          <a:xfrm>
            <a:off x="8133737" y="4040276"/>
            <a:ext cx="31838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73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3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Selbstüberwachng</a:t>
            </a:r>
            <a:r>
              <a:rPr i="0" spc="5" dirty="0">
                <a:latin typeface="Arial MT"/>
                <a:cs typeface="Arial MT"/>
              </a:rPr>
              <a:t> </a:t>
            </a:r>
            <a:r>
              <a:rPr i="0" spc="-10" dirty="0">
                <a:latin typeface="Arial MT"/>
                <a:cs typeface="Arial MT"/>
              </a:rPr>
              <a:t>wohl</a:t>
            </a:r>
            <a:r>
              <a:rPr i="0" dirty="0">
                <a:latin typeface="Arial MT"/>
                <a:cs typeface="Arial MT"/>
              </a:rPr>
              <a:t> </a:t>
            </a:r>
            <a:r>
              <a:rPr i="0" spc="-5" dirty="0">
                <a:latin typeface="Arial MT"/>
                <a:cs typeface="Arial MT"/>
              </a:rPr>
              <a:t>nicht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4691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3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i="1" spc="-1">
                <a:latin typeface="Arial"/>
              </a:rPr>
              <a:t>Aft naam s ien dyr Mosen wider ab</a:t>
            </a:r>
            <a:endParaRPr lang="en-US" sz="4000" spc="-1">
              <a:latin typeface="Arial"/>
            </a:endParaRPr>
          </a:p>
        </p:txBody>
      </p:sp>
      <p:pic>
        <p:nvPicPr>
          <p:cNvPr id="301" name="Picture 300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302" name="Picture 301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03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414720" y="3003513"/>
            <a:ext cx="8211129" cy="5802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6" name="Picture 305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307" name="CustomShape 6"/>
          <p:cNvSpPr/>
          <p:nvPr/>
        </p:nvSpPr>
        <p:spPr>
          <a:xfrm flipV="1">
            <a:off x="5640192" y="4073583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7"/>
          <p:cNvSpPr/>
          <p:nvPr/>
        </p:nvSpPr>
        <p:spPr>
          <a:xfrm flipV="1">
            <a:off x="5213063" y="4268854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8"/>
          <p:cNvSpPr/>
          <p:nvPr/>
        </p:nvSpPr>
        <p:spPr>
          <a:xfrm>
            <a:off x="414720" y="1409998"/>
            <a:ext cx="7909070" cy="174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9"/>
          <p:cNvSpPr/>
          <p:nvPr/>
        </p:nvSpPr>
        <p:spPr>
          <a:xfrm>
            <a:off x="1078272" y="1409999"/>
            <a:ext cx="5433159" cy="1706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naiv			einfache Mehrheit</a:t>
            </a:r>
          </a:p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- hierarchisch		für jeden vorausgesagten Kandidaten,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		wähle denjenigen, der am seltensten</a:t>
            </a:r>
          </a:p>
          <a:p>
            <a:pPr>
              <a:lnSpc>
                <a:spcPct val="100000"/>
              </a:lnSpc>
            </a:pPr>
            <a:r>
              <a:rPr lang="en-US" sz="1600" spc="-1">
                <a:latin typeface="Arial"/>
              </a:rPr>
              <a:t>				kontraindiziert ist </a:t>
            </a:r>
          </a:p>
        </p:txBody>
      </p:sp>
      <p:sp>
        <p:nvSpPr>
          <p:cNvPr id="311" name="CustomShape 10"/>
          <p:cNvSpPr/>
          <p:nvPr/>
        </p:nvSpPr>
        <p:spPr>
          <a:xfrm>
            <a:off x="5323437" y="3352910"/>
            <a:ext cx="417986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naiv</a:t>
            </a:r>
          </a:p>
        </p:txBody>
      </p:sp>
      <p:sp>
        <p:nvSpPr>
          <p:cNvPr id="312" name="CustomShape 11"/>
          <p:cNvSpPr/>
          <p:nvPr/>
        </p:nvSpPr>
        <p:spPr>
          <a:xfrm>
            <a:off x="5421729" y="3614468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313" name="CustomShape 12"/>
          <p:cNvSpPr/>
          <p:nvPr/>
        </p:nvSpPr>
        <p:spPr>
          <a:xfrm>
            <a:off x="5422382" y="4039623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5</a:t>
            </a:r>
          </a:p>
        </p:txBody>
      </p:sp>
      <p:sp>
        <p:nvSpPr>
          <p:cNvPr id="314" name="CustomShape 13"/>
          <p:cNvSpPr/>
          <p:nvPr/>
        </p:nvSpPr>
        <p:spPr>
          <a:xfrm>
            <a:off x="5412259" y="3831617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2</a:t>
            </a:r>
          </a:p>
        </p:txBody>
      </p:sp>
      <p:sp>
        <p:nvSpPr>
          <p:cNvPr id="315" name="CustomShape 14"/>
          <p:cNvSpPr/>
          <p:nvPr/>
        </p:nvSpPr>
        <p:spPr>
          <a:xfrm>
            <a:off x="5422056" y="4235220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316" name="CustomShape 15"/>
          <p:cNvSpPr/>
          <p:nvPr/>
        </p:nvSpPr>
        <p:spPr>
          <a:xfrm>
            <a:off x="5422382" y="4464125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1</a:t>
            </a:r>
          </a:p>
        </p:txBody>
      </p:sp>
      <p:sp>
        <p:nvSpPr>
          <p:cNvPr id="317" name="CustomShape 16"/>
          <p:cNvSpPr/>
          <p:nvPr/>
        </p:nvSpPr>
        <p:spPr>
          <a:xfrm>
            <a:off x="5390054" y="4660375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318" name="CustomShape 17"/>
          <p:cNvSpPr/>
          <p:nvPr/>
        </p:nvSpPr>
        <p:spPr>
          <a:xfrm>
            <a:off x="5422382" y="4068359"/>
            <a:ext cx="240995" cy="16882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8"/>
          <p:cNvSpPr/>
          <p:nvPr/>
        </p:nvSpPr>
        <p:spPr>
          <a:xfrm flipV="1">
            <a:off x="6391586" y="4073910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9"/>
          <p:cNvSpPr/>
          <p:nvPr/>
        </p:nvSpPr>
        <p:spPr>
          <a:xfrm>
            <a:off x="5846246" y="3353237"/>
            <a:ext cx="99728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vorausgesagt</a:t>
            </a:r>
          </a:p>
        </p:txBody>
      </p:sp>
      <p:sp>
        <p:nvSpPr>
          <p:cNvPr id="321" name="CustomShape 20"/>
          <p:cNvSpPr/>
          <p:nvPr/>
        </p:nvSpPr>
        <p:spPr>
          <a:xfrm>
            <a:off x="6173124" y="3614795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322" name="CustomShape 21"/>
          <p:cNvSpPr/>
          <p:nvPr/>
        </p:nvSpPr>
        <p:spPr>
          <a:xfrm>
            <a:off x="6173777" y="4039950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323" name="CustomShape 22"/>
          <p:cNvSpPr/>
          <p:nvPr/>
        </p:nvSpPr>
        <p:spPr>
          <a:xfrm>
            <a:off x="6163654" y="3831944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324" name="CustomShape 23"/>
          <p:cNvSpPr/>
          <p:nvPr/>
        </p:nvSpPr>
        <p:spPr>
          <a:xfrm>
            <a:off x="6173450" y="4235547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325" name="CustomShape 24"/>
          <p:cNvSpPr/>
          <p:nvPr/>
        </p:nvSpPr>
        <p:spPr>
          <a:xfrm>
            <a:off x="6173777" y="4464451"/>
            <a:ext cx="401331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&gt;=1</a:t>
            </a:r>
          </a:p>
        </p:txBody>
      </p:sp>
      <p:sp>
        <p:nvSpPr>
          <p:cNvPr id="326" name="CustomShape 25"/>
          <p:cNvSpPr/>
          <p:nvPr/>
        </p:nvSpPr>
        <p:spPr>
          <a:xfrm>
            <a:off x="6174103" y="4660702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327" name="CustomShape 26"/>
          <p:cNvSpPr/>
          <p:nvPr/>
        </p:nvSpPr>
        <p:spPr>
          <a:xfrm>
            <a:off x="7088120" y="4068685"/>
            <a:ext cx="240995" cy="16882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7"/>
          <p:cNvSpPr/>
          <p:nvPr/>
        </p:nvSpPr>
        <p:spPr>
          <a:xfrm>
            <a:off x="6760916" y="3353563"/>
            <a:ext cx="1026350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kontraindiziert</a:t>
            </a:r>
          </a:p>
        </p:txBody>
      </p:sp>
      <p:sp>
        <p:nvSpPr>
          <p:cNvPr id="329" name="CustomShape 28"/>
          <p:cNvSpPr/>
          <p:nvPr/>
        </p:nvSpPr>
        <p:spPr>
          <a:xfrm>
            <a:off x="7087793" y="3614795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330" name="CustomShape 29"/>
          <p:cNvSpPr/>
          <p:nvPr/>
        </p:nvSpPr>
        <p:spPr>
          <a:xfrm>
            <a:off x="7088446" y="4039950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0</a:t>
            </a:r>
          </a:p>
        </p:txBody>
      </p:sp>
      <p:sp>
        <p:nvSpPr>
          <p:cNvPr id="331" name="CustomShape 30"/>
          <p:cNvSpPr/>
          <p:nvPr/>
        </p:nvSpPr>
        <p:spPr>
          <a:xfrm>
            <a:off x="7078323" y="3831944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3</a:t>
            </a:r>
          </a:p>
        </p:txBody>
      </p:sp>
      <p:sp>
        <p:nvSpPr>
          <p:cNvPr id="332" name="CustomShape 31"/>
          <p:cNvSpPr/>
          <p:nvPr/>
        </p:nvSpPr>
        <p:spPr>
          <a:xfrm>
            <a:off x="7088120" y="4235547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333" name="CustomShape 32"/>
          <p:cNvSpPr/>
          <p:nvPr/>
        </p:nvSpPr>
        <p:spPr>
          <a:xfrm>
            <a:off x="7088446" y="4464451"/>
            <a:ext cx="240995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4</a:t>
            </a:r>
          </a:p>
        </p:txBody>
      </p:sp>
      <p:sp>
        <p:nvSpPr>
          <p:cNvPr id="334" name="CustomShape 33"/>
          <p:cNvSpPr/>
          <p:nvPr/>
        </p:nvSpPr>
        <p:spPr>
          <a:xfrm>
            <a:off x="7088773" y="4660702"/>
            <a:ext cx="357247" cy="23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0" tIns="40815" rIns="81630" bIns="40815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-1">
                <a:latin typeface="Arial"/>
              </a:rPr>
              <a:t>n/a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31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aft</a:t>
            </a:r>
            <a:r>
              <a:rPr i="0" spc="-35" dirty="0">
                <a:latin typeface="Arial MT"/>
                <a:cs typeface="Arial MT"/>
              </a:rPr>
              <a:t> </a:t>
            </a:r>
            <a:r>
              <a:rPr i="0" spc="-5" dirty="0">
                <a:latin typeface="Arial MT"/>
                <a:cs typeface="Arial MT"/>
              </a:rPr>
              <a:t>“dann,</a:t>
            </a:r>
            <a:r>
              <a:rPr i="0" spc="-15" dirty="0">
                <a:latin typeface="Arial MT"/>
                <a:cs typeface="Arial MT"/>
              </a:rPr>
              <a:t> </a:t>
            </a:r>
            <a:r>
              <a:rPr i="0" spc="-10" dirty="0">
                <a:latin typeface="Arial MT"/>
                <a:cs typeface="Arial MT"/>
              </a:rPr>
              <a:t>nachher”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407" y="1202931"/>
            <a:ext cx="5678678" cy="2982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2977" y="4752543"/>
            <a:ext cx="775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https://lexhelfer.bwb.badw.de/index.php?limit=&amp;Bogen=087&amp;Frage=8&amp;onlySnippets=1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98728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Arial MT"/>
                <a:cs typeface="Arial MT"/>
              </a:rPr>
              <a:t>Lexikalische</a:t>
            </a:r>
            <a:r>
              <a:rPr i="0" spc="-20" dirty="0">
                <a:latin typeface="Arial MT"/>
                <a:cs typeface="Arial MT"/>
              </a:rPr>
              <a:t> </a:t>
            </a:r>
            <a:r>
              <a:rPr i="0" spc="-5" dirty="0">
                <a:latin typeface="Arial MT"/>
                <a:cs typeface="Arial MT"/>
              </a:rPr>
              <a:t>Inferenz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object 3"/>
          <p:cNvSpPr txBox="1"/>
          <p:nvPr/>
        </p:nvSpPr>
        <p:spPr>
          <a:xfrm>
            <a:off x="542036" y="1037850"/>
            <a:ext cx="3942079" cy="32404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610"/>
              </a:spcBef>
              <a:buSzPct val="44230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600" dirty="0">
                <a:latin typeface="Arial MT"/>
                <a:cs typeface="Arial MT"/>
              </a:rPr>
              <a:t>DimLex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dann</a:t>
            </a:r>
            <a:endParaRPr sz="2600">
              <a:latin typeface="Arial"/>
              <a:cs typeface="Arial"/>
            </a:endParaRPr>
          </a:p>
          <a:p>
            <a:pPr marL="698500" marR="5080" lvl="1" indent="-294640">
              <a:lnSpc>
                <a:spcPts val="2210"/>
              </a:lnSpc>
              <a:spcBef>
                <a:spcPts val="990"/>
              </a:spcBef>
              <a:buSzPct val="73913"/>
              <a:buFont typeface="Symbol"/>
              <a:buChar char=""/>
              <a:tabLst>
                <a:tab pos="698500" algn="l"/>
                <a:tab pos="699135" algn="l"/>
              </a:tabLst>
            </a:pPr>
            <a:r>
              <a:rPr sz="2300" spc="-5" dirty="0">
                <a:latin typeface="Arial MT"/>
                <a:cs typeface="Arial MT"/>
              </a:rPr>
              <a:t>TEMPORAL:Asynchrono 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us:Precedence</a:t>
            </a:r>
            <a:endParaRPr sz="2300">
              <a:latin typeface="Arial MT"/>
              <a:cs typeface="Arial MT"/>
            </a:endParaRPr>
          </a:p>
          <a:p>
            <a:pPr marL="698500" marR="100965" lvl="1" indent="-294640">
              <a:lnSpc>
                <a:spcPts val="2210"/>
              </a:lnSpc>
              <a:spcBef>
                <a:spcPts val="994"/>
              </a:spcBef>
              <a:buSzPct val="73913"/>
              <a:buFont typeface="Symbol"/>
              <a:buChar char=""/>
              <a:tabLst>
                <a:tab pos="698500" algn="l"/>
                <a:tab pos="699135" algn="l"/>
              </a:tabLst>
            </a:pPr>
            <a:r>
              <a:rPr sz="2300" dirty="0">
                <a:latin typeface="Arial MT"/>
                <a:cs typeface="Arial MT"/>
              </a:rPr>
              <a:t>CONTINGENC</a:t>
            </a:r>
            <a:r>
              <a:rPr sz="2300" spc="-130" dirty="0">
                <a:latin typeface="Arial MT"/>
                <a:cs typeface="Arial MT"/>
              </a:rPr>
              <a:t>Y</a:t>
            </a:r>
            <a:r>
              <a:rPr sz="2300" dirty="0">
                <a:latin typeface="Arial MT"/>
                <a:cs typeface="Arial MT"/>
              </a:rPr>
              <a:t>:C</a:t>
            </a:r>
            <a:r>
              <a:rPr sz="2300" spc="-10" dirty="0">
                <a:latin typeface="Arial MT"/>
                <a:cs typeface="Arial MT"/>
              </a:rPr>
              <a:t>ond</a:t>
            </a:r>
            <a:r>
              <a:rPr sz="2300" dirty="0">
                <a:latin typeface="Arial MT"/>
                <a:cs typeface="Arial MT"/>
              </a:rPr>
              <a:t>iti  </a:t>
            </a:r>
            <a:r>
              <a:rPr sz="2300" spc="-5" dirty="0">
                <a:latin typeface="Arial MT"/>
                <a:cs typeface="Arial MT"/>
              </a:rPr>
              <a:t>on:Arg2-as-cond</a:t>
            </a:r>
            <a:endParaRPr sz="2300">
              <a:latin typeface="Arial MT"/>
              <a:cs typeface="Arial MT"/>
            </a:endParaRPr>
          </a:p>
          <a:p>
            <a:pPr marL="698500" lvl="1" indent="-295275">
              <a:lnSpc>
                <a:spcPts val="2485"/>
              </a:lnSpc>
              <a:spcBef>
                <a:spcPts val="459"/>
              </a:spcBef>
              <a:buSzPct val="73913"/>
              <a:buFont typeface="Symbol"/>
              <a:buChar char=""/>
              <a:tabLst>
                <a:tab pos="698500" algn="l"/>
                <a:tab pos="699135" algn="l"/>
              </a:tabLst>
            </a:pPr>
            <a:r>
              <a:rPr sz="2300" spc="-10" dirty="0">
                <a:latin typeface="Arial MT"/>
                <a:cs typeface="Arial MT"/>
              </a:rPr>
              <a:t>EXPANSION:Conjunctio</a:t>
            </a:r>
            <a:endParaRPr sz="2300">
              <a:latin typeface="Arial MT"/>
              <a:cs typeface="Arial MT"/>
            </a:endParaRPr>
          </a:p>
          <a:p>
            <a:pPr marL="698500">
              <a:lnSpc>
                <a:spcPts val="2485"/>
              </a:lnSpc>
            </a:pPr>
            <a:r>
              <a:rPr sz="2300" dirty="0">
                <a:latin typeface="Arial MT"/>
                <a:cs typeface="Arial MT"/>
              </a:rPr>
              <a:t>n</a:t>
            </a:r>
            <a:endParaRPr sz="2300">
              <a:latin typeface="Arial MT"/>
              <a:cs typeface="Arial MT"/>
            </a:endParaRPr>
          </a:p>
          <a:p>
            <a:pPr marL="698500" lvl="1" indent="-295275">
              <a:lnSpc>
                <a:spcPts val="2485"/>
              </a:lnSpc>
              <a:spcBef>
                <a:spcPts val="459"/>
              </a:spcBef>
              <a:buSzPct val="73913"/>
              <a:buFont typeface="Symbol"/>
              <a:buChar char=""/>
              <a:tabLst>
                <a:tab pos="698500" algn="l"/>
                <a:tab pos="699135" algn="l"/>
              </a:tabLst>
            </a:pPr>
            <a:r>
              <a:rPr sz="2300" spc="-5" dirty="0">
                <a:latin typeface="Arial MT"/>
                <a:cs typeface="Arial MT"/>
              </a:rPr>
              <a:t>TEMPORAL:Synchrono</a:t>
            </a:r>
            <a:endParaRPr sz="2300">
              <a:latin typeface="Arial MT"/>
              <a:cs typeface="Arial MT"/>
            </a:endParaRPr>
          </a:p>
          <a:p>
            <a:pPr marL="698500">
              <a:lnSpc>
                <a:spcPts val="2485"/>
              </a:lnSpc>
            </a:pPr>
            <a:r>
              <a:rPr sz="2300" dirty="0">
                <a:latin typeface="Arial MT"/>
                <a:cs typeface="Arial MT"/>
              </a:rPr>
              <a:t>us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9578" y="1030535"/>
            <a:ext cx="3867150" cy="1127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280"/>
              </a:spcBef>
              <a:buSzPct val="44827"/>
              <a:buFont typeface="Wingdings"/>
              <a:buChar char=""/>
              <a:tabLst>
                <a:tab pos="306705" algn="l"/>
                <a:tab pos="307340" algn="l"/>
              </a:tabLst>
            </a:pPr>
            <a:r>
              <a:rPr sz="2900" dirty="0">
                <a:latin typeface="Arial MT"/>
                <a:cs typeface="Arial MT"/>
              </a:rPr>
              <a:t>DimLex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i="1" dirty="0">
                <a:latin typeface="Arial"/>
                <a:cs typeface="Arial"/>
              </a:rPr>
              <a:t>nachher</a:t>
            </a:r>
            <a:endParaRPr sz="2900">
              <a:latin typeface="Arial"/>
              <a:cs typeface="Arial"/>
            </a:endParaRPr>
          </a:p>
          <a:p>
            <a:pPr marL="698500" lvl="1" indent="-294640">
              <a:lnSpc>
                <a:spcPct val="100000"/>
              </a:lnSpc>
              <a:spcBef>
                <a:spcPts val="1015"/>
              </a:spcBef>
              <a:buSzPct val="74000"/>
              <a:buFont typeface="Symbol"/>
              <a:buChar char=""/>
              <a:tabLst>
                <a:tab pos="697865" algn="l"/>
                <a:tab pos="698500" algn="l"/>
              </a:tabLst>
            </a:pPr>
            <a:r>
              <a:rPr sz="2500" spc="-5" dirty="0">
                <a:latin typeface="Arial MT"/>
                <a:cs typeface="Arial MT"/>
              </a:rPr>
              <a:t>TEMPORAL:Asynchro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5378" y="2133091"/>
            <a:ext cx="24955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 MT"/>
                <a:cs typeface="Arial MT"/>
              </a:rPr>
              <a:t>nous:Precedence</a:t>
            </a:r>
            <a:endParaRPr sz="25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50998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77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05130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 and querying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02506"/>
            <a:ext cx="4800600" cy="3398044"/>
          </a:xfrm>
        </p:spPr>
        <p:txBody>
          <a:bodyPr/>
          <a:lstStyle/>
          <a:p>
            <a:r>
              <a:rPr lang="de-DE" sz="2800" dirty="0" smtClean="0"/>
              <a:t>Related research</a:t>
            </a:r>
          </a:p>
          <a:p>
            <a:pPr lvl="1"/>
            <a:r>
              <a:rPr lang="de-DE" sz="2400" dirty="0"/>
              <a:t>http://connective-lex.info</a:t>
            </a:r>
            <a:r>
              <a:rPr lang="de-DE" sz="2400" dirty="0" smtClean="0"/>
              <a:t>/</a:t>
            </a:r>
          </a:p>
          <a:p>
            <a:pPr lvl="1"/>
            <a:r>
              <a:rPr lang="de-DE" sz="2400" dirty="0" smtClean="0"/>
              <a:t>outcome of TextLink</a:t>
            </a:r>
          </a:p>
          <a:p>
            <a:pPr lvl="1"/>
            <a:r>
              <a:rPr lang="de-DE" sz="2400" dirty="0" smtClean="0"/>
              <a:t>designed for human consumption</a:t>
            </a:r>
          </a:p>
          <a:p>
            <a:pPr lvl="2"/>
            <a:r>
              <a:rPr lang="de-DE" sz="2000" dirty="0" smtClean="0"/>
              <a:t>no machine-readable semantics</a:t>
            </a:r>
          </a:p>
          <a:p>
            <a:pPr lvl="2"/>
            <a:r>
              <a:rPr lang="de-DE" sz="2000" dirty="0" smtClean="0"/>
              <a:t>based on structured XML data</a:t>
            </a:r>
          </a:p>
          <a:p>
            <a:pPr lvl="1"/>
            <a:r>
              <a:rPr lang="de-DE" sz="2400" dirty="0" smtClean="0"/>
              <a:t>PDTB senses only</a:t>
            </a:r>
          </a:p>
          <a:p>
            <a:pPr lvl="1"/>
            <a:r>
              <a:rPr lang="de-DE" sz="2400" dirty="0" smtClean="0"/>
              <a:t>no crosslingual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78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22058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 and querying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02506"/>
            <a:ext cx="4419600" cy="3398044"/>
          </a:xfrm>
        </p:spPr>
        <p:txBody>
          <a:bodyPr/>
          <a:lstStyle/>
          <a:p>
            <a:pPr marL="0" indent="0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4800" dirty="0" smtClean="0"/>
              <a:t>Thank you for your attention!</a:t>
            </a:r>
            <a:endParaRPr lang="de-DE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79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447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Jenseits von TextLink:</a:t>
            </a:r>
            <a:br>
              <a:rPr lang="de-DE" dirty="0" smtClean="0"/>
            </a:br>
            <a:r>
              <a:rPr lang="de-DE" dirty="0" smtClean="0"/>
              <a:t>Verbesserung von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169444"/>
          </a:xfrm>
        </p:spPr>
        <p:txBody>
          <a:bodyPr/>
          <a:lstStyle/>
          <a:p>
            <a:r>
              <a:rPr lang="de-DE" sz="2800" dirty="0" smtClean="0"/>
              <a:t>Abdeckung</a:t>
            </a:r>
          </a:p>
          <a:p>
            <a:pPr lvl="1"/>
            <a:r>
              <a:rPr lang="de-DE" sz="2400" dirty="0" smtClean="0"/>
              <a:t>zusätzliche Sprachen und Ressourcen</a:t>
            </a:r>
          </a:p>
          <a:p>
            <a:r>
              <a:rPr lang="de-DE" sz="2800" dirty="0" smtClean="0"/>
              <a:t>Semantik</a:t>
            </a:r>
          </a:p>
          <a:p>
            <a:pPr lvl="1"/>
            <a:r>
              <a:rPr lang="de-DE" sz="2400" dirty="0" smtClean="0"/>
              <a:t>maschinenlesbare Semantik</a:t>
            </a:r>
          </a:p>
          <a:p>
            <a:pPr lvl="1"/>
            <a:r>
              <a:rPr lang="de-DE" sz="2400" dirty="0" smtClean="0"/>
              <a:t>ohne Informationsverlust</a:t>
            </a:r>
            <a:endParaRPr lang="de-DE" sz="2400" dirty="0"/>
          </a:p>
          <a:p>
            <a:r>
              <a:rPr lang="de-DE" sz="2800" dirty="0" smtClean="0"/>
              <a:t>Nutzbarkeit</a:t>
            </a:r>
          </a:p>
          <a:p>
            <a:pPr lvl="1"/>
            <a:r>
              <a:rPr lang="de-DE" sz="2400" dirty="0" smtClean="0"/>
              <a:t>Vergleich und Suche über Theorien hinweg</a:t>
            </a:r>
            <a:endParaRPr lang="de-DE" sz="2400" dirty="0"/>
          </a:p>
          <a:p>
            <a:pPr lvl="1"/>
            <a:r>
              <a:rPr lang="de-DE" sz="2400" dirty="0" smtClean="0"/>
              <a:t>Verknüpfung und Suche über Sprachen hinweg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962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Maschinenlesbarkeit in TextLink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9" t="920" r="189" b="-1147"/>
          <a:stretch/>
        </p:blipFill>
        <p:spPr bwMode="auto">
          <a:xfrm>
            <a:off x="304800" y="856342"/>
            <a:ext cx="6400800" cy="2075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855643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Italienisch (LICO)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21"/>
          <a:stretch/>
        </p:blipFill>
        <p:spPr bwMode="auto">
          <a:xfrm>
            <a:off x="2895600" y="2800350"/>
            <a:ext cx="6247118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15200" y="2800350"/>
            <a:ext cx="176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Deutsch (DimLex)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766141" y="742950"/>
            <a:ext cx="2377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maschinenlesbare Syntax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Ähnliche XML-Formate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nicht identisch, aber transformierbar</a:t>
            </a:r>
            <a:endParaRPr lang="de-D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085802"/>
            <a:ext cx="2743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keine maschinen-lesbare Semantik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Relationen sind Zeichenketten, keine formal definierten Objekte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006790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2277</Words>
  <Application>Microsoft Office PowerPoint</Application>
  <PresentationFormat>On-screen Show (16:9)</PresentationFormat>
  <Paragraphs>684</Paragraphs>
  <Slides>79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Kante</vt:lpstr>
      <vt:lpstr>Maschinenlesbare Diskursmarkerinventorien </vt:lpstr>
      <vt:lpstr>Maschinenlesbare Diskursmarkerinventorien</vt:lpstr>
      <vt:lpstr>Diskursmarker</vt:lpstr>
      <vt:lpstr>Diskursmarkerinventorien</vt:lpstr>
      <vt:lpstr>Ziele: Konsolidierung und Integration</vt:lpstr>
      <vt:lpstr>Maschinenlesbare Semantik Wissensrepräsentation im Web</vt:lpstr>
      <vt:lpstr>State of the Art:  Verknüpfung über Sprachen</vt:lpstr>
      <vt:lpstr>Jenseits von TextLink: Verbesserung von</vt:lpstr>
      <vt:lpstr>Maschinenlesbarkeit in TextLink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Eigener Beitrag</vt:lpstr>
      <vt:lpstr>Eigener Beitrag</vt:lpstr>
      <vt:lpstr>Eigener Beitrag</vt:lpstr>
      <vt:lpstr>Diskursmarker in OntoLex</vt:lpstr>
      <vt:lpstr>OntoLex</vt:lpstr>
      <vt:lpstr>OntoLex (Auszug)</vt:lpstr>
      <vt:lpstr>Konvertierung</vt:lpstr>
      <vt:lpstr>Beispiel: DimLex Deutsch</vt:lpstr>
      <vt:lpstr>Beispiel: DimLex Deutsch</vt:lpstr>
      <vt:lpstr>Beispiel: DimLex Deutsch</vt:lpstr>
      <vt:lpstr>Beispiel: DimLex Deutsch</vt:lpstr>
      <vt:lpstr>Beispiel: DimLex Deutsch</vt:lpstr>
      <vt:lpstr>Andere Inventorien</vt:lpstr>
      <vt:lpstr>Verknüpfung</vt:lpstr>
      <vt:lpstr>Ontologies of Linguistic Annotation (OLiA)</vt:lpstr>
      <vt:lpstr>OLiA Discourse Extensions</vt:lpstr>
      <vt:lpstr>OLiA discourse relations</vt:lpstr>
      <vt:lpstr>Verknüpfung mit OLiA</vt:lpstr>
      <vt:lpstr>Verknüpfte OntoLex-Inventorien http://github.com/acoli-repo/rdf4discourse/ </vt:lpstr>
      <vt:lpstr>Anfragen</vt:lpstr>
      <vt:lpstr>Anfrage: DiscMar Englisch</vt:lpstr>
      <vt:lpstr>Anfrage: Übersetze Diskursmarker</vt:lpstr>
      <vt:lpstr>Anfrage: Granularität</vt:lpstr>
      <vt:lpstr>Anfrage</vt:lpstr>
      <vt:lpstr>„Übersetzung“ mit Subsumptionsinferenz</vt:lpstr>
      <vt:lpstr>„Übersetzung“ mit Subsumptionsinferenz</vt:lpstr>
      <vt:lpstr>Anfrage mit Subsumptionsinferenz</vt:lpstr>
      <vt:lpstr>Anfrage</vt:lpstr>
      <vt:lpstr>Anfrage: RST-Relationen für PDTB2-Diskursmarker</vt:lpstr>
      <vt:lpstr>*Wir übergehen die Details</vt:lpstr>
      <vt:lpstr>Nutzung</vt:lpstr>
      <vt:lpstr>Suche</vt:lpstr>
      <vt:lpstr>PowerPoint Presentation</vt:lpstr>
      <vt:lpstr>PowerPoint Presentation</vt:lpstr>
      <vt:lpstr>Applications</vt:lpstr>
      <vt:lpstr>Corpus-based DimLex induction</vt:lpstr>
      <vt:lpstr>Bavarian Bible translation</vt:lpstr>
      <vt:lpstr>PowerPoint Presentation</vt:lpstr>
      <vt:lpstr>Beispiel</vt:lpstr>
      <vt:lpstr>Multiple Diskursmarker</vt:lpstr>
      <vt:lpstr>Phrasal discourse markers</vt:lpstr>
      <vt:lpstr>Multi-Word DMs</vt:lpstr>
      <vt:lpstr>Artefakte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 naam s ien dyr Mosen wider ab</vt:lpstr>
      <vt:lpstr>PowerPoint Presentation</vt:lpstr>
      <vt:lpstr>PowerPoint Presentation</vt:lpstr>
      <vt:lpstr>Selbstüberwachng wohl nicht</vt:lpstr>
      <vt:lpstr>PowerPoint Presentation</vt:lpstr>
      <vt:lpstr>aft “dann, nachher”</vt:lpstr>
      <vt:lpstr>Lexikalische Inferenz</vt:lpstr>
      <vt:lpstr>Summary</vt:lpstr>
      <vt:lpstr>Linking and querying discourse marker inventories</vt:lpstr>
      <vt:lpstr>Linking and querying discourse marker inventories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816</cp:revision>
  <cp:lastPrinted>2015-03-15T18:01:39Z</cp:lastPrinted>
  <dcterms:created xsi:type="dcterms:W3CDTF">2012-04-27T04:26:24Z</dcterms:created>
  <dcterms:modified xsi:type="dcterms:W3CDTF">2021-10-11T18:07:13Z</dcterms:modified>
</cp:coreProperties>
</file>