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399" r:id="rId2"/>
    <p:sldId id="461" r:id="rId3"/>
    <p:sldId id="409" r:id="rId4"/>
    <p:sldId id="416" r:id="rId5"/>
    <p:sldId id="417" r:id="rId6"/>
    <p:sldId id="462" r:id="rId7"/>
    <p:sldId id="420" r:id="rId8"/>
    <p:sldId id="421" r:id="rId9"/>
    <p:sldId id="463" r:id="rId10"/>
    <p:sldId id="464" r:id="rId11"/>
    <p:sldId id="465" r:id="rId12"/>
    <p:sldId id="466" r:id="rId13"/>
    <p:sldId id="468" r:id="rId14"/>
    <p:sldId id="467" r:id="rId15"/>
    <p:sldId id="469" r:id="rId16"/>
    <p:sldId id="471" r:id="rId17"/>
    <p:sldId id="470" r:id="rId18"/>
    <p:sldId id="424" r:id="rId19"/>
    <p:sldId id="472" r:id="rId20"/>
    <p:sldId id="473" r:id="rId21"/>
    <p:sldId id="474" r:id="rId22"/>
    <p:sldId id="475" r:id="rId23"/>
    <p:sldId id="425" r:id="rId24"/>
    <p:sldId id="426" r:id="rId25"/>
    <p:sldId id="431" r:id="rId26"/>
    <p:sldId id="432" r:id="rId27"/>
    <p:sldId id="433" r:id="rId28"/>
    <p:sldId id="435" r:id="rId29"/>
    <p:sldId id="443" r:id="rId30"/>
    <p:sldId id="436" r:id="rId31"/>
    <p:sldId id="437" r:id="rId32"/>
    <p:sldId id="434" r:id="rId33"/>
    <p:sldId id="441" r:id="rId34"/>
    <p:sldId id="444" r:id="rId35"/>
    <p:sldId id="445" r:id="rId36"/>
    <p:sldId id="447" r:id="rId37"/>
    <p:sldId id="429" r:id="rId38"/>
    <p:sldId id="448" r:id="rId39"/>
    <p:sldId id="449" r:id="rId40"/>
    <p:sldId id="455" r:id="rId41"/>
    <p:sldId id="454" r:id="rId42"/>
    <p:sldId id="451" r:id="rId43"/>
    <p:sldId id="457" r:id="rId44"/>
    <p:sldId id="456" r:id="rId45"/>
    <p:sldId id="458" r:id="rId46"/>
    <p:sldId id="430" r:id="rId47"/>
    <p:sldId id="459" r:id="rId48"/>
    <p:sldId id="460" r:id="rId49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E8E31D"/>
    <a:srgbClr val="F2F1C0"/>
    <a:srgbClr val="C0504D"/>
    <a:srgbClr val="B2B2B2"/>
    <a:srgbClr val="FFFFFF"/>
    <a:srgbClr val="CCC1DA"/>
    <a:srgbClr val="BBE0E3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7" autoAdjust="0"/>
    <p:restoredTop sz="87375" autoAdjust="0"/>
  </p:normalViewPr>
  <p:slideViewPr>
    <p:cSldViewPr>
      <p:cViewPr varScale="1">
        <p:scale>
          <a:sx n="131" d="100"/>
          <a:sy n="131" d="100"/>
        </p:scale>
        <p:origin x="-1296" y="-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74" y="-7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E05C-DC70-4FFA-82FC-2DC031184B82}" type="datetimeFigureOut">
              <a:rPr lang="de-DE" smtClean="0"/>
              <a:pPr/>
              <a:t>11.10.2021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0D5CC-CDCA-4D21-B884-AA0508342B0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832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60185F-904B-447E-B2CD-3B58A57AF8C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40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30 min</a:t>
            </a:r>
            <a:r>
              <a:rPr lang="de-DE" baseline="0" dirty="0" smtClean="0"/>
              <a:t> incl. disc.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32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https://www.cost.eu/actions/IS1312/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836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Most other formats required extensive preprocessing, we generally</a:t>
            </a:r>
            <a:r>
              <a:rPr lang="de-DE" baseline="0" dirty="0" smtClean="0"/>
              <a:t> converted via DimLex-XML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24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Most other formats required extensive preprocessing, we generally</a:t>
            </a:r>
            <a:r>
              <a:rPr lang="de-DE" baseline="0" smtClean="0"/>
              <a:t> converted via DimLex-XML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24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Most other formats required extensive preprocessing, we generally</a:t>
            </a:r>
            <a:r>
              <a:rPr lang="de-DE" baseline="0" smtClean="0"/>
              <a:t> converted via DimLex-XML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24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Most other formats required extensive preprocessing, we generally</a:t>
            </a:r>
            <a:r>
              <a:rPr lang="de-DE" baseline="0" smtClean="0"/>
              <a:t> converted via DimLex-XML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2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7" y="1143000"/>
            <a:ext cx="7623175" cy="131445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de-DE" altLang="en-US" noProof="0" smtClean="0"/>
              <a:t>Titelmasterformat durch Klicken bearbeiten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6553200" cy="13144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de-DE" altLang="en-US" noProof="0" smtClean="0"/>
              <a:t>Formatvorlage des Untertitelmasters durch Klicken bearbeiten</a:t>
            </a:r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682729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267271" name="Freeform 7"/>
          <p:cNvSpPr>
            <a:spLocks noChangeArrowheads="1"/>
          </p:cNvSpPr>
          <p:nvPr/>
        </p:nvSpPr>
        <p:spPr bwMode="auto">
          <a:xfrm>
            <a:off x="609600" y="914400"/>
            <a:ext cx="7924800" cy="6858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7272" name="Line 8"/>
          <p:cNvSpPr>
            <a:spLocks noChangeShapeType="1"/>
          </p:cNvSpPr>
          <p:nvPr/>
        </p:nvSpPr>
        <p:spPr bwMode="auto">
          <a:xfrm>
            <a:off x="1828802" y="25146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r>
              <a:rPr lang="de-DE" altLang="en-US" smtClean="0"/>
              <a:t>2018-06-13</a:t>
            </a:r>
            <a:endParaRPr lang="de-DE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12" name="Freeform 7"/>
          <p:cNvSpPr>
            <a:spLocks noChangeArrowheads="1"/>
          </p:cNvSpPr>
          <p:nvPr userDrawn="1"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6361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user.uni-frankfurt.de/~s1239595/tmp/Goethe-Logo/Kompakt%20RGB.gif"/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319340"/>
            <a:ext cx="4184650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4805363" y="2031207"/>
            <a:ext cx="4311650" cy="311229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3000">
                <a:schemeClr val="bg1">
                  <a:alpha val="85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Titelmasterformat durch Klicken bearbeiten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Textmasterformate durch Klicken bearbeiten</a:t>
            </a:r>
          </a:p>
          <a:p>
            <a:pPr lvl="1"/>
            <a:r>
              <a:rPr lang="de-DE" altLang="en-US" dirty="0" smtClean="0"/>
              <a:t>Zweite Ebene</a:t>
            </a:r>
          </a:p>
          <a:p>
            <a:pPr lvl="2"/>
            <a:r>
              <a:rPr lang="de-DE" altLang="en-US" dirty="0" smtClean="0"/>
              <a:t>Dritte Ebene</a:t>
            </a:r>
          </a:p>
          <a:p>
            <a:pPr lvl="3"/>
            <a:r>
              <a:rPr lang="de-DE" altLang="en-US" dirty="0" smtClean="0"/>
              <a:t>Vierte Ebene</a:t>
            </a:r>
          </a:p>
          <a:p>
            <a:pPr lvl="4"/>
            <a:r>
              <a:rPr lang="de-DE" altLang="en-US" dirty="0" smtClean="0"/>
              <a:t>Fünfte Ebene</a:t>
            </a:r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66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/>
          </a:p>
        </p:txBody>
      </p:sp>
      <p:sp>
        <p:nvSpPr>
          <p:cNvPr id="266247" name="Freeform 7"/>
          <p:cNvSpPr>
            <a:spLocks noChangeArrowheads="1"/>
          </p:cNvSpPr>
          <p:nvPr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>
              <a:lumMod val="25000"/>
            </a:schemeClr>
          </a:solidFill>
          <a:latin typeface="Gill Sans MT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acoli-repo/oli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url.org/olia/discourse/discourse.RST.ow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url.org/olia/olia_discourse.ow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url.org/olia/discourse/discourse.RSTDTB-link.r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2016/05/ontole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scourse-lab/dimlex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oli-repo/rdf4discourse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oli-repo/rdf4discourse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nnective-lex.inf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971550"/>
            <a:ext cx="8382000" cy="1314450"/>
          </a:xfrm>
        </p:spPr>
        <p:txBody>
          <a:bodyPr/>
          <a:lstStyle/>
          <a:p>
            <a:r>
              <a:rPr lang="de-DE" sz="4800" dirty="0"/>
              <a:t>Maschinenlesbare </a:t>
            </a:r>
            <a:r>
              <a:rPr lang="de-DE" sz="4800" dirty="0" smtClean="0"/>
              <a:t>Diskursmarkerinventorien</a:t>
            </a:r>
            <a:br>
              <a:rPr lang="de-DE" sz="4800" dirty="0" smtClean="0"/>
            </a:b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6217" y="2495550"/>
            <a:ext cx="8751579" cy="1314450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Christian </a:t>
            </a:r>
            <a:r>
              <a:rPr lang="en-US" sz="2400" dirty="0" err="1" smtClean="0">
                <a:solidFill>
                  <a:schemeClr val="tx2"/>
                </a:solidFill>
              </a:rPr>
              <a:t>Chiarcos</a:t>
            </a:r>
            <a:r>
              <a:rPr lang="en-US" sz="2400" dirty="0" smtClean="0">
                <a:solidFill>
                  <a:schemeClr val="tx2"/>
                </a:solidFill>
              </a:rPr>
              <a:t> &amp; Max </a:t>
            </a:r>
            <a:r>
              <a:rPr lang="en-US" sz="2400" dirty="0" err="1" smtClean="0">
                <a:solidFill>
                  <a:schemeClr val="tx2"/>
                </a:solidFill>
              </a:rPr>
              <a:t>Ionov</a:t>
            </a:r>
            <a:endParaRPr lang="en-US" sz="2400" dirty="0" smtClean="0">
              <a:solidFill>
                <a:schemeClr val="tx2"/>
              </a:solidFill>
            </a:endParaRPr>
          </a:p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Angewandte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Computerlinguistik</a:t>
            </a:r>
            <a:r>
              <a:rPr lang="en-US" sz="2400" dirty="0" smtClean="0">
                <a:solidFill>
                  <a:schemeClr val="tx2"/>
                </a:solidFill>
              </a:rPr>
              <a:t> (</a:t>
            </a:r>
            <a:r>
              <a:rPr lang="en-US" sz="2400" dirty="0" err="1" smtClean="0">
                <a:solidFill>
                  <a:schemeClr val="tx2"/>
                </a:solidFill>
              </a:rPr>
              <a:t>ACoLi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chiarcos@informatik.uni-frankfurt.de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5369" y="0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800" dirty="0" smtClean="0"/>
              <a:t>Augsburg, 13.10.2021</a:t>
            </a:r>
          </a:p>
        </p:txBody>
      </p:sp>
      <p:pic>
        <p:nvPicPr>
          <p:cNvPr id="7" name="Picture 2" descr="http://www.acoli.informatik.uni-frankfurt.de/images/path4314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"/>
          <a:stretch/>
        </p:blipFill>
        <p:spPr bwMode="auto">
          <a:xfrm>
            <a:off x="76200" y="3028950"/>
            <a:ext cx="3127126" cy="210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user.uni-frankfurt.de/~s1239595/tmp/Goethe-Logo/logo_universitaet_neu_tran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245" y="4050603"/>
            <a:ext cx="1881147" cy="103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http://www.acoli.informatik.uni-frankfurt.de/images/liod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828607"/>
            <a:ext cx="1600200" cy="125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59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Semantik: </a:t>
            </a:r>
            <a:br>
              <a:rPr lang="de-DE" dirty="0" smtClean="0"/>
            </a:br>
            <a:r>
              <a:rPr lang="de-DE" dirty="0" smtClean="0"/>
              <a:t>OLiA Discourse Extensions (Chiarcos 2014)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</a:p>
          <a:p>
            <a:pPr lvl="1"/>
            <a:r>
              <a:rPr lang="de-DE" dirty="0" smtClean="0"/>
              <a:t>entwickelt seit 2005, um linguistische Annotationen interoperabel zu machen</a:t>
            </a:r>
          </a:p>
          <a:p>
            <a:pPr lvl="1"/>
            <a:r>
              <a:rPr lang="de-DE" dirty="0" smtClean="0"/>
              <a:t>Annotationsschemata</a:t>
            </a:r>
          </a:p>
          <a:p>
            <a:pPr lvl="2"/>
            <a:r>
              <a:rPr lang="de-DE" dirty="0" smtClean="0"/>
              <a:t>abstrakte Konzepte als Klassen</a:t>
            </a:r>
          </a:p>
          <a:p>
            <a:pPr lvl="2"/>
            <a:r>
              <a:rPr lang="de-DE" dirty="0" smtClean="0"/>
              <a:t>konkrete Annotationen als deren Instanzen</a:t>
            </a:r>
          </a:p>
          <a:p>
            <a:pPr lvl="2"/>
            <a:r>
              <a:rPr lang="de-DE" dirty="0" smtClean="0"/>
              <a:t>Tags als deren String-Werte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10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600371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Semantik: </a:t>
            </a:r>
            <a:br>
              <a:rPr lang="de-DE" dirty="0" smtClean="0"/>
            </a:br>
            <a:r>
              <a:rPr lang="de-DE" dirty="0" smtClean="0"/>
              <a:t>OLiA Discourse Extensions (Chiarcos 2014)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</a:p>
          <a:p>
            <a:pPr lvl="1"/>
            <a:r>
              <a:rPr lang="de-DE" dirty="0" smtClean="0"/>
              <a:t>entwickelt seit 2005, um linguistische Annotationen interoperabel zu machen</a:t>
            </a:r>
          </a:p>
          <a:p>
            <a:pPr lvl="1"/>
            <a:r>
              <a:rPr lang="de-DE" dirty="0" smtClean="0"/>
              <a:t>Annotationsschemata</a:t>
            </a:r>
          </a:p>
          <a:p>
            <a:pPr lvl="1"/>
            <a:r>
              <a:rPr lang="de-DE" dirty="0" smtClean="0"/>
              <a:t>OLiA Referenz-Modell</a:t>
            </a:r>
          </a:p>
          <a:p>
            <a:pPr lvl="2"/>
            <a:r>
              <a:rPr lang="de-DE" dirty="0" smtClean="0"/>
              <a:t>verallgemeinernde Terminologie, auf Basis von Standardisierungsprojekten (GOLD, ISOcat)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11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03652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Semantik: </a:t>
            </a:r>
            <a:br>
              <a:rPr lang="de-DE" dirty="0" smtClean="0"/>
            </a:br>
            <a:r>
              <a:rPr lang="de-DE" dirty="0" smtClean="0"/>
              <a:t>OLiA Discourse Extensions (Chiarcos 2014)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</a:p>
          <a:p>
            <a:pPr lvl="1"/>
            <a:r>
              <a:rPr lang="de-DE" dirty="0" smtClean="0"/>
              <a:t>entwickelt seit 2005, um linguistische Annotationen interoperabel zu machen</a:t>
            </a:r>
          </a:p>
          <a:p>
            <a:pPr lvl="1"/>
            <a:r>
              <a:rPr lang="de-DE" dirty="0" smtClean="0"/>
              <a:t>Annotationsschemata</a:t>
            </a:r>
          </a:p>
          <a:p>
            <a:pPr lvl="1"/>
            <a:r>
              <a:rPr lang="de-DE" dirty="0" smtClean="0"/>
              <a:t>OLiA Referenz-Modell</a:t>
            </a:r>
          </a:p>
          <a:p>
            <a:pPr lvl="1"/>
            <a:r>
              <a:rPr lang="de-DE" dirty="0" smtClean="0"/>
              <a:t>Verknüpfung</a:t>
            </a:r>
          </a:p>
          <a:p>
            <a:pPr lvl="2"/>
            <a:r>
              <a:rPr lang="de-DE" dirty="0" smtClean="0"/>
              <a:t>die Klassen jedes Annotationsschemas werden als Unterklassen der OLiA-Klassen definiert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12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632086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Semantik: </a:t>
            </a:r>
            <a:br>
              <a:rPr lang="de-DE" dirty="0" smtClean="0"/>
            </a:br>
            <a:r>
              <a:rPr lang="de-DE" dirty="0" smtClean="0"/>
              <a:t>OLiA Discourse Extensions (Chiarcos 2014)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</a:p>
          <a:p>
            <a:pPr lvl="1"/>
            <a:r>
              <a:rPr lang="de-DE" dirty="0" smtClean="0"/>
              <a:t>entwickelt seit 2005, um linguistische Annotationen interoperabel zu machen</a:t>
            </a:r>
          </a:p>
          <a:p>
            <a:pPr lvl="1"/>
            <a:r>
              <a:rPr lang="de-DE" dirty="0" smtClean="0"/>
              <a:t>Annotationsschemata</a:t>
            </a:r>
          </a:p>
          <a:p>
            <a:pPr lvl="1"/>
            <a:r>
              <a:rPr lang="de-DE" dirty="0" smtClean="0"/>
              <a:t>OLiA Referenz-Modell</a:t>
            </a:r>
          </a:p>
          <a:p>
            <a:pPr lvl="1"/>
            <a:r>
              <a:rPr lang="de-DE" dirty="0" smtClean="0"/>
              <a:t>Verknüpfung</a:t>
            </a:r>
          </a:p>
          <a:p>
            <a:pPr lvl="1"/>
            <a:r>
              <a:rPr lang="de-DE" dirty="0" smtClean="0"/>
              <a:t>quelloffen: </a:t>
            </a:r>
            <a:r>
              <a:rPr lang="de-DE" dirty="0" smtClean="0">
                <a:hlinkClick r:id="rId2"/>
              </a:rPr>
              <a:t>http://github.com/acoli-repo/olia</a:t>
            </a:r>
            <a:endParaRPr lang="de-DE" dirty="0" smtClean="0"/>
          </a:p>
          <a:p>
            <a:pPr lvl="2"/>
            <a:r>
              <a:rPr lang="de-DE" dirty="0" smtClean="0"/>
              <a:t>100+ Sprachen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13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244384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Semantik: </a:t>
            </a:r>
            <a:br>
              <a:rPr lang="de-DE" dirty="0" smtClean="0"/>
            </a:br>
            <a:r>
              <a:rPr lang="de-DE" dirty="0" smtClean="0"/>
              <a:t>OLiA Discourse Extensions (Chiarcos 2014)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</a:p>
          <a:p>
            <a:r>
              <a:rPr lang="de-DE" dirty="0" smtClean="0"/>
              <a:t>OLiA Discourse Extensions (Chiarcos 2014)</a:t>
            </a:r>
          </a:p>
          <a:p>
            <a:pPr lvl="1"/>
            <a:r>
              <a:rPr lang="de-DE" dirty="0" smtClean="0"/>
              <a:t>Annotationsschemata für</a:t>
            </a:r>
          </a:p>
          <a:p>
            <a:pPr lvl="2"/>
            <a:r>
              <a:rPr lang="de-DE" dirty="0" smtClean="0"/>
              <a:t>Informationsstruktur</a:t>
            </a:r>
          </a:p>
          <a:p>
            <a:pPr lvl="2"/>
            <a:r>
              <a:rPr lang="de-DE" dirty="0" smtClean="0"/>
              <a:t>Koreferenz</a:t>
            </a:r>
          </a:p>
          <a:p>
            <a:pPr lvl="2"/>
            <a:r>
              <a:rPr lang="de-DE" dirty="0" smtClean="0"/>
              <a:t>Diskursstruktur</a:t>
            </a:r>
          </a:p>
          <a:p>
            <a:pPr lvl="2"/>
            <a:r>
              <a:rPr lang="de-DE" dirty="0" smtClean="0"/>
              <a:t>Diskursrelationen</a:t>
            </a:r>
          </a:p>
          <a:p>
            <a:pPr lvl="1"/>
            <a:r>
              <a:rPr lang="de-DE" dirty="0" smtClean="0"/>
              <a:t>Referenzmodell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14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238713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Semantik: </a:t>
            </a:r>
            <a:br>
              <a:rPr lang="de-DE" dirty="0" smtClean="0"/>
            </a:br>
            <a:r>
              <a:rPr lang="de-DE" dirty="0" smtClean="0"/>
              <a:t>OLiA Discourse Extensions (Chiarcos 2014)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</a:p>
          <a:p>
            <a:r>
              <a:rPr lang="de-DE" dirty="0" smtClean="0"/>
              <a:t>OLiA Discourse Extensions (Chiarcos 2014)</a:t>
            </a:r>
          </a:p>
          <a:p>
            <a:pPr lvl="1"/>
            <a:r>
              <a:rPr lang="de-DE" dirty="0" smtClean="0"/>
              <a:t>Annotationsschemata für</a:t>
            </a:r>
          </a:p>
          <a:p>
            <a:pPr lvl="2"/>
            <a:r>
              <a:rPr lang="de-DE" dirty="0" smtClean="0"/>
              <a:t>Informationsstruktur</a:t>
            </a:r>
          </a:p>
          <a:p>
            <a:pPr lvl="2"/>
            <a:r>
              <a:rPr lang="de-DE" dirty="0" smtClean="0"/>
              <a:t>Koreferenz</a:t>
            </a:r>
          </a:p>
          <a:p>
            <a:pPr lvl="2"/>
            <a:r>
              <a:rPr lang="de-DE" dirty="0" smtClean="0"/>
              <a:t>Diskursstruktur</a:t>
            </a:r>
          </a:p>
          <a:p>
            <a:pPr lvl="2"/>
            <a:r>
              <a:rPr lang="de-DE" dirty="0" smtClean="0"/>
              <a:t>Diskursrelationen</a:t>
            </a:r>
          </a:p>
          <a:p>
            <a:pPr lvl="1"/>
            <a:r>
              <a:rPr lang="de-DE" dirty="0" smtClean="0"/>
              <a:t>Referenzmodell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15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49049" y="2363148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PDTB</a:t>
            </a:r>
            <a:endParaRPr lang="de-D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150390" y="2678128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RST</a:t>
            </a:r>
            <a:endParaRPr lang="de-DE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149049" y="2982928"/>
            <a:ext cx="1284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RST-DTB</a:t>
            </a:r>
            <a:endParaRPr lang="de-DE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149049" y="3287728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PDGB</a:t>
            </a:r>
            <a:endParaRPr lang="de-DE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149049" y="359252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Knott</a:t>
            </a:r>
            <a:endParaRPr lang="de-DE" sz="2000" dirty="0"/>
          </a:p>
        </p:txBody>
      </p:sp>
      <p:sp>
        <p:nvSpPr>
          <p:cNvPr id="10" name="Left Brace 9"/>
          <p:cNvSpPr/>
          <p:nvPr/>
        </p:nvSpPr>
        <p:spPr>
          <a:xfrm>
            <a:off x="4920449" y="2439348"/>
            <a:ext cx="229941" cy="1447800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524000" y="3638550"/>
            <a:ext cx="2133600" cy="685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Straight Connector 12"/>
          <p:cNvCxnSpPr>
            <a:stCxn id="11" idx="3"/>
            <a:endCxn id="10" idx="1"/>
          </p:cNvCxnSpPr>
          <p:nvPr/>
        </p:nvCxnSpPr>
        <p:spPr>
          <a:xfrm flipV="1">
            <a:off x="3657600" y="3163248"/>
            <a:ext cx="1262849" cy="81820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491494"/>
            <a:ext cx="1600200" cy="138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781800" y="3938885"/>
            <a:ext cx="1398140" cy="461665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800" dirty="0">
                <a:hlinkClick r:id="rId4"/>
              </a:rPr>
              <a:t>http://</a:t>
            </a:r>
            <a:r>
              <a:rPr lang="de-DE" sz="800" dirty="0" smtClean="0">
                <a:hlinkClick r:id="rId4"/>
              </a:rPr>
              <a:t>purl.org/olia/</a:t>
            </a:r>
          </a:p>
          <a:p>
            <a:pPr algn="ctr"/>
            <a:r>
              <a:rPr lang="de-DE" sz="800" dirty="0" smtClean="0">
                <a:hlinkClick r:id="rId4"/>
              </a:rPr>
              <a:t>discourse/discourse.RST.owl</a:t>
            </a:r>
            <a:r>
              <a:rPr lang="de-DE" sz="800" dirty="0" smtClean="0"/>
              <a:t> </a:t>
            </a:r>
          </a:p>
          <a:p>
            <a:pPr algn="ctr"/>
            <a:r>
              <a:rPr lang="de-DE" sz="800" dirty="0" smtClean="0"/>
              <a:t>visualisiert mit Protégé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71757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737"/>
          <a:stretch/>
        </p:blipFill>
        <p:spPr bwMode="auto">
          <a:xfrm>
            <a:off x="7010400" y="2266949"/>
            <a:ext cx="1931396" cy="277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Freeform 30"/>
          <p:cNvSpPr/>
          <p:nvPr/>
        </p:nvSpPr>
        <p:spPr>
          <a:xfrm>
            <a:off x="6324600" y="3521146"/>
            <a:ext cx="1229068" cy="1529825"/>
          </a:xfrm>
          <a:custGeom>
            <a:avLst/>
            <a:gdLst>
              <a:gd name="connsiteX0" fmla="*/ 571087 w 1229068"/>
              <a:gd name="connsiteY0" fmla="*/ 987 h 1529825"/>
              <a:gd name="connsiteX1" fmla="*/ 624307 w 1229068"/>
              <a:gd name="connsiteY1" fmla="*/ 39692 h 1529825"/>
              <a:gd name="connsiteX2" fmla="*/ 667849 w 1229068"/>
              <a:gd name="connsiteY2" fmla="*/ 54206 h 1529825"/>
              <a:gd name="connsiteX3" fmla="*/ 687202 w 1229068"/>
              <a:gd name="connsiteY3" fmla="*/ 63883 h 1529825"/>
              <a:gd name="connsiteX4" fmla="*/ 701716 w 1229068"/>
              <a:gd name="connsiteY4" fmla="*/ 73559 h 1529825"/>
              <a:gd name="connsiteX5" fmla="*/ 750097 w 1229068"/>
              <a:gd name="connsiteY5" fmla="*/ 92911 h 1529825"/>
              <a:gd name="connsiteX6" fmla="*/ 774287 w 1229068"/>
              <a:gd name="connsiteY6" fmla="*/ 107425 h 1529825"/>
              <a:gd name="connsiteX7" fmla="*/ 803316 w 1229068"/>
              <a:gd name="connsiteY7" fmla="*/ 117102 h 1529825"/>
              <a:gd name="connsiteX8" fmla="*/ 851697 w 1229068"/>
              <a:gd name="connsiteY8" fmla="*/ 136454 h 1529825"/>
              <a:gd name="connsiteX9" fmla="*/ 875887 w 1229068"/>
              <a:gd name="connsiteY9" fmla="*/ 150968 h 1529825"/>
              <a:gd name="connsiteX10" fmla="*/ 914592 w 1229068"/>
              <a:gd name="connsiteY10" fmla="*/ 165483 h 1529825"/>
              <a:gd name="connsiteX11" fmla="*/ 953297 w 1229068"/>
              <a:gd name="connsiteY11" fmla="*/ 194511 h 1529825"/>
              <a:gd name="connsiteX12" fmla="*/ 972649 w 1229068"/>
              <a:gd name="connsiteY12" fmla="*/ 204187 h 1529825"/>
              <a:gd name="connsiteX13" fmla="*/ 1006516 w 1229068"/>
              <a:gd name="connsiteY13" fmla="*/ 228378 h 1529825"/>
              <a:gd name="connsiteX14" fmla="*/ 1040383 w 1229068"/>
              <a:gd name="connsiteY14" fmla="*/ 247730 h 1529825"/>
              <a:gd name="connsiteX15" fmla="*/ 1054897 w 1229068"/>
              <a:gd name="connsiteY15" fmla="*/ 262244 h 1529825"/>
              <a:gd name="connsiteX16" fmla="*/ 1088764 w 1229068"/>
              <a:gd name="connsiteY16" fmla="*/ 291273 h 1529825"/>
              <a:gd name="connsiteX17" fmla="*/ 1117792 w 1229068"/>
              <a:gd name="connsiteY17" fmla="*/ 310625 h 1529825"/>
              <a:gd name="connsiteX18" fmla="*/ 1137145 w 1229068"/>
              <a:gd name="connsiteY18" fmla="*/ 334816 h 1529825"/>
              <a:gd name="connsiteX19" fmla="*/ 1166173 w 1229068"/>
              <a:gd name="connsiteY19" fmla="*/ 383197 h 1529825"/>
              <a:gd name="connsiteX20" fmla="*/ 1175849 w 1229068"/>
              <a:gd name="connsiteY20" fmla="*/ 397711 h 1529825"/>
              <a:gd name="connsiteX21" fmla="*/ 1185526 w 1229068"/>
              <a:gd name="connsiteY21" fmla="*/ 421902 h 1529825"/>
              <a:gd name="connsiteX22" fmla="*/ 1204878 w 1229068"/>
              <a:gd name="connsiteY22" fmla="*/ 460606 h 1529825"/>
              <a:gd name="connsiteX23" fmla="*/ 1209716 w 1229068"/>
              <a:gd name="connsiteY23" fmla="*/ 479959 h 1529825"/>
              <a:gd name="connsiteX24" fmla="*/ 1219392 w 1229068"/>
              <a:gd name="connsiteY24" fmla="*/ 504149 h 1529825"/>
              <a:gd name="connsiteX25" fmla="*/ 1224230 w 1229068"/>
              <a:gd name="connsiteY25" fmla="*/ 533178 h 1529825"/>
              <a:gd name="connsiteX26" fmla="*/ 1229068 w 1229068"/>
              <a:gd name="connsiteY26" fmla="*/ 557368 h 1529825"/>
              <a:gd name="connsiteX27" fmla="*/ 1224230 w 1229068"/>
              <a:gd name="connsiteY27" fmla="*/ 760568 h 1529825"/>
              <a:gd name="connsiteX28" fmla="*/ 1219392 w 1229068"/>
              <a:gd name="connsiteY28" fmla="*/ 779921 h 1529825"/>
              <a:gd name="connsiteX29" fmla="*/ 1200040 w 1229068"/>
              <a:gd name="connsiteY29" fmla="*/ 842816 h 1529825"/>
              <a:gd name="connsiteX30" fmla="*/ 1190364 w 1229068"/>
              <a:gd name="connsiteY30" fmla="*/ 867006 h 1529825"/>
              <a:gd name="connsiteX31" fmla="*/ 1185526 w 1229068"/>
              <a:gd name="connsiteY31" fmla="*/ 886359 h 1529825"/>
              <a:gd name="connsiteX32" fmla="*/ 1171011 w 1229068"/>
              <a:gd name="connsiteY32" fmla="*/ 915387 h 1529825"/>
              <a:gd name="connsiteX33" fmla="*/ 1156497 w 1229068"/>
              <a:gd name="connsiteY33" fmla="*/ 949254 h 1529825"/>
              <a:gd name="connsiteX34" fmla="*/ 1146821 w 1229068"/>
              <a:gd name="connsiteY34" fmla="*/ 968606 h 1529825"/>
              <a:gd name="connsiteX35" fmla="*/ 1127468 w 1229068"/>
              <a:gd name="connsiteY35" fmla="*/ 1012149 h 1529825"/>
              <a:gd name="connsiteX36" fmla="*/ 1103278 w 1229068"/>
              <a:gd name="connsiteY36" fmla="*/ 1070206 h 1529825"/>
              <a:gd name="connsiteX37" fmla="*/ 1079087 w 1229068"/>
              <a:gd name="connsiteY37" fmla="*/ 1123425 h 1529825"/>
              <a:gd name="connsiteX38" fmla="*/ 1054897 w 1229068"/>
              <a:gd name="connsiteY38" fmla="*/ 1176644 h 1529825"/>
              <a:gd name="connsiteX39" fmla="*/ 1030707 w 1229068"/>
              <a:gd name="connsiteY39" fmla="*/ 1205673 h 1529825"/>
              <a:gd name="connsiteX40" fmla="*/ 987164 w 1229068"/>
              <a:gd name="connsiteY40" fmla="*/ 1273406 h 1529825"/>
              <a:gd name="connsiteX41" fmla="*/ 958135 w 1229068"/>
              <a:gd name="connsiteY41" fmla="*/ 1307273 h 1529825"/>
              <a:gd name="connsiteX42" fmla="*/ 933945 w 1229068"/>
              <a:gd name="connsiteY42" fmla="*/ 1341140 h 1529825"/>
              <a:gd name="connsiteX43" fmla="*/ 880726 w 1229068"/>
              <a:gd name="connsiteY43" fmla="*/ 1389521 h 1529825"/>
              <a:gd name="connsiteX44" fmla="*/ 861373 w 1229068"/>
              <a:gd name="connsiteY44" fmla="*/ 1404035 h 1529825"/>
              <a:gd name="connsiteX45" fmla="*/ 827507 w 1229068"/>
              <a:gd name="connsiteY45" fmla="*/ 1428225 h 1529825"/>
              <a:gd name="connsiteX46" fmla="*/ 788802 w 1229068"/>
              <a:gd name="connsiteY46" fmla="*/ 1457254 h 1529825"/>
              <a:gd name="connsiteX47" fmla="*/ 725907 w 1229068"/>
              <a:gd name="connsiteY47" fmla="*/ 1486283 h 1529825"/>
              <a:gd name="connsiteX48" fmla="*/ 677526 w 1229068"/>
              <a:gd name="connsiteY48" fmla="*/ 1500797 h 1529825"/>
              <a:gd name="connsiteX49" fmla="*/ 638821 w 1229068"/>
              <a:gd name="connsiteY49" fmla="*/ 1505635 h 1529825"/>
              <a:gd name="connsiteX50" fmla="*/ 609792 w 1229068"/>
              <a:gd name="connsiteY50" fmla="*/ 1515311 h 1529825"/>
              <a:gd name="connsiteX51" fmla="*/ 537221 w 1229068"/>
              <a:gd name="connsiteY51" fmla="*/ 1524987 h 1529825"/>
              <a:gd name="connsiteX52" fmla="*/ 508192 w 1229068"/>
              <a:gd name="connsiteY52" fmla="*/ 1529825 h 1529825"/>
              <a:gd name="connsiteX53" fmla="*/ 338859 w 1229068"/>
              <a:gd name="connsiteY53" fmla="*/ 1520149 h 1529825"/>
              <a:gd name="connsiteX54" fmla="*/ 251773 w 1229068"/>
              <a:gd name="connsiteY54" fmla="*/ 1471768 h 1529825"/>
              <a:gd name="connsiteX55" fmla="*/ 193716 w 1229068"/>
              <a:gd name="connsiteY55" fmla="*/ 1418549 h 1529825"/>
              <a:gd name="connsiteX56" fmla="*/ 111468 w 1229068"/>
              <a:gd name="connsiteY56" fmla="*/ 1292759 h 1529825"/>
              <a:gd name="connsiteX57" fmla="*/ 82440 w 1229068"/>
              <a:gd name="connsiteY57" fmla="*/ 1225025 h 1529825"/>
              <a:gd name="connsiteX58" fmla="*/ 63087 w 1229068"/>
              <a:gd name="connsiteY58" fmla="*/ 1191159 h 1529825"/>
              <a:gd name="connsiteX59" fmla="*/ 53411 w 1229068"/>
              <a:gd name="connsiteY59" fmla="*/ 1133102 h 1529825"/>
              <a:gd name="connsiteX60" fmla="*/ 34059 w 1229068"/>
              <a:gd name="connsiteY60" fmla="*/ 1065368 h 1529825"/>
              <a:gd name="connsiteX61" fmla="*/ 19545 w 1229068"/>
              <a:gd name="connsiteY61" fmla="*/ 1002473 h 1529825"/>
              <a:gd name="connsiteX62" fmla="*/ 14707 w 1229068"/>
              <a:gd name="connsiteY62" fmla="*/ 949254 h 1529825"/>
              <a:gd name="connsiteX63" fmla="*/ 192 w 1229068"/>
              <a:gd name="connsiteY63" fmla="*/ 847654 h 1529825"/>
              <a:gd name="connsiteX64" fmla="*/ 29221 w 1229068"/>
              <a:gd name="connsiteY64" fmla="*/ 683159 h 1529825"/>
              <a:gd name="connsiteX65" fmla="*/ 111468 w 1229068"/>
              <a:gd name="connsiteY65" fmla="*/ 528340 h 1529825"/>
              <a:gd name="connsiteX66" fmla="*/ 227583 w 1229068"/>
              <a:gd name="connsiteY66" fmla="*/ 363844 h 1529825"/>
              <a:gd name="connsiteX67" fmla="*/ 266287 w 1229068"/>
              <a:gd name="connsiteY67" fmla="*/ 315464 h 1529825"/>
              <a:gd name="connsiteX68" fmla="*/ 300154 w 1229068"/>
              <a:gd name="connsiteY68" fmla="*/ 271921 h 1529825"/>
              <a:gd name="connsiteX69" fmla="*/ 382402 w 1229068"/>
              <a:gd name="connsiteY69" fmla="*/ 175159 h 1529825"/>
              <a:gd name="connsiteX70" fmla="*/ 445297 w 1229068"/>
              <a:gd name="connsiteY70" fmla="*/ 97749 h 1529825"/>
              <a:gd name="connsiteX71" fmla="*/ 479164 w 1229068"/>
              <a:gd name="connsiteY71" fmla="*/ 59044 h 1529825"/>
              <a:gd name="connsiteX72" fmla="*/ 517868 w 1229068"/>
              <a:gd name="connsiteY72" fmla="*/ 34854 h 1529825"/>
              <a:gd name="connsiteX73" fmla="*/ 546897 w 1229068"/>
              <a:gd name="connsiteY73" fmla="*/ 10664 h 1529825"/>
              <a:gd name="connsiteX74" fmla="*/ 571087 w 1229068"/>
              <a:gd name="connsiteY74" fmla="*/ 987 h 152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29068" h="1529825">
                <a:moveTo>
                  <a:pt x="571087" y="987"/>
                </a:moveTo>
                <a:cubicBezTo>
                  <a:pt x="583989" y="5825"/>
                  <a:pt x="611764" y="34675"/>
                  <a:pt x="624307" y="39692"/>
                </a:cubicBezTo>
                <a:cubicBezTo>
                  <a:pt x="654671" y="51837"/>
                  <a:pt x="640072" y="47262"/>
                  <a:pt x="667849" y="54206"/>
                </a:cubicBezTo>
                <a:cubicBezTo>
                  <a:pt x="674300" y="57432"/>
                  <a:pt x="680940" y="60305"/>
                  <a:pt x="687202" y="63883"/>
                </a:cubicBezTo>
                <a:cubicBezTo>
                  <a:pt x="692250" y="66768"/>
                  <a:pt x="696437" y="71122"/>
                  <a:pt x="701716" y="73559"/>
                </a:cubicBezTo>
                <a:cubicBezTo>
                  <a:pt x="717487" y="80838"/>
                  <a:pt x="735203" y="83975"/>
                  <a:pt x="750097" y="92911"/>
                </a:cubicBezTo>
                <a:cubicBezTo>
                  <a:pt x="758160" y="97749"/>
                  <a:pt x="765727" y="103534"/>
                  <a:pt x="774287" y="107425"/>
                </a:cubicBezTo>
                <a:cubicBezTo>
                  <a:pt x="783573" y="111646"/>
                  <a:pt x="794030" y="112881"/>
                  <a:pt x="803316" y="117102"/>
                </a:cubicBezTo>
                <a:cubicBezTo>
                  <a:pt x="852408" y="139416"/>
                  <a:pt x="802678" y="126650"/>
                  <a:pt x="851697" y="136454"/>
                </a:cubicBezTo>
                <a:cubicBezTo>
                  <a:pt x="859760" y="141292"/>
                  <a:pt x="867294" y="147149"/>
                  <a:pt x="875887" y="150968"/>
                </a:cubicBezTo>
                <a:cubicBezTo>
                  <a:pt x="936689" y="177991"/>
                  <a:pt x="851925" y="130667"/>
                  <a:pt x="914592" y="165483"/>
                </a:cubicBezTo>
                <a:cubicBezTo>
                  <a:pt x="988600" y="206599"/>
                  <a:pt x="900156" y="156553"/>
                  <a:pt x="953297" y="194511"/>
                </a:cubicBezTo>
                <a:cubicBezTo>
                  <a:pt x="959166" y="198703"/>
                  <a:pt x="966387" y="200609"/>
                  <a:pt x="972649" y="204187"/>
                </a:cubicBezTo>
                <a:cubicBezTo>
                  <a:pt x="993038" y="215838"/>
                  <a:pt x="983670" y="213840"/>
                  <a:pt x="1006516" y="228378"/>
                </a:cubicBezTo>
                <a:cubicBezTo>
                  <a:pt x="1017485" y="235358"/>
                  <a:pt x="1029731" y="240274"/>
                  <a:pt x="1040383" y="247730"/>
                </a:cubicBezTo>
                <a:cubicBezTo>
                  <a:pt x="1045988" y="251654"/>
                  <a:pt x="1049811" y="257667"/>
                  <a:pt x="1054897" y="262244"/>
                </a:cubicBezTo>
                <a:cubicBezTo>
                  <a:pt x="1065949" y="272191"/>
                  <a:pt x="1076979" y="282207"/>
                  <a:pt x="1088764" y="291273"/>
                </a:cubicBezTo>
                <a:cubicBezTo>
                  <a:pt x="1097981" y="298363"/>
                  <a:pt x="1109148" y="302846"/>
                  <a:pt x="1117792" y="310625"/>
                </a:cubicBezTo>
                <a:cubicBezTo>
                  <a:pt x="1125468" y="317533"/>
                  <a:pt x="1131071" y="326465"/>
                  <a:pt x="1137145" y="334816"/>
                </a:cubicBezTo>
                <a:cubicBezTo>
                  <a:pt x="1168706" y="378212"/>
                  <a:pt x="1146206" y="348253"/>
                  <a:pt x="1166173" y="383197"/>
                </a:cubicBezTo>
                <a:cubicBezTo>
                  <a:pt x="1169058" y="388245"/>
                  <a:pt x="1173249" y="392510"/>
                  <a:pt x="1175849" y="397711"/>
                </a:cubicBezTo>
                <a:cubicBezTo>
                  <a:pt x="1179733" y="405479"/>
                  <a:pt x="1181886" y="414016"/>
                  <a:pt x="1185526" y="421902"/>
                </a:cubicBezTo>
                <a:cubicBezTo>
                  <a:pt x="1191571" y="434998"/>
                  <a:pt x="1204878" y="460606"/>
                  <a:pt x="1204878" y="460606"/>
                </a:cubicBezTo>
                <a:cubicBezTo>
                  <a:pt x="1206491" y="467057"/>
                  <a:pt x="1207613" y="473651"/>
                  <a:pt x="1209716" y="479959"/>
                </a:cubicBezTo>
                <a:cubicBezTo>
                  <a:pt x="1212462" y="488198"/>
                  <a:pt x="1217107" y="495771"/>
                  <a:pt x="1219392" y="504149"/>
                </a:cubicBezTo>
                <a:cubicBezTo>
                  <a:pt x="1221973" y="513613"/>
                  <a:pt x="1222475" y="523526"/>
                  <a:pt x="1224230" y="533178"/>
                </a:cubicBezTo>
                <a:cubicBezTo>
                  <a:pt x="1225701" y="541268"/>
                  <a:pt x="1227455" y="549305"/>
                  <a:pt x="1229068" y="557368"/>
                </a:cubicBezTo>
                <a:cubicBezTo>
                  <a:pt x="1227455" y="625101"/>
                  <a:pt x="1227173" y="692879"/>
                  <a:pt x="1224230" y="760568"/>
                </a:cubicBezTo>
                <a:cubicBezTo>
                  <a:pt x="1223941" y="767211"/>
                  <a:pt x="1221142" y="773506"/>
                  <a:pt x="1219392" y="779921"/>
                </a:cubicBezTo>
                <a:cubicBezTo>
                  <a:pt x="1213387" y="801939"/>
                  <a:pt x="1207805" y="821463"/>
                  <a:pt x="1200040" y="842816"/>
                </a:cubicBezTo>
                <a:cubicBezTo>
                  <a:pt x="1197072" y="850978"/>
                  <a:pt x="1193110" y="858767"/>
                  <a:pt x="1190364" y="867006"/>
                </a:cubicBezTo>
                <a:cubicBezTo>
                  <a:pt x="1188261" y="873314"/>
                  <a:pt x="1187996" y="880185"/>
                  <a:pt x="1185526" y="886359"/>
                </a:cubicBezTo>
                <a:cubicBezTo>
                  <a:pt x="1181508" y="896403"/>
                  <a:pt x="1175545" y="905565"/>
                  <a:pt x="1171011" y="915387"/>
                </a:cubicBezTo>
                <a:cubicBezTo>
                  <a:pt x="1165864" y="926539"/>
                  <a:pt x="1161579" y="938073"/>
                  <a:pt x="1156497" y="949254"/>
                </a:cubicBezTo>
                <a:cubicBezTo>
                  <a:pt x="1153513" y="955820"/>
                  <a:pt x="1149843" y="962058"/>
                  <a:pt x="1146821" y="968606"/>
                </a:cubicBezTo>
                <a:cubicBezTo>
                  <a:pt x="1140165" y="983027"/>
                  <a:pt x="1133725" y="997550"/>
                  <a:pt x="1127468" y="1012149"/>
                </a:cubicBezTo>
                <a:cubicBezTo>
                  <a:pt x="1119209" y="1031419"/>
                  <a:pt x="1111637" y="1050980"/>
                  <a:pt x="1103278" y="1070206"/>
                </a:cubicBezTo>
                <a:cubicBezTo>
                  <a:pt x="1095508" y="1088076"/>
                  <a:pt x="1086324" y="1105332"/>
                  <a:pt x="1079087" y="1123425"/>
                </a:cubicBezTo>
                <a:cubicBezTo>
                  <a:pt x="1072777" y="1139200"/>
                  <a:pt x="1064097" y="1162844"/>
                  <a:pt x="1054897" y="1176644"/>
                </a:cubicBezTo>
                <a:cubicBezTo>
                  <a:pt x="1047910" y="1187124"/>
                  <a:pt x="1037930" y="1195354"/>
                  <a:pt x="1030707" y="1205673"/>
                </a:cubicBezTo>
                <a:cubicBezTo>
                  <a:pt x="1015315" y="1227662"/>
                  <a:pt x="1002765" y="1251565"/>
                  <a:pt x="987164" y="1273406"/>
                </a:cubicBezTo>
                <a:cubicBezTo>
                  <a:pt x="978522" y="1285505"/>
                  <a:pt x="967321" y="1295582"/>
                  <a:pt x="958135" y="1307273"/>
                </a:cubicBezTo>
                <a:cubicBezTo>
                  <a:pt x="949564" y="1318182"/>
                  <a:pt x="942730" y="1330403"/>
                  <a:pt x="933945" y="1341140"/>
                </a:cubicBezTo>
                <a:cubicBezTo>
                  <a:pt x="922924" y="1354610"/>
                  <a:pt x="890804" y="1381275"/>
                  <a:pt x="880726" y="1389521"/>
                </a:cubicBezTo>
                <a:cubicBezTo>
                  <a:pt x="874485" y="1394627"/>
                  <a:pt x="867495" y="1398787"/>
                  <a:pt x="861373" y="1404035"/>
                </a:cubicBezTo>
                <a:cubicBezTo>
                  <a:pt x="805896" y="1451585"/>
                  <a:pt x="890782" y="1386041"/>
                  <a:pt x="827507" y="1428225"/>
                </a:cubicBezTo>
                <a:cubicBezTo>
                  <a:pt x="814088" y="1437171"/>
                  <a:pt x="802478" y="1448707"/>
                  <a:pt x="788802" y="1457254"/>
                </a:cubicBezTo>
                <a:cubicBezTo>
                  <a:pt x="776524" y="1464928"/>
                  <a:pt x="742902" y="1480618"/>
                  <a:pt x="725907" y="1486283"/>
                </a:cubicBezTo>
                <a:cubicBezTo>
                  <a:pt x="709934" y="1491607"/>
                  <a:pt x="693962" y="1497145"/>
                  <a:pt x="677526" y="1500797"/>
                </a:cubicBezTo>
                <a:cubicBezTo>
                  <a:pt x="664834" y="1503617"/>
                  <a:pt x="651723" y="1504022"/>
                  <a:pt x="638821" y="1505635"/>
                </a:cubicBezTo>
                <a:cubicBezTo>
                  <a:pt x="629145" y="1508860"/>
                  <a:pt x="619812" y="1513403"/>
                  <a:pt x="609792" y="1515311"/>
                </a:cubicBezTo>
                <a:cubicBezTo>
                  <a:pt x="585819" y="1519877"/>
                  <a:pt x="561380" y="1521536"/>
                  <a:pt x="537221" y="1524987"/>
                </a:cubicBezTo>
                <a:cubicBezTo>
                  <a:pt x="527510" y="1526374"/>
                  <a:pt x="517868" y="1528212"/>
                  <a:pt x="508192" y="1529825"/>
                </a:cubicBezTo>
                <a:cubicBezTo>
                  <a:pt x="451748" y="1526600"/>
                  <a:pt x="394594" y="1529636"/>
                  <a:pt x="338859" y="1520149"/>
                </a:cubicBezTo>
                <a:cubicBezTo>
                  <a:pt x="323070" y="1517461"/>
                  <a:pt x="270495" y="1486170"/>
                  <a:pt x="251773" y="1471768"/>
                </a:cubicBezTo>
                <a:cubicBezTo>
                  <a:pt x="241725" y="1464038"/>
                  <a:pt x="203511" y="1431225"/>
                  <a:pt x="193716" y="1418549"/>
                </a:cubicBezTo>
                <a:cubicBezTo>
                  <a:pt x="150922" y="1363169"/>
                  <a:pt x="139667" y="1345632"/>
                  <a:pt x="111468" y="1292759"/>
                </a:cubicBezTo>
                <a:cubicBezTo>
                  <a:pt x="72321" y="1219358"/>
                  <a:pt x="124278" y="1314677"/>
                  <a:pt x="82440" y="1225025"/>
                </a:cubicBezTo>
                <a:cubicBezTo>
                  <a:pt x="76942" y="1213243"/>
                  <a:pt x="69538" y="1202448"/>
                  <a:pt x="63087" y="1191159"/>
                </a:cubicBezTo>
                <a:cubicBezTo>
                  <a:pt x="59862" y="1171807"/>
                  <a:pt x="57822" y="1152219"/>
                  <a:pt x="53411" y="1133102"/>
                </a:cubicBezTo>
                <a:cubicBezTo>
                  <a:pt x="48131" y="1110222"/>
                  <a:pt x="39952" y="1088098"/>
                  <a:pt x="34059" y="1065368"/>
                </a:cubicBezTo>
                <a:cubicBezTo>
                  <a:pt x="28659" y="1044541"/>
                  <a:pt x="24383" y="1023438"/>
                  <a:pt x="19545" y="1002473"/>
                </a:cubicBezTo>
                <a:cubicBezTo>
                  <a:pt x="17932" y="984733"/>
                  <a:pt x="16916" y="966929"/>
                  <a:pt x="14707" y="949254"/>
                </a:cubicBezTo>
                <a:cubicBezTo>
                  <a:pt x="10464" y="915308"/>
                  <a:pt x="-1671" y="881814"/>
                  <a:pt x="192" y="847654"/>
                </a:cubicBezTo>
                <a:cubicBezTo>
                  <a:pt x="3224" y="792058"/>
                  <a:pt x="14208" y="736776"/>
                  <a:pt x="29221" y="683159"/>
                </a:cubicBezTo>
                <a:cubicBezTo>
                  <a:pt x="34609" y="663916"/>
                  <a:pt x="101559" y="544029"/>
                  <a:pt x="111468" y="528340"/>
                </a:cubicBezTo>
                <a:cubicBezTo>
                  <a:pt x="146206" y="473339"/>
                  <a:pt x="187266" y="416019"/>
                  <a:pt x="227583" y="363844"/>
                </a:cubicBezTo>
                <a:cubicBezTo>
                  <a:pt x="240211" y="347502"/>
                  <a:pt x="253490" y="331674"/>
                  <a:pt x="266287" y="315464"/>
                </a:cubicBezTo>
                <a:cubicBezTo>
                  <a:pt x="277681" y="301032"/>
                  <a:pt x="288431" y="286087"/>
                  <a:pt x="300154" y="271921"/>
                </a:cubicBezTo>
                <a:cubicBezTo>
                  <a:pt x="327143" y="239309"/>
                  <a:pt x="358921" y="210381"/>
                  <a:pt x="382402" y="175159"/>
                </a:cubicBezTo>
                <a:cubicBezTo>
                  <a:pt x="428698" y="105713"/>
                  <a:pt x="391396" y="155500"/>
                  <a:pt x="445297" y="97749"/>
                </a:cubicBezTo>
                <a:cubicBezTo>
                  <a:pt x="456994" y="85216"/>
                  <a:pt x="467042" y="71166"/>
                  <a:pt x="479164" y="59044"/>
                </a:cubicBezTo>
                <a:cubicBezTo>
                  <a:pt x="491725" y="46483"/>
                  <a:pt x="502539" y="42519"/>
                  <a:pt x="517868" y="34854"/>
                </a:cubicBezTo>
                <a:cubicBezTo>
                  <a:pt x="526681" y="23104"/>
                  <a:pt x="530275" y="10664"/>
                  <a:pt x="546897" y="10664"/>
                </a:cubicBezTo>
                <a:cubicBezTo>
                  <a:pt x="551997" y="10664"/>
                  <a:pt x="558185" y="-3851"/>
                  <a:pt x="571087" y="9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Semantik: </a:t>
            </a:r>
            <a:br>
              <a:rPr lang="de-DE" dirty="0" smtClean="0"/>
            </a:br>
            <a:r>
              <a:rPr lang="de-DE" dirty="0" smtClean="0"/>
              <a:t>OLiA Discourse Extensions (Chiarcos 2014)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</a:p>
          <a:p>
            <a:r>
              <a:rPr lang="de-DE" dirty="0" smtClean="0"/>
              <a:t>OLiA Discourse Extensions (Chiarcos 2014)</a:t>
            </a:r>
          </a:p>
          <a:p>
            <a:pPr lvl="1"/>
            <a:r>
              <a:rPr lang="de-DE" dirty="0" smtClean="0"/>
              <a:t>Annotationsschemata für</a:t>
            </a:r>
          </a:p>
          <a:p>
            <a:pPr lvl="2"/>
            <a:r>
              <a:rPr lang="de-DE" dirty="0" smtClean="0"/>
              <a:t>Informationsstruktur</a:t>
            </a:r>
          </a:p>
          <a:p>
            <a:pPr lvl="2"/>
            <a:r>
              <a:rPr lang="de-DE" dirty="0" smtClean="0"/>
              <a:t>Koreferenz</a:t>
            </a:r>
          </a:p>
          <a:p>
            <a:pPr lvl="2"/>
            <a:r>
              <a:rPr lang="de-DE" dirty="0" smtClean="0"/>
              <a:t>Diskursstruktur</a:t>
            </a:r>
          </a:p>
          <a:p>
            <a:pPr lvl="2"/>
            <a:r>
              <a:rPr lang="de-DE" dirty="0" smtClean="0"/>
              <a:t>Diskursrelationen</a:t>
            </a:r>
          </a:p>
          <a:p>
            <a:pPr lvl="1"/>
            <a:r>
              <a:rPr lang="de-DE" dirty="0" smtClean="0"/>
              <a:t>Referenzmodell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16</a:t>
            </a:fld>
            <a:endParaRPr lang="de-DE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43000" y="4452560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Straight Connector 21"/>
          <p:cNvCxnSpPr>
            <a:stCxn id="16" idx="3"/>
            <a:endCxn id="24" idx="1"/>
          </p:cNvCxnSpPr>
          <p:nvPr/>
        </p:nvCxnSpPr>
        <p:spPr>
          <a:xfrm flipV="1">
            <a:off x="3505200" y="4394110"/>
            <a:ext cx="2362200" cy="24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24338" y="3253085"/>
            <a:ext cx="1143262" cy="461665"/>
          </a:xfrm>
          <a:prstGeom prst="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800" dirty="0">
                <a:hlinkClick r:id="rId4"/>
              </a:rPr>
              <a:t>http://</a:t>
            </a:r>
            <a:r>
              <a:rPr lang="de-DE" sz="800" dirty="0" smtClean="0">
                <a:hlinkClick r:id="rId4"/>
              </a:rPr>
              <a:t>purl.org/olia/</a:t>
            </a:r>
          </a:p>
          <a:p>
            <a:pPr algn="ctr"/>
            <a:r>
              <a:rPr lang="de-DE" sz="800" dirty="0" smtClean="0">
                <a:hlinkClick r:id="rId4"/>
              </a:rPr>
              <a:t>olia_discourse.owl</a:t>
            </a:r>
            <a:r>
              <a:rPr lang="de-DE" sz="800" dirty="0" smtClean="0"/>
              <a:t> </a:t>
            </a:r>
          </a:p>
          <a:p>
            <a:pPr algn="ctr"/>
            <a:r>
              <a:rPr lang="de-DE" sz="800" dirty="0" smtClean="0"/>
              <a:t>visualisiert mit Protégé</a:t>
            </a:r>
            <a:endParaRPr lang="de-DE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5982371" y="3792583"/>
            <a:ext cx="1582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/>
              <a:t>basierend auf</a:t>
            </a:r>
          </a:p>
          <a:p>
            <a:r>
              <a:rPr lang="de-DE" sz="1800" dirty="0" smtClean="0"/>
              <a:t>PDTB+RST</a:t>
            </a:r>
          </a:p>
          <a:p>
            <a:r>
              <a:rPr lang="de-DE" sz="1800" dirty="0" smtClean="0"/>
              <a:t>CCR</a:t>
            </a:r>
          </a:p>
          <a:p>
            <a:r>
              <a:rPr lang="de-DE" sz="1800" dirty="0" smtClean="0"/>
              <a:t>ISO SemAF</a:t>
            </a:r>
            <a:endParaRPr lang="de-DE" sz="1800" dirty="0"/>
          </a:p>
        </p:txBody>
      </p:sp>
      <p:sp>
        <p:nvSpPr>
          <p:cNvPr id="24" name="Left Brace 23"/>
          <p:cNvSpPr/>
          <p:nvPr/>
        </p:nvSpPr>
        <p:spPr>
          <a:xfrm>
            <a:off x="5867400" y="3792583"/>
            <a:ext cx="229941" cy="12030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846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Semantik: </a:t>
            </a:r>
            <a:br>
              <a:rPr lang="de-DE" dirty="0" smtClean="0"/>
            </a:br>
            <a:r>
              <a:rPr lang="de-DE" dirty="0" smtClean="0"/>
              <a:t>OLiA Discourse Extensions (Chiarcos 2014)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</a:p>
          <a:p>
            <a:r>
              <a:rPr lang="de-DE" dirty="0" smtClean="0"/>
              <a:t>OLiA Discourse Extensions (Chiarcos 2014)</a:t>
            </a:r>
          </a:p>
          <a:p>
            <a:pPr lvl="1"/>
            <a:r>
              <a:rPr lang="de-DE" dirty="0" smtClean="0"/>
              <a:t>Annotationsschemata für</a:t>
            </a:r>
          </a:p>
          <a:p>
            <a:pPr lvl="2"/>
            <a:r>
              <a:rPr lang="de-DE" dirty="0" smtClean="0"/>
              <a:t>Informationsstruktur</a:t>
            </a:r>
          </a:p>
          <a:p>
            <a:pPr lvl="2"/>
            <a:r>
              <a:rPr lang="de-DE" dirty="0" smtClean="0"/>
              <a:t>Koreferenz</a:t>
            </a:r>
          </a:p>
          <a:p>
            <a:pPr lvl="2"/>
            <a:r>
              <a:rPr lang="de-DE" dirty="0" smtClean="0"/>
              <a:t>Diskursstruktur</a:t>
            </a:r>
          </a:p>
          <a:p>
            <a:pPr lvl="2"/>
            <a:r>
              <a:rPr lang="de-DE" dirty="0" smtClean="0"/>
              <a:t>Diskursrelationen</a:t>
            </a:r>
          </a:p>
          <a:p>
            <a:pPr lvl="1"/>
            <a:r>
              <a:rPr lang="de-DE" dirty="0" smtClean="0"/>
              <a:t>Referenzmodell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17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49049" y="2363148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PDTB</a:t>
            </a:r>
            <a:endParaRPr lang="de-D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150390" y="2678128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RST</a:t>
            </a:r>
            <a:endParaRPr lang="de-DE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149049" y="2982928"/>
            <a:ext cx="1284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RST-DTB</a:t>
            </a:r>
            <a:endParaRPr lang="de-DE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149049" y="3287728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PDGB</a:t>
            </a:r>
            <a:endParaRPr lang="de-DE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149049" y="359252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Knott</a:t>
            </a:r>
            <a:endParaRPr lang="de-DE" sz="2000" dirty="0"/>
          </a:p>
        </p:txBody>
      </p:sp>
      <p:sp>
        <p:nvSpPr>
          <p:cNvPr id="10" name="Left Brace 9"/>
          <p:cNvSpPr/>
          <p:nvPr/>
        </p:nvSpPr>
        <p:spPr>
          <a:xfrm>
            <a:off x="4920449" y="2439348"/>
            <a:ext cx="229941" cy="1447800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524000" y="3638550"/>
            <a:ext cx="2133600" cy="685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Straight Connector 12"/>
          <p:cNvCxnSpPr>
            <a:stCxn id="11" idx="3"/>
            <a:endCxn id="10" idx="1"/>
          </p:cNvCxnSpPr>
          <p:nvPr/>
        </p:nvCxnSpPr>
        <p:spPr>
          <a:xfrm flipV="1">
            <a:off x="3657600" y="3163248"/>
            <a:ext cx="1262849" cy="81820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43000" y="4452560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/>
          <p:cNvSpPr txBox="1"/>
          <p:nvPr/>
        </p:nvSpPr>
        <p:spPr>
          <a:xfrm>
            <a:off x="5982371" y="3792583"/>
            <a:ext cx="1582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/>
              <a:t>basierend auf</a:t>
            </a:r>
          </a:p>
          <a:p>
            <a:r>
              <a:rPr lang="de-DE" sz="1800" dirty="0" smtClean="0"/>
              <a:t>PDTB+RST</a:t>
            </a:r>
          </a:p>
          <a:p>
            <a:r>
              <a:rPr lang="de-DE" sz="1800" dirty="0" smtClean="0"/>
              <a:t>CCR</a:t>
            </a:r>
          </a:p>
          <a:p>
            <a:r>
              <a:rPr lang="de-DE" sz="1800" dirty="0" smtClean="0"/>
              <a:t>ISO SemAF</a:t>
            </a:r>
            <a:endParaRPr lang="de-DE" sz="1800" dirty="0"/>
          </a:p>
        </p:txBody>
      </p:sp>
      <p:sp>
        <p:nvSpPr>
          <p:cNvPr id="20" name="Left Brace 19"/>
          <p:cNvSpPr/>
          <p:nvPr/>
        </p:nvSpPr>
        <p:spPr>
          <a:xfrm>
            <a:off x="5867400" y="3792583"/>
            <a:ext cx="229941" cy="12030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Straight Connector 21"/>
          <p:cNvCxnSpPr>
            <a:stCxn id="16" idx="3"/>
            <a:endCxn id="20" idx="1"/>
          </p:cNvCxnSpPr>
          <p:nvPr/>
        </p:nvCxnSpPr>
        <p:spPr>
          <a:xfrm flipV="1">
            <a:off x="3505200" y="4394110"/>
            <a:ext cx="2362200" cy="24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19" idx="0"/>
          </p:cNvCxnSpPr>
          <p:nvPr/>
        </p:nvCxnSpPr>
        <p:spPr>
          <a:xfrm>
            <a:off x="6433631" y="3182983"/>
            <a:ext cx="339982" cy="609600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15200" y="3390840"/>
            <a:ext cx="1777450" cy="40011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rst:justify rdfs:subClassOf olia:Justification .</a:t>
            </a:r>
            <a:endParaRPr lang="de-DE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624646" y="3009840"/>
            <a:ext cx="190975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000" dirty="0" smtClean="0"/>
              <a:t>Verknüpfungen</a:t>
            </a:r>
            <a:endParaRPr lang="de-DE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543800" y="3761805"/>
            <a:ext cx="1470274" cy="461665"/>
          </a:xfrm>
          <a:prstGeom prst="rect">
            <a:avLst/>
          </a:prstGeom>
          <a:ln w="31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hlinkClick r:id="rId2"/>
              </a:rPr>
              <a:t>http://purl.org/olia/discourse/</a:t>
            </a:r>
          </a:p>
          <a:p>
            <a:pPr algn="ctr"/>
            <a:r>
              <a:rPr lang="de-DE" sz="800" dirty="0" smtClean="0">
                <a:hlinkClick r:id="rId2"/>
              </a:rPr>
              <a:t>discourse.RSTDTB-link.rdf</a:t>
            </a:r>
            <a:endParaRPr lang="de-DE" sz="800" dirty="0" smtClean="0"/>
          </a:p>
          <a:p>
            <a:pPr algn="ctr"/>
            <a:r>
              <a:rPr lang="de-DE" sz="800" dirty="0" smtClean="0"/>
              <a:t> (RDF/Turtle Format)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185138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Eigener Beitrag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58775" algn="l"/>
              </a:tabLst>
            </a:pPr>
            <a:r>
              <a:rPr lang="de-DE" sz="2800" dirty="0" smtClean="0"/>
              <a:t>OntoLex-RDF-Edition von TextLink und anderen Diskursmarkerinventorien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Bewahrung der originalen 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Definitionen (Diskursrelationen)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Deren Verknüpfung mit einem formalisierten Annotationsschema (OLiA Discourse Extensions)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Verknüpfung mit dem Referenzmodell</a:t>
            </a:r>
          </a:p>
          <a:p>
            <a:pPr lvl="1">
              <a:tabLst>
                <a:tab pos="358775" algn="l"/>
              </a:tabLst>
            </a:pPr>
            <a:r>
              <a:rPr lang="de-DE" sz="2400" dirty="0" smtClean="0"/>
              <a:t>und dadurch anderen Schemata / Theorien</a:t>
            </a:r>
            <a:endParaRPr lang="de-D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18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371432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Eigener Beitrag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58775" algn="l"/>
              </a:tabLst>
            </a:pPr>
            <a:r>
              <a:rPr lang="de-DE" sz="2800" dirty="0" smtClean="0"/>
              <a:t>OntoLex-RDF-Edition von TextLink und anderen Diskursmarkerinventorien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Bewahrung der originalen 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Definitionen (Diskursrelationen)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Deren Verknüpfung mit einem formalisierten Annotationsschema (OLiA Discourse Extensions)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Verknüpfung mit dem Referenzmodell</a:t>
            </a:r>
          </a:p>
          <a:p>
            <a:pPr lvl="1">
              <a:tabLst>
                <a:tab pos="358775" algn="l"/>
              </a:tabLst>
            </a:pPr>
            <a:r>
              <a:rPr lang="de-DE" sz="2400" dirty="0" smtClean="0"/>
              <a:t>und dadurch anderen Schemata / Theorien</a:t>
            </a:r>
            <a:endParaRPr lang="de-D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19</a:t>
            </a:fld>
            <a:endParaRPr lang="de-DE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00150"/>
            <a:ext cx="8382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638800" y="1696819"/>
            <a:ext cx="336823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Schwerpunkt heute</a:t>
            </a:r>
          </a:p>
          <a:p>
            <a:pPr algn="ctr"/>
            <a:r>
              <a:rPr lang="de-DE" sz="1800" dirty="0" smtClean="0"/>
              <a:t>(Chiarcos &amp; Ionov@LDK-2021)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7810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Maschinenlesbare Diskursmarkerinventorien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Sprach- </a:t>
            </a:r>
            <a:r>
              <a:rPr lang="de-DE" dirty="0"/>
              <a:t>und </a:t>
            </a:r>
            <a:r>
              <a:rPr lang="de-DE" dirty="0" smtClean="0"/>
              <a:t>theorieübergreifende Modellierung</a:t>
            </a:r>
          </a:p>
          <a:p>
            <a:pPr lvl="1"/>
            <a:r>
              <a:rPr lang="de-DE" dirty="0" smtClean="0"/>
              <a:t>Diskursmarker und Diskurstheorien</a:t>
            </a:r>
          </a:p>
          <a:p>
            <a:pPr lvl="1"/>
            <a:r>
              <a:rPr lang="de-DE" dirty="0" smtClean="0"/>
              <a:t>OntoLex-Lemon und Webstandards</a:t>
            </a:r>
          </a:p>
          <a:p>
            <a:r>
              <a:rPr lang="de-DE" dirty="0" smtClean="0"/>
              <a:t>und </a:t>
            </a:r>
            <a:r>
              <a:rPr lang="de-DE" dirty="0"/>
              <a:t>deren </a:t>
            </a:r>
            <a:r>
              <a:rPr lang="de-DE" dirty="0" smtClean="0"/>
              <a:t>Nutzen</a:t>
            </a:r>
          </a:p>
          <a:p>
            <a:pPr lvl="1"/>
            <a:r>
              <a:rPr lang="de-DE" dirty="0" smtClean="0"/>
              <a:t>Verknüpfung über Sprachen hinweg</a:t>
            </a:r>
          </a:p>
          <a:p>
            <a:pPr lvl="1"/>
            <a:r>
              <a:rPr lang="de-DE" dirty="0" smtClean="0"/>
              <a:t>Verknüpfung über Theorien hinweg</a:t>
            </a:r>
          </a:p>
          <a:p>
            <a:pPr lvl="1"/>
            <a:r>
              <a:rPr lang="de-DE" dirty="0" smtClean="0"/>
              <a:t>Inferenz von Diskursannotationen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253004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Eigener Beitrag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58775" algn="l"/>
              </a:tabLst>
            </a:pPr>
            <a:r>
              <a:rPr lang="de-DE" sz="2800" dirty="0" smtClean="0"/>
              <a:t>OntoLex-RDF-Edition von TextLink und anderen Diskursmarkerinventorien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Bewahrung der originalen 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Definitionen (Diskursrelationen)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Deren Verknüpfung mit einem formalisierten Annotationsschema (OLiA Discourse Extensions)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Verknüpfung mit dem Referenzmodell</a:t>
            </a:r>
          </a:p>
          <a:p>
            <a:pPr lvl="1">
              <a:tabLst>
                <a:tab pos="358775" algn="l"/>
              </a:tabLst>
            </a:pPr>
            <a:r>
              <a:rPr lang="de-DE" sz="2400" dirty="0" smtClean="0"/>
              <a:t>und dadurch anderen Schemata / Theorien</a:t>
            </a:r>
            <a:endParaRPr lang="de-D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20</a:t>
            </a:fld>
            <a:endParaRPr lang="de-DE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00150"/>
            <a:ext cx="8382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857578" y="1696819"/>
            <a:ext cx="293067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Schwerpunkt heute</a:t>
            </a:r>
          </a:p>
          <a:p>
            <a:pPr algn="ctr"/>
            <a:r>
              <a:rPr lang="de-DE" sz="1800" dirty="0" smtClean="0"/>
              <a:t>Chiarcos &amp; Ionov (LDK-2021)</a:t>
            </a:r>
            <a:endParaRPr lang="de-DE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6380756" y="2419350"/>
            <a:ext cx="2610844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zu den restlichen Punkten</a:t>
            </a:r>
          </a:p>
          <a:p>
            <a:pPr algn="ctr"/>
            <a:r>
              <a:rPr lang="de-DE" sz="1800" dirty="0" smtClean="0"/>
              <a:t>vgl. Chiarcos (LREC-2014)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650034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Diskursmarker in OntoLex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800600"/>
            <a:ext cx="2133600" cy="3429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21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092923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OntoLex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www.w3.org/2016/05/ontolex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22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68924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Conversion</a:t>
            </a:r>
            <a:endParaRPr lang="de-D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From discourse marker inventories to OntoLex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800600"/>
            <a:ext cx="2133600" cy="3429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23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946737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Conversion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err="1"/>
              <a:t>DimLex</a:t>
            </a:r>
            <a:r>
              <a:rPr lang="en-US" sz="2000" b="1" dirty="0"/>
              <a:t> </a:t>
            </a:r>
            <a:r>
              <a:rPr lang="en-US" sz="2000" b="1" dirty="0" smtClean="0"/>
              <a:t>	</a:t>
            </a:r>
            <a:r>
              <a:rPr lang="en-US" sz="2000" dirty="0" smtClean="0"/>
              <a:t>German, Arabic, Bangla	</a:t>
            </a:r>
            <a:r>
              <a:rPr lang="en-US" sz="2000" dirty="0" err="1" smtClean="0"/>
              <a:t>DimLex</a:t>
            </a:r>
            <a:r>
              <a:rPr lang="en-US" sz="2000" dirty="0" smtClean="0"/>
              <a:t>-XML	PDTB 3.0</a:t>
            </a:r>
            <a:endParaRPr lang="en-US" sz="2000" dirty="0"/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err="1"/>
              <a:t>DisCoDict</a:t>
            </a:r>
            <a:r>
              <a:rPr lang="en-US" sz="2000" b="1" dirty="0"/>
              <a:t> 	</a:t>
            </a:r>
            <a:r>
              <a:rPr lang="en-US" sz="2000" dirty="0"/>
              <a:t>Dutch	</a:t>
            </a:r>
            <a:r>
              <a:rPr lang="fr-FR" sz="2000" dirty="0" err="1"/>
              <a:t>DimLex</a:t>
            </a:r>
            <a:r>
              <a:rPr lang="fr-FR" sz="2000" dirty="0"/>
              <a:t>-XML	PDTB 3.0</a:t>
            </a:r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smtClean="0"/>
              <a:t>PDTB 	</a:t>
            </a:r>
            <a:r>
              <a:rPr lang="en-US" sz="2000" dirty="0" smtClean="0"/>
              <a:t>English	PDTB</a:t>
            </a:r>
            <a:r>
              <a:rPr lang="de-DE" sz="2000" dirty="0" smtClean="0"/>
              <a:t>/PDF	PDTB 2.0</a:t>
            </a:r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smtClean="0"/>
              <a:t>LICO 	</a:t>
            </a:r>
            <a:r>
              <a:rPr lang="en-US" sz="2000" dirty="0" smtClean="0"/>
              <a:t>Italian</a:t>
            </a:r>
            <a:r>
              <a:rPr lang="de-DE" sz="2000" dirty="0"/>
              <a:t>	</a:t>
            </a:r>
            <a:r>
              <a:rPr lang="de-DE" sz="2000" dirty="0" smtClean="0"/>
              <a:t>mod. DimLex	PDTB 2.0/3.0</a:t>
            </a:r>
            <a:endParaRPr lang="de-DE" sz="2000" dirty="0"/>
          </a:p>
          <a:p>
            <a:pPr>
              <a:tabLst>
                <a:tab pos="1525588" algn="l"/>
                <a:tab pos="4572000" algn="l"/>
              </a:tabLst>
            </a:pPr>
            <a:r>
              <a:rPr lang="de-DE" sz="2000" b="1" dirty="0" smtClean="0"/>
              <a:t>LDM-PT 	</a:t>
            </a:r>
            <a:r>
              <a:rPr lang="de-DE" sz="2000" dirty="0" smtClean="0"/>
              <a:t>Portuguese	mod. </a:t>
            </a:r>
            <a:r>
              <a:rPr lang="en-US" sz="2000" dirty="0" err="1" smtClean="0"/>
              <a:t>DimLex</a:t>
            </a:r>
            <a:r>
              <a:rPr lang="en-US" sz="2000" dirty="0" smtClean="0"/>
              <a:t>	PDTB </a:t>
            </a:r>
            <a:r>
              <a:rPr lang="en-US" sz="2000" dirty="0"/>
              <a:t>3.0 </a:t>
            </a:r>
            <a:endParaRPr lang="en-US" sz="2000" dirty="0" smtClean="0"/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err="1" smtClean="0"/>
              <a:t>LexConn</a:t>
            </a:r>
            <a:r>
              <a:rPr lang="en-US" sz="2000" b="1" dirty="0" smtClean="0"/>
              <a:t> 	</a:t>
            </a:r>
            <a:r>
              <a:rPr lang="en-US" sz="2000" dirty="0" smtClean="0"/>
              <a:t>French</a:t>
            </a:r>
            <a:r>
              <a:rPr lang="de-DE" sz="2000" dirty="0"/>
              <a:t>	</a:t>
            </a:r>
            <a:r>
              <a:rPr lang="de-DE" sz="2000" dirty="0" smtClean="0"/>
              <a:t>mod. DimLex	SDRT </a:t>
            </a:r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err="1" smtClean="0"/>
              <a:t>CzeDLex</a:t>
            </a:r>
            <a:r>
              <a:rPr lang="en-US" sz="2000" b="1" dirty="0" smtClean="0"/>
              <a:t> </a:t>
            </a:r>
            <a:r>
              <a:rPr lang="en-US" sz="2000" b="1" dirty="0"/>
              <a:t>	</a:t>
            </a:r>
            <a:r>
              <a:rPr lang="en-US" sz="2000" dirty="0"/>
              <a:t>Czech</a:t>
            </a:r>
            <a:r>
              <a:rPr lang="de-DE" sz="2000" dirty="0"/>
              <a:t>	PML-XML	PDiT 2.0</a:t>
            </a:r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err="1" smtClean="0"/>
              <a:t>DiscMar</a:t>
            </a:r>
            <a:r>
              <a:rPr lang="en-US" sz="2000" dirty="0" smtClean="0"/>
              <a:t> 	English</a:t>
            </a:r>
            <a:r>
              <a:rPr lang="en-US" sz="2000" dirty="0"/>
              <a:t>, </a:t>
            </a:r>
            <a:r>
              <a:rPr lang="en-US" sz="2000" dirty="0" smtClean="0"/>
              <a:t>Spanish, Catalan	TSV/HTML	</a:t>
            </a:r>
            <a:r>
              <a:rPr lang="en-US" sz="2000" dirty="0" err="1" smtClean="0"/>
              <a:t>DiscMar</a:t>
            </a:r>
            <a:endParaRPr lang="en-US" sz="2000" dirty="0"/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smtClean="0"/>
              <a:t>TED-MDB</a:t>
            </a:r>
            <a:r>
              <a:rPr lang="en-US" sz="2000" dirty="0"/>
              <a:t> </a:t>
            </a:r>
            <a:r>
              <a:rPr lang="en-US" sz="2000" dirty="0" smtClean="0"/>
              <a:t>	7 languages*	PDTB format	PDTB 3.0</a:t>
            </a:r>
          </a:p>
          <a:p>
            <a:pPr marL="0" indent="0">
              <a:buNone/>
              <a:tabLst>
                <a:tab pos="1525588" algn="l"/>
                <a:tab pos="4572000" algn="l"/>
              </a:tabLst>
            </a:pPr>
            <a:r>
              <a:rPr lang="en-US" sz="2000" dirty="0" smtClean="0"/>
              <a:t>     * corpus extracts, low coverage, extendable to Hindi and Chinese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24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852782"/>
            <a:ext cx="1519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1"/>
                </a:solidFill>
              </a:rPr>
              <a:t>11+ languages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800" y="861596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1"/>
                </a:solidFill>
              </a:rPr>
              <a:t>7 formats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5600" y="861596"/>
            <a:ext cx="1417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4</a:t>
            </a:r>
            <a:r>
              <a:rPr lang="de-DE" sz="1600" dirty="0" smtClean="0">
                <a:solidFill>
                  <a:schemeClr val="accent1"/>
                </a:solidFill>
              </a:rPr>
              <a:t> frameworks</a:t>
            </a:r>
            <a:endParaRPr lang="de-DE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481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Example: German DimLex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5257800" cy="3398044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DimLex-XML excerpt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25</a:t>
            </a:fld>
            <a:endParaRPr lang="de-DE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3550"/>
            <a:ext cx="4938713" cy="316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495800" y="1200150"/>
            <a:ext cx="41910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dirty="0" smtClean="0"/>
              <a:t>Stede &amp; Umbach 1998</a:t>
            </a:r>
          </a:p>
          <a:p>
            <a:pPr lvl="1"/>
            <a:r>
              <a:rPr lang="de-DE" sz="2400" dirty="0" smtClean="0"/>
              <a:t>PDTB relations as senses </a:t>
            </a:r>
            <a:r>
              <a:rPr lang="de-DE" sz="2400" dirty="0"/>
              <a:t>Scheffler &amp; Stede (2016</a:t>
            </a:r>
            <a:r>
              <a:rPr lang="de-DE" sz="2400" dirty="0" smtClean="0"/>
              <a:t>)</a:t>
            </a:r>
          </a:p>
          <a:p>
            <a:pPr lvl="1"/>
            <a:r>
              <a:rPr lang="de-DE" sz="2400" dirty="0" smtClean="0"/>
              <a:t>CC-BY-NC-SA 4.0</a:t>
            </a:r>
          </a:p>
          <a:p>
            <a:pPr lvl="1"/>
            <a:r>
              <a:rPr lang="de-DE" sz="2400" dirty="0" smtClean="0">
                <a:hlinkClick r:id="rId4"/>
              </a:rPr>
              <a:t>https://github.com/discourse-lab/dimlex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45170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914400" y="1885950"/>
            <a:ext cx="1981200" cy="25063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/>
          <p:cNvSpPr/>
          <p:nvPr/>
        </p:nvSpPr>
        <p:spPr>
          <a:xfrm>
            <a:off x="1066800" y="2136582"/>
            <a:ext cx="2743200" cy="381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1066800" y="4008762"/>
            <a:ext cx="46482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6945216" y="3150249"/>
            <a:ext cx="6096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6945216" y="2638425"/>
            <a:ext cx="609600" cy="3810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6945216" y="1952625"/>
            <a:ext cx="609600" cy="381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Example: German DimLex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 smtClean="0"/>
                  <a:t>DimLex-XML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0" smtClean="0">
                            <a:latin typeface="Cambria Math"/>
                          </a:rPr>
                          <m:t>⇒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𝑋𝑆𝐿𝑇</m:t>
                        </m:r>
                      </m:sub>
                    </m:sSub>
                  </m:oMath>
                </a14:m>
                <a:r>
                  <a:rPr lang="de-DE" dirty="0" smtClean="0"/>
                  <a:t> OntoLex </a:t>
                </a:r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04" t="-2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26</a:t>
            </a:fld>
            <a:endParaRPr lang="de-DE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3550"/>
            <a:ext cx="4938713" cy="316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76425"/>
            <a:ext cx="3454202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962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324600" y="2703314"/>
            <a:ext cx="2412842" cy="223063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1066800" y="2571750"/>
            <a:ext cx="3657600" cy="142576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914400" y="1885950"/>
            <a:ext cx="1981200" cy="25063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066800" y="2136582"/>
            <a:ext cx="2743200" cy="381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Example: German DimLex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 smtClean="0"/>
                  <a:t>DimLex-XML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0" smtClean="0">
                            <a:latin typeface="Cambria Math"/>
                          </a:rPr>
                          <m:t>⇒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𝑋𝑆𝐿𝑇</m:t>
                        </m:r>
                      </m:sub>
                    </m:sSub>
                  </m:oMath>
                </a14:m>
                <a:r>
                  <a:rPr lang="de-DE" dirty="0" smtClean="0"/>
                  <a:t> OntoLex + </a:t>
                </a:r>
                <a:r>
                  <a:rPr lang="de-DE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custom properties</a:t>
                </a:r>
                <a:endParaRPr lang="de-DE" sz="1200" dirty="0" smtClean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de-DE" sz="1200" dirty="0"/>
                  <a:t>	</a:t>
                </a:r>
                <a:r>
                  <a:rPr lang="de-DE" sz="1200" dirty="0" smtClean="0"/>
                  <a:t>					                       </a:t>
                </a:r>
                <a:r>
                  <a:rPr lang="de-DE" sz="1600" b="1" dirty="0" smtClean="0">
                    <a:solidFill>
                      <a:schemeClr val="accent3"/>
                    </a:solidFill>
                  </a:rPr>
                  <a:t>(namespace </a:t>
                </a:r>
                <a:r>
                  <a:rPr lang="de-DE" sz="1600" b="1" i="1" dirty="0" smtClean="0">
                    <a:solidFill>
                      <a:schemeClr val="accent3"/>
                    </a:solidFill>
                  </a:rPr>
                  <a:t>dimlex:</a:t>
                </a:r>
                <a:r>
                  <a:rPr lang="de-DE" sz="1600" b="1" dirty="0" smtClean="0">
                    <a:solidFill>
                      <a:schemeClr val="accent3"/>
                    </a:solidFill>
                  </a:rPr>
                  <a:t>)</a:t>
                </a:r>
                <a:endParaRPr lang="de-DE" b="1" dirty="0" smtClean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04" t="-2154" r="-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27</a:t>
            </a:fld>
            <a:endParaRPr lang="de-DE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66800" y="4008762"/>
            <a:ext cx="46482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3550"/>
            <a:ext cx="4938713" cy="316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09895" y="2703314"/>
            <a:ext cx="2276905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custom properties</a:t>
            </a:r>
          </a:p>
          <a:p>
            <a:r>
              <a:rPr lang="de-DE" sz="2000" dirty="0" smtClean="0"/>
              <a:t>correspond 1:1 to</a:t>
            </a:r>
          </a:p>
          <a:p>
            <a:r>
              <a:rPr lang="de-DE" sz="2000" dirty="0" smtClean="0"/>
              <a:t>DimLex elements </a:t>
            </a:r>
          </a:p>
          <a:p>
            <a:r>
              <a:rPr lang="de-DE" sz="2000" dirty="0" smtClean="0"/>
              <a:t>and attributes</a:t>
            </a:r>
          </a:p>
          <a:p>
            <a:pPr marL="342900" indent="-342900">
              <a:buFont typeface="Symbol"/>
              <a:buChar char="Þ"/>
            </a:pPr>
            <a:r>
              <a:rPr lang="de-DE" sz="1800" dirty="0" smtClean="0"/>
              <a:t>different dialects </a:t>
            </a:r>
          </a:p>
          <a:p>
            <a:pPr>
              <a:tabLst>
                <a:tab pos="357188" algn="l"/>
              </a:tabLst>
            </a:pPr>
            <a:r>
              <a:rPr lang="de-DE" sz="1800" dirty="0" smtClean="0"/>
              <a:t> 	represented in a </a:t>
            </a:r>
          </a:p>
          <a:p>
            <a:pPr>
              <a:tabLst>
                <a:tab pos="357188" algn="l"/>
              </a:tabLst>
            </a:pPr>
            <a:r>
              <a:rPr lang="de-DE" sz="1800" dirty="0"/>
              <a:t>	</a:t>
            </a:r>
            <a:r>
              <a:rPr lang="de-DE" sz="1800" dirty="0" smtClean="0"/>
              <a:t>lossless fashion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430082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929352" y="2071398"/>
            <a:ext cx="51054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3929352" y="1123950"/>
            <a:ext cx="5105400" cy="1121424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3925676" y="1123950"/>
            <a:ext cx="3694324" cy="1900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3925676" y="971549"/>
            <a:ext cx="2094123" cy="19094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037183"/>
            <a:ext cx="5081588" cy="138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rved Down Arrow 5"/>
          <p:cNvSpPr/>
          <p:nvPr/>
        </p:nvSpPr>
        <p:spPr>
          <a:xfrm rot="18205901">
            <a:off x="967619" y="1459283"/>
            <a:ext cx="3276253" cy="1440388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885950"/>
            <a:ext cx="2362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Example: German DimLex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0" y="2899750"/>
            <a:ext cx="3124200" cy="128298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DimLex-RDF</a:t>
            </a:r>
          </a:p>
          <a:p>
            <a:r>
              <a:rPr lang="de-DE" sz="2800" dirty="0" smtClean="0"/>
              <a:t>OntoLex concepts </a:t>
            </a:r>
          </a:p>
          <a:p>
            <a:r>
              <a:rPr lang="de-DE" sz="2800" dirty="0" smtClean="0"/>
              <a:t>original structure</a:t>
            </a:r>
          </a:p>
          <a:p>
            <a:r>
              <a:rPr lang="de-DE" sz="2800" dirty="0" smtClean="0"/>
              <a:t>lossless encoding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28</a:t>
            </a:fld>
            <a:endParaRPr lang="de-DE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571750"/>
            <a:ext cx="3657600" cy="142576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914400" y="1885950"/>
            <a:ext cx="1981200" cy="25063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066800" y="2136582"/>
            <a:ext cx="2743200" cy="381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/>
          <p:cNvSpPr/>
          <p:nvPr/>
        </p:nvSpPr>
        <p:spPr>
          <a:xfrm>
            <a:off x="1066800" y="4008762"/>
            <a:ext cx="46482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3550"/>
            <a:ext cx="4938713" cy="316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90800" y="895350"/>
                <a:ext cx="10057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 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𝑋𝑆𝐿𝑇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895350"/>
                <a:ext cx="1005788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378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Example: German DimLex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29</a:t>
            </a:fld>
            <a:endParaRPr lang="de-DE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27902"/>
            <a:ext cx="4343400" cy="4333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29352" y="2071398"/>
            <a:ext cx="51054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3929352" y="1123950"/>
            <a:ext cx="5105400" cy="1121424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3925676" y="1123950"/>
            <a:ext cx="3694324" cy="1900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3925676" y="971549"/>
            <a:ext cx="2094123" cy="19094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037183"/>
            <a:ext cx="5081588" cy="138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867400" y="2899750"/>
            <a:ext cx="3124200" cy="128298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DimLex-RDF</a:t>
            </a:r>
          </a:p>
          <a:p>
            <a:r>
              <a:rPr lang="de-DE" sz="2800" dirty="0" smtClean="0"/>
              <a:t>OntoLex concepts </a:t>
            </a:r>
          </a:p>
          <a:p>
            <a:r>
              <a:rPr lang="de-DE" sz="2800" dirty="0" smtClean="0"/>
              <a:t>original structure</a:t>
            </a:r>
          </a:p>
          <a:p>
            <a:r>
              <a:rPr lang="de-DE" sz="2800" dirty="0" smtClean="0"/>
              <a:t>lossless encoding</a:t>
            </a:r>
          </a:p>
        </p:txBody>
      </p:sp>
    </p:spTree>
    <p:extLst>
      <p:ext uri="{BB962C8B-B14F-4D97-AF65-F5344CB8AC3E}">
        <p14:creationId xmlns:p14="http://schemas.microsoft.com/office/powerpoint/2010/main" val="211121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Diskursmarker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Zeigen an, wie eine Äußerung (Satz, Halbsatz, ...) mit ihrem Diskurskontext zu verbinden ist</a:t>
                </a:r>
              </a:p>
              <a:p>
                <a:pPr lvl="1"/>
                <a:r>
                  <a:rPr lang="de-DE" dirty="0" smtClean="0"/>
                  <a:t>lexikalische Ausdrücke (z.B. Adverbien, Phrasen), die eine </a:t>
                </a:r>
                <a:r>
                  <a:rPr lang="de-DE" i="1" dirty="0" smtClean="0"/>
                  <a:t>Diskursrelation </a:t>
                </a:r>
                <a:r>
                  <a:rPr lang="de-DE" dirty="0" smtClean="0"/>
                  <a:t>(</a:t>
                </a:r>
                <a:r>
                  <a:rPr lang="de-DE" i="1" dirty="0" smtClean="0"/>
                  <a:t>Kohärenzrelation</a:t>
                </a:r>
                <a:r>
                  <a:rPr lang="de-DE" dirty="0" smtClean="0"/>
                  <a:t>) ausdrücken</a:t>
                </a:r>
              </a:p>
              <a:p>
                <a:pPr lvl="2"/>
                <a:r>
                  <a:rPr lang="de-DE" dirty="0" smtClean="0"/>
                  <a:t>Hans kann nicht gehen. ...</a:t>
                </a:r>
              </a:p>
              <a:p>
                <a:pPr lvl="3">
                  <a:tabLst>
                    <a:tab pos="2152650" algn="l"/>
                  </a:tabLst>
                </a:pPr>
                <a:r>
                  <a:rPr lang="de-DE" b="1" dirty="0" smtClean="0"/>
                  <a:t>Und</a:t>
                </a:r>
                <a:r>
                  <a:rPr lang="de-DE" dirty="0" smtClean="0"/>
                  <a:t> 	auch Maria ist es nicht möglich.</a:t>
                </a:r>
              </a:p>
              <a:p>
                <a:pPr lvl="3">
                  <a:tabLst>
                    <a:tab pos="2152650" algn="l"/>
                  </a:tabLst>
                </a:pPr>
                <a:r>
                  <a:rPr lang="de-DE" b="1" dirty="0" smtClean="0"/>
                  <a:t>Daher</a:t>
                </a:r>
                <a:r>
                  <a:rPr lang="de-DE" dirty="0" smtClean="0"/>
                  <a:t> 	ist es auch Maria nicht möglich.</a:t>
                </a:r>
              </a:p>
              <a:p>
                <a:pPr lvl="3">
                  <a:tabLst>
                    <a:tab pos="2152650" algn="l"/>
                  </a:tabLst>
                </a:pPr>
                <a:r>
                  <a:rPr lang="de-DE" b="1" dirty="0" smtClean="0"/>
                  <a:t>Aber</a:t>
                </a:r>
                <a:r>
                  <a:rPr lang="de-DE" dirty="0"/>
                  <a:t>	</a:t>
                </a:r>
                <a:r>
                  <a:rPr lang="de-DE" dirty="0" smtClean="0"/>
                  <a:t>auch Maria ist es nicht möglich.</a:t>
                </a:r>
              </a:p>
              <a:p>
                <a:pPr lvl="3">
                  <a:tabLst>
                    <a:tab pos="2152650" algn="l"/>
                  </a:tabLst>
                </a:pP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/>
                      </a:rPr>
                      <m:t>∅</m:t>
                    </m:r>
                  </m:oMath>
                </a14:m>
                <a:r>
                  <a:rPr lang="de-DE" dirty="0" smtClean="0"/>
                  <a:t>	Auch Maria ist es nicht möglich.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154" r="-296" b="-134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340995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solidFill>
                  <a:schemeClr val="accent2"/>
                </a:solidFill>
              </a:rPr>
              <a:t>additive</a:t>
            </a:r>
            <a:endParaRPr lang="de-DE" sz="2000" i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1133" y="379095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solidFill>
                  <a:schemeClr val="accent2"/>
                </a:solidFill>
              </a:rPr>
              <a:t>kausale</a:t>
            </a:r>
            <a:endParaRPr lang="de-DE" sz="2000" i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8996" y="4171950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solidFill>
                  <a:schemeClr val="accent2"/>
                </a:solidFill>
              </a:rPr>
              <a:t>kontrastive</a:t>
            </a:r>
            <a:endParaRPr lang="de-DE" sz="2000" i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0081" y="4530864"/>
            <a:ext cx="17075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i="1" dirty="0" smtClean="0">
                <a:solidFill>
                  <a:schemeClr val="accent2"/>
                </a:solidFill>
              </a:rPr>
              <a:t>implizite</a:t>
            </a:r>
          </a:p>
          <a:p>
            <a:pPr algn="ctr"/>
            <a:r>
              <a:rPr lang="de-DE" sz="2000" i="1" dirty="0" smtClean="0">
                <a:solidFill>
                  <a:schemeClr val="accent2"/>
                </a:solidFill>
              </a:rPr>
              <a:t>(unmarkierte)</a:t>
            </a:r>
            <a:endParaRPr lang="de-DE" sz="2000" i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89157" y="4000440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solidFill>
                  <a:schemeClr val="accent2"/>
                </a:solidFill>
              </a:rPr>
              <a:t>Relation</a:t>
            </a:r>
            <a:endParaRPr lang="de-DE" sz="2000" i="1" dirty="0">
              <a:solidFill>
                <a:schemeClr val="accent2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7649680" y="3409950"/>
            <a:ext cx="198920" cy="16002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997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Other Discourse Marker Inventories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most inventories required massive restructuring</a:t>
            </a:r>
          </a:p>
          <a:p>
            <a:pPr lvl="1"/>
            <a:r>
              <a:rPr lang="de-DE" dirty="0" smtClean="0"/>
              <a:t>4 data sets conformant with DimLex DTD</a:t>
            </a:r>
          </a:p>
          <a:p>
            <a:pPr lvl="1"/>
            <a:r>
              <a:rPr lang="de-DE" dirty="0" smtClean="0"/>
              <a:t>3 data sets with modified DimLex markup</a:t>
            </a:r>
          </a:p>
          <a:p>
            <a:pPr lvl="2"/>
            <a:r>
              <a:rPr lang="de-DE" dirty="0" smtClean="0"/>
              <a:t>e.g., translated element and attribute names (French)</a:t>
            </a:r>
          </a:p>
          <a:p>
            <a:pPr lvl="1"/>
            <a:r>
              <a:rPr lang="de-DE" dirty="0" smtClean="0"/>
              <a:t>4 </a:t>
            </a:r>
            <a:r>
              <a:rPr lang="de-DE" dirty="0"/>
              <a:t>data sets in </a:t>
            </a:r>
            <a:r>
              <a:rPr lang="de-DE" dirty="0" smtClean="0"/>
              <a:t>semistructured </a:t>
            </a:r>
            <a:r>
              <a:rPr lang="de-DE" dirty="0"/>
              <a:t>formats (DiscMar, PDTB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2 data sets (TED-MDB, Czech) with different formats</a:t>
            </a:r>
          </a:p>
          <a:p>
            <a:r>
              <a:rPr lang="de-DE" dirty="0" smtClean="0"/>
              <a:t>separate preprocessor scripts normalize to DimLex-XML; then, regular conversion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30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26582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Linking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800600"/>
            <a:ext cx="2133600" cy="3429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31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253929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http://purl.org/olia</a:t>
            </a:r>
          </a:p>
          <a:p>
            <a:pPr lvl="1"/>
            <a:r>
              <a:rPr lang="de-DE" dirty="0" smtClean="0"/>
              <a:t>Chiarcos and Sukhareva (2015): syntax, morphosyntax</a:t>
            </a:r>
          </a:p>
          <a:p>
            <a:pPr lvl="1"/>
            <a:r>
              <a:rPr lang="de-DE" dirty="0" smtClean="0"/>
              <a:t>one ontology per annotation schema</a:t>
            </a:r>
          </a:p>
          <a:p>
            <a:pPr lvl="2"/>
            <a:r>
              <a:rPr lang="de-DE" dirty="0" smtClean="0"/>
              <a:t>OLiA Annotation Model</a:t>
            </a:r>
          </a:p>
          <a:p>
            <a:pPr lvl="1"/>
            <a:r>
              <a:rPr lang="de-DE" dirty="0" smtClean="0"/>
              <a:t>one ontology that defines common terminology</a:t>
            </a:r>
          </a:p>
          <a:p>
            <a:pPr lvl="2"/>
            <a:r>
              <a:rPr lang="de-DE" dirty="0" smtClean="0"/>
              <a:t>OLiA Reference Model</a:t>
            </a:r>
          </a:p>
          <a:p>
            <a:pPr lvl="1"/>
            <a:r>
              <a:rPr lang="de-DE" dirty="0" smtClean="0"/>
              <a:t>one RDF file with rdfs:subClassOf statements</a:t>
            </a:r>
          </a:p>
          <a:p>
            <a:pPr lvl="2"/>
            <a:r>
              <a:rPr lang="de-DE" dirty="0" smtClean="0"/>
              <a:t>OLiA Linking Model: Annotation Model =&gt; Reference Model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32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467823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OLiA Discourse Extensions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http://purl.org/olia/discourse</a:t>
            </a:r>
          </a:p>
          <a:p>
            <a:pPr lvl="1"/>
            <a:r>
              <a:rPr lang="de-DE" dirty="0" smtClean="0"/>
              <a:t>Chiarcos (2014): Reference Model for Discourse </a:t>
            </a:r>
          </a:p>
          <a:p>
            <a:pPr lvl="2"/>
            <a:r>
              <a:rPr lang="de-DE" dirty="0" smtClean="0"/>
              <a:t>anaphora</a:t>
            </a:r>
          </a:p>
          <a:p>
            <a:pPr lvl="2"/>
            <a:r>
              <a:rPr lang="de-DE" dirty="0" smtClean="0"/>
              <a:t>information status</a:t>
            </a:r>
          </a:p>
          <a:p>
            <a:pPr lvl="2"/>
            <a:r>
              <a:rPr lang="de-DE" dirty="0" smtClean="0"/>
              <a:t>information structure</a:t>
            </a:r>
          </a:p>
          <a:p>
            <a:pPr lvl="2"/>
            <a:r>
              <a:rPr lang="de-DE" dirty="0" smtClean="0"/>
              <a:t>discourse relations</a:t>
            </a:r>
          </a:p>
          <a:p>
            <a:pPr lvl="2"/>
            <a:r>
              <a:rPr lang="de-DE" dirty="0" smtClean="0"/>
              <a:t>discourse structure</a:t>
            </a:r>
          </a:p>
          <a:p>
            <a:pPr lvl="1"/>
            <a:r>
              <a:rPr lang="de-DE" dirty="0" smtClean="0"/>
              <a:t>annotation models, e.g., PDTB, RST-DTB, PDGB</a:t>
            </a:r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33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22510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64"/>
          <a:stretch/>
        </p:blipFill>
        <p:spPr bwMode="auto">
          <a:xfrm>
            <a:off x="2769912" y="209549"/>
            <a:ext cx="2259288" cy="3630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2971800" y="3616464"/>
            <a:ext cx="1588897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dirty="0" smtClean="0"/>
              <a:t>PDTB</a:t>
            </a:r>
          </a:p>
          <a:p>
            <a:pPr algn="ctr"/>
            <a:r>
              <a:rPr lang="de-DE" sz="2000" dirty="0" smtClean="0"/>
              <a:t>linking model</a:t>
            </a:r>
            <a:endParaRPr lang="de-DE" sz="2000" dirty="0"/>
          </a:p>
        </p:txBody>
      </p:sp>
      <p:grpSp>
        <p:nvGrpSpPr>
          <p:cNvPr id="11" name="Group 10"/>
          <p:cNvGrpSpPr/>
          <p:nvPr/>
        </p:nvGrpSpPr>
        <p:grpSpPr>
          <a:xfrm rot="2211739">
            <a:off x="379840" y="2783790"/>
            <a:ext cx="2933831" cy="1783168"/>
            <a:chOff x="1600200" y="3303182"/>
            <a:chExt cx="2933831" cy="1783168"/>
          </a:xfrm>
        </p:grpSpPr>
        <p:sp>
          <p:nvSpPr>
            <p:cNvPr id="9" name="Curved Up Arrow 8"/>
            <p:cNvSpPr/>
            <p:nvPr/>
          </p:nvSpPr>
          <p:spPr>
            <a:xfrm rot="20457317">
              <a:off x="1777538" y="3303182"/>
              <a:ext cx="2756493" cy="1429824"/>
            </a:xfrm>
            <a:prstGeom prst="curved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00200" y="3616464"/>
              <a:ext cx="1676400" cy="1469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195266"/>
            <a:ext cx="2514600" cy="854869"/>
          </a:xfrm>
        </p:spPr>
        <p:txBody>
          <a:bodyPr/>
          <a:lstStyle/>
          <a:p>
            <a:r>
              <a:rPr lang="de-DE" dirty="0" smtClean="0"/>
              <a:t>OLiA discourse relations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1535906"/>
            <a:ext cx="3581400" cy="3093244"/>
          </a:xfrm>
        </p:spPr>
        <p:txBody>
          <a:bodyPr/>
          <a:lstStyle/>
          <a:p>
            <a:r>
              <a:rPr lang="de-DE" dirty="0" smtClean="0"/>
              <a:t>top-level structure based on PDTB</a:t>
            </a:r>
          </a:p>
          <a:p>
            <a:pPr lvl="1"/>
            <a:r>
              <a:rPr lang="de-DE" sz="2400" dirty="0" smtClean="0"/>
              <a:t>enriched to cover RST, RST-DTB, PDGB, LUNA, HDRB, CCR, ISO SemAF Core DRs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34</a:t>
            </a:fld>
            <a:endParaRPr lang="de-DE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t="7969" r="30358" b="2374"/>
          <a:stretch/>
        </p:blipFill>
        <p:spPr bwMode="auto">
          <a:xfrm>
            <a:off x="381000" y="209550"/>
            <a:ext cx="1752600" cy="472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52600" y="57150"/>
            <a:ext cx="1154482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dirty="0" smtClean="0"/>
              <a:t>PDTB</a:t>
            </a:r>
          </a:p>
          <a:p>
            <a:pPr algn="ctr"/>
            <a:r>
              <a:rPr lang="de-DE" sz="2000" dirty="0" smtClean="0"/>
              <a:t>ontology</a:t>
            </a:r>
            <a:endParaRPr lang="de-DE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39789" y="57150"/>
            <a:ext cx="1300741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dirty="0" smtClean="0"/>
              <a:t>Reference</a:t>
            </a:r>
          </a:p>
          <a:p>
            <a:pPr algn="ctr"/>
            <a:r>
              <a:rPr lang="de-DE" sz="2000" dirty="0" smtClean="0"/>
              <a:t>Model</a:t>
            </a:r>
          </a:p>
          <a:p>
            <a:pPr algn="ctr"/>
            <a:r>
              <a:rPr lang="de-DE" sz="2000" dirty="0" smtClean="0"/>
              <a:t>(fragment)</a:t>
            </a:r>
            <a:endParaRPr lang="de-DE" sz="20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751382" y="4362450"/>
            <a:ext cx="5106618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321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Linking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Just use one trivial SPARQL Update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35</a:t>
            </a:fld>
            <a:endParaRPr lang="de-DE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28825"/>
            <a:ext cx="85439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954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Conversion results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36</a:t>
            </a:fld>
            <a:endParaRPr lang="de-DE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80"/>
          <a:stretch/>
        </p:blipFill>
        <p:spPr bwMode="auto">
          <a:xfrm>
            <a:off x="425844" y="895350"/>
            <a:ext cx="8326132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597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Querying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800600"/>
            <a:ext cx="2133600" cy="3429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37</a:t>
            </a:fld>
            <a:endParaRPr lang="de-DE" alt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2724150"/>
            <a:ext cx="8229600" cy="187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sz="2400" smtClean="0"/>
              <a:t>discourse marker → PDTB concept → discourse marker</a:t>
            </a:r>
          </a:p>
          <a:p>
            <a:pPr lvl="1"/>
            <a:r>
              <a:rPr lang="de-DE" sz="2000" smtClean="0"/>
              <a:t>from a given discourse marker, retrieve PDTB-equivalent discourse markers (e.g., in another language)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67987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Query: Relations for English DiscMar markers 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609600" y="2082588"/>
            <a:ext cx="5181600" cy="41296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609600" y="2486025"/>
            <a:ext cx="5181600" cy="3810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602254" y="2867025"/>
            <a:ext cx="4579345" cy="238125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95350"/>
            <a:ext cx="6023907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38</a:t>
            </a:fld>
            <a:endParaRPr lang="de-DE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945216" y="4064649"/>
            <a:ext cx="6096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6945216" y="3552825"/>
            <a:ext cx="609600" cy="3810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6945216" y="2867025"/>
            <a:ext cx="609600" cy="381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5220156" y="2844704"/>
            <a:ext cx="609600" cy="195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790825"/>
            <a:ext cx="3454202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684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09600" y="1135182"/>
            <a:ext cx="6248400" cy="35875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Rectangle 13"/>
          <p:cNvSpPr/>
          <p:nvPr/>
        </p:nvSpPr>
        <p:spPr>
          <a:xfrm>
            <a:off x="838200" y="3454014"/>
            <a:ext cx="5943600" cy="50586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838200" y="3160230"/>
            <a:ext cx="5943600" cy="28425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838201" y="2952750"/>
            <a:ext cx="5943600" cy="238125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Query: Translate Discourse Markers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838200" y="2446890"/>
            <a:ext cx="5943600" cy="50586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838200" y="2153106"/>
            <a:ext cx="5943600" cy="28425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838201" y="1945626"/>
            <a:ext cx="5943600" cy="238125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39</a:t>
            </a:fld>
            <a:endParaRPr lang="de-DE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945626"/>
            <a:ext cx="5943600" cy="100712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/>
          <p:cNvSpPr/>
          <p:nvPr/>
        </p:nvSpPr>
        <p:spPr>
          <a:xfrm>
            <a:off x="838200" y="2952750"/>
            <a:ext cx="5943600" cy="10071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6477000" y="2571750"/>
            <a:ext cx="914400" cy="5710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German DimLex</a:t>
            </a:r>
            <a:endParaRPr lang="de-DE" sz="1600" dirty="0"/>
          </a:p>
        </p:txBody>
      </p:sp>
      <p:sp>
        <p:nvSpPr>
          <p:cNvPr id="22" name="Rectangle 21"/>
          <p:cNvSpPr/>
          <p:nvPr/>
        </p:nvSpPr>
        <p:spPr>
          <a:xfrm>
            <a:off x="605010" y="1412226"/>
            <a:ext cx="6252990" cy="30480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04875"/>
            <a:ext cx="64293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477000" y="1582062"/>
            <a:ext cx="914400" cy="5710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English DiscMar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70778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Diskursmarkerinventorien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mehrere Sprachen wurden Diskursmarkerinventorien entwickelt</a:t>
            </a:r>
          </a:p>
          <a:p>
            <a:pPr lvl="1"/>
            <a:r>
              <a:rPr lang="de-DE" dirty="0" smtClean="0"/>
              <a:t>unterstützen Diskursparsing &amp; dessen Anwendungen</a:t>
            </a:r>
          </a:p>
          <a:p>
            <a:pPr lvl="1"/>
            <a:r>
              <a:rPr lang="de-DE" dirty="0" smtClean="0"/>
              <a:t>bilden Diskursmarker auf Funktionen (Relationen) ab</a:t>
            </a:r>
          </a:p>
          <a:p>
            <a:r>
              <a:rPr lang="de-DE" dirty="0" smtClean="0"/>
              <a:t>Verschiedene Format, verschiedene Theorien</a:t>
            </a:r>
          </a:p>
          <a:p>
            <a:pPr lvl="1">
              <a:buFont typeface="Symbol"/>
              <a:buChar char="Þ"/>
            </a:pPr>
            <a:r>
              <a:rPr lang="de-DE" dirty="0" smtClean="0"/>
              <a:t>Unser Beitrag: Konsolidierung und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794502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Query: Granularity Differences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DiscMar and German DimLex have limited 1:1 correspondences wrt. discourse relations</a:t>
            </a:r>
          </a:p>
          <a:p>
            <a:pPr lvl="1"/>
            <a:r>
              <a:rPr lang="de-DE" dirty="0" smtClean="0"/>
              <a:t>English DiscMar: 5 discourse relations</a:t>
            </a:r>
          </a:p>
          <a:p>
            <a:pPr lvl="1"/>
            <a:r>
              <a:rPr lang="de-DE" dirty="0" smtClean="0"/>
              <a:t>German DimLex: 18 discourse relations</a:t>
            </a:r>
          </a:p>
          <a:p>
            <a:pPr marL="696912" lvl="2" indent="0">
              <a:buNone/>
            </a:pPr>
            <a:r>
              <a:rPr lang="de-DE" dirty="0" smtClean="0"/>
              <a:t>=&gt; extend the search to PDTB subclasses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40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988120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Querying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800600"/>
            <a:ext cx="2133600" cy="3429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41</a:t>
            </a:fld>
            <a:endParaRPr lang="de-DE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2571750"/>
            <a:ext cx="8229600" cy="2026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dirty="0" smtClean="0"/>
              <a:t>discourse marker → PDTB </a:t>
            </a:r>
            <a:r>
              <a:rPr lang="en-US" sz="2400" b="1" dirty="0" smtClean="0"/>
              <a:t>ontology </a:t>
            </a:r>
            <a:r>
              <a:rPr lang="en-US" sz="2400" dirty="0" smtClean="0"/>
              <a:t>→ discourse marker</a:t>
            </a:r>
          </a:p>
          <a:p>
            <a:pPr lvl="1"/>
            <a:r>
              <a:rPr lang="en-US" sz="2000" dirty="0" smtClean="0"/>
              <a:t>use the PDTB ontology for imprecise matches, i.e., more general/more specific senses</a:t>
            </a:r>
          </a:p>
        </p:txBody>
      </p:sp>
    </p:spTree>
    <p:extLst>
      <p:ext uri="{BB962C8B-B14F-4D97-AF65-F5344CB8AC3E}">
        <p14:creationId xmlns:p14="http://schemas.microsoft.com/office/powerpoint/2010/main" val="3984604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62200" y="2486025"/>
            <a:ext cx="1981200" cy="2286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447800" y="1984182"/>
            <a:ext cx="6553200" cy="2286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Query: Translate with Subsumption Inference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42</a:t>
            </a:fld>
            <a:endParaRPr lang="de-DE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00150"/>
            <a:ext cx="65532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19350"/>
            <a:ext cx="730567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34336" y="4462790"/>
            <a:ext cx="3894656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everything else stays as 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43379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Query with Subsumption </a:t>
            </a:r>
            <a:r>
              <a:rPr lang="de-DE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Analoguously, we can extend the query to retrieve results wrt. other discourse theories and frameworks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43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0542377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Querying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800600"/>
            <a:ext cx="2133600" cy="3429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44</a:t>
            </a:fld>
            <a:endParaRPr lang="de-DE" alt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2647950"/>
            <a:ext cx="8229600" cy="195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fr-FR" sz="2400" dirty="0" err="1" smtClean="0"/>
              <a:t>discourse</a:t>
            </a:r>
            <a:r>
              <a:rPr lang="fr-FR" sz="2400" dirty="0" smtClean="0"/>
              <a:t> marker → PDTB </a:t>
            </a:r>
            <a:r>
              <a:rPr lang="fr-FR" sz="2400" dirty="0" err="1" smtClean="0"/>
              <a:t>ontology</a:t>
            </a:r>
            <a:r>
              <a:rPr lang="fr-FR" sz="2400" dirty="0" smtClean="0"/>
              <a:t> → </a:t>
            </a:r>
            <a:r>
              <a:rPr lang="fr-FR" sz="2400" dirty="0" err="1" smtClean="0"/>
              <a:t>OLiA</a:t>
            </a:r>
            <a:r>
              <a:rPr lang="fr-FR" sz="2400" dirty="0" smtClean="0"/>
              <a:t> →  </a:t>
            </a:r>
            <a:r>
              <a:rPr lang="fr-FR" sz="2400" dirty="0" err="1" smtClean="0"/>
              <a:t>other</a:t>
            </a:r>
            <a:r>
              <a:rPr lang="fr-FR" sz="2400" dirty="0" smtClean="0"/>
              <a:t> </a:t>
            </a:r>
            <a:r>
              <a:rPr lang="fr-FR" sz="2400" dirty="0" err="1" smtClean="0"/>
              <a:t>schemas</a:t>
            </a:r>
            <a:endParaRPr lang="fr-FR" sz="2400" dirty="0" smtClean="0"/>
          </a:p>
          <a:p>
            <a:pPr lvl="1"/>
            <a:r>
              <a:rPr lang="en-US" sz="2000" dirty="0" smtClean="0"/>
              <a:t>use the </a:t>
            </a:r>
            <a:r>
              <a:rPr lang="en-US" sz="2000" dirty="0" err="1" smtClean="0"/>
              <a:t>OLiA</a:t>
            </a:r>
            <a:r>
              <a:rPr lang="en-US" sz="2000" dirty="0" smtClean="0"/>
              <a:t> Discourse Extensions to retrieve RST (rather than PDTB) relations (etc.)</a:t>
            </a:r>
          </a:p>
        </p:txBody>
      </p:sp>
    </p:spTree>
    <p:extLst>
      <p:ext uri="{BB962C8B-B14F-4D97-AF65-F5344CB8AC3E}">
        <p14:creationId xmlns:p14="http://schemas.microsoft.com/office/powerpoint/2010/main" val="40484144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Query: Return (possible) RST relations for English discourse markers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200150"/>
            <a:ext cx="3352800" cy="3398044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Going through the details is left as an excercise ;)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45</a:t>
            </a:fld>
            <a:endParaRPr lang="de-DE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52550"/>
            <a:ext cx="5010150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09950"/>
            <a:ext cx="4540250" cy="1678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3685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800600"/>
            <a:ext cx="2133600" cy="3429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46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2051309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Linking and querying discourse marker inventories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002506"/>
            <a:ext cx="4800600" cy="3398044"/>
          </a:xfrm>
        </p:spPr>
        <p:txBody>
          <a:bodyPr/>
          <a:lstStyle/>
          <a:p>
            <a:r>
              <a:rPr lang="de-DE" sz="2800" dirty="0" smtClean="0"/>
              <a:t>Related research</a:t>
            </a:r>
          </a:p>
          <a:p>
            <a:pPr lvl="1"/>
            <a:r>
              <a:rPr lang="de-DE" sz="2400" dirty="0"/>
              <a:t>http://connective-lex.info</a:t>
            </a:r>
            <a:r>
              <a:rPr lang="de-DE" sz="2400" dirty="0" smtClean="0"/>
              <a:t>/</a:t>
            </a:r>
          </a:p>
          <a:p>
            <a:pPr lvl="1"/>
            <a:r>
              <a:rPr lang="de-DE" sz="2400" dirty="0" smtClean="0"/>
              <a:t>outcome of TextLink</a:t>
            </a:r>
          </a:p>
          <a:p>
            <a:pPr lvl="1"/>
            <a:r>
              <a:rPr lang="de-DE" sz="2400" dirty="0" smtClean="0"/>
              <a:t>designed for human consumption</a:t>
            </a:r>
          </a:p>
          <a:p>
            <a:pPr lvl="2"/>
            <a:r>
              <a:rPr lang="de-DE" sz="2000" dirty="0" smtClean="0"/>
              <a:t>no machine-readable semantics</a:t>
            </a:r>
          </a:p>
          <a:p>
            <a:pPr lvl="2"/>
            <a:r>
              <a:rPr lang="de-DE" sz="2000" dirty="0" smtClean="0"/>
              <a:t>based on structured XML data</a:t>
            </a:r>
          </a:p>
          <a:p>
            <a:pPr lvl="1"/>
            <a:r>
              <a:rPr lang="de-DE" sz="2400" dirty="0" smtClean="0"/>
              <a:t>PDTB senses only</a:t>
            </a:r>
          </a:p>
          <a:p>
            <a:pPr lvl="1"/>
            <a:r>
              <a:rPr lang="de-DE" sz="2400" dirty="0" smtClean="0"/>
              <a:t>no crosslingual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47</a:t>
            </a:fld>
            <a:endParaRPr lang="de-DE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00150"/>
            <a:ext cx="4800600" cy="3625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478155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hlinkClick r:id="rId3"/>
              </a:rPr>
              <a:t>https://</a:t>
            </a:r>
            <a:r>
              <a:rPr lang="de-DE" sz="1800" dirty="0" smtClean="0">
                <a:hlinkClick r:id="rId3"/>
              </a:rPr>
              <a:t>github.com/acoli-repo/rdf4discourse</a:t>
            </a:r>
            <a:r>
              <a:rPr lang="de-DE" sz="1800" dirty="0" smtClean="0"/>
              <a:t>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220587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Linking and querying discourse marker inventories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002506"/>
            <a:ext cx="4419600" cy="3398044"/>
          </a:xfrm>
        </p:spPr>
        <p:txBody>
          <a:bodyPr/>
          <a:lstStyle/>
          <a:p>
            <a:pPr marL="0" indent="0">
              <a:buNone/>
            </a:pPr>
            <a:endParaRPr lang="de-DE" sz="4800" dirty="0"/>
          </a:p>
          <a:p>
            <a:pPr marL="0" indent="0" algn="ctr">
              <a:buNone/>
            </a:pPr>
            <a:r>
              <a:rPr lang="de-DE" sz="4800" dirty="0" smtClean="0"/>
              <a:t>Thank you for your attention!</a:t>
            </a:r>
            <a:endParaRPr lang="de-DE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48</a:t>
            </a:fld>
            <a:endParaRPr lang="de-DE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00150"/>
            <a:ext cx="4800600" cy="3625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478155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hlinkClick r:id="rId3"/>
              </a:rPr>
              <a:t>https://</a:t>
            </a:r>
            <a:r>
              <a:rPr lang="de-DE" sz="1800" dirty="0" smtClean="0">
                <a:hlinkClick r:id="rId3"/>
              </a:rPr>
              <a:t>github.com/acoli-repo/rdf4discourse</a:t>
            </a:r>
            <a:r>
              <a:rPr lang="de-DE" sz="1800" dirty="0" smtClean="0"/>
              <a:t>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84479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Ziele: Konsolidierung und Integration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 Sprachen hinweg</a:t>
            </a:r>
          </a:p>
          <a:p>
            <a:pPr lvl="1"/>
            <a:r>
              <a:rPr lang="de-DE" dirty="0" smtClean="0"/>
              <a:t>Querbezüge zwischen Inventorien</a:t>
            </a:r>
          </a:p>
          <a:p>
            <a:r>
              <a:rPr lang="de-DE" dirty="0" smtClean="0"/>
              <a:t>über Theorien hinweg</a:t>
            </a:r>
          </a:p>
          <a:p>
            <a:pPr lvl="1"/>
            <a:r>
              <a:rPr lang="de-DE" dirty="0" smtClean="0"/>
              <a:t>RST, PDTB, SDRT, CCR</a:t>
            </a:r>
            <a:r>
              <a:rPr lang="de-DE" dirty="0"/>
              <a:t>, </a:t>
            </a:r>
            <a:r>
              <a:rPr lang="de-DE" dirty="0" smtClean="0"/>
              <a:t>ISO SemAF, PDGB, ...</a:t>
            </a:r>
          </a:p>
          <a:p>
            <a:r>
              <a:rPr lang="de-DE" dirty="0" smtClean="0"/>
              <a:t>über Formate hinweg</a:t>
            </a:r>
          </a:p>
          <a:p>
            <a:pPr lvl="1"/>
            <a:r>
              <a:rPr lang="de-DE" dirty="0" smtClean="0"/>
              <a:t>Tabellen-, XML- und Sonderformate</a:t>
            </a:r>
          </a:p>
          <a:p>
            <a:r>
              <a:rPr lang="de-DE" dirty="0" smtClean="0"/>
              <a:t>mit maschinenlesbarer Semantik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67220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</a:t>
            </a:r>
            <a:br>
              <a:rPr lang="de-DE" dirty="0" smtClean="0"/>
            </a:br>
            <a:r>
              <a:rPr lang="de-DE" dirty="0" smtClean="0"/>
              <a:t>Wissensrepräsentation im Web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3398044"/>
          </a:xfrm>
        </p:spPr>
        <p:txBody>
          <a:bodyPr/>
          <a:lstStyle/>
          <a:p>
            <a:r>
              <a:rPr lang="de-DE" sz="2400" dirty="0" smtClean="0"/>
              <a:t>eindeutige Bezeichnung von Konzepten und Objekten</a:t>
            </a:r>
          </a:p>
          <a:p>
            <a:pPr lvl="1"/>
            <a:r>
              <a:rPr lang="de-DE" sz="2000" dirty="0" smtClean="0"/>
              <a:t>Webstandard: Uniform Resource Identifier (URI)</a:t>
            </a:r>
          </a:p>
          <a:p>
            <a:r>
              <a:rPr lang="de-DE" sz="2400" dirty="0" smtClean="0"/>
              <a:t>semantisch getypte Beziehungen zwischen diesen</a:t>
            </a:r>
          </a:p>
          <a:p>
            <a:pPr lvl="1"/>
            <a:r>
              <a:rPr lang="de-DE" sz="2000" dirty="0" smtClean="0"/>
              <a:t>Webstandard: Resource Description Framework (RDF)</a:t>
            </a:r>
          </a:p>
          <a:p>
            <a:r>
              <a:rPr lang="de-DE" sz="2400" dirty="0" smtClean="0"/>
              <a:t>Anfragen über verteilte Wissensresourcen hinweg</a:t>
            </a:r>
          </a:p>
          <a:p>
            <a:pPr lvl="1"/>
            <a:r>
              <a:rPr lang="de-DE" sz="2000" dirty="0" smtClean="0"/>
              <a:t>Webstandards: HTTP, SPARQL</a:t>
            </a:r>
          </a:p>
          <a:p>
            <a:r>
              <a:rPr lang="de-DE" sz="2400" dirty="0" smtClean="0"/>
              <a:t>Axiomatisierung und Inferenz</a:t>
            </a:r>
          </a:p>
          <a:p>
            <a:pPr lvl="1"/>
            <a:r>
              <a:rPr lang="de-DE" sz="2000" dirty="0" smtClean="0"/>
              <a:t>Webstandard: Web Ontology Language (OWL)</a:t>
            </a:r>
            <a:endParaRPr lang="de-D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6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15149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 of the Art: </a:t>
            </a:r>
            <a:br>
              <a:rPr lang="de-DE" dirty="0" smtClean="0"/>
            </a:br>
            <a:r>
              <a:rPr lang="de-DE" dirty="0" smtClean="0"/>
              <a:t>Verknüpfung über Sprachen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TextLink</a:t>
            </a:r>
          </a:p>
          <a:p>
            <a:pPr lvl="1"/>
            <a:r>
              <a:rPr lang="de-DE" dirty="0" smtClean="0"/>
              <a:t>Cost Action </a:t>
            </a:r>
            <a:r>
              <a:rPr lang="de-DE" i="1" dirty="0" smtClean="0"/>
              <a:t>Structuring Discourse in Multilingual Europe </a:t>
            </a:r>
            <a:r>
              <a:rPr lang="de-DE" dirty="0" smtClean="0"/>
              <a:t>(2014-2018)</a:t>
            </a:r>
          </a:p>
          <a:p>
            <a:pPr lvl="1"/>
            <a:r>
              <a:rPr lang="de-DE" dirty="0" smtClean="0"/>
              <a:t>multilinguale Diskursmarkerinventorien</a:t>
            </a:r>
          </a:p>
          <a:p>
            <a:pPr lvl="2"/>
            <a:r>
              <a:rPr lang="de-DE" dirty="0" smtClean="0"/>
              <a:t>Relationen: (zumeist) Penn Discourse Treebank (PDTB)</a:t>
            </a:r>
          </a:p>
          <a:p>
            <a:pPr lvl="2"/>
            <a:r>
              <a:rPr lang="de-DE" dirty="0" smtClean="0"/>
              <a:t>Format: (zumeist) XML-Formate in Anlehnung an DimLex (Stede &amp; Umbach 1998)</a:t>
            </a:r>
          </a:p>
          <a:p>
            <a:pPr>
              <a:buFont typeface="Symbol"/>
              <a:buChar char="Þ"/>
            </a:pPr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://connective-lex.info</a:t>
            </a:r>
            <a:r>
              <a:rPr lang="de-DE" dirty="0" smtClean="0">
                <a:hlinkClick r:id="rId3"/>
              </a:rPr>
              <a:t>/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78792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Jenseits von TextLink:</a:t>
            </a:r>
            <a:br>
              <a:rPr lang="de-DE" dirty="0" smtClean="0"/>
            </a:br>
            <a:r>
              <a:rPr lang="de-DE" dirty="0" smtClean="0"/>
              <a:t>Verbesserung von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169444"/>
          </a:xfrm>
        </p:spPr>
        <p:txBody>
          <a:bodyPr/>
          <a:lstStyle/>
          <a:p>
            <a:r>
              <a:rPr lang="de-DE" sz="2800" dirty="0" smtClean="0"/>
              <a:t>Abdeckung</a:t>
            </a:r>
          </a:p>
          <a:p>
            <a:pPr lvl="1"/>
            <a:r>
              <a:rPr lang="de-DE" sz="2400" dirty="0" smtClean="0"/>
              <a:t>zusätzliche Sprachen und Ressourcen</a:t>
            </a:r>
          </a:p>
          <a:p>
            <a:r>
              <a:rPr lang="de-DE" sz="2800" dirty="0" smtClean="0"/>
              <a:t>Semantik</a:t>
            </a:r>
          </a:p>
          <a:p>
            <a:pPr lvl="1"/>
            <a:r>
              <a:rPr lang="de-DE" sz="2400" dirty="0" smtClean="0"/>
              <a:t>maschinenlesbare Semantik</a:t>
            </a:r>
          </a:p>
          <a:p>
            <a:pPr lvl="1"/>
            <a:r>
              <a:rPr lang="de-DE" sz="2400" dirty="0" smtClean="0"/>
              <a:t>ohne Informationsverlust</a:t>
            </a:r>
            <a:endParaRPr lang="de-DE" sz="2400" dirty="0"/>
          </a:p>
          <a:p>
            <a:r>
              <a:rPr lang="de-DE" sz="2800" dirty="0" smtClean="0"/>
              <a:t>Nutzbarkeit</a:t>
            </a:r>
          </a:p>
          <a:p>
            <a:pPr lvl="1"/>
            <a:r>
              <a:rPr lang="de-DE" sz="2400" dirty="0" smtClean="0"/>
              <a:t>Vergleich und Suche über Theorien hinweg</a:t>
            </a:r>
            <a:endParaRPr lang="de-DE" sz="2400" dirty="0"/>
          </a:p>
          <a:p>
            <a:pPr lvl="1"/>
            <a:r>
              <a:rPr lang="de-DE" sz="2400" dirty="0" smtClean="0"/>
              <a:t>Verknüpfung und Suche über Sprachen hinweg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8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69629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Maschinenlesbarkeit in TextLink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9</a:t>
            </a:fld>
            <a:endParaRPr lang="de-DE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89" t="920" r="189" b="-1147"/>
          <a:stretch/>
        </p:blipFill>
        <p:spPr bwMode="auto">
          <a:xfrm>
            <a:off x="304800" y="856342"/>
            <a:ext cx="6400800" cy="20755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33800" y="855643"/>
            <a:ext cx="2962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Italienisch (LICO)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021"/>
          <a:stretch/>
        </p:blipFill>
        <p:spPr bwMode="auto">
          <a:xfrm>
            <a:off x="2895600" y="2800350"/>
            <a:ext cx="6247118" cy="2343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315200" y="2800350"/>
            <a:ext cx="1768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Deutsch (DimLex)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6766141" y="742950"/>
            <a:ext cx="237785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maschinenlesbare Syntax</a:t>
            </a:r>
          </a:p>
          <a:p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600" dirty="0" smtClean="0"/>
              <a:t>Ähnliche XML-Formate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600" dirty="0" smtClean="0"/>
              <a:t>nicht identisch, aber transformierbar</a:t>
            </a:r>
            <a:endParaRPr lang="de-D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3085802"/>
            <a:ext cx="2743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keine maschinen-lesbare Semantik</a:t>
            </a:r>
          </a:p>
          <a:p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600" dirty="0" smtClean="0"/>
              <a:t>Relationen sind Zeichenketten, keine formal definierten Objekte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900679032"/>
      </p:ext>
    </p:extLst>
  </p:cSld>
  <p:clrMapOvr>
    <a:masterClrMapping/>
  </p:clrMapOvr>
</p:sld>
</file>

<file path=ppt/theme/theme1.xml><?xml version="1.0" encoding="utf-8"?>
<a:theme xmlns:a="http://schemas.openxmlformats.org/drawingml/2006/main" name="Kan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n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1314</Words>
  <Application>Microsoft Office PowerPoint</Application>
  <PresentationFormat>On-screen Show (16:9)</PresentationFormat>
  <Paragraphs>382</Paragraphs>
  <Slides>48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Kante</vt:lpstr>
      <vt:lpstr>Maschinenlesbare Diskursmarkerinventorien </vt:lpstr>
      <vt:lpstr>Maschinenlesbare Diskursmarkerinventorien</vt:lpstr>
      <vt:lpstr>Diskursmarker</vt:lpstr>
      <vt:lpstr>Diskursmarkerinventorien</vt:lpstr>
      <vt:lpstr>Ziele: Konsolidierung und Integration</vt:lpstr>
      <vt:lpstr>Maschinenlesbare Semantik Wissensrepräsentation im Web</vt:lpstr>
      <vt:lpstr>State of the Art:  Verknüpfung über Sprachen</vt:lpstr>
      <vt:lpstr>Jenseits von TextLink: Verbesserung von</vt:lpstr>
      <vt:lpstr>Maschinenlesbarkeit in TextLink</vt:lpstr>
      <vt:lpstr>Maschinenlesbare Semantik:  OLiA Discourse Extensions (Chiarcos 2014)</vt:lpstr>
      <vt:lpstr>Maschinenlesbare Semantik:  OLiA Discourse Extensions (Chiarcos 2014)</vt:lpstr>
      <vt:lpstr>Maschinenlesbare Semantik:  OLiA Discourse Extensions (Chiarcos 2014)</vt:lpstr>
      <vt:lpstr>Maschinenlesbare Semantik:  OLiA Discourse Extensions (Chiarcos 2014)</vt:lpstr>
      <vt:lpstr>Maschinenlesbare Semantik:  OLiA Discourse Extensions (Chiarcos 2014)</vt:lpstr>
      <vt:lpstr>Maschinenlesbare Semantik:  OLiA Discourse Extensions (Chiarcos 2014)</vt:lpstr>
      <vt:lpstr>Maschinenlesbare Semantik:  OLiA Discourse Extensions (Chiarcos 2014)</vt:lpstr>
      <vt:lpstr>Maschinenlesbare Semantik:  OLiA Discourse Extensions (Chiarcos 2014)</vt:lpstr>
      <vt:lpstr>Eigener Beitrag</vt:lpstr>
      <vt:lpstr>Eigener Beitrag</vt:lpstr>
      <vt:lpstr>Eigener Beitrag</vt:lpstr>
      <vt:lpstr>Diskursmarker in OntoLex</vt:lpstr>
      <vt:lpstr>OntoLex</vt:lpstr>
      <vt:lpstr>Conversion</vt:lpstr>
      <vt:lpstr>Conversion</vt:lpstr>
      <vt:lpstr>Example: German DimLex</vt:lpstr>
      <vt:lpstr>Example: German DimLex</vt:lpstr>
      <vt:lpstr>Example: German DimLex</vt:lpstr>
      <vt:lpstr>Example: German DimLex</vt:lpstr>
      <vt:lpstr>Example: German DimLex</vt:lpstr>
      <vt:lpstr>Other Discourse Marker Inventories</vt:lpstr>
      <vt:lpstr>Linking</vt:lpstr>
      <vt:lpstr>Ontologies of Linguistic Annotation (OLiA)</vt:lpstr>
      <vt:lpstr>OLiA Discourse Extensions</vt:lpstr>
      <vt:lpstr>OLiA discourse relations</vt:lpstr>
      <vt:lpstr>Linking</vt:lpstr>
      <vt:lpstr>Conversion results</vt:lpstr>
      <vt:lpstr>Querying</vt:lpstr>
      <vt:lpstr>Query: Relations for English DiscMar markers </vt:lpstr>
      <vt:lpstr>Query: Translate Discourse Markers</vt:lpstr>
      <vt:lpstr>Query: Granularity Differences</vt:lpstr>
      <vt:lpstr>Querying</vt:lpstr>
      <vt:lpstr>Query: Translate with Subsumption Inference</vt:lpstr>
      <vt:lpstr>Query with Subsumption Inference</vt:lpstr>
      <vt:lpstr>Querying</vt:lpstr>
      <vt:lpstr>Query: Return (possible) RST relations for English discourse markers</vt:lpstr>
      <vt:lpstr>Summary</vt:lpstr>
      <vt:lpstr>Linking and querying discourse marker inventories</vt:lpstr>
      <vt:lpstr>Linking and querying discourse marker inventories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Mental Salience Framework Predicting packaging preferences for Natural Language Generation</dc:title>
  <dc:creator>Christian</dc:creator>
  <cp:lastModifiedBy>Christian Chiarcos</cp:lastModifiedBy>
  <cp:revision>804</cp:revision>
  <cp:lastPrinted>2015-03-15T18:01:39Z</cp:lastPrinted>
  <dcterms:created xsi:type="dcterms:W3CDTF">2012-04-27T04:26:24Z</dcterms:created>
  <dcterms:modified xsi:type="dcterms:W3CDTF">2021-10-11T16:45:22Z</dcterms:modified>
</cp:coreProperties>
</file>