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8"/>
  </p:notesMasterIdLst>
  <p:handoutMasterIdLst>
    <p:handoutMasterId r:id="rId49"/>
  </p:handoutMasterIdLst>
  <p:sldIdLst>
    <p:sldId id="399" r:id="rId2"/>
    <p:sldId id="400" r:id="rId3"/>
    <p:sldId id="409" r:id="rId4"/>
    <p:sldId id="410" r:id="rId5"/>
    <p:sldId id="411" r:id="rId6"/>
    <p:sldId id="412" r:id="rId7"/>
    <p:sldId id="414" r:id="rId8"/>
    <p:sldId id="413" r:id="rId9"/>
    <p:sldId id="416" r:id="rId10"/>
    <p:sldId id="417" r:id="rId11"/>
    <p:sldId id="418" r:id="rId12"/>
    <p:sldId id="419" r:id="rId13"/>
    <p:sldId id="420" r:id="rId14"/>
    <p:sldId id="421" r:id="rId15"/>
    <p:sldId id="424" r:id="rId16"/>
    <p:sldId id="423" r:id="rId17"/>
    <p:sldId id="425" r:id="rId18"/>
    <p:sldId id="426" r:id="rId19"/>
    <p:sldId id="427" r:id="rId20"/>
    <p:sldId id="431" r:id="rId21"/>
    <p:sldId id="432" r:id="rId22"/>
    <p:sldId id="433" r:id="rId23"/>
    <p:sldId id="435" r:id="rId24"/>
    <p:sldId id="443" r:id="rId25"/>
    <p:sldId id="436" r:id="rId26"/>
    <p:sldId id="437" r:id="rId27"/>
    <p:sldId id="434" r:id="rId28"/>
    <p:sldId id="440" r:id="rId29"/>
    <p:sldId id="442" r:id="rId30"/>
    <p:sldId id="438" r:id="rId31"/>
    <p:sldId id="441" r:id="rId32"/>
    <p:sldId id="444" r:id="rId33"/>
    <p:sldId id="445" r:id="rId34"/>
    <p:sldId id="447" r:id="rId35"/>
    <p:sldId id="429" r:id="rId36"/>
    <p:sldId id="448" r:id="rId37"/>
    <p:sldId id="449" r:id="rId38"/>
    <p:sldId id="455" r:id="rId39"/>
    <p:sldId id="454" r:id="rId40"/>
    <p:sldId id="451" r:id="rId41"/>
    <p:sldId id="457" r:id="rId42"/>
    <p:sldId id="456" r:id="rId43"/>
    <p:sldId id="458" r:id="rId44"/>
    <p:sldId id="430" r:id="rId45"/>
    <p:sldId id="459" r:id="rId46"/>
    <p:sldId id="460" r:id="rId47"/>
  </p:sldIdLst>
  <p:sldSz cx="9144000" cy="5143500" type="screen16x9"/>
  <p:notesSz cx="6797675" cy="9926638"/>
  <p:defaultTextStyle>
    <a:defPPr>
      <a:defRPr lang="de-DE"/>
    </a:defPPr>
    <a:lvl1pPr algn="l" rtl="0" fontAlgn="base">
      <a:spcBef>
        <a:spcPct val="0"/>
      </a:spcBef>
      <a:spcAft>
        <a:spcPct val="0"/>
      </a:spcAft>
      <a:defRPr sz="2800" kern="1200">
        <a:solidFill>
          <a:schemeClr val="tx1"/>
        </a:solidFill>
        <a:latin typeface="Arial" charset="0"/>
        <a:ea typeface="+mn-ea"/>
        <a:cs typeface="Arial" charset="0"/>
      </a:defRPr>
    </a:lvl1pPr>
    <a:lvl2pPr marL="457200" algn="l" rtl="0" fontAlgn="base">
      <a:spcBef>
        <a:spcPct val="0"/>
      </a:spcBef>
      <a:spcAft>
        <a:spcPct val="0"/>
      </a:spcAft>
      <a:defRPr sz="2800" kern="1200">
        <a:solidFill>
          <a:schemeClr val="tx1"/>
        </a:solidFill>
        <a:latin typeface="Arial" charset="0"/>
        <a:ea typeface="+mn-ea"/>
        <a:cs typeface="Arial" charset="0"/>
      </a:defRPr>
    </a:lvl2pPr>
    <a:lvl3pPr marL="914400" algn="l" rtl="0" fontAlgn="base">
      <a:spcBef>
        <a:spcPct val="0"/>
      </a:spcBef>
      <a:spcAft>
        <a:spcPct val="0"/>
      </a:spcAft>
      <a:defRPr sz="2800" kern="1200">
        <a:solidFill>
          <a:schemeClr val="tx1"/>
        </a:solidFill>
        <a:latin typeface="Arial" charset="0"/>
        <a:ea typeface="+mn-ea"/>
        <a:cs typeface="Arial" charset="0"/>
      </a:defRPr>
    </a:lvl3pPr>
    <a:lvl4pPr marL="1371600" algn="l" rtl="0" fontAlgn="base">
      <a:spcBef>
        <a:spcPct val="0"/>
      </a:spcBef>
      <a:spcAft>
        <a:spcPct val="0"/>
      </a:spcAft>
      <a:defRPr sz="2800" kern="1200">
        <a:solidFill>
          <a:schemeClr val="tx1"/>
        </a:solidFill>
        <a:latin typeface="Arial" charset="0"/>
        <a:ea typeface="+mn-ea"/>
        <a:cs typeface="Arial" charset="0"/>
      </a:defRPr>
    </a:lvl4pPr>
    <a:lvl5pPr marL="1828800" algn="l" rtl="0" fontAlgn="base">
      <a:spcBef>
        <a:spcPct val="0"/>
      </a:spcBef>
      <a:spcAft>
        <a:spcPct val="0"/>
      </a:spcAft>
      <a:defRPr sz="2800" kern="1200">
        <a:solidFill>
          <a:schemeClr val="tx1"/>
        </a:solidFill>
        <a:latin typeface="Arial" charset="0"/>
        <a:ea typeface="+mn-ea"/>
        <a:cs typeface="Arial" charset="0"/>
      </a:defRPr>
    </a:lvl5pPr>
    <a:lvl6pPr marL="2286000" algn="l" defTabSz="914400" rtl="0" eaLnBrk="1" latinLnBrk="0" hangingPunct="1">
      <a:defRPr sz="2800" kern="1200">
        <a:solidFill>
          <a:schemeClr val="tx1"/>
        </a:solidFill>
        <a:latin typeface="Arial" charset="0"/>
        <a:ea typeface="+mn-ea"/>
        <a:cs typeface="Arial" charset="0"/>
      </a:defRPr>
    </a:lvl6pPr>
    <a:lvl7pPr marL="2743200" algn="l" defTabSz="914400" rtl="0" eaLnBrk="1" latinLnBrk="0" hangingPunct="1">
      <a:defRPr sz="2800" kern="1200">
        <a:solidFill>
          <a:schemeClr val="tx1"/>
        </a:solidFill>
        <a:latin typeface="Arial" charset="0"/>
        <a:ea typeface="+mn-ea"/>
        <a:cs typeface="Arial" charset="0"/>
      </a:defRPr>
    </a:lvl7pPr>
    <a:lvl8pPr marL="3200400" algn="l" defTabSz="914400" rtl="0" eaLnBrk="1" latinLnBrk="0" hangingPunct="1">
      <a:defRPr sz="2800" kern="1200">
        <a:solidFill>
          <a:schemeClr val="tx1"/>
        </a:solidFill>
        <a:latin typeface="Arial" charset="0"/>
        <a:ea typeface="+mn-ea"/>
        <a:cs typeface="Arial" charset="0"/>
      </a:defRPr>
    </a:lvl8pPr>
    <a:lvl9pPr marL="3657600" algn="l" defTabSz="914400" rtl="0" eaLnBrk="1" latinLnBrk="0" hangingPunct="1">
      <a:defRPr sz="2800" kern="1200">
        <a:solidFill>
          <a:schemeClr val="tx1"/>
        </a:solidFill>
        <a:latin typeface="Arial" charset="0"/>
        <a:ea typeface="+mn-ea"/>
        <a:cs typeface="Arial" charset="0"/>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31D"/>
    <a:srgbClr val="F2F1C0"/>
    <a:srgbClr val="C0504D"/>
    <a:srgbClr val="B2B2B2"/>
    <a:srgbClr val="FFFFFF"/>
    <a:srgbClr val="CCC1DA"/>
    <a:srgbClr val="BBE0E3"/>
    <a:srgbClr val="FFFF99"/>
    <a:srgbClr val="FFFF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77" autoAdjust="0"/>
    <p:restoredTop sz="87375" autoAdjust="0"/>
  </p:normalViewPr>
  <p:slideViewPr>
    <p:cSldViewPr>
      <p:cViewPr varScale="1">
        <p:scale>
          <a:sx n="115" d="100"/>
          <a:sy n="115" d="100"/>
        </p:scale>
        <p:origin x="-432" y="-56"/>
      </p:cViewPr>
      <p:guideLst>
        <p:guide orient="horz" pos="1620"/>
        <p:guide pos="2880"/>
      </p:guideLst>
    </p:cSldViewPr>
  </p:slideViewPr>
  <p:notesTextViewPr>
    <p:cViewPr>
      <p:scale>
        <a:sx n="100" d="100"/>
        <a:sy n="100" d="100"/>
      </p:scale>
      <p:origin x="0" y="0"/>
    </p:cViewPr>
  </p:notesTextViewPr>
  <p:sorterViewPr>
    <p:cViewPr>
      <p:scale>
        <a:sx n="75" d="100"/>
        <a:sy n="75" d="100"/>
      </p:scale>
      <p:origin x="0" y="0"/>
    </p:cViewPr>
  </p:sorterViewPr>
  <p:notesViewPr>
    <p:cSldViewPr>
      <p:cViewPr varScale="1">
        <p:scale>
          <a:sx n="54" d="100"/>
          <a:sy n="54" d="100"/>
        </p:scale>
        <p:origin x="-2574" y="-7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C2F2E05C-DC70-4FFA-82FC-2DC031184B82}" type="datetimeFigureOut">
              <a:rPr lang="de-DE" smtClean="0"/>
              <a:pPr/>
              <a:t>30.08.2021</a:t>
            </a:fld>
            <a:endParaRPr lang="de-DE"/>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F1C0D5CC-CDCA-4D21-B884-AA0508342B01}" type="slidenum">
              <a:rPr lang="de-DE" smtClean="0"/>
              <a:pPr/>
              <a:t>‹#›</a:t>
            </a:fld>
            <a:endParaRPr lang="de-DE"/>
          </a:p>
        </p:txBody>
      </p:sp>
    </p:spTree>
    <p:extLst>
      <p:ext uri="{BB962C8B-B14F-4D97-AF65-F5344CB8AC3E}">
        <p14:creationId xmlns:p14="http://schemas.microsoft.com/office/powerpoint/2010/main" val="3663832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e-DE"/>
          </a:p>
        </p:txBody>
      </p:sp>
      <p:sp>
        <p:nvSpPr>
          <p:cNvPr id="7171" name="Rectangle 3"/>
          <p:cNvSpPr>
            <a:spLocks noGrp="1" noChangeArrowheads="1"/>
          </p:cNvSpPr>
          <p:nvPr>
            <p:ph type="dt" idx="1"/>
          </p:nvPr>
        </p:nvSpPr>
        <p:spPr bwMode="auto">
          <a:xfrm>
            <a:off x="3850443"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e-DE"/>
          </a:p>
        </p:txBody>
      </p:sp>
      <p:sp>
        <p:nvSpPr>
          <p:cNvPr id="717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79768" y="4715153"/>
            <a:ext cx="5438140" cy="44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7174" name="Rectangle 6"/>
          <p:cNvSpPr>
            <a:spLocks noGrp="1" noChangeArrowheads="1"/>
          </p:cNvSpPr>
          <p:nvPr>
            <p:ph type="ftr" sz="quarter" idx="4"/>
          </p:nvPr>
        </p:nvSpPr>
        <p:spPr bwMode="auto">
          <a:xfrm>
            <a:off x="0"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e-DE"/>
          </a:p>
        </p:txBody>
      </p:sp>
      <p:sp>
        <p:nvSpPr>
          <p:cNvPr id="7175" name="Rectangle 7"/>
          <p:cNvSpPr>
            <a:spLocks noGrp="1" noChangeArrowheads="1"/>
          </p:cNvSpPr>
          <p:nvPr>
            <p:ph type="sldNum" sz="quarter" idx="5"/>
          </p:nvPr>
        </p:nvSpPr>
        <p:spPr bwMode="auto">
          <a:xfrm>
            <a:off x="3850443"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C60185F-904B-447E-B2CD-3B58A57AF8CA}" type="slidenum">
              <a:rPr lang="de-DE"/>
              <a:pPr/>
              <a:t>‹#›</a:t>
            </a:fld>
            <a:endParaRPr lang="de-DE"/>
          </a:p>
        </p:txBody>
      </p:sp>
    </p:spTree>
    <p:extLst>
      <p:ext uri="{BB962C8B-B14F-4D97-AF65-F5344CB8AC3E}">
        <p14:creationId xmlns:p14="http://schemas.microsoft.com/office/powerpoint/2010/main" val="260944067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30 </a:t>
            </a:r>
            <a:r>
              <a:rPr lang="de-DE" dirty="0" smtClean="0"/>
              <a:t>min</a:t>
            </a:r>
            <a:r>
              <a:rPr lang="de-DE" baseline="0" dirty="0" smtClean="0"/>
              <a:t> incl. disc.</a:t>
            </a:r>
            <a:endParaRPr lang="de-DE" dirty="0"/>
          </a:p>
        </p:txBody>
      </p:sp>
      <p:sp>
        <p:nvSpPr>
          <p:cNvPr id="4" name="Slide Number Placeholder 3"/>
          <p:cNvSpPr>
            <a:spLocks noGrp="1"/>
          </p:cNvSpPr>
          <p:nvPr>
            <p:ph type="sldNum" sz="quarter" idx="10"/>
          </p:nvPr>
        </p:nvSpPr>
        <p:spPr/>
        <p:txBody>
          <a:bodyPr/>
          <a:lstStyle/>
          <a:p>
            <a:fld id="{6C60185F-904B-447E-B2CD-3B58A57AF8CA}" type="slidenum">
              <a:rPr lang="de-DE" smtClean="0"/>
              <a:pPr/>
              <a:t>1</a:t>
            </a:fld>
            <a:endParaRPr lang="de-DE"/>
          </a:p>
        </p:txBody>
      </p:sp>
    </p:spTree>
    <p:extLst>
      <p:ext uri="{BB962C8B-B14F-4D97-AF65-F5344CB8AC3E}">
        <p14:creationId xmlns:p14="http://schemas.microsoft.com/office/powerpoint/2010/main" val="1087327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Smith, Karin </a:t>
            </a:r>
            <a:r>
              <a:rPr lang="en-US" dirty="0" err="1" smtClean="0"/>
              <a:t>Sim</a:t>
            </a:r>
            <a:r>
              <a:rPr lang="en-US" dirty="0" smtClean="0"/>
              <a:t>. "On integrating discourse in machine translation." </a:t>
            </a:r>
            <a:r>
              <a:rPr lang="en-US" i="1" dirty="0" smtClean="0"/>
              <a:t>Proceedings of the Third Workshop on Discourse in Machine Translation</a:t>
            </a:r>
            <a:r>
              <a:rPr lang="en-US" dirty="0" smtClean="0"/>
              <a:t>. 2017.</a:t>
            </a:r>
            <a:endParaRPr lang="de-DE" dirty="0"/>
          </a:p>
        </p:txBody>
      </p:sp>
      <p:sp>
        <p:nvSpPr>
          <p:cNvPr id="4" name="Slide Number Placeholder 3"/>
          <p:cNvSpPr>
            <a:spLocks noGrp="1"/>
          </p:cNvSpPr>
          <p:nvPr>
            <p:ph type="sldNum" sz="quarter" idx="10"/>
          </p:nvPr>
        </p:nvSpPr>
        <p:spPr/>
        <p:txBody>
          <a:bodyPr/>
          <a:lstStyle/>
          <a:p>
            <a:fld id="{6C60185F-904B-447E-B2CD-3B58A57AF8CA}" type="slidenum">
              <a:rPr lang="de-DE" smtClean="0"/>
              <a:pPr/>
              <a:t>7</a:t>
            </a:fld>
            <a:endParaRPr lang="de-DE"/>
          </a:p>
        </p:txBody>
      </p:sp>
    </p:spTree>
    <p:extLst>
      <p:ext uri="{BB962C8B-B14F-4D97-AF65-F5344CB8AC3E}">
        <p14:creationId xmlns:p14="http://schemas.microsoft.com/office/powerpoint/2010/main" val="2100853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https://www.cost.eu/actions/IS1312/</a:t>
            </a:r>
            <a:endParaRPr lang="de-DE" dirty="0"/>
          </a:p>
        </p:txBody>
      </p:sp>
      <p:sp>
        <p:nvSpPr>
          <p:cNvPr id="4" name="Slide Number Placeholder 3"/>
          <p:cNvSpPr>
            <a:spLocks noGrp="1"/>
          </p:cNvSpPr>
          <p:nvPr>
            <p:ph type="sldNum" sz="quarter" idx="10"/>
          </p:nvPr>
        </p:nvSpPr>
        <p:spPr/>
        <p:txBody>
          <a:bodyPr/>
          <a:lstStyle/>
          <a:p>
            <a:fld id="{6C60185F-904B-447E-B2CD-3B58A57AF8CA}" type="slidenum">
              <a:rPr lang="de-DE" smtClean="0"/>
              <a:pPr/>
              <a:t>13</a:t>
            </a:fld>
            <a:endParaRPr lang="de-DE"/>
          </a:p>
        </p:txBody>
      </p:sp>
    </p:spTree>
    <p:extLst>
      <p:ext uri="{BB962C8B-B14F-4D97-AF65-F5344CB8AC3E}">
        <p14:creationId xmlns:p14="http://schemas.microsoft.com/office/powerpoint/2010/main" val="133983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Most other formats required extensive preprocessing, we generally</a:t>
            </a:r>
            <a:r>
              <a:rPr lang="de-DE" baseline="0" dirty="0" smtClean="0"/>
              <a:t> converted via DimLex-XML</a:t>
            </a:r>
            <a:endParaRPr lang="de-DE" dirty="0"/>
          </a:p>
        </p:txBody>
      </p:sp>
      <p:sp>
        <p:nvSpPr>
          <p:cNvPr id="4" name="Slide Number Placeholder 3"/>
          <p:cNvSpPr>
            <a:spLocks noGrp="1"/>
          </p:cNvSpPr>
          <p:nvPr>
            <p:ph type="sldNum" sz="quarter" idx="10"/>
          </p:nvPr>
        </p:nvSpPr>
        <p:spPr/>
        <p:txBody>
          <a:bodyPr/>
          <a:lstStyle/>
          <a:p>
            <a:fld id="{6C60185F-904B-447E-B2CD-3B58A57AF8CA}" type="slidenum">
              <a:rPr lang="de-DE" smtClean="0"/>
              <a:pPr/>
              <a:t>20</a:t>
            </a:fld>
            <a:endParaRPr lang="de-DE"/>
          </a:p>
        </p:txBody>
      </p:sp>
    </p:spTree>
    <p:extLst>
      <p:ext uri="{BB962C8B-B14F-4D97-AF65-F5344CB8AC3E}">
        <p14:creationId xmlns:p14="http://schemas.microsoft.com/office/powerpoint/2010/main" val="4215924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Most other formats required extensive preprocessing, we generally</a:t>
            </a:r>
            <a:r>
              <a:rPr lang="de-DE" baseline="0" smtClean="0"/>
              <a:t> converted via DimLex-XML</a:t>
            </a:r>
            <a:endParaRPr lang="de-DE"/>
          </a:p>
        </p:txBody>
      </p:sp>
      <p:sp>
        <p:nvSpPr>
          <p:cNvPr id="4" name="Slide Number Placeholder 3"/>
          <p:cNvSpPr>
            <a:spLocks noGrp="1"/>
          </p:cNvSpPr>
          <p:nvPr>
            <p:ph type="sldNum" sz="quarter" idx="10"/>
          </p:nvPr>
        </p:nvSpPr>
        <p:spPr/>
        <p:txBody>
          <a:bodyPr/>
          <a:lstStyle/>
          <a:p>
            <a:fld id="{6C60185F-904B-447E-B2CD-3B58A57AF8CA}" type="slidenum">
              <a:rPr lang="de-DE" smtClean="0"/>
              <a:pPr/>
              <a:t>21</a:t>
            </a:fld>
            <a:endParaRPr lang="de-DE"/>
          </a:p>
        </p:txBody>
      </p:sp>
    </p:spTree>
    <p:extLst>
      <p:ext uri="{BB962C8B-B14F-4D97-AF65-F5344CB8AC3E}">
        <p14:creationId xmlns:p14="http://schemas.microsoft.com/office/powerpoint/2010/main" val="4215924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Most other formats required extensive preprocessing, we generally</a:t>
            </a:r>
            <a:r>
              <a:rPr lang="de-DE" baseline="0" smtClean="0"/>
              <a:t> converted via DimLex-XML</a:t>
            </a:r>
            <a:endParaRPr lang="de-DE"/>
          </a:p>
        </p:txBody>
      </p:sp>
      <p:sp>
        <p:nvSpPr>
          <p:cNvPr id="4" name="Slide Number Placeholder 3"/>
          <p:cNvSpPr>
            <a:spLocks noGrp="1"/>
          </p:cNvSpPr>
          <p:nvPr>
            <p:ph type="sldNum" sz="quarter" idx="10"/>
          </p:nvPr>
        </p:nvSpPr>
        <p:spPr/>
        <p:txBody>
          <a:bodyPr/>
          <a:lstStyle/>
          <a:p>
            <a:fld id="{6C60185F-904B-447E-B2CD-3B58A57AF8CA}" type="slidenum">
              <a:rPr lang="de-DE" smtClean="0"/>
              <a:pPr/>
              <a:t>22</a:t>
            </a:fld>
            <a:endParaRPr lang="de-DE"/>
          </a:p>
        </p:txBody>
      </p:sp>
    </p:spTree>
    <p:extLst>
      <p:ext uri="{BB962C8B-B14F-4D97-AF65-F5344CB8AC3E}">
        <p14:creationId xmlns:p14="http://schemas.microsoft.com/office/powerpoint/2010/main" val="4215924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Most other formats required extensive preprocessing, we generally</a:t>
            </a:r>
            <a:r>
              <a:rPr lang="de-DE" baseline="0" smtClean="0"/>
              <a:t> converted via DimLex-XML</a:t>
            </a:r>
            <a:endParaRPr lang="de-DE"/>
          </a:p>
        </p:txBody>
      </p:sp>
      <p:sp>
        <p:nvSpPr>
          <p:cNvPr id="4" name="Slide Number Placeholder 3"/>
          <p:cNvSpPr>
            <a:spLocks noGrp="1"/>
          </p:cNvSpPr>
          <p:nvPr>
            <p:ph type="sldNum" sz="quarter" idx="10"/>
          </p:nvPr>
        </p:nvSpPr>
        <p:spPr/>
        <p:txBody>
          <a:bodyPr/>
          <a:lstStyle/>
          <a:p>
            <a:fld id="{6C60185F-904B-447E-B2CD-3B58A57AF8CA}" type="slidenum">
              <a:rPr lang="de-DE" smtClean="0"/>
              <a:pPr/>
              <a:t>23</a:t>
            </a:fld>
            <a:endParaRPr lang="de-DE"/>
          </a:p>
        </p:txBody>
      </p:sp>
    </p:spTree>
    <p:extLst>
      <p:ext uri="{BB962C8B-B14F-4D97-AF65-F5344CB8AC3E}">
        <p14:creationId xmlns:p14="http://schemas.microsoft.com/office/powerpoint/2010/main" val="4215924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6C60185F-904B-447E-B2CD-3B58A57AF8CA}" type="slidenum">
              <a:rPr lang="de-DE" smtClean="0"/>
              <a:pPr/>
              <a:t>30</a:t>
            </a:fld>
            <a:endParaRPr lang="de-DE"/>
          </a:p>
        </p:txBody>
      </p:sp>
    </p:spTree>
    <p:extLst>
      <p:ext uri="{BB962C8B-B14F-4D97-AF65-F5344CB8AC3E}">
        <p14:creationId xmlns:p14="http://schemas.microsoft.com/office/powerpoint/2010/main" val="1911407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67266" name="Rectangle 2"/>
          <p:cNvSpPr>
            <a:spLocks noGrp="1" noChangeArrowheads="1"/>
          </p:cNvSpPr>
          <p:nvPr>
            <p:ph type="ctrTitle"/>
          </p:nvPr>
        </p:nvSpPr>
        <p:spPr>
          <a:xfrm>
            <a:off x="914407" y="1143000"/>
            <a:ext cx="7623175" cy="1314450"/>
          </a:xfrm>
        </p:spPr>
        <p:txBody>
          <a:bodyPr/>
          <a:lstStyle>
            <a:lvl1pPr>
              <a:defRPr sz="4600"/>
            </a:lvl1pPr>
          </a:lstStyle>
          <a:p>
            <a:pPr lvl="0"/>
            <a:r>
              <a:rPr lang="de-DE" altLang="en-US" noProof="0" smtClean="0"/>
              <a:t>Titelmasterformat durch Klicken bearbeiten</a:t>
            </a:r>
          </a:p>
        </p:txBody>
      </p:sp>
      <p:sp>
        <p:nvSpPr>
          <p:cNvPr id="267267" name="Rectangle 3"/>
          <p:cNvSpPr>
            <a:spLocks noGrp="1" noChangeArrowheads="1"/>
          </p:cNvSpPr>
          <p:nvPr>
            <p:ph type="subTitle" idx="1"/>
          </p:nvPr>
        </p:nvSpPr>
        <p:spPr>
          <a:xfrm>
            <a:off x="1828800" y="2514600"/>
            <a:ext cx="6553200" cy="1314450"/>
          </a:xfrm>
        </p:spPr>
        <p:txBody>
          <a:bodyPr/>
          <a:lstStyle>
            <a:lvl1pPr marL="0" indent="0">
              <a:buFont typeface="Wingdings" pitchFamily="2" charset="2"/>
              <a:buNone/>
              <a:defRPr sz="2800"/>
            </a:lvl1pPr>
          </a:lstStyle>
          <a:p>
            <a:pPr lvl="0"/>
            <a:r>
              <a:rPr lang="de-DE" altLang="en-US" noProof="0" smtClean="0"/>
              <a:t>Formatvorlage des Untertitelmasters durch Klicken bearbeiten</a:t>
            </a:r>
          </a:p>
        </p:txBody>
      </p:sp>
      <p:sp>
        <p:nvSpPr>
          <p:cNvPr id="267269" name="Rectangle 5"/>
          <p:cNvSpPr>
            <a:spLocks noGrp="1" noChangeArrowheads="1"/>
          </p:cNvSpPr>
          <p:nvPr>
            <p:ph type="ftr" sz="quarter" idx="3"/>
          </p:nvPr>
        </p:nvSpPr>
        <p:spPr>
          <a:xfrm>
            <a:off x="3124200" y="4682729"/>
            <a:ext cx="2895600" cy="342900"/>
          </a:xfrm>
        </p:spPr>
        <p:txBody>
          <a:bodyPr/>
          <a:lstStyle>
            <a:lvl1pPr>
              <a:defRPr/>
            </a:lvl1pPr>
          </a:lstStyle>
          <a:p>
            <a:endParaRPr lang="de-DE" altLang="en-US"/>
          </a:p>
        </p:txBody>
      </p:sp>
      <p:sp>
        <p:nvSpPr>
          <p:cNvPr id="267271" name="Freeform 7"/>
          <p:cNvSpPr>
            <a:spLocks noChangeArrowheads="1"/>
          </p:cNvSpPr>
          <p:nvPr/>
        </p:nvSpPr>
        <p:spPr bwMode="auto">
          <a:xfrm>
            <a:off x="609600" y="914400"/>
            <a:ext cx="7924800" cy="6858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67272" name="Line 8"/>
          <p:cNvSpPr>
            <a:spLocks noChangeShapeType="1"/>
          </p:cNvSpPr>
          <p:nvPr/>
        </p:nvSpPr>
        <p:spPr bwMode="auto">
          <a:xfrm>
            <a:off x="1828802" y="25146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auto">
          <a:xfrm>
            <a:off x="457200" y="195266"/>
            <a:ext cx="8229600" cy="854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Titelmasterformat durch Klicken bearbeiten</a:t>
            </a:r>
          </a:p>
        </p:txBody>
      </p:sp>
      <p:sp>
        <p:nvSpPr>
          <p:cNvPr id="8" name="Rectangle 3"/>
          <p:cNvSpPr>
            <a:spLocks noGrp="1" noChangeArrowheads="1"/>
          </p:cNvSpPr>
          <p:nvPr>
            <p:ph idx="1"/>
          </p:nvPr>
        </p:nvSpPr>
        <p:spPr bwMode="auto">
          <a:xfrm>
            <a:off x="457200" y="1200150"/>
            <a:ext cx="8229600" cy="3398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Textmasterformate durch Klicken bearbeiten</a:t>
            </a:r>
          </a:p>
          <a:p>
            <a:pPr lvl="1"/>
            <a:r>
              <a:rPr lang="de-DE" altLang="en-US" smtClean="0"/>
              <a:t>Zweite Ebene</a:t>
            </a:r>
          </a:p>
          <a:p>
            <a:pPr lvl="2"/>
            <a:r>
              <a:rPr lang="de-DE" altLang="en-US" smtClean="0"/>
              <a:t>Dritte Ebene</a:t>
            </a:r>
          </a:p>
          <a:p>
            <a:pPr lvl="3"/>
            <a:r>
              <a:rPr lang="de-DE" altLang="en-US" smtClean="0"/>
              <a:t>Vierte Ebene</a:t>
            </a:r>
          </a:p>
          <a:p>
            <a:pPr lvl="4"/>
            <a:r>
              <a:rPr lang="de-DE" altLang="en-US" smtClean="0"/>
              <a:t>Fünfte Ebene</a:t>
            </a:r>
          </a:p>
        </p:txBody>
      </p:sp>
      <p:sp>
        <p:nvSpPr>
          <p:cNvPr id="9" name="Rectangle 4"/>
          <p:cNvSpPr>
            <a:spLocks noGrp="1" noChangeArrowheads="1"/>
          </p:cNvSpPr>
          <p:nvPr>
            <p:ph type="dt" sz="half" idx="2"/>
          </p:nvPr>
        </p:nvSpPr>
        <p:spPr bwMode="auto">
          <a:xfrm>
            <a:off x="457200" y="4682729"/>
            <a:ext cx="2133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r>
              <a:rPr lang="de-DE" altLang="en-US" smtClean="0"/>
              <a:t>2018-06-13</a:t>
            </a:r>
            <a:endParaRPr lang="de-DE" altLang="en-US"/>
          </a:p>
        </p:txBody>
      </p:sp>
      <p:sp>
        <p:nvSpPr>
          <p:cNvPr id="10" name="Rectangle 5"/>
          <p:cNvSpPr>
            <a:spLocks noGrp="1" noChangeArrowheads="1"/>
          </p:cNvSpPr>
          <p:nvPr>
            <p:ph type="ftr" sz="quarter" idx="3"/>
          </p:nvPr>
        </p:nvSpPr>
        <p:spPr bwMode="auto">
          <a:xfrm>
            <a:off x="3124200" y="4686300"/>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de-DE" altLang="en-US"/>
          </a:p>
        </p:txBody>
      </p:sp>
      <p:sp>
        <p:nvSpPr>
          <p:cNvPr id="12" name="Freeform 7"/>
          <p:cNvSpPr>
            <a:spLocks noChangeArrowheads="1"/>
          </p:cNvSpPr>
          <p:nvPr userDrawn="1"/>
        </p:nvSpPr>
        <p:spPr bwMode="auto">
          <a:xfrm>
            <a:off x="381000" y="171450"/>
            <a:ext cx="8229600" cy="4572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4" name="Rectangle 6"/>
          <p:cNvSpPr>
            <a:spLocks noGrp="1" noChangeArrowheads="1"/>
          </p:cNvSpPr>
          <p:nvPr>
            <p:ph type="sldNum" sz="quarter" idx="4"/>
          </p:nvPr>
        </p:nvSpPr>
        <p:spPr bwMode="auto">
          <a:xfrm>
            <a:off x="7021513" y="4800600"/>
            <a:ext cx="2133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2"/>
                </a:solidFill>
                <a:latin typeface="Garamond" pitchFamily="18" charset="0"/>
              </a:defRPr>
            </a:lvl1pPr>
          </a:lstStyle>
          <a:p>
            <a:fld id="{DF4DF032-40E7-4198-BBCB-DA8E7ED0C5DD}" type="slidenum">
              <a:rPr lang="de-DE" altLang="en-US" smtClean="0"/>
              <a:pPr/>
              <a:t>‹#›</a:t>
            </a:fld>
            <a:endParaRPr lang="de-DE" altLang="en-US" dirty="0"/>
          </a:p>
        </p:txBody>
      </p:sp>
    </p:spTree>
    <p:extLst>
      <p:ext uri="{BB962C8B-B14F-4D97-AF65-F5344CB8AC3E}">
        <p14:creationId xmlns:p14="http://schemas.microsoft.com/office/powerpoint/2010/main" val="19636172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descr="http://user.uni-frankfurt.de/~s1239595/tmp/Goethe-Logo/Kompakt%20RGB.gif"/>
          <p:cNvPicPr>
            <a:picLocks noChangeAspect="1" noChangeArrowheads="1"/>
          </p:cNvPicPr>
          <p:nvPr userDrawn="1"/>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4932363" y="2319340"/>
            <a:ext cx="4184650"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hteck 10"/>
          <p:cNvSpPr/>
          <p:nvPr userDrawn="1"/>
        </p:nvSpPr>
        <p:spPr>
          <a:xfrm>
            <a:off x="4805363" y="2031207"/>
            <a:ext cx="4311650" cy="3112294"/>
          </a:xfrm>
          <a:prstGeom prst="rect">
            <a:avLst/>
          </a:prstGeom>
          <a:gradFill>
            <a:gsLst>
              <a:gs pos="0">
                <a:schemeClr val="bg1">
                  <a:alpha val="0"/>
                </a:schemeClr>
              </a:gs>
              <a:gs pos="53000">
                <a:schemeClr val="bg1">
                  <a:alpha val="85000"/>
                </a:schemeClr>
              </a:gs>
            </a:gsLst>
            <a:path path="rect">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66242" name="Rectangle 2"/>
          <p:cNvSpPr>
            <a:spLocks noGrp="1" noChangeArrowheads="1"/>
          </p:cNvSpPr>
          <p:nvPr>
            <p:ph type="title"/>
          </p:nvPr>
        </p:nvSpPr>
        <p:spPr bwMode="auto">
          <a:xfrm>
            <a:off x="457200" y="195266"/>
            <a:ext cx="8229600" cy="854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dirty="0" smtClean="0"/>
              <a:t>Titelmasterformat durch Klicken bearbeiten</a:t>
            </a:r>
          </a:p>
        </p:txBody>
      </p:sp>
      <p:sp>
        <p:nvSpPr>
          <p:cNvPr id="266243" name="Rectangle 3"/>
          <p:cNvSpPr>
            <a:spLocks noGrp="1" noChangeArrowheads="1"/>
          </p:cNvSpPr>
          <p:nvPr>
            <p:ph type="body" idx="1"/>
          </p:nvPr>
        </p:nvSpPr>
        <p:spPr bwMode="auto">
          <a:xfrm>
            <a:off x="457200" y="1200150"/>
            <a:ext cx="8229600" cy="3398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dirty="0" smtClean="0"/>
              <a:t>Textmasterformate durch Klicken bearbeiten</a:t>
            </a:r>
          </a:p>
          <a:p>
            <a:pPr lvl="1"/>
            <a:r>
              <a:rPr lang="de-DE" altLang="en-US" dirty="0" smtClean="0"/>
              <a:t>Zweite Ebene</a:t>
            </a:r>
          </a:p>
          <a:p>
            <a:pPr lvl="2"/>
            <a:r>
              <a:rPr lang="de-DE" altLang="en-US" dirty="0" smtClean="0"/>
              <a:t>Dritte Ebene</a:t>
            </a:r>
          </a:p>
          <a:p>
            <a:pPr lvl="3"/>
            <a:r>
              <a:rPr lang="de-DE" altLang="en-US" dirty="0" smtClean="0"/>
              <a:t>Vierte Ebene</a:t>
            </a:r>
          </a:p>
          <a:p>
            <a:pPr lvl="4"/>
            <a:r>
              <a:rPr lang="de-DE" altLang="en-US" dirty="0" smtClean="0"/>
              <a:t>Fünfte Ebene</a:t>
            </a:r>
          </a:p>
        </p:txBody>
      </p:sp>
      <p:sp>
        <p:nvSpPr>
          <p:cNvPr id="266245" name="Rectangle 5"/>
          <p:cNvSpPr>
            <a:spLocks noGrp="1" noChangeArrowheads="1"/>
          </p:cNvSpPr>
          <p:nvPr>
            <p:ph type="ftr" sz="quarter" idx="3"/>
          </p:nvPr>
        </p:nvSpPr>
        <p:spPr bwMode="auto">
          <a:xfrm>
            <a:off x="3124200" y="4686300"/>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de-DE" altLang="en-US"/>
          </a:p>
        </p:txBody>
      </p:sp>
      <p:sp>
        <p:nvSpPr>
          <p:cNvPr id="266246" name="Rectangle 6"/>
          <p:cNvSpPr>
            <a:spLocks noGrp="1" noChangeArrowheads="1"/>
          </p:cNvSpPr>
          <p:nvPr>
            <p:ph type="sldNum" sz="quarter" idx="4"/>
          </p:nvPr>
        </p:nvSpPr>
        <p:spPr bwMode="auto">
          <a:xfrm>
            <a:off x="7021513" y="4800600"/>
            <a:ext cx="2133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2"/>
                </a:solidFill>
                <a:latin typeface="Garamond" pitchFamily="18" charset="0"/>
              </a:defRPr>
            </a:lvl1pPr>
          </a:lstStyle>
          <a:p>
            <a:fld id="{DF4DF032-40E7-4198-BBCB-DA8E7ED0C5DD}" type="slidenum">
              <a:rPr lang="de-DE" altLang="en-US" smtClean="0"/>
              <a:pPr/>
              <a:t>‹#›</a:t>
            </a:fld>
            <a:endParaRPr lang="de-DE" altLang="en-US"/>
          </a:p>
        </p:txBody>
      </p:sp>
      <p:sp>
        <p:nvSpPr>
          <p:cNvPr id="266247" name="Freeform 7"/>
          <p:cNvSpPr>
            <a:spLocks noChangeArrowheads="1"/>
          </p:cNvSpPr>
          <p:nvPr/>
        </p:nvSpPr>
        <p:spPr bwMode="auto">
          <a:xfrm>
            <a:off x="381000" y="171450"/>
            <a:ext cx="8229600" cy="4572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timing>
    <p:tnLst>
      <p:par>
        <p:cTn id="1" dur="indefinite" restart="never" nodeType="tmRoot"/>
      </p:par>
    </p:tnLst>
  </p:timing>
  <p:hf hdr="0" ftr="0" dt="0"/>
  <p:txStyles>
    <p:titleStyle>
      <a:lvl1pPr algn="l" rtl="0" fontAlgn="base">
        <a:spcBef>
          <a:spcPct val="0"/>
        </a:spcBef>
        <a:spcAft>
          <a:spcPct val="0"/>
        </a:spcAft>
        <a:defRPr sz="2800" b="1">
          <a:solidFill>
            <a:schemeClr val="bg2">
              <a:lumMod val="25000"/>
            </a:schemeClr>
          </a:solidFill>
          <a:latin typeface="Gill Sans MT" pitchFamily="34" charset="0"/>
          <a:ea typeface="+mj-ea"/>
          <a:cs typeface="+mj-cs"/>
        </a:defRPr>
      </a:lvl1pPr>
      <a:lvl2pPr algn="l" rtl="0" fontAlgn="base">
        <a:spcBef>
          <a:spcPct val="0"/>
        </a:spcBef>
        <a:spcAft>
          <a:spcPct val="0"/>
        </a:spcAft>
        <a:defRPr sz="3800">
          <a:solidFill>
            <a:schemeClr val="tx2"/>
          </a:solidFill>
          <a:latin typeface="Tahoma" pitchFamily="34" charset="0"/>
          <a:cs typeface="Arial" charset="0"/>
        </a:defRPr>
      </a:lvl2pPr>
      <a:lvl3pPr algn="l" rtl="0" fontAlgn="base">
        <a:spcBef>
          <a:spcPct val="0"/>
        </a:spcBef>
        <a:spcAft>
          <a:spcPct val="0"/>
        </a:spcAft>
        <a:defRPr sz="3800">
          <a:solidFill>
            <a:schemeClr val="tx2"/>
          </a:solidFill>
          <a:latin typeface="Tahoma" pitchFamily="34" charset="0"/>
          <a:cs typeface="Arial" charset="0"/>
        </a:defRPr>
      </a:lvl3pPr>
      <a:lvl4pPr algn="l" rtl="0" fontAlgn="base">
        <a:spcBef>
          <a:spcPct val="0"/>
        </a:spcBef>
        <a:spcAft>
          <a:spcPct val="0"/>
        </a:spcAft>
        <a:defRPr sz="3800">
          <a:solidFill>
            <a:schemeClr val="tx2"/>
          </a:solidFill>
          <a:latin typeface="Tahoma" pitchFamily="34" charset="0"/>
          <a:cs typeface="Arial" charset="0"/>
        </a:defRPr>
      </a:lvl4pPr>
      <a:lvl5pPr algn="l" rtl="0" fontAlgn="base">
        <a:spcBef>
          <a:spcPct val="0"/>
        </a:spcBef>
        <a:spcAft>
          <a:spcPct val="0"/>
        </a:spcAft>
        <a:defRPr sz="3800">
          <a:solidFill>
            <a:schemeClr val="tx2"/>
          </a:solidFill>
          <a:latin typeface="Tahoma" pitchFamily="34" charset="0"/>
          <a:cs typeface="Arial" charset="0"/>
        </a:defRPr>
      </a:lvl5pPr>
      <a:lvl6pPr marL="457200" algn="l" rtl="0" fontAlgn="base">
        <a:spcBef>
          <a:spcPct val="0"/>
        </a:spcBef>
        <a:spcAft>
          <a:spcPct val="0"/>
        </a:spcAft>
        <a:defRPr sz="3800">
          <a:solidFill>
            <a:schemeClr val="tx2"/>
          </a:solidFill>
          <a:latin typeface="Tahoma" pitchFamily="34" charset="0"/>
          <a:cs typeface="Arial" charset="0"/>
        </a:defRPr>
      </a:lvl6pPr>
      <a:lvl7pPr marL="914400" algn="l" rtl="0" fontAlgn="base">
        <a:spcBef>
          <a:spcPct val="0"/>
        </a:spcBef>
        <a:spcAft>
          <a:spcPct val="0"/>
        </a:spcAft>
        <a:defRPr sz="3800">
          <a:solidFill>
            <a:schemeClr val="tx2"/>
          </a:solidFill>
          <a:latin typeface="Tahoma" pitchFamily="34" charset="0"/>
          <a:cs typeface="Arial" charset="0"/>
        </a:defRPr>
      </a:lvl7pPr>
      <a:lvl8pPr marL="1371600" algn="l" rtl="0" fontAlgn="base">
        <a:spcBef>
          <a:spcPct val="0"/>
        </a:spcBef>
        <a:spcAft>
          <a:spcPct val="0"/>
        </a:spcAft>
        <a:defRPr sz="3800">
          <a:solidFill>
            <a:schemeClr val="tx2"/>
          </a:solidFill>
          <a:latin typeface="Tahoma" pitchFamily="34" charset="0"/>
          <a:cs typeface="Arial" charset="0"/>
        </a:defRPr>
      </a:lvl8pPr>
      <a:lvl9pPr marL="1828800" algn="l" rtl="0" fontAlgn="base">
        <a:spcBef>
          <a:spcPct val="0"/>
        </a:spcBef>
        <a:spcAft>
          <a:spcPct val="0"/>
        </a:spcAft>
        <a:defRPr sz="3800">
          <a:solidFill>
            <a:schemeClr val="tx2"/>
          </a:solidFill>
          <a:latin typeface="Tahoma" pitchFamily="34" charset="0"/>
          <a:cs typeface="Arial" charset="0"/>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discourse-lab/dimle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s://github.com/acoli-repo/rdf4discourse"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acoli-repo/rdf4discourse"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33400" y="971550"/>
            <a:ext cx="8382000" cy="1314450"/>
          </a:xfrm>
        </p:spPr>
        <p:txBody>
          <a:bodyPr/>
          <a:lstStyle/>
          <a:p>
            <a:pPr algn="ctr"/>
            <a:r>
              <a:rPr lang="de-DE" sz="4800" dirty="0" smtClean="0"/>
              <a:t>Linking Discourse Marker Inventories</a:t>
            </a:r>
            <a:r>
              <a:rPr lang="de-DE" sz="4800" dirty="0"/>
              <a:t/>
            </a:r>
            <a:br>
              <a:rPr lang="de-DE" sz="4800" dirty="0"/>
            </a:br>
            <a:endParaRPr lang="de-DE" sz="2800" dirty="0"/>
          </a:p>
        </p:txBody>
      </p:sp>
      <p:sp>
        <p:nvSpPr>
          <p:cNvPr id="3" name="Untertitel 2"/>
          <p:cNvSpPr>
            <a:spLocks noGrp="1"/>
          </p:cNvSpPr>
          <p:nvPr>
            <p:ph type="subTitle" idx="1"/>
          </p:nvPr>
        </p:nvSpPr>
        <p:spPr>
          <a:xfrm>
            <a:off x="196217" y="2495550"/>
            <a:ext cx="8751579" cy="1314450"/>
          </a:xfrm>
        </p:spPr>
        <p:txBody>
          <a:bodyPr/>
          <a:lstStyle/>
          <a:p>
            <a:pPr algn="ctr"/>
            <a:r>
              <a:rPr lang="en-US" sz="2400" dirty="0" smtClean="0">
                <a:solidFill>
                  <a:schemeClr val="tx2"/>
                </a:solidFill>
              </a:rPr>
              <a:t>Christian </a:t>
            </a:r>
            <a:r>
              <a:rPr lang="en-US" sz="2400" dirty="0" err="1" smtClean="0">
                <a:solidFill>
                  <a:schemeClr val="tx2"/>
                </a:solidFill>
              </a:rPr>
              <a:t>Chiarcos</a:t>
            </a:r>
            <a:r>
              <a:rPr lang="en-US" sz="2400" dirty="0" smtClean="0">
                <a:solidFill>
                  <a:schemeClr val="tx2"/>
                </a:solidFill>
              </a:rPr>
              <a:t> &amp; Max </a:t>
            </a:r>
            <a:r>
              <a:rPr lang="en-US" sz="2400" dirty="0" err="1" smtClean="0">
                <a:solidFill>
                  <a:schemeClr val="tx2"/>
                </a:solidFill>
              </a:rPr>
              <a:t>Ionov</a:t>
            </a:r>
            <a:endParaRPr lang="en-US" sz="2400" dirty="0" smtClean="0">
              <a:solidFill>
                <a:schemeClr val="tx2"/>
              </a:solidFill>
            </a:endParaRPr>
          </a:p>
          <a:p>
            <a:pPr algn="ctr"/>
            <a:r>
              <a:rPr lang="en-US" sz="2400" dirty="0" smtClean="0">
                <a:solidFill>
                  <a:schemeClr val="tx2"/>
                </a:solidFill>
              </a:rPr>
              <a:t>Applied Computational </a:t>
            </a:r>
            <a:r>
              <a:rPr lang="en-US" sz="2400" dirty="0" smtClean="0">
                <a:solidFill>
                  <a:schemeClr val="tx2"/>
                </a:solidFill>
              </a:rPr>
              <a:t>Linguistics (</a:t>
            </a:r>
            <a:r>
              <a:rPr lang="en-US" sz="2400" dirty="0" err="1" smtClean="0">
                <a:solidFill>
                  <a:schemeClr val="tx2"/>
                </a:solidFill>
              </a:rPr>
              <a:t>ACoLi</a:t>
            </a:r>
            <a:r>
              <a:rPr lang="en-US" sz="2400" dirty="0" smtClean="0">
                <a:solidFill>
                  <a:schemeClr val="tx2"/>
                </a:solidFill>
              </a:rPr>
              <a:t>)</a:t>
            </a:r>
          </a:p>
          <a:p>
            <a:pPr algn="ctr"/>
            <a:r>
              <a:rPr lang="en-US" sz="2400" dirty="0" smtClean="0">
                <a:solidFill>
                  <a:schemeClr val="tx2"/>
                </a:solidFill>
              </a:rPr>
              <a:t>chiarcos@informatik.uni-frankfurt.de </a:t>
            </a:r>
          </a:p>
        </p:txBody>
      </p:sp>
      <p:sp>
        <p:nvSpPr>
          <p:cNvPr id="4" name="TextBox 3"/>
          <p:cNvSpPr txBox="1"/>
          <p:nvPr/>
        </p:nvSpPr>
        <p:spPr>
          <a:xfrm>
            <a:off x="4727413" y="0"/>
            <a:ext cx="4416594" cy="369332"/>
          </a:xfrm>
          <a:prstGeom prst="rect">
            <a:avLst/>
          </a:prstGeom>
          <a:noFill/>
        </p:spPr>
        <p:txBody>
          <a:bodyPr wrap="none" rtlCol="0">
            <a:spAutoFit/>
          </a:bodyPr>
          <a:lstStyle/>
          <a:p>
            <a:pPr algn="r"/>
            <a:r>
              <a:rPr lang="de-DE" sz="1800" dirty="0" smtClean="0"/>
              <a:t>LDK-2021, Zaragoza, Spain, Sep </a:t>
            </a:r>
            <a:r>
              <a:rPr lang="de-DE" sz="1800" dirty="0" smtClean="0"/>
              <a:t>2, </a:t>
            </a:r>
            <a:r>
              <a:rPr lang="de-DE" sz="1800" dirty="0" smtClean="0"/>
              <a:t>2021</a:t>
            </a:r>
          </a:p>
        </p:txBody>
      </p:sp>
      <p:pic>
        <p:nvPicPr>
          <p:cNvPr id="7" name="Picture 2" descr="http://www.acoli.informatik.uni-frankfurt.de/images/path4314.png"/>
          <p:cNvPicPr>
            <a:picLocks noChangeAspect="1" noChangeArrowheads="1"/>
          </p:cNvPicPr>
          <p:nvPr/>
        </p:nvPicPr>
        <p:blipFill rotWithShape="1">
          <a:blip r:embed="rId3">
            <a:clrChange>
              <a:clrFrom>
                <a:srgbClr val="FDFDFD"/>
              </a:clrFrom>
              <a:clrTo>
                <a:srgbClr val="FDFDFD">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b="9066"/>
          <a:stretch/>
        </p:blipFill>
        <p:spPr bwMode="auto">
          <a:xfrm>
            <a:off x="76200" y="3028950"/>
            <a:ext cx="3127126" cy="21018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user.uni-frankfurt.de/~s1239595/tmp/Goethe-Logo/logo_universitaet_neu_trans.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8245" y="4050603"/>
            <a:ext cx="1881147" cy="1035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http://www.acoli.informatik.uni-frankfurt.de/images/liod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91400" y="3828607"/>
            <a:ext cx="1600200" cy="1257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90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Goals: Consolidation and Integration</a:t>
            </a:r>
            <a:endParaRPr lang="de-DE" dirty="0"/>
          </a:p>
        </p:txBody>
      </p:sp>
      <p:sp>
        <p:nvSpPr>
          <p:cNvPr id="3" name="Content Placeholder 2"/>
          <p:cNvSpPr>
            <a:spLocks noGrp="1"/>
          </p:cNvSpPr>
          <p:nvPr>
            <p:ph idx="1"/>
          </p:nvPr>
        </p:nvSpPr>
        <p:spPr/>
        <p:txBody>
          <a:bodyPr/>
          <a:lstStyle/>
          <a:p>
            <a:r>
              <a:rPr lang="de-DE" dirty="0" smtClean="0"/>
              <a:t>across languages</a:t>
            </a:r>
          </a:p>
          <a:p>
            <a:pPr lvl="1"/>
            <a:r>
              <a:rPr lang="de-DE" dirty="0" smtClean="0"/>
              <a:t>link discourse relation inventories</a:t>
            </a:r>
          </a:p>
          <a:p>
            <a:r>
              <a:rPr lang="de-DE" dirty="0" smtClean="0"/>
              <a:t>across frameworks</a:t>
            </a:r>
          </a:p>
          <a:p>
            <a:pPr lvl="1"/>
            <a:r>
              <a:rPr lang="de-DE" dirty="0" smtClean="0"/>
              <a:t>RST, PDTB, etc.</a:t>
            </a:r>
          </a:p>
          <a:p>
            <a:r>
              <a:rPr lang="de-DE" dirty="0" smtClean="0"/>
              <a:t>across formats</a:t>
            </a:r>
          </a:p>
          <a:p>
            <a:pPr lvl="1"/>
            <a:r>
              <a:rPr lang="de-DE" dirty="0" smtClean="0"/>
              <a:t>various CSV, XML and special-purpose formats</a:t>
            </a:r>
          </a:p>
          <a:p>
            <a:r>
              <a:rPr lang="de-DE" dirty="0" smtClean="0"/>
              <a:t>machine-readable semantics</a:t>
            </a:r>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10</a:t>
            </a:fld>
            <a:endParaRPr lang="de-DE" altLang="en-US" dirty="0"/>
          </a:p>
        </p:txBody>
      </p:sp>
    </p:spTree>
    <p:extLst>
      <p:ext uri="{BB962C8B-B14F-4D97-AF65-F5344CB8AC3E}">
        <p14:creationId xmlns:p14="http://schemas.microsoft.com/office/powerpoint/2010/main" val="2672202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Related Research: Framework-specific</a:t>
            </a:r>
            <a:endParaRPr lang="de-DE" dirty="0"/>
          </a:p>
        </p:txBody>
      </p:sp>
      <p:sp>
        <p:nvSpPr>
          <p:cNvPr id="3" name="Content Placeholder 2"/>
          <p:cNvSpPr>
            <a:spLocks noGrp="1"/>
          </p:cNvSpPr>
          <p:nvPr>
            <p:ph idx="1"/>
          </p:nvPr>
        </p:nvSpPr>
        <p:spPr/>
        <p:txBody>
          <a:bodyPr/>
          <a:lstStyle/>
          <a:p>
            <a:r>
              <a:rPr lang="de-DE" dirty="0" smtClean="0"/>
              <a:t>RST</a:t>
            </a:r>
          </a:p>
          <a:p>
            <a:pPr lvl="1"/>
            <a:r>
              <a:rPr lang="de-DE" dirty="0" smtClean="0"/>
              <a:t>originally for English</a:t>
            </a:r>
          </a:p>
          <a:p>
            <a:pPr lvl="1"/>
            <a:r>
              <a:rPr lang="de-DE" dirty="0" smtClean="0"/>
              <a:t>adaptations of RST to other languages</a:t>
            </a:r>
          </a:p>
          <a:p>
            <a:r>
              <a:rPr lang="de-DE" dirty="0" smtClean="0"/>
              <a:t>PDTB</a:t>
            </a:r>
          </a:p>
          <a:p>
            <a:pPr lvl="1"/>
            <a:r>
              <a:rPr lang="de-DE" dirty="0" smtClean="0"/>
              <a:t>originally for English</a:t>
            </a:r>
          </a:p>
          <a:p>
            <a:pPr lvl="1"/>
            <a:r>
              <a:rPr lang="de-DE" dirty="0" smtClean="0"/>
              <a:t>adaptations of PDTB to other languages</a:t>
            </a:r>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11</a:t>
            </a:fld>
            <a:endParaRPr lang="de-DE" altLang="en-US" dirty="0"/>
          </a:p>
        </p:txBody>
      </p:sp>
    </p:spTree>
    <p:extLst>
      <p:ext uri="{BB962C8B-B14F-4D97-AF65-F5344CB8AC3E}">
        <p14:creationId xmlns:p14="http://schemas.microsoft.com/office/powerpoint/2010/main" val="1675026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Related Research: Across Frameworks</a:t>
            </a:r>
            <a:endParaRPr lang="de-DE" dirty="0"/>
          </a:p>
        </p:txBody>
      </p:sp>
      <p:sp>
        <p:nvSpPr>
          <p:cNvPr id="3" name="Content Placeholder 2"/>
          <p:cNvSpPr>
            <a:spLocks noGrp="1"/>
          </p:cNvSpPr>
          <p:nvPr>
            <p:ph idx="1"/>
          </p:nvPr>
        </p:nvSpPr>
        <p:spPr/>
        <p:txBody>
          <a:bodyPr/>
          <a:lstStyle/>
          <a:p>
            <a:r>
              <a:rPr lang="de-DE" sz="2800" dirty="0" smtClean="0"/>
              <a:t>CCR</a:t>
            </a:r>
            <a:endParaRPr lang="de-DE" sz="2800" dirty="0"/>
          </a:p>
          <a:p>
            <a:pPr lvl="1"/>
            <a:r>
              <a:rPr lang="de-DE" sz="2400" dirty="0" smtClean="0"/>
              <a:t>generalization over discourse theories</a:t>
            </a:r>
          </a:p>
          <a:p>
            <a:pPr lvl="1"/>
            <a:r>
              <a:rPr lang="de-DE" sz="2400" dirty="0" smtClean="0"/>
              <a:t>reduction to four primary dimensions</a:t>
            </a:r>
          </a:p>
          <a:p>
            <a:pPr lvl="2"/>
            <a:r>
              <a:rPr lang="de-DE" sz="2000" dirty="0" smtClean="0"/>
              <a:t>generalizes over different theories, with loss of detail</a:t>
            </a:r>
            <a:endParaRPr lang="de-DE" sz="2000" dirty="0"/>
          </a:p>
          <a:p>
            <a:pPr lvl="2"/>
            <a:r>
              <a:rPr lang="de-DE" sz="2000" dirty="0" smtClean="0"/>
              <a:t>limited native data</a:t>
            </a:r>
          </a:p>
          <a:p>
            <a:r>
              <a:rPr lang="de-DE" sz="2800" dirty="0" smtClean="0"/>
              <a:t>ISO SemAF</a:t>
            </a:r>
          </a:p>
          <a:p>
            <a:pPr lvl="1"/>
            <a:r>
              <a:rPr lang="de-DE" sz="2400" dirty="0" smtClean="0"/>
              <a:t>generalization over theories and annotation frameworks</a:t>
            </a:r>
          </a:p>
          <a:p>
            <a:pPr lvl="2"/>
            <a:r>
              <a:rPr lang="de-DE" sz="2000" dirty="0" smtClean="0"/>
              <a:t>n:m mappings with other frameworks, some loss of detail</a:t>
            </a:r>
          </a:p>
          <a:p>
            <a:pPr lvl="2"/>
            <a:r>
              <a:rPr lang="de-DE" sz="2000" dirty="0" smtClean="0"/>
              <a:t>limited native data </a:t>
            </a:r>
            <a:endParaRPr lang="de-DE" sz="2000" dirty="0"/>
          </a:p>
          <a:p>
            <a:endParaRPr lang="de-DE" sz="2800"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12</a:t>
            </a:fld>
            <a:endParaRPr lang="de-DE" altLang="en-US" dirty="0"/>
          </a:p>
        </p:txBody>
      </p:sp>
    </p:spTree>
    <p:extLst>
      <p:ext uri="{BB962C8B-B14F-4D97-AF65-F5344CB8AC3E}">
        <p14:creationId xmlns:p14="http://schemas.microsoft.com/office/powerpoint/2010/main" val="1766230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Related Research: Across Languages</a:t>
            </a:r>
            <a:endParaRPr lang="de-DE" dirty="0"/>
          </a:p>
        </p:txBody>
      </p:sp>
      <p:sp>
        <p:nvSpPr>
          <p:cNvPr id="3" name="Content Placeholder 2"/>
          <p:cNvSpPr>
            <a:spLocks noGrp="1"/>
          </p:cNvSpPr>
          <p:nvPr>
            <p:ph idx="1"/>
          </p:nvPr>
        </p:nvSpPr>
        <p:spPr/>
        <p:txBody>
          <a:bodyPr/>
          <a:lstStyle/>
          <a:p>
            <a:r>
              <a:rPr lang="de-DE" dirty="0" smtClean="0"/>
              <a:t>TextLink</a:t>
            </a:r>
          </a:p>
          <a:p>
            <a:pPr lvl="1"/>
            <a:r>
              <a:rPr lang="de-DE" dirty="0" smtClean="0"/>
              <a:t>Cost Action </a:t>
            </a:r>
            <a:r>
              <a:rPr lang="de-DE" i="1" dirty="0" smtClean="0"/>
              <a:t>Structuring Discourse in Multilingual Europe </a:t>
            </a:r>
            <a:r>
              <a:rPr lang="de-DE" dirty="0" smtClean="0"/>
              <a:t>(2014-2018)</a:t>
            </a:r>
          </a:p>
          <a:p>
            <a:pPr lvl="1"/>
            <a:r>
              <a:rPr lang="de-DE" dirty="0" smtClean="0"/>
              <a:t>multilingual discourse marker inventories</a:t>
            </a:r>
          </a:p>
          <a:p>
            <a:pPr lvl="2"/>
            <a:r>
              <a:rPr lang="de-DE" dirty="0" smtClean="0"/>
              <a:t>(mostly) providing PDTB relations as senses</a:t>
            </a:r>
          </a:p>
          <a:p>
            <a:pPr lvl="2"/>
            <a:r>
              <a:rPr lang="de-DE" dirty="0" smtClean="0"/>
              <a:t>(mostly) following a consistent XML format (DimLex, Stede &amp; Umbach 1998)</a:t>
            </a:r>
          </a:p>
          <a:p>
            <a:pPr lvl="1"/>
            <a:r>
              <a:rPr lang="de-DE" dirty="0"/>
              <a:t>http://connective-lex.info</a:t>
            </a:r>
            <a:r>
              <a:rPr lang="de-DE" dirty="0" smtClean="0"/>
              <a:t>/ </a:t>
            </a:r>
            <a:endParaRPr lang="de-DE"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13</a:t>
            </a:fld>
            <a:endParaRPr lang="de-DE" altLang="en-US" dirty="0"/>
          </a:p>
        </p:txBody>
      </p:sp>
    </p:spTree>
    <p:extLst>
      <p:ext uri="{BB962C8B-B14F-4D97-AF65-F5344CB8AC3E}">
        <p14:creationId xmlns:p14="http://schemas.microsoft.com/office/powerpoint/2010/main" val="2787926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Beyond TextLink: We Aim to Improve</a:t>
            </a:r>
            <a:endParaRPr lang="de-DE" dirty="0"/>
          </a:p>
        </p:txBody>
      </p:sp>
      <p:sp>
        <p:nvSpPr>
          <p:cNvPr id="3" name="Content Placeholder 2"/>
          <p:cNvSpPr>
            <a:spLocks noGrp="1"/>
          </p:cNvSpPr>
          <p:nvPr>
            <p:ph idx="1"/>
          </p:nvPr>
        </p:nvSpPr>
        <p:spPr>
          <a:xfrm>
            <a:off x="457200" y="1047750"/>
            <a:ext cx="8229600" cy="3398044"/>
          </a:xfrm>
        </p:spPr>
        <p:txBody>
          <a:bodyPr/>
          <a:lstStyle/>
          <a:p>
            <a:r>
              <a:rPr lang="de-DE" dirty="0" smtClean="0"/>
              <a:t>coverage</a:t>
            </a:r>
          </a:p>
          <a:p>
            <a:pPr lvl="1"/>
            <a:r>
              <a:rPr lang="de-DE" dirty="0" smtClean="0"/>
              <a:t>extend the range of languages and resources</a:t>
            </a:r>
          </a:p>
          <a:p>
            <a:r>
              <a:rPr lang="de-DE" dirty="0" smtClean="0"/>
              <a:t>semantics</a:t>
            </a:r>
          </a:p>
          <a:p>
            <a:pPr lvl="1"/>
            <a:r>
              <a:rPr lang="de-DE" dirty="0" smtClean="0"/>
              <a:t>provide machine-readable semantics</a:t>
            </a:r>
          </a:p>
          <a:p>
            <a:pPr lvl="1"/>
            <a:r>
              <a:rPr lang="de-DE" dirty="0" smtClean="0"/>
              <a:t>preserve </a:t>
            </a:r>
            <a:r>
              <a:rPr lang="de-DE" dirty="0"/>
              <a:t>the original sense </a:t>
            </a:r>
            <a:r>
              <a:rPr lang="de-DE" dirty="0" smtClean="0"/>
              <a:t>definitions</a:t>
            </a:r>
            <a:endParaRPr lang="de-DE" dirty="0"/>
          </a:p>
          <a:p>
            <a:r>
              <a:rPr lang="de-DE" dirty="0" smtClean="0"/>
              <a:t>usability</a:t>
            </a:r>
          </a:p>
          <a:p>
            <a:pPr lvl="1"/>
            <a:r>
              <a:rPr lang="de-DE" dirty="0" smtClean="0"/>
              <a:t>enable </a:t>
            </a:r>
            <a:r>
              <a:rPr lang="de-DE" dirty="0"/>
              <a:t>cross-framework </a:t>
            </a:r>
            <a:r>
              <a:rPr lang="de-DE" dirty="0" smtClean="0"/>
              <a:t>comparison and search</a:t>
            </a:r>
            <a:endParaRPr lang="de-DE" dirty="0"/>
          </a:p>
          <a:p>
            <a:pPr lvl="1"/>
            <a:r>
              <a:rPr lang="de-DE" dirty="0" smtClean="0"/>
              <a:t>link and query across languages</a:t>
            </a:r>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14</a:t>
            </a:fld>
            <a:endParaRPr lang="de-DE" altLang="en-US" dirty="0"/>
          </a:p>
        </p:txBody>
      </p:sp>
    </p:spTree>
    <p:extLst>
      <p:ext uri="{BB962C8B-B14F-4D97-AF65-F5344CB8AC3E}">
        <p14:creationId xmlns:p14="http://schemas.microsoft.com/office/powerpoint/2010/main" val="3696297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Beyond TextLink</a:t>
            </a:r>
            <a:endParaRPr lang="de-DE" dirty="0"/>
          </a:p>
        </p:txBody>
      </p:sp>
      <p:sp>
        <p:nvSpPr>
          <p:cNvPr id="3" name="Content Placeholder 2"/>
          <p:cNvSpPr>
            <a:spLocks noGrp="1"/>
          </p:cNvSpPr>
          <p:nvPr>
            <p:ph idx="1"/>
          </p:nvPr>
        </p:nvSpPr>
        <p:spPr/>
        <p:txBody>
          <a:bodyPr/>
          <a:lstStyle/>
          <a:p>
            <a:pPr>
              <a:tabLst>
                <a:tab pos="358775" algn="l"/>
              </a:tabLst>
            </a:pPr>
            <a:r>
              <a:rPr lang="de-DE" sz="2800" dirty="0" smtClean="0"/>
              <a:t>An OntoLex edition of TextLink and other discourse marker inventories</a:t>
            </a:r>
          </a:p>
          <a:p>
            <a:pPr>
              <a:tabLst>
                <a:tab pos="358775" algn="l"/>
              </a:tabLst>
            </a:pPr>
            <a:r>
              <a:rPr lang="de-DE" sz="2800" dirty="0" smtClean="0"/>
              <a:t>Maintain original sense </a:t>
            </a:r>
          </a:p>
          <a:p>
            <a:pPr>
              <a:buNone/>
              <a:tabLst>
                <a:tab pos="358775" algn="l"/>
              </a:tabLst>
            </a:pPr>
            <a:r>
              <a:rPr lang="de-DE" sz="2800" dirty="0" smtClean="0"/>
              <a:t>	definitions (discourse relations)</a:t>
            </a:r>
          </a:p>
          <a:p>
            <a:pPr>
              <a:tabLst>
                <a:tab pos="358775" algn="l"/>
              </a:tabLst>
            </a:pPr>
            <a:r>
              <a:rPr lang="de-DE" sz="2800" dirty="0" smtClean="0"/>
              <a:t>Link these with an overarching </a:t>
            </a:r>
          </a:p>
          <a:p>
            <a:pPr marL="0" indent="0">
              <a:buNone/>
              <a:tabLst>
                <a:tab pos="358775" algn="l"/>
              </a:tabLst>
            </a:pPr>
            <a:r>
              <a:rPr lang="de-DE" sz="2800" dirty="0"/>
              <a:t>	</a:t>
            </a:r>
            <a:r>
              <a:rPr lang="de-DE" sz="2800" dirty="0" smtClean="0"/>
              <a:t>ontology (reference model)</a:t>
            </a:r>
          </a:p>
          <a:p>
            <a:pPr>
              <a:tabLst>
                <a:tab pos="358775" algn="l"/>
              </a:tabLst>
            </a:pPr>
            <a:r>
              <a:rPr lang="de-DE" sz="2800" dirty="0" smtClean="0"/>
              <a:t>Ground the reference model in</a:t>
            </a:r>
          </a:p>
          <a:p>
            <a:pPr marL="0" indent="0">
              <a:buNone/>
              <a:tabLst>
                <a:tab pos="358775" algn="l"/>
              </a:tabLst>
            </a:pPr>
            <a:r>
              <a:rPr lang="de-DE" sz="2800" dirty="0"/>
              <a:t>	</a:t>
            </a:r>
            <a:r>
              <a:rPr lang="de-DE" sz="2800" dirty="0" smtClean="0"/>
              <a:t>SemAF and CCR</a:t>
            </a:r>
            <a:endParaRPr lang="de-DE" sz="2800"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15</a:t>
            </a:fld>
            <a:endParaRPr lang="de-DE" altLang="en-US" dirty="0"/>
          </a:p>
        </p:txBody>
      </p:sp>
    </p:spTree>
    <p:extLst>
      <p:ext uri="{BB962C8B-B14F-4D97-AF65-F5344CB8AC3E}">
        <p14:creationId xmlns:p14="http://schemas.microsoft.com/office/powerpoint/2010/main" val="1371432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Beyond TextLink</a:t>
            </a:r>
            <a:endParaRPr lang="de-DE" dirty="0"/>
          </a:p>
        </p:txBody>
      </p:sp>
      <p:sp>
        <p:nvSpPr>
          <p:cNvPr id="3" name="Content Placeholder 2"/>
          <p:cNvSpPr>
            <a:spLocks noGrp="1"/>
          </p:cNvSpPr>
          <p:nvPr>
            <p:ph idx="1"/>
          </p:nvPr>
        </p:nvSpPr>
        <p:spPr/>
        <p:txBody>
          <a:bodyPr/>
          <a:lstStyle/>
          <a:p>
            <a:pPr>
              <a:tabLst>
                <a:tab pos="358775" algn="l"/>
              </a:tabLst>
            </a:pPr>
            <a:r>
              <a:rPr lang="de-DE" sz="2800" dirty="0" smtClean="0"/>
              <a:t>An OntoLex edition of TextLink and other discourse marker inventories</a:t>
            </a:r>
          </a:p>
          <a:p>
            <a:pPr>
              <a:tabLst>
                <a:tab pos="358775" algn="l"/>
              </a:tabLst>
            </a:pPr>
            <a:r>
              <a:rPr lang="de-DE" sz="2800" dirty="0" smtClean="0"/>
              <a:t>Maintain original sense </a:t>
            </a:r>
          </a:p>
          <a:p>
            <a:pPr>
              <a:buNone/>
              <a:tabLst>
                <a:tab pos="358775" algn="l"/>
              </a:tabLst>
            </a:pPr>
            <a:r>
              <a:rPr lang="de-DE" sz="2800" dirty="0" smtClean="0"/>
              <a:t>	definitions (discourse relations)</a:t>
            </a:r>
          </a:p>
          <a:p>
            <a:pPr>
              <a:tabLst>
                <a:tab pos="358775" algn="l"/>
              </a:tabLst>
            </a:pPr>
            <a:r>
              <a:rPr lang="de-DE" sz="2800" dirty="0" smtClean="0"/>
              <a:t>Link these with an overarching </a:t>
            </a:r>
          </a:p>
          <a:p>
            <a:pPr marL="0" indent="0">
              <a:buNone/>
              <a:tabLst>
                <a:tab pos="358775" algn="l"/>
              </a:tabLst>
            </a:pPr>
            <a:r>
              <a:rPr lang="de-DE" sz="2800" dirty="0"/>
              <a:t>	</a:t>
            </a:r>
            <a:r>
              <a:rPr lang="de-DE" sz="2800" dirty="0" smtClean="0"/>
              <a:t>ontology (reference model)</a:t>
            </a:r>
          </a:p>
          <a:p>
            <a:pPr>
              <a:tabLst>
                <a:tab pos="358775" algn="l"/>
              </a:tabLst>
            </a:pPr>
            <a:r>
              <a:rPr lang="de-DE" sz="2800" dirty="0" smtClean="0"/>
              <a:t>Ground the reference model in</a:t>
            </a:r>
          </a:p>
          <a:p>
            <a:pPr marL="0" indent="0">
              <a:buNone/>
              <a:tabLst>
                <a:tab pos="358775" algn="l"/>
              </a:tabLst>
            </a:pPr>
            <a:r>
              <a:rPr lang="de-DE" sz="2800" dirty="0"/>
              <a:t>	</a:t>
            </a:r>
            <a:r>
              <a:rPr lang="de-DE" sz="2800" dirty="0" smtClean="0"/>
              <a:t>SemAF and CCR</a:t>
            </a:r>
            <a:endParaRPr lang="de-DE" sz="2800"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16</a:t>
            </a:fld>
            <a:endParaRPr lang="de-DE" altLang="en-US" dirty="0"/>
          </a:p>
        </p:txBody>
      </p:sp>
      <p:sp>
        <p:nvSpPr>
          <p:cNvPr id="5" name="TextBox 4"/>
          <p:cNvSpPr txBox="1"/>
          <p:nvPr/>
        </p:nvSpPr>
        <p:spPr>
          <a:xfrm>
            <a:off x="6019800" y="2952750"/>
            <a:ext cx="2746265" cy="138499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de-DE" dirty="0" smtClean="0"/>
              <a:t>OLiA Discourse</a:t>
            </a:r>
          </a:p>
          <a:p>
            <a:pPr algn="ctr"/>
            <a:r>
              <a:rPr lang="de-DE" dirty="0" smtClean="0"/>
              <a:t>Extensions</a:t>
            </a:r>
          </a:p>
          <a:p>
            <a:pPr algn="ctr"/>
            <a:r>
              <a:rPr lang="de-DE" dirty="0" smtClean="0"/>
              <a:t>(Chiarcos 2014)</a:t>
            </a:r>
            <a:endParaRPr lang="de-DE" dirty="0"/>
          </a:p>
        </p:txBody>
      </p:sp>
      <p:sp>
        <p:nvSpPr>
          <p:cNvPr id="6" name="Right Brace 5"/>
          <p:cNvSpPr/>
          <p:nvPr/>
        </p:nvSpPr>
        <p:spPr>
          <a:xfrm>
            <a:off x="5638800" y="2266950"/>
            <a:ext cx="228600" cy="2819400"/>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299087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de-DE" dirty="0" smtClean="0"/>
              <a:t>Conversion</a:t>
            </a:r>
            <a:endParaRPr lang="de-DE" dirty="0"/>
          </a:p>
        </p:txBody>
      </p:sp>
      <p:sp>
        <p:nvSpPr>
          <p:cNvPr id="6" name="Subtitle 5"/>
          <p:cNvSpPr>
            <a:spLocks noGrp="1"/>
          </p:cNvSpPr>
          <p:nvPr>
            <p:ph type="subTitle" idx="1"/>
          </p:nvPr>
        </p:nvSpPr>
        <p:spPr/>
        <p:txBody>
          <a:bodyPr/>
          <a:lstStyle/>
          <a:p>
            <a:r>
              <a:rPr lang="de-DE" dirty="0" smtClean="0"/>
              <a:t>From discourse marker inventories to OntoLex</a:t>
            </a:r>
            <a:endParaRPr lang="de-DE" dirty="0"/>
          </a:p>
        </p:txBody>
      </p:sp>
      <p:sp>
        <p:nvSpPr>
          <p:cNvPr id="4" name="Slide Number Placeholder 3"/>
          <p:cNvSpPr>
            <a:spLocks noGrp="1"/>
          </p:cNvSpPr>
          <p:nvPr>
            <p:ph type="sldNum" sz="quarter" idx="4294967295"/>
          </p:nvPr>
        </p:nvSpPr>
        <p:spPr>
          <a:xfrm>
            <a:off x="7010400" y="4800600"/>
            <a:ext cx="2133600" cy="342900"/>
          </a:xfrm>
        </p:spPr>
        <p:txBody>
          <a:bodyPr/>
          <a:lstStyle/>
          <a:p>
            <a:fld id="{DF4DF032-40E7-4198-BBCB-DA8E7ED0C5DD}" type="slidenum">
              <a:rPr lang="de-DE" altLang="en-US" smtClean="0"/>
              <a:pPr/>
              <a:t>17</a:t>
            </a:fld>
            <a:endParaRPr lang="de-DE" altLang="en-US" dirty="0"/>
          </a:p>
        </p:txBody>
      </p:sp>
    </p:spTree>
    <p:extLst>
      <p:ext uri="{BB962C8B-B14F-4D97-AF65-F5344CB8AC3E}">
        <p14:creationId xmlns:p14="http://schemas.microsoft.com/office/powerpoint/2010/main" val="946737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Conversion</a:t>
            </a:r>
            <a:endParaRPr lang="de-DE" dirty="0"/>
          </a:p>
        </p:txBody>
      </p:sp>
      <p:sp>
        <p:nvSpPr>
          <p:cNvPr id="3" name="Content Placeholder 2"/>
          <p:cNvSpPr>
            <a:spLocks noGrp="1"/>
          </p:cNvSpPr>
          <p:nvPr>
            <p:ph idx="1"/>
          </p:nvPr>
        </p:nvSpPr>
        <p:spPr/>
        <p:txBody>
          <a:bodyPr/>
          <a:lstStyle/>
          <a:p>
            <a:pPr>
              <a:tabLst>
                <a:tab pos="1525588" algn="l"/>
                <a:tab pos="4572000" algn="l"/>
              </a:tabLst>
            </a:pPr>
            <a:r>
              <a:rPr lang="en-US" sz="2000" b="1" dirty="0" err="1"/>
              <a:t>DimLex</a:t>
            </a:r>
            <a:r>
              <a:rPr lang="en-US" sz="2000" b="1" dirty="0"/>
              <a:t> </a:t>
            </a:r>
            <a:r>
              <a:rPr lang="en-US" sz="2000" b="1" dirty="0" smtClean="0"/>
              <a:t>	</a:t>
            </a:r>
            <a:r>
              <a:rPr lang="en-US" sz="2000" dirty="0" smtClean="0"/>
              <a:t>German, Arabic, Bangla	</a:t>
            </a:r>
            <a:r>
              <a:rPr lang="en-US" sz="2000" dirty="0" err="1" smtClean="0"/>
              <a:t>DimLex</a:t>
            </a:r>
            <a:r>
              <a:rPr lang="en-US" sz="2000" dirty="0" smtClean="0"/>
              <a:t>-XML	PDTB 3.0</a:t>
            </a:r>
            <a:endParaRPr lang="en-US" sz="2000" dirty="0"/>
          </a:p>
          <a:p>
            <a:pPr>
              <a:tabLst>
                <a:tab pos="1525588" algn="l"/>
                <a:tab pos="4572000" algn="l"/>
              </a:tabLst>
            </a:pPr>
            <a:r>
              <a:rPr lang="en-US" sz="2000" b="1" dirty="0" err="1"/>
              <a:t>DisCoDict</a:t>
            </a:r>
            <a:r>
              <a:rPr lang="en-US" sz="2000" b="1" dirty="0"/>
              <a:t> 	</a:t>
            </a:r>
            <a:r>
              <a:rPr lang="en-US" sz="2000" dirty="0"/>
              <a:t>Dutch	</a:t>
            </a:r>
            <a:r>
              <a:rPr lang="fr-FR" sz="2000" dirty="0" err="1"/>
              <a:t>DimLex</a:t>
            </a:r>
            <a:r>
              <a:rPr lang="fr-FR" sz="2000" dirty="0"/>
              <a:t>-XML	PDTB 3.0</a:t>
            </a:r>
          </a:p>
          <a:p>
            <a:pPr>
              <a:tabLst>
                <a:tab pos="1525588" algn="l"/>
                <a:tab pos="4572000" algn="l"/>
              </a:tabLst>
            </a:pPr>
            <a:r>
              <a:rPr lang="en-US" sz="2000" b="1" dirty="0" smtClean="0"/>
              <a:t>PDTB 	</a:t>
            </a:r>
            <a:r>
              <a:rPr lang="en-US" sz="2000" dirty="0" smtClean="0"/>
              <a:t>English	PDTB</a:t>
            </a:r>
            <a:r>
              <a:rPr lang="de-DE" sz="2000" dirty="0" smtClean="0"/>
              <a:t>/PDF	PDTB 2.0</a:t>
            </a:r>
          </a:p>
          <a:p>
            <a:pPr>
              <a:tabLst>
                <a:tab pos="1525588" algn="l"/>
                <a:tab pos="4572000" algn="l"/>
              </a:tabLst>
            </a:pPr>
            <a:r>
              <a:rPr lang="en-US" sz="2000" b="1" dirty="0" smtClean="0"/>
              <a:t>LICO 	</a:t>
            </a:r>
            <a:r>
              <a:rPr lang="en-US" sz="2000" dirty="0" smtClean="0"/>
              <a:t>Italian</a:t>
            </a:r>
            <a:r>
              <a:rPr lang="de-DE" sz="2000" dirty="0"/>
              <a:t>	</a:t>
            </a:r>
            <a:r>
              <a:rPr lang="de-DE" sz="2000" dirty="0" smtClean="0"/>
              <a:t>mod. DimLex	PDTB 2.0/3.0</a:t>
            </a:r>
            <a:endParaRPr lang="de-DE" sz="2000" dirty="0"/>
          </a:p>
          <a:p>
            <a:pPr>
              <a:tabLst>
                <a:tab pos="1525588" algn="l"/>
                <a:tab pos="4572000" algn="l"/>
              </a:tabLst>
            </a:pPr>
            <a:r>
              <a:rPr lang="de-DE" sz="2000" b="1" dirty="0" smtClean="0"/>
              <a:t>LDM-PT 	</a:t>
            </a:r>
            <a:r>
              <a:rPr lang="de-DE" sz="2000" dirty="0" smtClean="0"/>
              <a:t>Portuguese	mod. </a:t>
            </a:r>
            <a:r>
              <a:rPr lang="en-US" sz="2000" dirty="0" err="1" smtClean="0"/>
              <a:t>DimLex</a:t>
            </a:r>
            <a:r>
              <a:rPr lang="en-US" sz="2000" dirty="0" smtClean="0"/>
              <a:t>	PDTB </a:t>
            </a:r>
            <a:r>
              <a:rPr lang="en-US" sz="2000" dirty="0"/>
              <a:t>3.0 </a:t>
            </a:r>
            <a:endParaRPr lang="en-US" sz="2000" dirty="0" smtClean="0"/>
          </a:p>
          <a:p>
            <a:pPr>
              <a:tabLst>
                <a:tab pos="1525588" algn="l"/>
                <a:tab pos="4572000" algn="l"/>
              </a:tabLst>
            </a:pPr>
            <a:r>
              <a:rPr lang="en-US" sz="2000" b="1" dirty="0" err="1" smtClean="0"/>
              <a:t>LexConn</a:t>
            </a:r>
            <a:r>
              <a:rPr lang="en-US" sz="2000" b="1" dirty="0" smtClean="0"/>
              <a:t> 	</a:t>
            </a:r>
            <a:r>
              <a:rPr lang="en-US" sz="2000" dirty="0" smtClean="0"/>
              <a:t>French</a:t>
            </a:r>
            <a:r>
              <a:rPr lang="de-DE" sz="2000" dirty="0"/>
              <a:t>	</a:t>
            </a:r>
            <a:r>
              <a:rPr lang="de-DE" sz="2000" dirty="0" smtClean="0"/>
              <a:t>mod. DimLex	SDRT </a:t>
            </a:r>
          </a:p>
          <a:p>
            <a:pPr>
              <a:tabLst>
                <a:tab pos="1525588" algn="l"/>
                <a:tab pos="4572000" algn="l"/>
              </a:tabLst>
            </a:pPr>
            <a:r>
              <a:rPr lang="en-US" sz="2000" b="1" dirty="0" err="1" smtClean="0"/>
              <a:t>CzeDLex</a:t>
            </a:r>
            <a:r>
              <a:rPr lang="en-US" sz="2000" b="1" dirty="0" smtClean="0"/>
              <a:t> </a:t>
            </a:r>
            <a:r>
              <a:rPr lang="en-US" sz="2000" b="1" dirty="0"/>
              <a:t>	</a:t>
            </a:r>
            <a:r>
              <a:rPr lang="en-US" sz="2000" dirty="0"/>
              <a:t>Czech</a:t>
            </a:r>
            <a:r>
              <a:rPr lang="de-DE" sz="2000" dirty="0"/>
              <a:t>	PML-XML	PDiT 2.0</a:t>
            </a:r>
          </a:p>
          <a:p>
            <a:pPr>
              <a:tabLst>
                <a:tab pos="1525588" algn="l"/>
                <a:tab pos="4572000" algn="l"/>
              </a:tabLst>
            </a:pPr>
            <a:r>
              <a:rPr lang="en-US" sz="2000" b="1" dirty="0" err="1" smtClean="0"/>
              <a:t>DiscMar</a:t>
            </a:r>
            <a:r>
              <a:rPr lang="en-US" sz="2000" dirty="0" smtClean="0"/>
              <a:t> 	English</a:t>
            </a:r>
            <a:r>
              <a:rPr lang="en-US" sz="2000" dirty="0"/>
              <a:t>, </a:t>
            </a:r>
            <a:r>
              <a:rPr lang="en-US" sz="2000" dirty="0" smtClean="0"/>
              <a:t>Spanish, Catalan	TSV/HTML	</a:t>
            </a:r>
            <a:r>
              <a:rPr lang="en-US" sz="2000" dirty="0" err="1" smtClean="0"/>
              <a:t>DiscMar</a:t>
            </a:r>
            <a:endParaRPr lang="en-US" sz="2000" dirty="0"/>
          </a:p>
          <a:p>
            <a:pPr>
              <a:tabLst>
                <a:tab pos="1525588" algn="l"/>
                <a:tab pos="4572000" algn="l"/>
              </a:tabLst>
            </a:pPr>
            <a:r>
              <a:rPr lang="en-US" sz="2000" b="1" dirty="0" smtClean="0"/>
              <a:t>TED-MDB</a:t>
            </a:r>
            <a:r>
              <a:rPr lang="en-US" sz="2000" dirty="0"/>
              <a:t> </a:t>
            </a:r>
            <a:r>
              <a:rPr lang="en-US" sz="2000" dirty="0" smtClean="0"/>
              <a:t>	7 languages*	PDTB format	PDTB 3.0</a:t>
            </a:r>
          </a:p>
          <a:p>
            <a:pPr marL="0" indent="0">
              <a:buNone/>
              <a:tabLst>
                <a:tab pos="1525588" algn="l"/>
                <a:tab pos="4572000" algn="l"/>
              </a:tabLst>
            </a:pPr>
            <a:r>
              <a:rPr lang="en-US" sz="2000" dirty="0" smtClean="0"/>
              <a:t>     * corpus extracts, low coverage, extendable to Hindi and Chinese</a:t>
            </a:r>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18</a:t>
            </a:fld>
            <a:endParaRPr lang="de-DE" altLang="en-US" dirty="0"/>
          </a:p>
        </p:txBody>
      </p:sp>
      <p:sp>
        <p:nvSpPr>
          <p:cNvPr id="5" name="TextBox 4"/>
          <p:cNvSpPr txBox="1"/>
          <p:nvPr/>
        </p:nvSpPr>
        <p:spPr>
          <a:xfrm>
            <a:off x="2362200" y="852782"/>
            <a:ext cx="1519134" cy="338554"/>
          </a:xfrm>
          <a:prstGeom prst="rect">
            <a:avLst/>
          </a:prstGeom>
          <a:noFill/>
        </p:spPr>
        <p:txBody>
          <a:bodyPr wrap="none" rtlCol="0">
            <a:spAutoFit/>
          </a:bodyPr>
          <a:lstStyle/>
          <a:p>
            <a:r>
              <a:rPr lang="de-DE" sz="1600" dirty="0" smtClean="0">
                <a:solidFill>
                  <a:schemeClr val="accent1"/>
                </a:solidFill>
              </a:rPr>
              <a:t>11+ languages</a:t>
            </a:r>
            <a:endParaRPr lang="de-DE" sz="1600" dirty="0">
              <a:solidFill>
                <a:schemeClr val="accent1"/>
              </a:solidFill>
            </a:endParaRPr>
          </a:p>
        </p:txBody>
      </p:sp>
      <p:sp>
        <p:nvSpPr>
          <p:cNvPr id="6" name="TextBox 5"/>
          <p:cNvSpPr txBox="1"/>
          <p:nvPr/>
        </p:nvSpPr>
        <p:spPr>
          <a:xfrm>
            <a:off x="5257800" y="861596"/>
            <a:ext cx="1042273" cy="338554"/>
          </a:xfrm>
          <a:prstGeom prst="rect">
            <a:avLst/>
          </a:prstGeom>
          <a:noFill/>
        </p:spPr>
        <p:txBody>
          <a:bodyPr wrap="none" rtlCol="0">
            <a:spAutoFit/>
          </a:bodyPr>
          <a:lstStyle/>
          <a:p>
            <a:r>
              <a:rPr lang="de-DE" sz="1600" dirty="0" smtClean="0">
                <a:solidFill>
                  <a:schemeClr val="accent1"/>
                </a:solidFill>
              </a:rPr>
              <a:t>7 formats</a:t>
            </a:r>
            <a:endParaRPr lang="de-DE" sz="1600" dirty="0">
              <a:solidFill>
                <a:schemeClr val="accent1"/>
              </a:solidFill>
            </a:endParaRPr>
          </a:p>
        </p:txBody>
      </p:sp>
      <p:sp>
        <p:nvSpPr>
          <p:cNvPr id="7" name="TextBox 6"/>
          <p:cNvSpPr txBox="1"/>
          <p:nvPr/>
        </p:nvSpPr>
        <p:spPr>
          <a:xfrm>
            <a:off x="6705600" y="861596"/>
            <a:ext cx="1417376" cy="338554"/>
          </a:xfrm>
          <a:prstGeom prst="rect">
            <a:avLst/>
          </a:prstGeom>
          <a:noFill/>
        </p:spPr>
        <p:txBody>
          <a:bodyPr wrap="none" rtlCol="0">
            <a:spAutoFit/>
          </a:bodyPr>
          <a:lstStyle/>
          <a:p>
            <a:r>
              <a:rPr lang="de-DE" sz="1600" dirty="0">
                <a:solidFill>
                  <a:schemeClr val="accent1"/>
                </a:solidFill>
              </a:rPr>
              <a:t>4</a:t>
            </a:r>
            <a:r>
              <a:rPr lang="de-DE" sz="1600" dirty="0" smtClean="0">
                <a:solidFill>
                  <a:schemeClr val="accent1"/>
                </a:solidFill>
              </a:rPr>
              <a:t> frameworks</a:t>
            </a:r>
            <a:endParaRPr lang="de-DE" sz="1600" dirty="0">
              <a:solidFill>
                <a:schemeClr val="accent1"/>
              </a:solidFill>
            </a:endParaRPr>
          </a:p>
        </p:txBody>
      </p:sp>
    </p:spTree>
    <p:extLst>
      <p:ext uri="{BB962C8B-B14F-4D97-AF65-F5344CB8AC3E}">
        <p14:creationId xmlns:p14="http://schemas.microsoft.com/office/powerpoint/2010/main" val="1807481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Example: German DimLex</a:t>
            </a:r>
            <a:endParaRPr lang="de-DE" dirty="0"/>
          </a:p>
        </p:txBody>
      </p:sp>
      <p:sp>
        <p:nvSpPr>
          <p:cNvPr id="3" name="Content Placeholder 2"/>
          <p:cNvSpPr>
            <a:spLocks noGrp="1"/>
          </p:cNvSpPr>
          <p:nvPr>
            <p:ph idx="1"/>
          </p:nvPr>
        </p:nvSpPr>
        <p:spPr/>
        <p:txBody>
          <a:bodyPr/>
          <a:lstStyle/>
          <a:p>
            <a:r>
              <a:rPr lang="de-DE" dirty="0" smtClean="0"/>
              <a:t>Originally published by Stede &amp; Umbach 1998</a:t>
            </a:r>
          </a:p>
          <a:p>
            <a:pPr lvl="1"/>
            <a:r>
              <a:rPr lang="de-DE" dirty="0" smtClean="0"/>
              <a:t>Scheffler &amp; Stede (2016): PDTB relations as senses</a:t>
            </a:r>
          </a:p>
          <a:p>
            <a:pPr lvl="1"/>
            <a:r>
              <a:rPr lang="de-DE" dirty="0"/>
              <a:t>CC-BY-NC-SA </a:t>
            </a:r>
            <a:r>
              <a:rPr lang="de-DE" dirty="0" smtClean="0"/>
              <a:t>4.0</a:t>
            </a:r>
          </a:p>
          <a:p>
            <a:pPr lvl="1"/>
            <a:r>
              <a:rPr lang="de-DE" dirty="0">
                <a:hlinkClick r:id="rId2"/>
              </a:rPr>
              <a:t>https://</a:t>
            </a:r>
            <a:r>
              <a:rPr lang="de-DE" dirty="0" smtClean="0">
                <a:hlinkClick r:id="rId2"/>
              </a:rPr>
              <a:t>github.com/discourse-lab/dimlex</a:t>
            </a:r>
            <a:endParaRPr lang="de-DE" dirty="0" smtClean="0"/>
          </a:p>
          <a:p>
            <a:r>
              <a:rPr lang="de-DE" dirty="0" smtClean="0"/>
              <a:t>274 entries</a:t>
            </a:r>
          </a:p>
          <a:p>
            <a:pPr lvl="1"/>
            <a:r>
              <a:rPr lang="de-DE" dirty="0" smtClean="0"/>
              <a:t>763 forms</a:t>
            </a:r>
          </a:p>
          <a:p>
            <a:pPr lvl="1"/>
            <a:r>
              <a:rPr lang="de-DE" dirty="0" smtClean="0"/>
              <a:t>432 sense links (28 discourse relations)</a:t>
            </a:r>
            <a:endParaRPr lang="de-DE" dirty="0"/>
          </a:p>
          <a:p>
            <a:endParaRPr lang="de-DE" dirty="0" smtClean="0"/>
          </a:p>
          <a:p>
            <a:endParaRPr lang="de-DE"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19</a:t>
            </a:fld>
            <a:endParaRPr lang="de-DE" altLang="en-US" dirty="0"/>
          </a:p>
        </p:txBody>
      </p:sp>
    </p:spTree>
    <p:extLst>
      <p:ext uri="{BB962C8B-B14F-4D97-AF65-F5344CB8AC3E}">
        <p14:creationId xmlns:p14="http://schemas.microsoft.com/office/powerpoint/2010/main" val="3768140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Linking Discourse Marker Inventories</a:t>
            </a:r>
            <a:endParaRPr lang="de-DE" dirty="0"/>
          </a:p>
        </p:txBody>
      </p:sp>
      <p:sp>
        <p:nvSpPr>
          <p:cNvPr id="3" name="Content Placeholder 2"/>
          <p:cNvSpPr>
            <a:spLocks noGrp="1"/>
          </p:cNvSpPr>
          <p:nvPr>
            <p:ph idx="1"/>
          </p:nvPr>
        </p:nvSpPr>
        <p:spPr/>
        <p:txBody>
          <a:bodyPr/>
          <a:lstStyle/>
          <a:p>
            <a:r>
              <a:rPr lang="de-DE" dirty="0" smtClean="0"/>
              <a:t>Introduction</a:t>
            </a:r>
          </a:p>
          <a:p>
            <a:r>
              <a:rPr lang="de-DE" dirty="0" smtClean="0"/>
              <a:t>Conversion</a:t>
            </a:r>
          </a:p>
          <a:p>
            <a:r>
              <a:rPr lang="de-DE" dirty="0" smtClean="0"/>
              <a:t>Linking</a:t>
            </a:r>
          </a:p>
          <a:p>
            <a:r>
              <a:rPr lang="de-DE" dirty="0" smtClean="0"/>
              <a:t>Conclusions</a:t>
            </a:r>
            <a:endParaRPr lang="de-DE"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2</a:t>
            </a:fld>
            <a:endParaRPr lang="de-DE" altLang="en-US" dirty="0"/>
          </a:p>
        </p:txBody>
      </p:sp>
    </p:spTree>
    <p:extLst>
      <p:ext uri="{BB962C8B-B14F-4D97-AF65-F5344CB8AC3E}">
        <p14:creationId xmlns:p14="http://schemas.microsoft.com/office/powerpoint/2010/main" val="2730125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Example: German DimLex</a:t>
            </a:r>
          </a:p>
        </p:txBody>
      </p:sp>
      <p:sp>
        <p:nvSpPr>
          <p:cNvPr id="3" name="Content Placeholder 2"/>
          <p:cNvSpPr>
            <a:spLocks noGrp="1"/>
          </p:cNvSpPr>
          <p:nvPr>
            <p:ph idx="1"/>
          </p:nvPr>
        </p:nvSpPr>
        <p:spPr/>
        <p:txBody>
          <a:bodyPr/>
          <a:lstStyle/>
          <a:p>
            <a:r>
              <a:rPr lang="de-DE" dirty="0" smtClean="0"/>
              <a:t>Format: DimLex-XML</a:t>
            </a:r>
            <a:endParaRPr lang="de-DE"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20</a:t>
            </a:fld>
            <a:endParaRPr lang="de-DE"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33550"/>
            <a:ext cx="4938713" cy="316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517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914400" y="1885950"/>
            <a:ext cx="1981200" cy="250632"/>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p>
        </p:txBody>
      </p:sp>
      <p:sp>
        <p:nvSpPr>
          <p:cNvPr id="20" name="Rectangle 19"/>
          <p:cNvSpPr/>
          <p:nvPr/>
        </p:nvSpPr>
        <p:spPr>
          <a:xfrm>
            <a:off x="1066800" y="2136582"/>
            <a:ext cx="2743200" cy="38100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sp>
        <p:nvSpPr>
          <p:cNvPr id="21" name="Rectangle 20"/>
          <p:cNvSpPr/>
          <p:nvPr/>
        </p:nvSpPr>
        <p:spPr>
          <a:xfrm>
            <a:off x="1066800" y="4008762"/>
            <a:ext cx="4648200" cy="347952"/>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5" name="Rectangle 14"/>
          <p:cNvSpPr/>
          <p:nvPr/>
        </p:nvSpPr>
        <p:spPr>
          <a:xfrm>
            <a:off x="6945216" y="3150249"/>
            <a:ext cx="609600" cy="347952"/>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7" name="Rectangle 6"/>
          <p:cNvSpPr/>
          <p:nvPr/>
        </p:nvSpPr>
        <p:spPr>
          <a:xfrm>
            <a:off x="6945216" y="2638425"/>
            <a:ext cx="609600" cy="3810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p>
        </p:txBody>
      </p:sp>
      <p:sp>
        <p:nvSpPr>
          <p:cNvPr id="6" name="Rectangle 5"/>
          <p:cNvSpPr/>
          <p:nvPr/>
        </p:nvSpPr>
        <p:spPr>
          <a:xfrm>
            <a:off x="6945216" y="1952625"/>
            <a:ext cx="609600" cy="38100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sp>
        <p:nvSpPr>
          <p:cNvPr id="2" name="Title 1"/>
          <p:cNvSpPr>
            <a:spLocks noGrp="1"/>
          </p:cNvSpPr>
          <p:nvPr>
            <p:ph type="title"/>
          </p:nvPr>
        </p:nvSpPr>
        <p:spPr/>
        <p:txBody>
          <a:bodyPr/>
          <a:lstStyle/>
          <a:p>
            <a:r>
              <a:rPr lang="de-DE" dirty="0"/>
              <a:t>Example: German DimLex</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de-DE" dirty="0" smtClean="0"/>
                  <a:t>Format: DimLex-XML </a:t>
                </a:r>
                <a14:m>
                  <m:oMath xmlns:m="http://schemas.openxmlformats.org/officeDocument/2006/math">
                    <m:sSub>
                      <m:sSubPr>
                        <m:ctrlPr>
                          <a:rPr lang="de-DE" b="0" i="0" smtClean="0">
                            <a:latin typeface="Cambria Math"/>
                          </a:rPr>
                        </m:ctrlPr>
                      </m:sSubPr>
                      <m:e>
                        <m:r>
                          <a:rPr lang="de-DE" b="0" i="0" smtClean="0">
                            <a:latin typeface="Cambria Math"/>
                          </a:rPr>
                          <m:t>⇒</m:t>
                        </m:r>
                      </m:e>
                      <m:sub>
                        <m:r>
                          <a:rPr lang="de-DE" b="0" i="1" smtClean="0">
                            <a:latin typeface="Cambria Math"/>
                          </a:rPr>
                          <m:t>𝑋𝑆𝐿𝑇</m:t>
                        </m:r>
                      </m:sub>
                    </m:sSub>
                  </m:oMath>
                </a14:m>
                <a:r>
                  <a:rPr lang="de-DE" dirty="0" smtClean="0"/>
                  <a:t> OntoLex </a:t>
                </a:r>
                <a:endParaRPr lang="de-DE"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93" t="-2154"/>
                </a:stretch>
              </a:blipFill>
            </p:spPr>
            <p:txBody>
              <a:bodyPr/>
              <a:lstStyle/>
              <a:p>
                <a:r>
                  <a:rPr lang="de-DE">
                    <a:noFill/>
                  </a:rPr>
                  <a:t> </a:t>
                </a:r>
              </a:p>
            </p:txBody>
          </p:sp>
        </mc:Fallback>
      </mc:AlternateContent>
      <p:sp>
        <p:nvSpPr>
          <p:cNvPr id="4" name="Slide Number Placeholder 3"/>
          <p:cNvSpPr>
            <a:spLocks noGrp="1"/>
          </p:cNvSpPr>
          <p:nvPr>
            <p:ph type="sldNum" sz="quarter" idx="4"/>
          </p:nvPr>
        </p:nvSpPr>
        <p:spPr/>
        <p:txBody>
          <a:bodyPr/>
          <a:lstStyle/>
          <a:p>
            <a:fld id="{DF4DF032-40E7-4198-BBCB-DA8E7ED0C5DD}" type="slidenum">
              <a:rPr lang="de-DE" altLang="en-US" smtClean="0"/>
              <a:pPr/>
              <a:t>21</a:t>
            </a:fld>
            <a:endParaRPr lang="de-DE" altLang="en-US" dirty="0"/>
          </a:p>
        </p:txBody>
      </p:sp>
      <p:pic>
        <p:nvPicPr>
          <p:cNvPr id="4098"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 y="1733550"/>
            <a:ext cx="4938713" cy="316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81600" y="1876425"/>
            <a:ext cx="3454202"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196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324600" y="2703314"/>
            <a:ext cx="2412842" cy="2230636"/>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5" name="Rectangle 4"/>
          <p:cNvSpPr/>
          <p:nvPr/>
        </p:nvSpPr>
        <p:spPr>
          <a:xfrm>
            <a:off x="1066800" y="2571750"/>
            <a:ext cx="3657600" cy="1425768"/>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12" name="Rectangle 11"/>
          <p:cNvSpPr/>
          <p:nvPr/>
        </p:nvSpPr>
        <p:spPr>
          <a:xfrm>
            <a:off x="914400" y="1885950"/>
            <a:ext cx="1981200" cy="250632"/>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p>
        </p:txBody>
      </p:sp>
      <p:sp>
        <p:nvSpPr>
          <p:cNvPr id="10" name="Rectangle 9"/>
          <p:cNvSpPr/>
          <p:nvPr/>
        </p:nvSpPr>
        <p:spPr>
          <a:xfrm>
            <a:off x="1066800" y="2136582"/>
            <a:ext cx="2743200" cy="38100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sp>
        <p:nvSpPr>
          <p:cNvPr id="2" name="Title 1"/>
          <p:cNvSpPr>
            <a:spLocks noGrp="1"/>
          </p:cNvSpPr>
          <p:nvPr>
            <p:ph type="title"/>
          </p:nvPr>
        </p:nvSpPr>
        <p:spPr/>
        <p:txBody>
          <a:bodyPr/>
          <a:lstStyle/>
          <a:p>
            <a:r>
              <a:rPr lang="de-DE" dirty="0"/>
              <a:t>Example: German DimLex</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de-DE" dirty="0" smtClean="0"/>
                  <a:t>Format: DimLex-XML </a:t>
                </a:r>
                <a14:m>
                  <m:oMath xmlns:m="http://schemas.openxmlformats.org/officeDocument/2006/math">
                    <m:sSub>
                      <m:sSubPr>
                        <m:ctrlPr>
                          <a:rPr lang="de-DE" b="0" i="0" smtClean="0">
                            <a:latin typeface="Cambria Math"/>
                          </a:rPr>
                        </m:ctrlPr>
                      </m:sSubPr>
                      <m:e>
                        <m:r>
                          <a:rPr lang="de-DE" b="0" i="0" smtClean="0">
                            <a:latin typeface="Cambria Math"/>
                          </a:rPr>
                          <m:t>⇒</m:t>
                        </m:r>
                      </m:e>
                      <m:sub>
                        <m:r>
                          <a:rPr lang="de-DE" b="0" i="1" smtClean="0">
                            <a:latin typeface="Cambria Math"/>
                          </a:rPr>
                          <m:t>𝑋𝑆𝐿𝑇</m:t>
                        </m:r>
                      </m:sub>
                    </m:sSub>
                  </m:oMath>
                </a14:m>
                <a:r>
                  <a:rPr lang="de-DE" dirty="0" smtClean="0"/>
                  <a:t> OntoLex + </a:t>
                </a:r>
                <a:r>
                  <a:rPr lang="de-DE" dirty="0" smtClean="0">
                    <a:solidFill>
                      <a:schemeClr val="accent3">
                        <a:lumMod val="50000"/>
                      </a:schemeClr>
                    </a:solidFill>
                  </a:rPr>
                  <a:t>custom 							properties</a:t>
                </a:r>
                <a:endParaRPr lang="de-DE" sz="1200" dirty="0" smtClean="0">
                  <a:solidFill>
                    <a:schemeClr val="accent3">
                      <a:lumMod val="50000"/>
                    </a:schemeClr>
                  </a:solidFill>
                </a:endParaRPr>
              </a:p>
              <a:p>
                <a:pPr marL="0" indent="0">
                  <a:buNone/>
                </a:pPr>
                <a:r>
                  <a:rPr lang="de-DE" sz="1200" dirty="0"/>
                  <a:t>	</a:t>
                </a:r>
                <a:r>
                  <a:rPr lang="de-DE" sz="1200" dirty="0" smtClean="0"/>
                  <a:t>					                       </a:t>
                </a:r>
                <a:r>
                  <a:rPr lang="de-DE" sz="1600" b="1" dirty="0" smtClean="0">
                    <a:solidFill>
                      <a:schemeClr val="accent3"/>
                    </a:solidFill>
                  </a:rPr>
                  <a:t>(namespace </a:t>
                </a:r>
                <a:r>
                  <a:rPr lang="de-DE" sz="1600" b="1" i="1" dirty="0" smtClean="0">
                    <a:solidFill>
                      <a:schemeClr val="accent3"/>
                    </a:solidFill>
                  </a:rPr>
                  <a:t>dimlex:</a:t>
                </a:r>
                <a:r>
                  <a:rPr lang="de-DE" sz="1600" b="1" dirty="0" smtClean="0">
                    <a:solidFill>
                      <a:schemeClr val="accent3"/>
                    </a:solidFill>
                  </a:rPr>
                  <a:t>)</a:t>
                </a:r>
                <a:endParaRPr lang="de-DE" b="1" dirty="0" smtClean="0">
                  <a:solidFill>
                    <a:schemeClr val="accent3"/>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93" t="-2154" r="-1333"/>
                </a:stretch>
              </a:blipFill>
            </p:spPr>
            <p:txBody>
              <a:bodyPr/>
              <a:lstStyle/>
              <a:p>
                <a:r>
                  <a:rPr lang="de-DE">
                    <a:noFill/>
                  </a:rPr>
                  <a:t> </a:t>
                </a:r>
              </a:p>
            </p:txBody>
          </p:sp>
        </mc:Fallback>
      </mc:AlternateContent>
      <p:sp>
        <p:nvSpPr>
          <p:cNvPr id="4" name="Slide Number Placeholder 3"/>
          <p:cNvSpPr>
            <a:spLocks noGrp="1"/>
          </p:cNvSpPr>
          <p:nvPr>
            <p:ph type="sldNum" sz="quarter" idx="4"/>
          </p:nvPr>
        </p:nvSpPr>
        <p:spPr/>
        <p:txBody>
          <a:bodyPr/>
          <a:lstStyle/>
          <a:p>
            <a:fld id="{DF4DF032-40E7-4198-BBCB-DA8E7ED0C5DD}" type="slidenum">
              <a:rPr lang="de-DE" altLang="en-US" smtClean="0"/>
              <a:pPr/>
              <a:t>22</a:t>
            </a:fld>
            <a:endParaRPr lang="de-DE" altLang="en-US" dirty="0"/>
          </a:p>
        </p:txBody>
      </p:sp>
      <p:sp>
        <p:nvSpPr>
          <p:cNvPr id="18" name="Rectangle 17"/>
          <p:cNvSpPr/>
          <p:nvPr/>
        </p:nvSpPr>
        <p:spPr>
          <a:xfrm>
            <a:off x="1066800" y="4008762"/>
            <a:ext cx="4648200" cy="347952"/>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4098"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 y="1733550"/>
            <a:ext cx="4938713" cy="316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409895" y="2703314"/>
            <a:ext cx="2276905" cy="2154436"/>
          </a:xfrm>
          <a:prstGeom prst="rect">
            <a:avLst/>
          </a:prstGeom>
          <a:noFill/>
        </p:spPr>
        <p:txBody>
          <a:bodyPr wrap="none" rtlCol="0">
            <a:spAutoFit/>
          </a:bodyPr>
          <a:lstStyle/>
          <a:p>
            <a:r>
              <a:rPr lang="de-DE" sz="2000" dirty="0" smtClean="0"/>
              <a:t>custom properties</a:t>
            </a:r>
          </a:p>
          <a:p>
            <a:r>
              <a:rPr lang="de-DE" sz="2000" dirty="0" smtClean="0"/>
              <a:t>correspond 1:1 to</a:t>
            </a:r>
          </a:p>
          <a:p>
            <a:r>
              <a:rPr lang="de-DE" sz="2000" dirty="0" smtClean="0"/>
              <a:t>DimLex elements </a:t>
            </a:r>
          </a:p>
          <a:p>
            <a:r>
              <a:rPr lang="de-DE" sz="2000" dirty="0" smtClean="0"/>
              <a:t>and attributes</a:t>
            </a:r>
          </a:p>
          <a:p>
            <a:pPr marL="342900" indent="-342900">
              <a:buFont typeface="Symbol"/>
              <a:buChar char="Þ"/>
            </a:pPr>
            <a:r>
              <a:rPr lang="de-DE" sz="1800" dirty="0" smtClean="0"/>
              <a:t>different dialects </a:t>
            </a:r>
          </a:p>
          <a:p>
            <a:pPr>
              <a:tabLst>
                <a:tab pos="357188" algn="l"/>
              </a:tabLst>
            </a:pPr>
            <a:r>
              <a:rPr lang="de-DE" sz="1800" dirty="0" smtClean="0"/>
              <a:t> 	represented in a </a:t>
            </a:r>
          </a:p>
          <a:p>
            <a:pPr>
              <a:tabLst>
                <a:tab pos="357188" algn="l"/>
              </a:tabLst>
            </a:pPr>
            <a:r>
              <a:rPr lang="de-DE" sz="1800" dirty="0"/>
              <a:t>	</a:t>
            </a:r>
            <a:r>
              <a:rPr lang="de-DE" sz="1800" dirty="0" smtClean="0"/>
              <a:t>lossless fashion</a:t>
            </a:r>
            <a:endParaRPr lang="de-DE" sz="1800" dirty="0"/>
          </a:p>
        </p:txBody>
      </p:sp>
    </p:spTree>
    <p:extLst>
      <p:ext uri="{BB962C8B-B14F-4D97-AF65-F5344CB8AC3E}">
        <p14:creationId xmlns:p14="http://schemas.microsoft.com/office/powerpoint/2010/main" val="2430082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929352" y="2071398"/>
            <a:ext cx="5105400" cy="347952"/>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6" name="Rectangle 15"/>
          <p:cNvSpPr/>
          <p:nvPr/>
        </p:nvSpPr>
        <p:spPr>
          <a:xfrm>
            <a:off x="3929352" y="1123950"/>
            <a:ext cx="5105400" cy="1121424"/>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15" name="Rectangle 14"/>
          <p:cNvSpPr/>
          <p:nvPr/>
        </p:nvSpPr>
        <p:spPr>
          <a:xfrm>
            <a:off x="3925676" y="1123950"/>
            <a:ext cx="3694324" cy="190052"/>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sp>
        <p:nvSpPr>
          <p:cNvPr id="14" name="Rectangle 13"/>
          <p:cNvSpPr/>
          <p:nvPr/>
        </p:nvSpPr>
        <p:spPr>
          <a:xfrm>
            <a:off x="3925676" y="971549"/>
            <a:ext cx="2094123" cy="190949"/>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p>
        </p:txBody>
      </p:sp>
      <p:pic>
        <p:nvPicPr>
          <p:cNvPr id="6146"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2400" y="1037183"/>
            <a:ext cx="5081588" cy="1388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urved Down Arrow 5"/>
          <p:cNvSpPr/>
          <p:nvPr/>
        </p:nvSpPr>
        <p:spPr>
          <a:xfrm rot="18205901">
            <a:off x="967619" y="1459283"/>
            <a:ext cx="3276253" cy="1440388"/>
          </a:xfrm>
          <a:prstGeom prst="curved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solidFill>
                <a:schemeClr val="tx1"/>
              </a:solidFill>
            </a:endParaRPr>
          </a:p>
        </p:txBody>
      </p:sp>
      <p:sp>
        <p:nvSpPr>
          <p:cNvPr id="7" name="Rectangle 6"/>
          <p:cNvSpPr/>
          <p:nvPr/>
        </p:nvSpPr>
        <p:spPr>
          <a:xfrm>
            <a:off x="1066800" y="1885950"/>
            <a:ext cx="23622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p:txBody>
          <a:bodyPr/>
          <a:lstStyle/>
          <a:p>
            <a:r>
              <a:rPr lang="de-DE" dirty="0"/>
              <a:t>Example: German DimLex</a:t>
            </a:r>
          </a:p>
        </p:txBody>
      </p:sp>
      <p:sp>
        <p:nvSpPr>
          <p:cNvPr id="3" name="Content Placeholder 2"/>
          <p:cNvSpPr>
            <a:spLocks noGrp="1"/>
          </p:cNvSpPr>
          <p:nvPr>
            <p:ph idx="1"/>
          </p:nvPr>
        </p:nvSpPr>
        <p:spPr>
          <a:xfrm>
            <a:off x="5867400" y="2899750"/>
            <a:ext cx="3124200" cy="1282988"/>
          </a:xfrm>
        </p:spPr>
        <p:txBody>
          <a:bodyPr/>
          <a:lstStyle/>
          <a:p>
            <a:pPr marL="0" indent="0">
              <a:buNone/>
            </a:pPr>
            <a:r>
              <a:rPr lang="de-DE" dirty="0" smtClean="0"/>
              <a:t>Full DimLex-RDF</a:t>
            </a:r>
          </a:p>
          <a:p>
            <a:r>
              <a:rPr lang="de-DE" sz="2800" dirty="0" smtClean="0"/>
              <a:t>OntoLex concepts </a:t>
            </a:r>
          </a:p>
          <a:p>
            <a:r>
              <a:rPr lang="de-DE" sz="2800" dirty="0" smtClean="0"/>
              <a:t>original structure</a:t>
            </a:r>
          </a:p>
          <a:p>
            <a:r>
              <a:rPr lang="de-DE" sz="2800" dirty="0" smtClean="0"/>
              <a:t>lossless encoding</a:t>
            </a:r>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23</a:t>
            </a:fld>
            <a:endParaRPr lang="de-DE" altLang="en-US" dirty="0"/>
          </a:p>
        </p:txBody>
      </p:sp>
      <p:sp>
        <p:nvSpPr>
          <p:cNvPr id="5" name="Rectangle 4"/>
          <p:cNvSpPr/>
          <p:nvPr/>
        </p:nvSpPr>
        <p:spPr>
          <a:xfrm>
            <a:off x="1066800" y="2571750"/>
            <a:ext cx="3657600" cy="1425768"/>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12" name="Rectangle 11"/>
          <p:cNvSpPr/>
          <p:nvPr/>
        </p:nvSpPr>
        <p:spPr>
          <a:xfrm>
            <a:off x="914400" y="1885950"/>
            <a:ext cx="1981200" cy="250632"/>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p>
        </p:txBody>
      </p:sp>
      <p:sp>
        <p:nvSpPr>
          <p:cNvPr id="10" name="Rectangle 9"/>
          <p:cNvSpPr/>
          <p:nvPr/>
        </p:nvSpPr>
        <p:spPr>
          <a:xfrm>
            <a:off x="1066800" y="2136582"/>
            <a:ext cx="2743200" cy="38100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sp>
        <p:nvSpPr>
          <p:cNvPr id="18" name="Rectangle 17"/>
          <p:cNvSpPr/>
          <p:nvPr/>
        </p:nvSpPr>
        <p:spPr>
          <a:xfrm>
            <a:off x="1066800" y="4008762"/>
            <a:ext cx="4648200" cy="347952"/>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4098"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 y="1733550"/>
            <a:ext cx="4938713" cy="316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9" name="Rectangle 8"/>
              <p:cNvSpPr/>
              <p:nvPr/>
            </p:nvSpPr>
            <p:spPr>
              <a:xfrm>
                <a:off x="2590800" y="895350"/>
                <a:ext cx="1005788"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de-DE" i="1" smtClean="0">
                              <a:latin typeface="Cambria Math"/>
                            </a:rPr>
                          </m:ctrlPr>
                        </m:sSubPr>
                        <m:e>
                          <m:r>
                            <a:rPr lang="de-DE" b="0" i="1" smtClean="0">
                              <a:latin typeface="Cambria Math"/>
                            </a:rPr>
                            <m:t> </m:t>
                          </m:r>
                        </m:e>
                        <m:sub>
                          <m:r>
                            <a:rPr lang="de-DE" i="1">
                              <a:latin typeface="Cambria Math"/>
                            </a:rPr>
                            <m:t>𝑋𝑆𝐿𝑇</m:t>
                          </m:r>
                        </m:sub>
                      </m:sSub>
                    </m:oMath>
                  </m:oMathPara>
                </a14:m>
                <a:endParaRPr lang="de-DE" dirty="0"/>
              </a:p>
            </p:txBody>
          </p:sp>
        </mc:Choice>
        <mc:Fallback>
          <p:sp>
            <p:nvSpPr>
              <p:cNvPr id="9" name="Rectangle 8"/>
              <p:cNvSpPr>
                <a:spLocks noRot="1" noChangeAspect="1" noMove="1" noResize="1" noEditPoints="1" noAdjustHandles="1" noChangeArrowheads="1" noChangeShapeType="1" noTextEdit="1"/>
              </p:cNvSpPr>
              <p:nvPr/>
            </p:nvSpPr>
            <p:spPr>
              <a:xfrm>
                <a:off x="2590800" y="895350"/>
                <a:ext cx="1005788" cy="523220"/>
              </a:xfrm>
              <a:prstGeom prst="rect">
                <a:avLst/>
              </a:prstGeom>
              <a:blipFill rotWithShape="1">
                <a:blip r:embed="rId5"/>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856378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Example: German DimLex</a:t>
            </a:r>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24</a:t>
            </a:fld>
            <a:endParaRPr lang="de-DE"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27902"/>
            <a:ext cx="4343400" cy="4333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929352" y="2071398"/>
            <a:ext cx="5105400" cy="347952"/>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7" name="Rectangle 6"/>
          <p:cNvSpPr/>
          <p:nvPr/>
        </p:nvSpPr>
        <p:spPr>
          <a:xfrm>
            <a:off x="3929352" y="1123950"/>
            <a:ext cx="5105400" cy="1121424"/>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8" name="Rectangle 7"/>
          <p:cNvSpPr/>
          <p:nvPr/>
        </p:nvSpPr>
        <p:spPr>
          <a:xfrm>
            <a:off x="3925676" y="1123950"/>
            <a:ext cx="3694324" cy="190052"/>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sp>
        <p:nvSpPr>
          <p:cNvPr id="9" name="Rectangle 8"/>
          <p:cNvSpPr/>
          <p:nvPr/>
        </p:nvSpPr>
        <p:spPr>
          <a:xfrm>
            <a:off x="3925676" y="971549"/>
            <a:ext cx="2094123" cy="190949"/>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p>
        </p:txBody>
      </p:sp>
      <p:pic>
        <p:nvPicPr>
          <p:cNvPr id="10"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2400" y="1037183"/>
            <a:ext cx="5081588" cy="1388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2"/>
          <p:cNvSpPr>
            <a:spLocks noGrp="1"/>
          </p:cNvSpPr>
          <p:nvPr>
            <p:ph idx="1"/>
          </p:nvPr>
        </p:nvSpPr>
        <p:spPr>
          <a:xfrm>
            <a:off x="5867400" y="2899750"/>
            <a:ext cx="3124200" cy="1282988"/>
          </a:xfrm>
        </p:spPr>
        <p:txBody>
          <a:bodyPr/>
          <a:lstStyle/>
          <a:p>
            <a:pPr marL="0" indent="0">
              <a:buNone/>
            </a:pPr>
            <a:r>
              <a:rPr lang="de-DE" dirty="0" smtClean="0"/>
              <a:t>Full DimLex-RDF</a:t>
            </a:r>
          </a:p>
          <a:p>
            <a:r>
              <a:rPr lang="de-DE" sz="2800" dirty="0" smtClean="0"/>
              <a:t>OntoLex concepts </a:t>
            </a:r>
          </a:p>
          <a:p>
            <a:r>
              <a:rPr lang="de-DE" sz="2800" dirty="0" smtClean="0"/>
              <a:t>original structure</a:t>
            </a:r>
          </a:p>
          <a:p>
            <a:r>
              <a:rPr lang="de-DE" sz="2800" dirty="0" smtClean="0"/>
              <a:t>lossless encoding</a:t>
            </a:r>
          </a:p>
        </p:txBody>
      </p:sp>
    </p:spTree>
    <p:extLst>
      <p:ext uri="{BB962C8B-B14F-4D97-AF65-F5344CB8AC3E}">
        <p14:creationId xmlns:p14="http://schemas.microsoft.com/office/powerpoint/2010/main" val="2111219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Other Discourse Marker Inventories</a:t>
            </a:r>
            <a:endParaRPr lang="de-DE" dirty="0"/>
          </a:p>
        </p:txBody>
      </p:sp>
      <p:sp>
        <p:nvSpPr>
          <p:cNvPr id="3" name="Content Placeholder 2"/>
          <p:cNvSpPr>
            <a:spLocks noGrp="1"/>
          </p:cNvSpPr>
          <p:nvPr>
            <p:ph idx="1"/>
          </p:nvPr>
        </p:nvSpPr>
        <p:spPr/>
        <p:txBody>
          <a:bodyPr/>
          <a:lstStyle/>
          <a:p>
            <a:r>
              <a:rPr lang="de-DE" dirty="0" smtClean="0"/>
              <a:t>most inventories required massive restructuring</a:t>
            </a:r>
          </a:p>
          <a:p>
            <a:pPr lvl="1"/>
            <a:r>
              <a:rPr lang="de-DE" dirty="0" smtClean="0"/>
              <a:t>4 data sets conformant with DimLex DTD</a:t>
            </a:r>
          </a:p>
          <a:p>
            <a:pPr lvl="1"/>
            <a:r>
              <a:rPr lang="de-DE" dirty="0" smtClean="0"/>
              <a:t>3 data sets with modified DimLex markup</a:t>
            </a:r>
          </a:p>
          <a:p>
            <a:pPr lvl="2"/>
            <a:r>
              <a:rPr lang="de-DE" dirty="0" smtClean="0"/>
              <a:t>e.g., translated element and attribute names (French)</a:t>
            </a:r>
          </a:p>
          <a:p>
            <a:pPr lvl="1"/>
            <a:r>
              <a:rPr lang="de-DE" dirty="0" smtClean="0"/>
              <a:t>4 </a:t>
            </a:r>
            <a:r>
              <a:rPr lang="de-DE" dirty="0"/>
              <a:t>data sets in </a:t>
            </a:r>
            <a:r>
              <a:rPr lang="de-DE" dirty="0" smtClean="0"/>
              <a:t>semistructured </a:t>
            </a:r>
            <a:r>
              <a:rPr lang="de-DE" dirty="0"/>
              <a:t>formats (DiscMar, PDTB</a:t>
            </a:r>
            <a:r>
              <a:rPr lang="de-DE" dirty="0" smtClean="0"/>
              <a:t>)</a:t>
            </a:r>
          </a:p>
          <a:p>
            <a:pPr lvl="1"/>
            <a:r>
              <a:rPr lang="de-DE" dirty="0" smtClean="0"/>
              <a:t>2 data sets (TED-MDB, Czech) with different formats</a:t>
            </a:r>
          </a:p>
          <a:p>
            <a:r>
              <a:rPr lang="de-DE" dirty="0" smtClean="0"/>
              <a:t>separate preprocessor scripts normalize to DimLex-XML; then, regular conversion</a:t>
            </a:r>
          </a:p>
          <a:p>
            <a:pPr lvl="1"/>
            <a:endParaRPr lang="de-DE"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25</a:t>
            </a:fld>
            <a:endParaRPr lang="de-DE" altLang="en-US" dirty="0"/>
          </a:p>
        </p:txBody>
      </p:sp>
    </p:spTree>
    <p:extLst>
      <p:ext uri="{BB962C8B-B14F-4D97-AF65-F5344CB8AC3E}">
        <p14:creationId xmlns:p14="http://schemas.microsoft.com/office/powerpoint/2010/main" val="226582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de-DE" dirty="0" smtClean="0"/>
              <a:t>Linking</a:t>
            </a:r>
            <a:endParaRPr lang="de-DE" dirty="0"/>
          </a:p>
        </p:txBody>
      </p:sp>
      <p:sp>
        <p:nvSpPr>
          <p:cNvPr id="4" name="Slide Number Placeholder 3"/>
          <p:cNvSpPr>
            <a:spLocks noGrp="1"/>
          </p:cNvSpPr>
          <p:nvPr>
            <p:ph type="sldNum" sz="quarter" idx="4294967295"/>
          </p:nvPr>
        </p:nvSpPr>
        <p:spPr>
          <a:xfrm>
            <a:off x="7010400" y="4800600"/>
            <a:ext cx="2133600" cy="342900"/>
          </a:xfrm>
        </p:spPr>
        <p:txBody>
          <a:bodyPr/>
          <a:lstStyle/>
          <a:p>
            <a:fld id="{DF4DF032-40E7-4198-BBCB-DA8E7ED0C5DD}" type="slidenum">
              <a:rPr lang="de-DE" altLang="en-US" smtClean="0"/>
              <a:pPr/>
              <a:t>26</a:t>
            </a:fld>
            <a:endParaRPr lang="de-DE" altLang="en-US" dirty="0"/>
          </a:p>
        </p:txBody>
      </p:sp>
    </p:spTree>
    <p:extLst>
      <p:ext uri="{BB962C8B-B14F-4D97-AF65-F5344CB8AC3E}">
        <p14:creationId xmlns:p14="http://schemas.microsoft.com/office/powerpoint/2010/main" val="4253929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Ontologies of Linguistic Annotation (OLiA)</a:t>
            </a:r>
            <a:endParaRPr lang="de-DE" dirty="0"/>
          </a:p>
        </p:txBody>
      </p:sp>
      <p:sp>
        <p:nvSpPr>
          <p:cNvPr id="3" name="Content Placeholder 2"/>
          <p:cNvSpPr>
            <a:spLocks noGrp="1"/>
          </p:cNvSpPr>
          <p:nvPr>
            <p:ph idx="1"/>
          </p:nvPr>
        </p:nvSpPr>
        <p:spPr/>
        <p:txBody>
          <a:bodyPr/>
          <a:lstStyle/>
          <a:p>
            <a:r>
              <a:rPr lang="de-DE" dirty="0" smtClean="0"/>
              <a:t>http://purl.org/olia</a:t>
            </a:r>
          </a:p>
          <a:p>
            <a:pPr lvl="1"/>
            <a:r>
              <a:rPr lang="de-DE" dirty="0" smtClean="0"/>
              <a:t>Chiarcos and Sukhareva (2015)</a:t>
            </a:r>
          </a:p>
          <a:p>
            <a:pPr lvl="1"/>
            <a:r>
              <a:rPr lang="de-DE" dirty="0" smtClean="0"/>
              <a:t>one ontology per annotation schema</a:t>
            </a:r>
          </a:p>
          <a:p>
            <a:pPr lvl="2"/>
            <a:r>
              <a:rPr lang="de-DE" dirty="0" smtClean="0"/>
              <a:t>OLiA Annotation Model</a:t>
            </a:r>
          </a:p>
          <a:p>
            <a:pPr lvl="1"/>
            <a:r>
              <a:rPr lang="de-DE" dirty="0" smtClean="0"/>
              <a:t>one ontology that defines common terminology</a:t>
            </a:r>
          </a:p>
          <a:p>
            <a:pPr lvl="2"/>
            <a:r>
              <a:rPr lang="de-DE" dirty="0" smtClean="0"/>
              <a:t>OLiA Reference Model</a:t>
            </a:r>
          </a:p>
          <a:p>
            <a:pPr lvl="1"/>
            <a:r>
              <a:rPr lang="de-DE" dirty="0" smtClean="0"/>
              <a:t>one RDF file with rdfs:subClassOf statements</a:t>
            </a:r>
          </a:p>
          <a:p>
            <a:pPr lvl="2"/>
            <a:r>
              <a:rPr lang="de-DE" dirty="0" smtClean="0"/>
              <a:t>OLiA Linking Model: Annotation Model =&gt; Reference Model</a:t>
            </a:r>
            <a:endParaRPr lang="de-DE"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27</a:t>
            </a:fld>
            <a:endParaRPr lang="de-DE" altLang="en-US" dirty="0"/>
          </a:p>
        </p:txBody>
      </p:sp>
    </p:spTree>
    <p:extLst>
      <p:ext uri="{BB962C8B-B14F-4D97-AF65-F5344CB8AC3E}">
        <p14:creationId xmlns:p14="http://schemas.microsoft.com/office/powerpoint/2010/main" val="2467823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Ontologies of Linguistic Annotation (OLiA)</a:t>
            </a:r>
            <a:endParaRPr lang="de-DE" dirty="0"/>
          </a:p>
        </p:txBody>
      </p:sp>
      <p:sp>
        <p:nvSpPr>
          <p:cNvPr id="3" name="Content Placeholder 2"/>
          <p:cNvSpPr>
            <a:spLocks noGrp="1"/>
          </p:cNvSpPr>
          <p:nvPr>
            <p:ph idx="1"/>
          </p:nvPr>
        </p:nvSpPr>
        <p:spPr/>
        <p:txBody>
          <a:bodyPr/>
          <a:lstStyle/>
          <a:p>
            <a:r>
              <a:rPr lang="de-DE" dirty="0" smtClean="0"/>
              <a:t>http://purl.org/olia</a:t>
            </a:r>
          </a:p>
          <a:p>
            <a:pPr marL="344487" lvl="1" indent="0">
              <a:buNone/>
            </a:pPr>
            <a:r>
              <a:rPr lang="de-DE" dirty="0" smtClean="0"/>
              <a:t>German POS</a:t>
            </a:r>
          </a:p>
          <a:p>
            <a:pPr marL="344487" lvl="1" indent="0">
              <a:buNone/>
            </a:pPr>
            <a:endParaRPr lang="de-DE"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28</a:t>
            </a:fld>
            <a:endParaRPr lang="de-DE" altLang="en-US" dirty="0"/>
          </a:p>
        </p:txBody>
      </p:sp>
      <p:pic>
        <p:nvPicPr>
          <p:cNvPr id="5" name="Picture 2" descr="Interpreting annotations in terms of the OLiA Reference Model Figure 1 illustrates how annotations can be mapped onto Reference Model concepts for the German phrase Diese nicht neue Erkenntnis 'this well-known (lit. not new) insight' from the Potsdam Commentary Corpus [31, file 4794]: Given the information that its part-ofspeech annotations follow the STTS scheme [27], we may consult the corresponding Annotation Model, 5 and find that the tag PDAT matches the string value of the property hasTag of the individual stts:PDAT. The associated class stts:AttributiveDemonstrativePronoun is a subconcept of olia:DemonstrativeDeterminer. 6 The word diese 'this' from the example can thus be described in terms of the OLiA Reference Model as olia:DemonstrativeDeterminer, etc. These ontology-based descriptions are comparable across different corpora and/or NLP tools, across different languages, and even across different types of language resources: Recently, the OLiA ontologies have also been applied to represent grammatical specifications of machine-readable dictionaries, that are thus interoperable with OLiA-linked corpora [22,11]. Moreover, through the linking with External Reference Models, OLiA-linked resources are also interoperable with resources directly grounded in GOLD, ISOcat, etc. Using Semantic Web formalisms to represent corpora and annotations also provides us with the possibility to develop novel, ontology-based NLP algorithms. One application are ensemble combination a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80184" y="990017"/>
            <a:ext cx="5559016" cy="4172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853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Ontologies of Linguistic Annotation (OLiA)</a:t>
            </a:r>
            <a:endParaRPr lang="de-DE" dirty="0"/>
          </a:p>
        </p:txBody>
      </p:sp>
      <p:sp>
        <p:nvSpPr>
          <p:cNvPr id="3" name="Content Placeholder 2"/>
          <p:cNvSpPr>
            <a:spLocks noGrp="1"/>
          </p:cNvSpPr>
          <p:nvPr>
            <p:ph idx="1"/>
          </p:nvPr>
        </p:nvSpPr>
        <p:spPr/>
        <p:txBody>
          <a:bodyPr/>
          <a:lstStyle/>
          <a:p>
            <a:r>
              <a:rPr lang="de-DE" dirty="0" smtClean="0"/>
              <a:t>http://purl.org/olia</a:t>
            </a:r>
          </a:p>
          <a:p>
            <a:pPr marL="344487" lvl="1" indent="0">
              <a:buNone/>
            </a:pPr>
            <a:r>
              <a:rPr lang="de-DE" dirty="0" smtClean="0"/>
              <a:t>German POS</a:t>
            </a:r>
          </a:p>
          <a:p>
            <a:pPr marL="344487" lvl="1" indent="0">
              <a:buNone/>
            </a:pPr>
            <a:endParaRPr lang="de-DE" dirty="0"/>
          </a:p>
          <a:p>
            <a:pPr lvl="1"/>
            <a:r>
              <a:rPr lang="de-DE" dirty="0" smtClean="0"/>
              <a:t>other schemas </a:t>
            </a:r>
          </a:p>
          <a:p>
            <a:pPr marL="344487" lvl="1" indent="0">
              <a:buNone/>
              <a:tabLst>
                <a:tab pos="715963" algn="l"/>
              </a:tabLst>
            </a:pPr>
            <a:r>
              <a:rPr lang="de-DE" dirty="0"/>
              <a:t>	</a:t>
            </a:r>
            <a:r>
              <a:rPr lang="de-DE" dirty="0" smtClean="0"/>
              <a:t>are linked, too</a:t>
            </a:r>
          </a:p>
          <a:p>
            <a:pPr marL="696912" lvl="2" indent="0">
              <a:buNone/>
              <a:tabLst>
                <a:tab pos="715963" algn="l"/>
              </a:tabLst>
            </a:pPr>
            <a:r>
              <a:rPr lang="de-DE" sz="2000" dirty="0"/>
              <a:t>	</a:t>
            </a:r>
            <a:r>
              <a:rPr lang="de-DE" sz="2000" dirty="0" smtClean="0"/>
              <a:t>we can map or</a:t>
            </a:r>
          </a:p>
          <a:p>
            <a:pPr marL="696912" lvl="2" indent="0">
              <a:buNone/>
              <a:tabLst>
                <a:tab pos="715963" algn="l"/>
              </a:tabLst>
            </a:pPr>
            <a:r>
              <a:rPr lang="de-DE" sz="2000" dirty="0"/>
              <a:t>	</a:t>
            </a:r>
            <a:r>
              <a:rPr lang="de-DE" sz="2000" dirty="0" smtClean="0"/>
              <a:t>merge</a:t>
            </a:r>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29</a:t>
            </a:fld>
            <a:endParaRPr lang="de-DE" altLang="en-US" dirty="0"/>
          </a:p>
        </p:txBody>
      </p:sp>
      <p:pic>
        <p:nvPicPr>
          <p:cNvPr id="5" name="Picture 2" descr="Interpreting annotations in terms of the OLiA Reference Model Figure 1 illustrates how annotations can be mapped onto Reference Model concepts for the German phrase Diese nicht neue Erkenntnis 'this well-known (lit. not new) insight' from the Potsdam Commentary Corpus [31, file 4794]: Given the information that its part-ofspeech annotations follow the STTS scheme [27], we may consult the corresponding Annotation Model, 5 and find that the tag PDAT matches the string value of the property hasTag of the individual stts:PDAT. The associated class stts:AttributiveDemonstrativePronoun is a subconcept of olia:DemonstrativeDeterminer. 6 The word diese 'this' from the example can thus be described in terms of the OLiA Reference Model as olia:DemonstrativeDeterminer, etc. These ontology-based descriptions are comparable across different corpora and/or NLP tools, across different languages, and even across different types of language resources: Recently, the OLiA ontologies have also been applied to represent grammatical specifications of machine-readable dictionaries, that are thus interoperable with OLiA-linked corpora [22,11]. Moreover, through the linking with External Reference Models, OLiA-linked resources are also interoperable with resources directly grounded in GOLD, ISOcat, etc. Using Semantic Web formalisms to represent corpora and annotations also provides us with the possibility to develop novel, ontology-based NLP algorithms. One application are ensemble combination a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80184" y="990017"/>
            <a:ext cx="5559016" cy="4172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090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Discourse Markers</a:t>
            </a:r>
            <a:endParaRPr lang="de-DE" dirty="0"/>
          </a:p>
        </p:txBody>
      </p:sp>
      <p:sp>
        <p:nvSpPr>
          <p:cNvPr id="3" name="Content Placeholder 2"/>
          <p:cNvSpPr>
            <a:spLocks noGrp="1"/>
          </p:cNvSpPr>
          <p:nvPr>
            <p:ph idx="1"/>
          </p:nvPr>
        </p:nvSpPr>
        <p:spPr/>
        <p:txBody>
          <a:bodyPr/>
          <a:lstStyle/>
          <a:p>
            <a:r>
              <a:rPr lang="de-DE" dirty="0" smtClean="0"/>
              <a:t>Make explicit how an utterance (clause, sentence, etc.) is linked to its discourse context</a:t>
            </a:r>
          </a:p>
          <a:p>
            <a:pPr lvl="1"/>
            <a:r>
              <a:rPr lang="de-DE" dirty="0" smtClean="0"/>
              <a:t>lexical expressions, mostly conjunctions, adverbs and PPs</a:t>
            </a:r>
          </a:p>
          <a:p>
            <a:pPr lvl="2"/>
            <a:r>
              <a:rPr lang="de-DE" dirty="0" smtClean="0"/>
              <a:t>John can‘t go. ...</a:t>
            </a:r>
          </a:p>
          <a:p>
            <a:pPr lvl="3"/>
            <a:r>
              <a:rPr lang="de-DE" b="1" dirty="0" smtClean="0"/>
              <a:t>And</a:t>
            </a:r>
            <a:r>
              <a:rPr lang="de-DE" dirty="0" smtClean="0"/>
              <a:t> 		Mary can‘t go either.</a:t>
            </a:r>
          </a:p>
          <a:p>
            <a:pPr lvl="3"/>
            <a:r>
              <a:rPr lang="de-DE" b="1" dirty="0" smtClean="0"/>
              <a:t>Therefore</a:t>
            </a:r>
            <a:r>
              <a:rPr lang="de-DE" dirty="0" smtClean="0"/>
              <a:t>, 	Mary can‘t go either.</a:t>
            </a:r>
          </a:p>
          <a:p>
            <a:pPr lvl="3"/>
            <a:r>
              <a:rPr lang="de-DE" b="1" dirty="0" smtClean="0"/>
              <a:t>However</a:t>
            </a:r>
            <a:r>
              <a:rPr lang="de-DE" dirty="0" smtClean="0"/>
              <a:t>, 	Mary can‘t go either.</a:t>
            </a:r>
          </a:p>
          <a:p>
            <a:pPr lvl="3"/>
            <a:r>
              <a:rPr lang="de-DE" dirty="0" smtClean="0"/>
              <a:t> 		Mary can‘t go either.</a:t>
            </a:r>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3</a:t>
            </a:fld>
            <a:endParaRPr lang="de-DE" altLang="en-US" dirty="0"/>
          </a:p>
        </p:txBody>
      </p:sp>
      <p:sp>
        <p:nvSpPr>
          <p:cNvPr id="5" name="TextBox 4"/>
          <p:cNvSpPr txBox="1"/>
          <p:nvPr/>
        </p:nvSpPr>
        <p:spPr>
          <a:xfrm>
            <a:off x="6096000" y="3409950"/>
            <a:ext cx="1069524" cy="400110"/>
          </a:xfrm>
          <a:prstGeom prst="rect">
            <a:avLst/>
          </a:prstGeom>
          <a:noFill/>
        </p:spPr>
        <p:txBody>
          <a:bodyPr wrap="none" rtlCol="0">
            <a:spAutoFit/>
          </a:bodyPr>
          <a:lstStyle/>
          <a:p>
            <a:r>
              <a:rPr lang="de-DE" sz="2000" i="1" dirty="0" smtClean="0">
                <a:solidFill>
                  <a:schemeClr val="accent2"/>
                </a:solidFill>
              </a:rPr>
              <a:t>additive</a:t>
            </a:r>
            <a:endParaRPr lang="de-DE" sz="2000" i="1" dirty="0">
              <a:solidFill>
                <a:schemeClr val="accent2"/>
              </a:solidFill>
            </a:endParaRPr>
          </a:p>
        </p:txBody>
      </p:sp>
      <p:sp>
        <p:nvSpPr>
          <p:cNvPr id="6" name="TextBox 5"/>
          <p:cNvSpPr txBox="1"/>
          <p:nvPr/>
        </p:nvSpPr>
        <p:spPr>
          <a:xfrm>
            <a:off x="6091133" y="3790950"/>
            <a:ext cx="926857" cy="400110"/>
          </a:xfrm>
          <a:prstGeom prst="rect">
            <a:avLst/>
          </a:prstGeom>
          <a:noFill/>
        </p:spPr>
        <p:txBody>
          <a:bodyPr wrap="none" rtlCol="0">
            <a:spAutoFit/>
          </a:bodyPr>
          <a:lstStyle/>
          <a:p>
            <a:r>
              <a:rPr lang="de-DE" sz="2000" i="1" dirty="0" smtClean="0">
                <a:solidFill>
                  <a:schemeClr val="accent2"/>
                </a:solidFill>
              </a:rPr>
              <a:t>causal</a:t>
            </a:r>
            <a:endParaRPr lang="de-DE" sz="2000" i="1" dirty="0">
              <a:solidFill>
                <a:schemeClr val="accent2"/>
              </a:solidFill>
            </a:endParaRPr>
          </a:p>
        </p:txBody>
      </p:sp>
      <p:sp>
        <p:nvSpPr>
          <p:cNvPr id="7" name="TextBox 6"/>
          <p:cNvSpPr txBox="1"/>
          <p:nvPr/>
        </p:nvSpPr>
        <p:spPr>
          <a:xfrm>
            <a:off x="6108996" y="4171950"/>
            <a:ext cx="1423788" cy="400110"/>
          </a:xfrm>
          <a:prstGeom prst="rect">
            <a:avLst/>
          </a:prstGeom>
          <a:noFill/>
        </p:spPr>
        <p:txBody>
          <a:bodyPr wrap="none" rtlCol="0">
            <a:spAutoFit/>
          </a:bodyPr>
          <a:lstStyle/>
          <a:p>
            <a:r>
              <a:rPr lang="de-DE" sz="2000" i="1" dirty="0" smtClean="0">
                <a:solidFill>
                  <a:schemeClr val="accent2"/>
                </a:solidFill>
              </a:rPr>
              <a:t>contrastive</a:t>
            </a:r>
            <a:endParaRPr lang="de-DE" sz="2000" i="1" dirty="0">
              <a:solidFill>
                <a:schemeClr val="accent2"/>
              </a:solidFill>
            </a:endParaRPr>
          </a:p>
        </p:txBody>
      </p:sp>
      <p:sp>
        <p:nvSpPr>
          <p:cNvPr id="9" name="TextBox 8"/>
          <p:cNvSpPr txBox="1"/>
          <p:nvPr/>
        </p:nvSpPr>
        <p:spPr>
          <a:xfrm>
            <a:off x="5867400" y="4530864"/>
            <a:ext cx="1494320" cy="707886"/>
          </a:xfrm>
          <a:prstGeom prst="rect">
            <a:avLst/>
          </a:prstGeom>
          <a:noFill/>
        </p:spPr>
        <p:txBody>
          <a:bodyPr wrap="none" rtlCol="0">
            <a:spAutoFit/>
          </a:bodyPr>
          <a:lstStyle/>
          <a:p>
            <a:pPr algn="ctr"/>
            <a:r>
              <a:rPr lang="de-DE" sz="2000" i="1" dirty="0" smtClean="0">
                <a:solidFill>
                  <a:schemeClr val="accent2"/>
                </a:solidFill>
              </a:rPr>
              <a:t>implicit</a:t>
            </a:r>
          </a:p>
          <a:p>
            <a:pPr algn="ctr"/>
            <a:r>
              <a:rPr lang="de-DE" sz="2000" i="1" dirty="0" smtClean="0">
                <a:solidFill>
                  <a:schemeClr val="accent2"/>
                </a:solidFill>
              </a:rPr>
              <a:t>(unmarked)</a:t>
            </a:r>
            <a:endParaRPr lang="de-DE" sz="2000" i="1" dirty="0">
              <a:solidFill>
                <a:schemeClr val="accent2"/>
              </a:solidFill>
            </a:endParaRPr>
          </a:p>
        </p:txBody>
      </p:sp>
      <p:sp>
        <p:nvSpPr>
          <p:cNvPr id="11" name="TextBox 10"/>
          <p:cNvSpPr txBox="1"/>
          <p:nvPr/>
        </p:nvSpPr>
        <p:spPr>
          <a:xfrm>
            <a:off x="7889157" y="4000440"/>
            <a:ext cx="1026243" cy="400110"/>
          </a:xfrm>
          <a:prstGeom prst="rect">
            <a:avLst/>
          </a:prstGeom>
          <a:noFill/>
        </p:spPr>
        <p:txBody>
          <a:bodyPr wrap="none" rtlCol="0">
            <a:spAutoFit/>
          </a:bodyPr>
          <a:lstStyle/>
          <a:p>
            <a:r>
              <a:rPr lang="de-DE" sz="2000" i="1" dirty="0" smtClean="0">
                <a:solidFill>
                  <a:schemeClr val="accent2"/>
                </a:solidFill>
              </a:rPr>
              <a:t>relation</a:t>
            </a:r>
            <a:endParaRPr lang="de-DE" sz="2000" i="1" dirty="0">
              <a:solidFill>
                <a:schemeClr val="accent2"/>
              </a:solidFill>
            </a:endParaRPr>
          </a:p>
        </p:txBody>
      </p:sp>
      <p:sp>
        <p:nvSpPr>
          <p:cNvPr id="12" name="Right Brace 11"/>
          <p:cNvSpPr/>
          <p:nvPr/>
        </p:nvSpPr>
        <p:spPr>
          <a:xfrm>
            <a:off x="7649680" y="3409950"/>
            <a:ext cx="198920" cy="1600200"/>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4083997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Ontologies of Linguistic Annotation (OLiA)</a:t>
            </a:r>
            <a:endParaRPr lang="de-DE" dirty="0"/>
          </a:p>
        </p:txBody>
      </p:sp>
      <p:sp>
        <p:nvSpPr>
          <p:cNvPr id="3" name="Content Placeholder 2"/>
          <p:cNvSpPr>
            <a:spLocks noGrp="1"/>
          </p:cNvSpPr>
          <p:nvPr>
            <p:ph idx="1"/>
          </p:nvPr>
        </p:nvSpPr>
        <p:spPr/>
        <p:txBody>
          <a:bodyPr/>
          <a:lstStyle/>
          <a:p>
            <a:r>
              <a:rPr lang="de-DE" dirty="0" smtClean="0"/>
              <a:t>http://purl.org/olia </a:t>
            </a:r>
          </a:p>
          <a:p>
            <a:pPr lvl="1"/>
            <a:r>
              <a:rPr lang="de-DE" dirty="0" smtClean="0"/>
              <a:t>annotation schemas for 100+ languages</a:t>
            </a:r>
          </a:p>
          <a:p>
            <a:pPr lvl="1"/>
            <a:r>
              <a:rPr lang="de-DE" dirty="0" smtClean="0"/>
              <a:t>morphosyntax</a:t>
            </a:r>
          </a:p>
          <a:p>
            <a:pPr lvl="2"/>
            <a:r>
              <a:rPr lang="de-DE" dirty="0" smtClean="0"/>
              <a:t>parts of speech</a:t>
            </a:r>
          </a:p>
          <a:p>
            <a:pPr lvl="2"/>
            <a:r>
              <a:rPr lang="de-DE" dirty="0" smtClean="0"/>
              <a:t>inflectional morphology</a:t>
            </a:r>
          </a:p>
          <a:p>
            <a:pPr lvl="1"/>
            <a:r>
              <a:rPr lang="de-DE" dirty="0" smtClean="0"/>
              <a:t>syntax</a:t>
            </a:r>
          </a:p>
          <a:p>
            <a:pPr lvl="2"/>
            <a:r>
              <a:rPr lang="de-DE" dirty="0" smtClean="0"/>
              <a:t>node labels</a:t>
            </a:r>
          </a:p>
          <a:p>
            <a:pPr lvl="2"/>
            <a:r>
              <a:rPr lang="de-DE" dirty="0" smtClean="0"/>
              <a:t>grammatical relations / dependency labels</a:t>
            </a:r>
          </a:p>
          <a:p>
            <a:pPr lvl="1"/>
            <a:r>
              <a:rPr lang="de-DE" dirty="0" smtClean="0"/>
              <a:t>aspects of semantics</a:t>
            </a:r>
            <a:endParaRPr lang="de-DE"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30</a:t>
            </a:fld>
            <a:endParaRPr lang="de-DE" altLang="en-US" dirty="0"/>
          </a:p>
        </p:txBody>
      </p:sp>
    </p:spTree>
    <p:extLst>
      <p:ext uri="{BB962C8B-B14F-4D97-AF65-F5344CB8AC3E}">
        <p14:creationId xmlns:p14="http://schemas.microsoft.com/office/powerpoint/2010/main" val="1497403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OLiA Discourse Extensions</a:t>
            </a:r>
            <a:endParaRPr lang="de-DE" dirty="0"/>
          </a:p>
        </p:txBody>
      </p:sp>
      <p:sp>
        <p:nvSpPr>
          <p:cNvPr id="3" name="Content Placeholder 2"/>
          <p:cNvSpPr>
            <a:spLocks noGrp="1"/>
          </p:cNvSpPr>
          <p:nvPr>
            <p:ph idx="1"/>
          </p:nvPr>
        </p:nvSpPr>
        <p:spPr/>
        <p:txBody>
          <a:bodyPr/>
          <a:lstStyle/>
          <a:p>
            <a:r>
              <a:rPr lang="de-DE" dirty="0" smtClean="0"/>
              <a:t>http://purl.org/olia/discourse</a:t>
            </a:r>
          </a:p>
          <a:p>
            <a:pPr lvl="1"/>
            <a:r>
              <a:rPr lang="de-DE" dirty="0" smtClean="0"/>
              <a:t>Chiarcos (2014)</a:t>
            </a:r>
          </a:p>
          <a:p>
            <a:pPr lvl="1"/>
            <a:r>
              <a:rPr lang="de-DE" dirty="0" smtClean="0"/>
              <a:t>reference model fragment for</a:t>
            </a:r>
          </a:p>
          <a:p>
            <a:pPr lvl="2"/>
            <a:r>
              <a:rPr lang="de-DE" dirty="0" smtClean="0"/>
              <a:t>anaphora</a:t>
            </a:r>
          </a:p>
          <a:p>
            <a:pPr lvl="2"/>
            <a:r>
              <a:rPr lang="de-DE" dirty="0" smtClean="0"/>
              <a:t>information status</a:t>
            </a:r>
          </a:p>
          <a:p>
            <a:pPr lvl="2"/>
            <a:r>
              <a:rPr lang="de-DE" dirty="0" smtClean="0"/>
              <a:t>information structure</a:t>
            </a:r>
          </a:p>
          <a:p>
            <a:pPr lvl="2"/>
            <a:r>
              <a:rPr lang="de-DE" dirty="0" smtClean="0"/>
              <a:t>discourse relations</a:t>
            </a:r>
          </a:p>
          <a:p>
            <a:pPr lvl="2"/>
            <a:r>
              <a:rPr lang="de-DE" dirty="0" smtClean="0"/>
              <a:t>discourse structure</a:t>
            </a:r>
          </a:p>
          <a:p>
            <a:pPr lvl="1"/>
            <a:r>
              <a:rPr lang="de-DE" dirty="0" smtClean="0"/>
              <a:t>annotation models, e.g., PDTB, RST-DTB, PDGB, Knott</a:t>
            </a:r>
          </a:p>
          <a:p>
            <a:pPr lvl="2"/>
            <a:endParaRPr lang="de-DE" dirty="0" smtClean="0"/>
          </a:p>
          <a:p>
            <a:pPr lvl="2"/>
            <a:endParaRPr lang="de-DE"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31</a:t>
            </a:fld>
            <a:endParaRPr lang="de-DE" altLang="en-US" dirty="0"/>
          </a:p>
        </p:txBody>
      </p:sp>
    </p:spTree>
    <p:extLst>
      <p:ext uri="{BB962C8B-B14F-4D97-AF65-F5344CB8AC3E}">
        <p14:creationId xmlns:p14="http://schemas.microsoft.com/office/powerpoint/2010/main" val="122510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0" y="195266"/>
            <a:ext cx="2514600" cy="854869"/>
          </a:xfrm>
        </p:spPr>
        <p:txBody>
          <a:bodyPr/>
          <a:lstStyle/>
          <a:p>
            <a:r>
              <a:rPr lang="de-DE" dirty="0" smtClean="0"/>
              <a:t>OLiA discourse relations</a:t>
            </a:r>
            <a:endParaRPr lang="de-DE" dirty="0"/>
          </a:p>
        </p:txBody>
      </p:sp>
      <p:sp>
        <p:nvSpPr>
          <p:cNvPr id="3" name="Content Placeholder 2"/>
          <p:cNvSpPr>
            <a:spLocks noGrp="1"/>
          </p:cNvSpPr>
          <p:nvPr>
            <p:ph idx="1"/>
          </p:nvPr>
        </p:nvSpPr>
        <p:spPr>
          <a:xfrm>
            <a:off x="5105400" y="1535906"/>
            <a:ext cx="3581400" cy="3093244"/>
          </a:xfrm>
        </p:spPr>
        <p:txBody>
          <a:bodyPr/>
          <a:lstStyle/>
          <a:p>
            <a:r>
              <a:rPr lang="de-DE" dirty="0" smtClean="0"/>
              <a:t>top-level structure based on PDTB</a:t>
            </a:r>
          </a:p>
          <a:p>
            <a:pPr lvl="1"/>
            <a:r>
              <a:rPr lang="de-DE" sz="2400" dirty="0" smtClean="0"/>
              <a:t>enriched to cover RST, RST-DTB, PDGB, LUNA, HDRB, CCR, ISO SemAF Core DRs</a:t>
            </a:r>
          </a:p>
          <a:p>
            <a:pPr lvl="1"/>
            <a:endParaRPr lang="de-DE"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32</a:t>
            </a:fld>
            <a:endParaRPr lang="de-DE" alt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08" t="7969" r="30358" b="2374"/>
          <a:stretch/>
        </p:blipFill>
        <p:spPr bwMode="auto">
          <a:xfrm>
            <a:off x="381000" y="209550"/>
            <a:ext cx="1752600" cy="4723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7764"/>
          <a:stretch/>
        </p:blipFill>
        <p:spPr bwMode="auto">
          <a:xfrm>
            <a:off x="2769912" y="209549"/>
            <a:ext cx="2259288" cy="3630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752600" y="57150"/>
            <a:ext cx="1154482" cy="707886"/>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pPr algn="ctr"/>
            <a:r>
              <a:rPr lang="de-DE" sz="2000" dirty="0" smtClean="0"/>
              <a:t>PDTB</a:t>
            </a:r>
          </a:p>
          <a:p>
            <a:pPr algn="ctr"/>
            <a:r>
              <a:rPr lang="de-DE" sz="2000" dirty="0" smtClean="0"/>
              <a:t>ontology</a:t>
            </a:r>
            <a:endParaRPr lang="de-DE" sz="2000" dirty="0"/>
          </a:p>
        </p:txBody>
      </p:sp>
      <p:sp>
        <p:nvSpPr>
          <p:cNvPr id="8" name="TextBox 7"/>
          <p:cNvSpPr txBox="1"/>
          <p:nvPr/>
        </p:nvSpPr>
        <p:spPr>
          <a:xfrm>
            <a:off x="4639789" y="57150"/>
            <a:ext cx="1300741" cy="1015663"/>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pPr algn="ctr"/>
            <a:r>
              <a:rPr lang="de-DE" sz="2000" dirty="0" smtClean="0"/>
              <a:t>Reference</a:t>
            </a:r>
          </a:p>
          <a:p>
            <a:pPr algn="ctr"/>
            <a:r>
              <a:rPr lang="de-DE" sz="2000" dirty="0" smtClean="0"/>
              <a:t>Model</a:t>
            </a:r>
          </a:p>
          <a:p>
            <a:pPr algn="ctr"/>
            <a:r>
              <a:rPr lang="de-DE" sz="2000" dirty="0" smtClean="0"/>
              <a:t>(fragment)</a:t>
            </a:r>
            <a:endParaRPr lang="de-DE" sz="2000" dirty="0"/>
          </a:p>
        </p:txBody>
      </p:sp>
      <p:pic>
        <p:nvPicPr>
          <p:cNvPr id="1331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50000"/>
          <a:stretch/>
        </p:blipFill>
        <p:spPr bwMode="auto">
          <a:xfrm>
            <a:off x="1751382" y="4362450"/>
            <a:ext cx="5106618"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4114800" y="3790950"/>
            <a:ext cx="1588897" cy="707886"/>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pPr algn="ctr"/>
            <a:r>
              <a:rPr lang="de-DE" sz="2000" dirty="0" smtClean="0"/>
              <a:t>PDTB</a:t>
            </a:r>
          </a:p>
          <a:p>
            <a:pPr algn="ctr"/>
            <a:r>
              <a:rPr lang="de-DE" sz="2000" dirty="0" smtClean="0"/>
              <a:t>linking model</a:t>
            </a:r>
            <a:endParaRPr lang="de-DE" sz="2000" dirty="0"/>
          </a:p>
        </p:txBody>
      </p:sp>
    </p:spTree>
    <p:extLst>
      <p:ext uri="{BB962C8B-B14F-4D97-AF65-F5344CB8AC3E}">
        <p14:creationId xmlns:p14="http://schemas.microsoft.com/office/powerpoint/2010/main" val="2559321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Linking</a:t>
            </a:r>
            <a:endParaRPr lang="de-DE" dirty="0"/>
          </a:p>
        </p:txBody>
      </p:sp>
      <p:sp>
        <p:nvSpPr>
          <p:cNvPr id="7" name="Content Placeholder 6"/>
          <p:cNvSpPr>
            <a:spLocks noGrp="1"/>
          </p:cNvSpPr>
          <p:nvPr>
            <p:ph idx="1"/>
          </p:nvPr>
        </p:nvSpPr>
        <p:spPr/>
        <p:txBody>
          <a:bodyPr/>
          <a:lstStyle/>
          <a:p>
            <a:r>
              <a:rPr lang="de-DE" dirty="0" smtClean="0"/>
              <a:t>Just use one trivial SPARQL Update</a:t>
            </a:r>
            <a:endParaRPr lang="de-DE"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33</a:t>
            </a:fld>
            <a:endParaRPr lang="de-DE" altLang="en-US"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28825"/>
            <a:ext cx="8543925"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8954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Conversion results</a:t>
            </a:r>
            <a:endParaRPr lang="de-DE"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34</a:t>
            </a:fld>
            <a:endParaRPr lang="de-DE" altLang="en-US" dirty="0"/>
          </a:p>
        </p:txBody>
      </p:sp>
      <p:pic>
        <p:nvPicPr>
          <p:cNvPr id="153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9880"/>
          <a:stretch/>
        </p:blipFill>
        <p:spPr bwMode="auto">
          <a:xfrm>
            <a:off x="425844" y="895350"/>
            <a:ext cx="8326132"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597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de-DE" dirty="0" smtClean="0"/>
              <a:t>Querying</a:t>
            </a:r>
            <a:endParaRPr lang="de-DE" dirty="0"/>
          </a:p>
        </p:txBody>
      </p:sp>
      <p:sp>
        <p:nvSpPr>
          <p:cNvPr id="4" name="Slide Number Placeholder 3"/>
          <p:cNvSpPr>
            <a:spLocks noGrp="1"/>
          </p:cNvSpPr>
          <p:nvPr>
            <p:ph type="sldNum" sz="quarter" idx="4294967295"/>
          </p:nvPr>
        </p:nvSpPr>
        <p:spPr>
          <a:xfrm>
            <a:off x="7010400" y="4800600"/>
            <a:ext cx="2133600" cy="342900"/>
          </a:xfrm>
        </p:spPr>
        <p:txBody>
          <a:bodyPr/>
          <a:lstStyle/>
          <a:p>
            <a:fld id="{DF4DF032-40E7-4198-BBCB-DA8E7ED0C5DD}" type="slidenum">
              <a:rPr lang="de-DE" altLang="en-US" smtClean="0"/>
              <a:pPr/>
              <a:t>35</a:t>
            </a:fld>
            <a:endParaRPr lang="de-DE" altLang="en-US" dirty="0"/>
          </a:p>
        </p:txBody>
      </p:sp>
      <p:sp>
        <p:nvSpPr>
          <p:cNvPr id="7" name="Content Placeholder 2"/>
          <p:cNvSpPr txBox="1">
            <a:spLocks/>
          </p:cNvSpPr>
          <p:nvPr/>
        </p:nvSpPr>
        <p:spPr bwMode="auto">
          <a:xfrm>
            <a:off x="457200" y="2724150"/>
            <a:ext cx="8229600" cy="1874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accent1"/>
              </a:buClr>
              <a:buSzPct val="65000"/>
              <a:buFont typeface="Wingdings" pitchFamily="2" charset="2"/>
              <a:buNone/>
              <a:defRPr sz="28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r>
              <a:rPr lang="de-DE" sz="2400" smtClean="0"/>
              <a:t>discourse marker → PDTB concept → discourse marker</a:t>
            </a:r>
          </a:p>
          <a:p>
            <a:pPr lvl="1"/>
            <a:r>
              <a:rPr lang="de-DE" sz="2000" smtClean="0"/>
              <a:t>from a given discourse marker, retrieve PDTB-equivalent discourse markers (e.g., in another language)</a:t>
            </a:r>
            <a:endParaRPr lang="de-DE" sz="2000" dirty="0"/>
          </a:p>
        </p:txBody>
      </p:sp>
    </p:spTree>
    <p:extLst>
      <p:ext uri="{BB962C8B-B14F-4D97-AF65-F5344CB8AC3E}">
        <p14:creationId xmlns:p14="http://schemas.microsoft.com/office/powerpoint/2010/main" val="4267987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Query: Relations for English DiscMar markers </a:t>
            </a:r>
            <a:endParaRPr lang="de-DE" dirty="0"/>
          </a:p>
        </p:txBody>
      </p:sp>
      <p:sp>
        <p:nvSpPr>
          <p:cNvPr id="10" name="Rectangle 9"/>
          <p:cNvSpPr/>
          <p:nvPr/>
        </p:nvSpPr>
        <p:spPr>
          <a:xfrm>
            <a:off x="609600" y="2082588"/>
            <a:ext cx="5181600" cy="412961"/>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sp>
        <p:nvSpPr>
          <p:cNvPr id="11" name="Rectangle 10"/>
          <p:cNvSpPr/>
          <p:nvPr/>
        </p:nvSpPr>
        <p:spPr>
          <a:xfrm>
            <a:off x="609600" y="2486025"/>
            <a:ext cx="5181600" cy="3810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p>
        </p:txBody>
      </p:sp>
      <p:sp>
        <p:nvSpPr>
          <p:cNvPr id="12" name="Rectangle 11"/>
          <p:cNvSpPr/>
          <p:nvPr/>
        </p:nvSpPr>
        <p:spPr>
          <a:xfrm>
            <a:off x="602254" y="2867025"/>
            <a:ext cx="4579345" cy="238125"/>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1638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895350"/>
            <a:ext cx="6023907"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4"/>
          </p:nvPr>
        </p:nvSpPr>
        <p:spPr/>
        <p:txBody>
          <a:bodyPr/>
          <a:lstStyle/>
          <a:p>
            <a:fld id="{DF4DF032-40E7-4198-BBCB-DA8E7ED0C5DD}" type="slidenum">
              <a:rPr lang="de-DE" altLang="en-US" smtClean="0"/>
              <a:pPr/>
              <a:t>36</a:t>
            </a:fld>
            <a:endParaRPr lang="de-DE" altLang="en-US" dirty="0"/>
          </a:p>
        </p:txBody>
      </p:sp>
      <p:sp>
        <p:nvSpPr>
          <p:cNvPr id="6" name="Rectangle 5"/>
          <p:cNvSpPr/>
          <p:nvPr/>
        </p:nvSpPr>
        <p:spPr>
          <a:xfrm>
            <a:off x="6945216" y="4064649"/>
            <a:ext cx="609600" cy="347952"/>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7" name="Rectangle 6"/>
          <p:cNvSpPr/>
          <p:nvPr/>
        </p:nvSpPr>
        <p:spPr>
          <a:xfrm>
            <a:off x="6945216" y="3552825"/>
            <a:ext cx="609600" cy="3810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p>
        </p:txBody>
      </p:sp>
      <p:sp>
        <p:nvSpPr>
          <p:cNvPr id="8" name="Rectangle 7"/>
          <p:cNvSpPr/>
          <p:nvPr/>
        </p:nvSpPr>
        <p:spPr>
          <a:xfrm>
            <a:off x="6945216" y="2867025"/>
            <a:ext cx="609600" cy="38100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sp>
        <p:nvSpPr>
          <p:cNvPr id="5" name="Rectangle 4"/>
          <p:cNvSpPr/>
          <p:nvPr/>
        </p:nvSpPr>
        <p:spPr>
          <a:xfrm>
            <a:off x="5220156" y="2844704"/>
            <a:ext cx="609600" cy="195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81600" y="2790825"/>
            <a:ext cx="3454202"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7684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09600" y="1135182"/>
            <a:ext cx="6248400" cy="358752"/>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de-DE" sz="1600" dirty="0"/>
          </a:p>
        </p:txBody>
      </p:sp>
      <p:sp>
        <p:nvSpPr>
          <p:cNvPr id="14" name="Rectangle 13"/>
          <p:cNvSpPr/>
          <p:nvPr/>
        </p:nvSpPr>
        <p:spPr>
          <a:xfrm>
            <a:off x="838200" y="3454014"/>
            <a:ext cx="5943600" cy="50586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sp>
        <p:nvSpPr>
          <p:cNvPr id="15" name="Rectangle 14"/>
          <p:cNvSpPr/>
          <p:nvPr/>
        </p:nvSpPr>
        <p:spPr>
          <a:xfrm>
            <a:off x="838200" y="3160230"/>
            <a:ext cx="5943600" cy="284259"/>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p>
        </p:txBody>
      </p:sp>
      <p:sp>
        <p:nvSpPr>
          <p:cNvPr id="16" name="Rectangle 15"/>
          <p:cNvSpPr/>
          <p:nvPr/>
        </p:nvSpPr>
        <p:spPr>
          <a:xfrm>
            <a:off x="838201" y="2952750"/>
            <a:ext cx="5943600" cy="238125"/>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2" name="Title 1"/>
          <p:cNvSpPr>
            <a:spLocks noGrp="1"/>
          </p:cNvSpPr>
          <p:nvPr>
            <p:ph type="title"/>
          </p:nvPr>
        </p:nvSpPr>
        <p:spPr/>
        <p:txBody>
          <a:bodyPr/>
          <a:lstStyle/>
          <a:p>
            <a:r>
              <a:rPr lang="de-DE" dirty="0" smtClean="0"/>
              <a:t>Query: Translate Discourse Markers</a:t>
            </a:r>
            <a:endParaRPr lang="de-DE" dirty="0"/>
          </a:p>
        </p:txBody>
      </p:sp>
      <p:sp>
        <p:nvSpPr>
          <p:cNvPr id="10" name="Rectangle 9"/>
          <p:cNvSpPr/>
          <p:nvPr/>
        </p:nvSpPr>
        <p:spPr>
          <a:xfrm>
            <a:off x="838200" y="2446890"/>
            <a:ext cx="5943600" cy="50586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sp>
        <p:nvSpPr>
          <p:cNvPr id="11" name="Rectangle 10"/>
          <p:cNvSpPr/>
          <p:nvPr/>
        </p:nvSpPr>
        <p:spPr>
          <a:xfrm>
            <a:off x="838200" y="2153106"/>
            <a:ext cx="5943600" cy="284259"/>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p>
        </p:txBody>
      </p:sp>
      <p:sp>
        <p:nvSpPr>
          <p:cNvPr id="12" name="Rectangle 11"/>
          <p:cNvSpPr/>
          <p:nvPr/>
        </p:nvSpPr>
        <p:spPr>
          <a:xfrm>
            <a:off x="838201" y="1945626"/>
            <a:ext cx="5943600" cy="238125"/>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37</a:t>
            </a:fld>
            <a:endParaRPr lang="de-DE" altLang="en-US" dirty="0"/>
          </a:p>
        </p:txBody>
      </p:sp>
      <p:sp>
        <p:nvSpPr>
          <p:cNvPr id="3" name="Rectangle 2"/>
          <p:cNvSpPr/>
          <p:nvPr/>
        </p:nvSpPr>
        <p:spPr>
          <a:xfrm>
            <a:off x="838200" y="1945626"/>
            <a:ext cx="5943600" cy="1007124"/>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de-DE"/>
          </a:p>
        </p:txBody>
      </p:sp>
      <p:sp>
        <p:nvSpPr>
          <p:cNvPr id="18" name="Rectangle 17"/>
          <p:cNvSpPr/>
          <p:nvPr/>
        </p:nvSpPr>
        <p:spPr>
          <a:xfrm>
            <a:off x="838200" y="2952750"/>
            <a:ext cx="5943600" cy="100712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21" name="Rectangle 20"/>
          <p:cNvSpPr/>
          <p:nvPr/>
        </p:nvSpPr>
        <p:spPr>
          <a:xfrm>
            <a:off x="6477000" y="2571750"/>
            <a:ext cx="914400" cy="5710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1600" dirty="0" smtClean="0"/>
              <a:t>German DimLex</a:t>
            </a:r>
            <a:endParaRPr lang="de-DE" sz="1600" dirty="0"/>
          </a:p>
        </p:txBody>
      </p:sp>
      <p:sp>
        <p:nvSpPr>
          <p:cNvPr id="22" name="Rectangle 21"/>
          <p:cNvSpPr/>
          <p:nvPr/>
        </p:nvSpPr>
        <p:spPr>
          <a:xfrm>
            <a:off x="605010" y="1412226"/>
            <a:ext cx="6252990" cy="30480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de-DE" sz="1600" dirty="0"/>
          </a:p>
        </p:txBody>
      </p:sp>
      <p:pic>
        <p:nvPicPr>
          <p:cNvPr id="1741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400" y="904875"/>
            <a:ext cx="6429375"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6477000" y="1582062"/>
            <a:ext cx="914400" cy="5710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DE" sz="1600" dirty="0" smtClean="0"/>
              <a:t>English DiscMar</a:t>
            </a:r>
            <a:endParaRPr lang="de-DE" sz="1600" dirty="0"/>
          </a:p>
        </p:txBody>
      </p:sp>
    </p:spTree>
    <p:extLst>
      <p:ext uri="{BB962C8B-B14F-4D97-AF65-F5344CB8AC3E}">
        <p14:creationId xmlns:p14="http://schemas.microsoft.com/office/powerpoint/2010/main" val="707782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Query: Granularity Differences</a:t>
            </a:r>
            <a:endParaRPr lang="de-DE" dirty="0"/>
          </a:p>
        </p:txBody>
      </p:sp>
      <p:sp>
        <p:nvSpPr>
          <p:cNvPr id="3" name="Content Placeholder 2"/>
          <p:cNvSpPr>
            <a:spLocks noGrp="1"/>
          </p:cNvSpPr>
          <p:nvPr>
            <p:ph idx="1"/>
          </p:nvPr>
        </p:nvSpPr>
        <p:spPr/>
        <p:txBody>
          <a:bodyPr/>
          <a:lstStyle/>
          <a:p>
            <a:r>
              <a:rPr lang="de-DE" dirty="0" smtClean="0"/>
              <a:t>DiscMar and German DimLex have limited 1:1 correspondences wrt. discourse relations</a:t>
            </a:r>
          </a:p>
          <a:p>
            <a:pPr lvl="1"/>
            <a:r>
              <a:rPr lang="de-DE" dirty="0" smtClean="0"/>
              <a:t>English DiscMar: 5 discourse relations</a:t>
            </a:r>
          </a:p>
          <a:p>
            <a:pPr lvl="1"/>
            <a:r>
              <a:rPr lang="de-DE" dirty="0" smtClean="0"/>
              <a:t>German DimLex: 18 discourse relations</a:t>
            </a:r>
          </a:p>
          <a:p>
            <a:pPr marL="696912" lvl="2" indent="0">
              <a:buNone/>
            </a:pPr>
            <a:r>
              <a:rPr lang="de-DE" dirty="0" smtClean="0"/>
              <a:t>=&gt; extend the search to PDTB subclasses</a:t>
            </a:r>
            <a:endParaRPr lang="de-DE"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38</a:t>
            </a:fld>
            <a:endParaRPr lang="de-DE" altLang="en-US" dirty="0"/>
          </a:p>
        </p:txBody>
      </p:sp>
    </p:spTree>
    <p:extLst>
      <p:ext uri="{BB962C8B-B14F-4D97-AF65-F5344CB8AC3E}">
        <p14:creationId xmlns:p14="http://schemas.microsoft.com/office/powerpoint/2010/main" val="2988120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de-DE" dirty="0" smtClean="0"/>
              <a:t>Querying</a:t>
            </a:r>
            <a:endParaRPr lang="de-DE" dirty="0"/>
          </a:p>
        </p:txBody>
      </p:sp>
      <p:sp>
        <p:nvSpPr>
          <p:cNvPr id="4" name="Slide Number Placeholder 3"/>
          <p:cNvSpPr>
            <a:spLocks noGrp="1"/>
          </p:cNvSpPr>
          <p:nvPr>
            <p:ph type="sldNum" sz="quarter" idx="4294967295"/>
          </p:nvPr>
        </p:nvSpPr>
        <p:spPr>
          <a:xfrm>
            <a:off x="7010400" y="4800600"/>
            <a:ext cx="2133600" cy="342900"/>
          </a:xfrm>
        </p:spPr>
        <p:txBody>
          <a:bodyPr/>
          <a:lstStyle/>
          <a:p>
            <a:fld id="{DF4DF032-40E7-4198-BBCB-DA8E7ED0C5DD}" type="slidenum">
              <a:rPr lang="de-DE" altLang="en-US" smtClean="0"/>
              <a:pPr/>
              <a:t>39</a:t>
            </a:fld>
            <a:endParaRPr lang="de-DE" altLang="en-US" dirty="0"/>
          </a:p>
        </p:txBody>
      </p:sp>
      <p:sp>
        <p:nvSpPr>
          <p:cNvPr id="6" name="Content Placeholder 2"/>
          <p:cNvSpPr txBox="1">
            <a:spLocks/>
          </p:cNvSpPr>
          <p:nvPr/>
        </p:nvSpPr>
        <p:spPr bwMode="auto">
          <a:xfrm>
            <a:off x="457200" y="2571750"/>
            <a:ext cx="8229600" cy="202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accent1"/>
              </a:buClr>
              <a:buSzPct val="65000"/>
              <a:buFont typeface="Wingdings" pitchFamily="2" charset="2"/>
              <a:buNone/>
              <a:defRPr sz="28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r>
              <a:rPr lang="en-US" sz="2400" dirty="0" smtClean="0"/>
              <a:t>discourse marker → PDTB </a:t>
            </a:r>
            <a:r>
              <a:rPr lang="en-US" sz="2400" b="1" dirty="0" smtClean="0"/>
              <a:t>ontology </a:t>
            </a:r>
            <a:r>
              <a:rPr lang="en-US" sz="2400" dirty="0" smtClean="0"/>
              <a:t>→ discourse marker</a:t>
            </a:r>
          </a:p>
          <a:p>
            <a:pPr lvl="1"/>
            <a:r>
              <a:rPr lang="en-US" sz="2000" dirty="0" smtClean="0"/>
              <a:t>use the PDTB ontology for imprecise matches, i.e., more general/more specific senses</a:t>
            </a:r>
          </a:p>
        </p:txBody>
      </p:sp>
    </p:spTree>
    <p:extLst>
      <p:ext uri="{BB962C8B-B14F-4D97-AF65-F5344CB8AC3E}">
        <p14:creationId xmlns:p14="http://schemas.microsoft.com/office/powerpoint/2010/main" val="39846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Discourse Relations (Coherence Relations)</a:t>
            </a:r>
            <a:endParaRPr lang="de-DE" dirty="0"/>
          </a:p>
        </p:txBody>
      </p:sp>
      <p:sp>
        <p:nvSpPr>
          <p:cNvPr id="3" name="Content Placeholder 2"/>
          <p:cNvSpPr>
            <a:spLocks noGrp="1"/>
          </p:cNvSpPr>
          <p:nvPr>
            <p:ph idx="1"/>
          </p:nvPr>
        </p:nvSpPr>
        <p:spPr/>
        <p:txBody>
          <a:bodyPr/>
          <a:lstStyle/>
          <a:p>
            <a:r>
              <a:rPr lang="de-DE" dirty="0" smtClean="0"/>
              <a:t>Semantic, pragmatic or conversational relation holding between an utterance and its discourse context.</a:t>
            </a:r>
          </a:p>
          <a:p>
            <a:pPr lvl="1"/>
            <a:r>
              <a:rPr lang="de-DE" dirty="0" smtClean="0"/>
              <a:t>different theories and annotation frameworks</a:t>
            </a:r>
          </a:p>
          <a:p>
            <a:pPr lvl="2"/>
            <a:r>
              <a:rPr lang="de-DE" dirty="0" smtClean="0"/>
              <a:t>Coherence relations (Hobbs, 1979)</a:t>
            </a:r>
          </a:p>
          <a:p>
            <a:pPr lvl="2"/>
            <a:r>
              <a:rPr lang="de-DE" dirty="0" smtClean="0"/>
              <a:t>RST (Mann and Thompson, 1987)</a:t>
            </a:r>
          </a:p>
          <a:p>
            <a:pPr lvl="2"/>
            <a:r>
              <a:rPr lang="de-DE" dirty="0" smtClean="0"/>
              <a:t>SDRT (Asher &amp; Lascarides, 2003)</a:t>
            </a:r>
          </a:p>
          <a:p>
            <a:pPr lvl="2"/>
            <a:r>
              <a:rPr lang="de-DE" dirty="0" smtClean="0"/>
              <a:t>PDTB (Prasad et al., 2008)</a:t>
            </a:r>
            <a:endParaRPr lang="de-DE"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4</a:t>
            </a:fld>
            <a:endParaRPr lang="de-DE" altLang="en-US" dirty="0"/>
          </a:p>
        </p:txBody>
      </p:sp>
      <p:sp>
        <p:nvSpPr>
          <p:cNvPr id="5" name="TextBox 4"/>
          <p:cNvSpPr txBox="1"/>
          <p:nvPr/>
        </p:nvSpPr>
        <p:spPr>
          <a:xfrm>
            <a:off x="6096000" y="3305711"/>
            <a:ext cx="2286000" cy="1323439"/>
          </a:xfrm>
          <a:prstGeom prst="rect">
            <a:avLst/>
          </a:prstGeom>
          <a:noFill/>
        </p:spPr>
        <p:txBody>
          <a:bodyPr wrap="square" rtlCol="0">
            <a:spAutoFit/>
          </a:bodyPr>
          <a:lstStyle/>
          <a:p>
            <a:r>
              <a:rPr lang="de-DE" sz="2000" dirty="0" smtClean="0"/>
              <a:t>overlapping in intent and content, but not compatible with each other</a:t>
            </a:r>
            <a:endParaRPr lang="de-DE" sz="2000" dirty="0"/>
          </a:p>
        </p:txBody>
      </p:sp>
      <p:sp>
        <p:nvSpPr>
          <p:cNvPr id="6" name="Right Brace 5"/>
          <p:cNvSpPr/>
          <p:nvPr/>
        </p:nvSpPr>
        <p:spPr>
          <a:xfrm>
            <a:off x="5715000" y="3181350"/>
            <a:ext cx="152400" cy="1600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2033539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362200" y="2486025"/>
            <a:ext cx="1981200" cy="228600"/>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7" name="Rectangle 6"/>
          <p:cNvSpPr/>
          <p:nvPr/>
        </p:nvSpPr>
        <p:spPr>
          <a:xfrm>
            <a:off x="1447800" y="1984182"/>
            <a:ext cx="6553200" cy="228600"/>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2" name="Title 1"/>
          <p:cNvSpPr>
            <a:spLocks noGrp="1"/>
          </p:cNvSpPr>
          <p:nvPr>
            <p:ph type="title"/>
          </p:nvPr>
        </p:nvSpPr>
        <p:spPr/>
        <p:txBody>
          <a:bodyPr/>
          <a:lstStyle/>
          <a:p>
            <a:r>
              <a:rPr lang="de-DE" dirty="0" smtClean="0"/>
              <a:t>Query: Translate with Subsumption Inference</a:t>
            </a:r>
            <a:endParaRPr lang="de-DE"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40</a:t>
            </a:fld>
            <a:endParaRPr lang="de-DE" altLang="en-US" dirty="0"/>
          </a:p>
        </p:txBody>
      </p:sp>
      <p:pic>
        <p:nvPicPr>
          <p:cNvPr id="5"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7800" y="1200150"/>
            <a:ext cx="655320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7800" y="2419350"/>
            <a:ext cx="730567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434336" y="4462790"/>
            <a:ext cx="3894656" cy="52322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pPr algn="ctr"/>
            <a:r>
              <a:rPr lang="de-DE" dirty="0" smtClean="0"/>
              <a:t>everything else stays as is</a:t>
            </a:r>
            <a:endParaRPr lang="de-DE" dirty="0"/>
          </a:p>
        </p:txBody>
      </p:sp>
    </p:spTree>
    <p:extLst>
      <p:ext uri="{BB962C8B-B14F-4D97-AF65-F5344CB8AC3E}">
        <p14:creationId xmlns:p14="http://schemas.microsoft.com/office/powerpoint/2010/main" val="3194337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Query with Subsumption </a:t>
            </a:r>
            <a:r>
              <a:rPr lang="de-DE" dirty="0"/>
              <a:t>Inference</a:t>
            </a:r>
          </a:p>
        </p:txBody>
      </p:sp>
      <p:sp>
        <p:nvSpPr>
          <p:cNvPr id="3" name="Content Placeholder 2"/>
          <p:cNvSpPr>
            <a:spLocks noGrp="1"/>
          </p:cNvSpPr>
          <p:nvPr>
            <p:ph idx="1"/>
          </p:nvPr>
        </p:nvSpPr>
        <p:spPr/>
        <p:txBody>
          <a:bodyPr/>
          <a:lstStyle/>
          <a:p>
            <a:r>
              <a:rPr lang="de-DE" dirty="0" smtClean="0"/>
              <a:t>Analoguously, we can extend the query to retrieve results wrt. other discourse theories and frameworks</a:t>
            </a:r>
            <a:endParaRPr lang="de-DE"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41</a:t>
            </a:fld>
            <a:endParaRPr lang="de-DE" altLang="en-US" dirty="0"/>
          </a:p>
        </p:txBody>
      </p:sp>
    </p:spTree>
    <p:extLst>
      <p:ext uri="{BB962C8B-B14F-4D97-AF65-F5344CB8AC3E}">
        <p14:creationId xmlns:p14="http://schemas.microsoft.com/office/powerpoint/2010/main" val="4054237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de-DE" dirty="0" smtClean="0"/>
              <a:t>Querying</a:t>
            </a:r>
            <a:endParaRPr lang="de-DE" dirty="0"/>
          </a:p>
        </p:txBody>
      </p:sp>
      <p:sp>
        <p:nvSpPr>
          <p:cNvPr id="4" name="Slide Number Placeholder 3"/>
          <p:cNvSpPr>
            <a:spLocks noGrp="1"/>
          </p:cNvSpPr>
          <p:nvPr>
            <p:ph type="sldNum" sz="quarter" idx="4294967295"/>
          </p:nvPr>
        </p:nvSpPr>
        <p:spPr>
          <a:xfrm>
            <a:off x="7010400" y="4800600"/>
            <a:ext cx="2133600" cy="342900"/>
          </a:xfrm>
        </p:spPr>
        <p:txBody>
          <a:bodyPr/>
          <a:lstStyle/>
          <a:p>
            <a:fld id="{DF4DF032-40E7-4198-BBCB-DA8E7ED0C5DD}" type="slidenum">
              <a:rPr lang="de-DE" altLang="en-US" smtClean="0"/>
              <a:pPr/>
              <a:t>42</a:t>
            </a:fld>
            <a:endParaRPr lang="de-DE" altLang="en-US" dirty="0"/>
          </a:p>
        </p:txBody>
      </p:sp>
      <p:sp>
        <p:nvSpPr>
          <p:cNvPr id="7" name="Content Placeholder 2"/>
          <p:cNvSpPr txBox="1">
            <a:spLocks/>
          </p:cNvSpPr>
          <p:nvPr/>
        </p:nvSpPr>
        <p:spPr bwMode="auto">
          <a:xfrm>
            <a:off x="457200" y="2647950"/>
            <a:ext cx="8229600" cy="1950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accent1"/>
              </a:buClr>
              <a:buSzPct val="65000"/>
              <a:buFont typeface="Wingdings" pitchFamily="2" charset="2"/>
              <a:buNone/>
              <a:defRPr sz="28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r>
              <a:rPr lang="fr-FR" sz="2400" dirty="0" err="1" smtClean="0"/>
              <a:t>discourse</a:t>
            </a:r>
            <a:r>
              <a:rPr lang="fr-FR" sz="2400" dirty="0" smtClean="0"/>
              <a:t> marker → PDTB </a:t>
            </a:r>
            <a:r>
              <a:rPr lang="fr-FR" sz="2400" dirty="0" err="1" smtClean="0"/>
              <a:t>ontology</a:t>
            </a:r>
            <a:r>
              <a:rPr lang="fr-FR" sz="2400" dirty="0" smtClean="0"/>
              <a:t> → </a:t>
            </a:r>
            <a:r>
              <a:rPr lang="fr-FR" sz="2400" dirty="0" err="1" smtClean="0"/>
              <a:t>OLiA</a:t>
            </a:r>
            <a:r>
              <a:rPr lang="fr-FR" sz="2400" dirty="0" smtClean="0"/>
              <a:t> →  </a:t>
            </a:r>
            <a:r>
              <a:rPr lang="fr-FR" sz="2400" dirty="0" err="1" smtClean="0"/>
              <a:t>other</a:t>
            </a:r>
            <a:r>
              <a:rPr lang="fr-FR" sz="2400" dirty="0" smtClean="0"/>
              <a:t> </a:t>
            </a:r>
            <a:r>
              <a:rPr lang="fr-FR" sz="2400" dirty="0" err="1" smtClean="0"/>
              <a:t>schemas</a:t>
            </a:r>
            <a:endParaRPr lang="fr-FR" sz="2400" dirty="0" smtClean="0"/>
          </a:p>
          <a:p>
            <a:pPr lvl="1"/>
            <a:r>
              <a:rPr lang="en-US" sz="2000" dirty="0" smtClean="0"/>
              <a:t>use the </a:t>
            </a:r>
            <a:r>
              <a:rPr lang="en-US" sz="2000" dirty="0" err="1" smtClean="0"/>
              <a:t>OLiA</a:t>
            </a:r>
            <a:r>
              <a:rPr lang="en-US" sz="2000" dirty="0" smtClean="0"/>
              <a:t> Discourse Extensions to retrieve RST (rather than PDTB) relations (etc.)</a:t>
            </a:r>
            <a:endParaRPr lang="en-US" sz="2000" dirty="0" smtClean="0"/>
          </a:p>
        </p:txBody>
      </p:sp>
    </p:spTree>
    <p:extLst>
      <p:ext uri="{BB962C8B-B14F-4D97-AF65-F5344CB8AC3E}">
        <p14:creationId xmlns:p14="http://schemas.microsoft.com/office/powerpoint/2010/main" val="40484144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Query: Return (possible) RST relations for English discourse markers</a:t>
            </a:r>
            <a:endParaRPr lang="de-DE" dirty="0"/>
          </a:p>
        </p:txBody>
      </p:sp>
      <p:sp>
        <p:nvSpPr>
          <p:cNvPr id="3" name="Content Placeholder 2"/>
          <p:cNvSpPr>
            <a:spLocks noGrp="1"/>
          </p:cNvSpPr>
          <p:nvPr>
            <p:ph idx="1"/>
          </p:nvPr>
        </p:nvSpPr>
        <p:spPr>
          <a:xfrm>
            <a:off x="5334000" y="1200150"/>
            <a:ext cx="3352800" cy="3398044"/>
          </a:xfrm>
        </p:spPr>
        <p:txBody>
          <a:bodyPr/>
          <a:lstStyle/>
          <a:p>
            <a:pPr marL="0" indent="0">
              <a:buNone/>
            </a:pPr>
            <a:r>
              <a:rPr lang="de-DE" dirty="0" smtClean="0"/>
              <a:t>Going through the details is left as an excercise ;)</a:t>
            </a:r>
            <a:endParaRPr lang="de-DE"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43</a:t>
            </a:fld>
            <a:endParaRPr lang="de-DE" alt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52550"/>
            <a:ext cx="5010150" cy="364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4343400" y="3409950"/>
            <a:ext cx="4540250" cy="1678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4368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de-DE" dirty="0" smtClean="0"/>
              <a:t>Summary</a:t>
            </a:r>
            <a:endParaRPr lang="de-DE" dirty="0"/>
          </a:p>
        </p:txBody>
      </p:sp>
      <p:sp>
        <p:nvSpPr>
          <p:cNvPr id="4" name="Slide Number Placeholder 3"/>
          <p:cNvSpPr>
            <a:spLocks noGrp="1"/>
          </p:cNvSpPr>
          <p:nvPr>
            <p:ph type="sldNum" sz="quarter" idx="4294967295"/>
          </p:nvPr>
        </p:nvSpPr>
        <p:spPr>
          <a:xfrm>
            <a:off x="7010400" y="4800600"/>
            <a:ext cx="2133600" cy="342900"/>
          </a:xfrm>
        </p:spPr>
        <p:txBody>
          <a:bodyPr/>
          <a:lstStyle/>
          <a:p>
            <a:fld id="{DF4DF032-40E7-4198-BBCB-DA8E7ED0C5DD}" type="slidenum">
              <a:rPr lang="de-DE" altLang="en-US" smtClean="0"/>
              <a:pPr/>
              <a:t>44</a:t>
            </a:fld>
            <a:endParaRPr lang="de-DE" altLang="en-US" dirty="0"/>
          </a:p>
        </p:txBody>
      </p:sp>
    </p:spTree>
    <p:extLst>
      <p:ext uri="{BB962C8B-B14F-4D97-AF65-F5344CB8AC3E}">
        <p14:creationId xmlns:p14="http://schemas.microsoft.com/office/powerpoint/2010/main" val="1205130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Linking and querying discourse marker inventories</a:t>
            </a:r>
            <a:endParaRPr lang="de-DE" dirty="0"/>
          </a:p>
        </p:txBody>
      </p:sp>
      <p:sp>
        <p:nvSpPr>
          <p:cNvPr id="3" name="Content Placeholder 2"/>
          <p:cNvSpPr>
            <a:spLocks noGrp="1"/>
          </p:cNvSpPr>
          <p:nvPr>
            <p:ph idx="1"/>
          </p:nvPr>
        </p:nvSpPr>
        <p:spPr>
          <a:xfrm>
            <a:off x="4724400" y="1002506"/>
            <a:ext cx="4800600" cy="3398044"/>
          </a:xfrm>
        </p:spPr>
        <p:txBody>
          <a:bodyPr/>
          <a:lstStyle/>
          <a:p>
            <a:r>
              <a:rPr lang="de-DE" sz="2800" dirty="0" smtClean="0"/>
              <a:t>Related research</a:t>
            </a:r>
          </a:p>
          <a:p>
            <a:pPr lvl="1"/>
            <a:r>
              <a:rPr lang="de-DE" sz="2400" dirty="0"/>
              <a:t>http://connective-lex.info</a:t>
            </a:r>
            <a:r>
              <a:rPr lang="de-DE" sz="2400" dirty="0" smtClean="0"/>
              <a:t>/</a:t>
            </a:r>
          </a:p>
          <a:p>
            <a:pPr lvl="1"/>
            <a:r>
              <a:rPr lang="de-DE" sz="2400" dirty="0" smtClean="0"/>
              <a:t>outcome of TextLink</a:t>
            </a:r>
          </a:p>
          <a:p>
            <a:pPr lvl="1"/>
            <a:r>
              <a:rPr lang="de-DE" sz="2400" dirty="0" smtClean="0"/>
              <a:t>designed for human consumption</a:t>
            </a:r>
          </a:p>
          <a:p>
            <a:pPr lvl="2"/>
            <a:r>
              <a:rPr lang="de-DE" sz="2000" dirty="0" smtClean="0"/>
              <a:t>no machine-readable semantics</a:t>
            </a:r>
          </a:p>
          <a:p>
            <a:pPr lvl="2"/>
            <a:r>
              <a:rPr lang="de-DE" sz="2000" dirty="0" smtClean="0"/>
              <a:t>based on structured XML data</a:t>
            </a:r>
          </a:p>
          <a:p>
            <a:pPr lvl="1"/>
            <a:r>
              <a:rPr lang="de-DE" sz="2400" dirty="0" smtClean="0"/>
              <a:t>PDTB senses only</a:t>
            </a:r>
          </a:p>
          <a:p>
            <a:pPr lvl="1"/>
            <a:r>
              <a:rPr lang="de-DE" sz="2400" dirty="0" smtClean="0"/>
              <a:t>no crosslingual integration</a:t>
            </a:r>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45</a:t>
            </a:fld>
            <a:endParaRPr lang="de-DE" altLang="en-US" dirty="0"/>
          </a:p>
        </p:txBody>
      </p:sp>
      <p:pic>
        <p:nvPicPr>
          <p:cNvPr id="2048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 y="1200150"/>
            <a:ext cx="4800600" cy="3625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4800" y="4781550"/>
            <a:ext cx="8077200" cy="369332"/>
          </a:xfrm>
          <a:prstGeom prst="rect">
            <a:avLst/>
          </a:prstGeom>
        </p:spPr>
        <p:txBody>
          <a:bodyPr wrap="square">
            <a:spAutoFit/>
          </a:bodyPr>
          <a:lstStyle/>
          <a:p>
            <a:r>
              <a:rPr lang="de-DE" sz="1800" dirty="0">
                <a:hlinkClick r:id="rId3"/>
              </a:rPr>
              <a:t>https://</a:t>
            </a:r>
            <a:r>
              <a:rPr lang="de-DE" sz="1800" dirty="0" smtClean="0">
                <a:hlinkClick r:id="rId3"/>
              </a:rPr>
              <a:t>github.com/acoli-repo/rdf4discourse</a:t>
            </a:r>
            <a:r>
              <a:rPr lang="de-DE" sz="1800" dirty="0" smtClean="0"/>
              <a:t> </a:t>
            </a:r>
            <a:endParaRPr lang="de-DE" sz="1800" dirty="0"/>
          </a:p>
        </p:txBody>
      </p:sp>
    </p:spTree>
    <p:extLst>
      <p:ext uri="{BB962C8B-B14F-4D97-AF65-F5344CB8AC3E}">
        <p14:creationId xmlns:p14="http://schemas.microsoft.com/office/powerpoint/2010/main" val="2822058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Linking and querying discourse marker inventories</a:t>
            </a:r>
            <a:endParaRPr lang="de-DE" dirty="0"/>
          </a:p>
        </p:txBody>
      </p:sp>
      <p:sp>
        <p:nvSpPr>
          <p:cNvPr id="3" name="Content Placeholder 2"/>
          <p:cNvSpPr>
            <a:spLocks noGrp="1"/>
          </p:cNvSpPr>
          <p:nvPr>
            <p:ph idx="1"/>
          </p:nvPr>
        </p:nvSpPr>
        <p:spPr>
          <a:xfrm>
            <a:off x="4724400" y="1002506"/>
            <a:ext cx="4419600" cy="3398044"/>
          </a:xfrm>
        </p:spPr>
        <p:txBody>
          <a:bodyPr/>
          <a:lstStyle/>
          <a:p>
            <a:pPr marL="0" indent="0">
              <a:buNone/>
            </a:pPr>
            <a:endParaRPr lang="de-DE" sz="4800" dirty="0"/>
          </a:p>
          <a:p>
            <a:pPr marL="0" indent="0" algn="ctr">
              <a:buNone/>
            </a:pPr>
            <a:r>
              <a:rPr lang="de-DE" sz="4800" dirty="0" smtClean="0"/>
              <a:t>Thank you for your attention!</a:t>
            </a:r>
            <a:endParaRPr lang="de-DE" sz="4400" dirty="0" smtClean="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46</a:t>
            </a:fld>
            <a:endParaRPr lang="de-DE" altLang="en-US" dirty="0"/>
          </a:p>
        </p:txBody>
      </p:sp>
      <p:pic>
        <p:nvPicPr>
          <p:cNvPr id="2048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 y="1200150"/>
            <a:ext cx="4800600" cy="3625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4800" y="4781550"/>
            <a:ext cx="8077200" cy="369332"/>
          </a:xfrm>
          <a:prstGeom prst="rect">
            <a:avLst/>
          </a:prstGeom>
        </p:spPr>
        <p:txBody>
          <a:bodyPr wrap="square">
            <a:spAutoFit/>
          </a:bodyPr>
          <a:lstStyle/>
          <a:p>
            <a:r>
              <a:rPr lang="de-DE" sz="1800" dirty="0">
                <a:hlinkClick r:id="rId3"/>
              </a:rPr>
              <a:t>https://</a:t>
            </a:r>
            <a:r>
              <a:rPr lang="de-DE" sz="1800" dirty="0" smtClean="0">
                <a:hlinkClick r:id="rId3"/>
              </a:rPr>
              <a:t>github.com/acoli-repo/rdf4discourse</a:t>
            </a:r>
            <a:r>
              <a:rPr lang="de-DE" sz="1800" dirty="0" smtClean="0"/>
              <a:t> </a:t>
            </a:r>
            <a:endParaRPr lang="de-DE" sz="1800" dirty="0"/>
          </a:p>
        </p:txBody>
      </p:sp>
    </p:spTree>
    <p:extLst>
      <p:ext uri="{BB962C8B-B14F-4D97-AF65-F5344CB8AC3E}">
        <p14:creationId xmlns:p14="http://schemas.microsoft.com/office/powerpoint/2010/main" val="3844798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Discourse Relations (Coherence Relations)</a:t>
            </a:r>
            <a:endParaRPr lang="de-DE" dirty="0"/>
          </a:p>
        </p:txBody>
      </p:sp>
      <p:sp>
        <p:nvSpPr>
          <p:cNvPr id="3" name="Content Placeholder 2"/>
          <p:cNvSpPr>
            <a:spLocks noGrp="1"/>
          </p:cNvSpPr>
          <p:nvPr>
            <p:ph idx="1"/>
          </p:nvPr>
        </p:nvSpPr>
        <p:spPr/>
        <p:txBody>
          <a:bodyPr/>
          <a:lstStyle/>
          <a:p>
            <a:r>
              <a:rPr lang="de-DE" dirty="0" smtClean="0"/>
              <a:t>Semantic, pragmatic or conversational relation holding between an utterance and its discourse context.</a:t>
            </a:r>
          </a:p>
          <a:p>
            <a:pPr lvl="1"/>
            <a:r>
              <a:rPr lang="de-DE" dirty="0" smtClean="0"/>
              <a:t>different theories and annotation frameworks</a:t>
            </a:r>
          </a:p>
          <a:p>
            <a:pPr lvl="1"/>
            <a:r>
              <a:rPr lang="de-DE" dirty="0" smtClean="0"/>
              <a:t>general agreement that discourse relations can be made explicit by discourse markers</a:t>
            </a:r>
          </a:p>
          <a:p>
            <a:pPr lvl="2"/>
            <a:r>
              <a:rPr lang="de-DE" dirty="0" smtClean="0"/>
              <a:t>however, the use of discourse markers is optional and their meaning is context-dependent</a:t>
            </a:r>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5</a:t>
            </a:fld>
            <a:endParaRPr lang="de-DE" altLang="en-US" dirty="0"/>
          </a:p>
        </p:txBody>
      </p:sp>
    </p:spTree>
    <p:extLst>
      <p:ext uri="{BB962C8B-B14F-4D97-AF65-F5344CB8AC3E}">
        <p14:creationId xmlns:p14="http://schemas.microsoft.com/office/powerpoint/2010/main" val="892868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Discourse Parsing</a:t>
            </a:r>
            <a:endParaRPr lang="de-DE" dirty="0"/>
          </a:p>
        </p:txBody>
      </p:sp>
      <p:sp>
        <p:nvSpPr>
          <p:cNvPr id="3" name="Content Placeholder 2"/>
          <p:cNvSpPr>
            <a:spLocks noGrp="1"/>
          </p:cNvSpPr>
          <p:nvPr>
            <p:ph idx="1"/>
          </p:nvPr>
        </p:nvSpPr>
        <p:spPr>
          <a:xfrm>
            <a:off x="914400" y="3059906"/>
            <a:ext cx="8229600" cy="1416844"/>
          </a:xfrm>
        </p:spPr>
        <p:txBody>
          <a:bodyPr/>
          <a:lstStyle/>
          <a:p>
            <a:pPr marL="696912" lvl="2" indent="0">
              <a:buNone/>
            </a:pPr>
            <a:r>
              <a:rPr lang="de-DE" dirty="0" smtClean="0"/>
              <a:t>..., </a:t>
            </a:r>
            <a:r>
              <a:rPr lang="de-DE" b="1" dirty="0" smtClean="0"/>
              <a:t>if</a:t>
            </a:r>
            <a:r>
              <a:rPr lang="de-DE" dirty="0" smtClean="0"/>
              <a:t> </a:t>
            </a:r>
            <a:r>
              <a:rPr lang="de-DE" b="1" dirty="0" smtClean="0">
                <a:solidFill>
                  <a:schemeClr val="accent2"/>
                </a:solidFill>
              </a:rPr>
              <a:t>the offense deals with one part of the business</a:t>
            </a:r>
            <a:r>
              <a:rPr lang="de-DE" dirty="0" smtClean="0"/>
              <a:t>,</a:t>
            </a:r>
          </a:p>
          <a:p>
            <a:pPr marL="696912" lvl="2" indent="0">
              <a:buNone/>
            </a:pPr>
            <a:r>
              <a:rPr lang="de-DE" b="1" dirty="0" smtClean="0">
                <a:solidFill>
                  <a:schemeClr val="accent1"/>
                </a:solidFill>
              </a:rPr>
              <a:t>you don‘t attempt to seize the whole buiness</a:t>
            </a:r>
            <a:r>
              <a:rPr lang="de-DE" dirty="0" smtClean="0"/>
              <a:t>; ...	</a:t>
            </a:r>
            <a:r>
              <a:rPr lang="de-DE" sz="1600" dirty="0" smtClean="0"/>
              <a:t>(WSJ 1365)</a:t>
            </a:r>
            <a:endParaRPr lang="de-DE" dirty="0" smtClean="0"/>
          </a:p>
          <a:p>
            <a:pPr marL="696912" lvl="2" indent="0">
              <a:buNone/>
            </a:pPr>
            <a:r>
              <a:rPr lang="de-DE" dirty="0" smtClean="0"/>
              <a:t>RST: 	CONDITON 		(Carlson et al. 2003)</a:t>
            </a:r>
          </a:p>
          <a:p>
            <a:pPr marL="696912" lvl="2" indent="0">
              <a:buNone/>
            </a:pPr>
            <a:r>
              <a:rPr lang="de-DE" dirty="0" smtClean="0"/>
              <a:t>PDTB: 	CONTIGENCY.Condition	(Prasad et al. 2006)</a:t>
            </a:r>
          </a:p>
          <a:p>
            <a:pPr lvl="1"/>
            <a:endParaRPr lang="de-DE"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6</a:t>
            </a:fld>
            <a:endParaRPr lang="de-DE" altLang="en-US" dirty="0"/>
          </a:p>
        </p:txBody>
      </p:sp>
      <p:sp>
        <p:nvSpPr>
          <p:cNvPr id="6" name="Content Placeholder 2"/>
          <p:cNvSpPr txBox="1">
            <a:spLocks/>
          </p:cNvSpPr>
          <p:nvPr/>
        </p:nvSpPr>
        <p:spPr bwMode="auto">
          <a:xfrm>
            <a:off x="609600" y="1047750"/>
            <a:ext cx="8229600" cy="1699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r>
              <a:rPr lang="de-DE" dirty="0" smtClean="0"/>
              <a:t>Mostly based on Rhetorical Structure Theory (RST) or Penn Discourse Treebank (PDTB)</a:t>
            </a:r>
          </a:p>
          <a:p>
            <a:pPr lvl="1"/>
            <a:r>
              <a:rPr lang="de-DE" dirty="0" smtClean="0"/>
              <a:t>identify arguments of discourse relations and the type of relationship</a:t>
            </a:r>
          </a:p>
        </p:txBody>
      </p:sp>
    </p:spTree>
    <p:extLst>
      <p:ext uri="{BB962C8B-B14F-4D97-AF65-F5344CB8AC3E}">
        <p14:creationId xmlns:p14="http://schemas.microsoft.com/office/powerpoint/2010/main" val="189078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Discourse Parsing</a:t>
            </a:r>
            <a:endParaRPr lang="de-DE"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7</a:t>
            </a:fld>
            <a:endParaRPr lang="de-DE" altLang="en-US" dirty="0"/>
          </a:p>
        </p:txBody>
      </p:sp>
      <p:sp>
        <p:nvSpPr>
          <p:cNvPr id="6" name="Content Placeholder 2"/>
          <p:cNvSpPr txBox="1">
            <a:spLocks/>
          </p:cNvSpPr>
          <p:nvPr/>
        </p:nvSpPr>
        <p:spPr bwMode="auto">
          <a:xfrm>
            <a:off x="609600" y="1047750"/>
            <a:ext cx="8229600" cy="1699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r>
              <a:rPr lang="de-DE" dirty="0" smtClean="0"/>
              <a:t>Mostly based on Rhetorical Structure Theory (RST) or Penn Discourse Treebank (PDTB)</a:t>
            </a:r>
          </a:p>
          <a:p>
            <a:pPr lvl="1"/>
            <a:r>
              <a:rPr lang="de-DE" dirty="0" smtClean="0"/>
              <a:t>identify arguments of discourse relations and the type of relationship</a:t>
            </a:r>
          </a:p>
          <a:p>
            <a:pPr lvl="2"/>
            <a:r>
              <a:rPr lang="de-DE" dirty="0" smtClean="0"/>
              <a:t>practically relevant for </a:t>
            </a:r>
          </a:p>
          <a:p>
            <a:pPr lvl="3"/>
            <a:r>
              <a:rPr lang="de-DE" dirty="0" smtClean="0"/>
              <a:t>natural language understanding (Mann &amp; Thompson 1987)</a:t>
            </a:r>
          </a:p>
          <a:p>
            <a:pPr lvl="3"/>
            <a:r>
              <a:rPr lang="de-DE" dirty="0" smtClean="0"/>
              <a:t>text summarization (Marcu 1998)</a:t>
            </a:r>
          </a:p>
          <a:p>
            <a:pPr lvl="3"/>
            <a:r>
              <a:rPr lang="de-DE" dirty="0" smtClean="0"/>
              <a:t>machine translation (Smith 2017)</a:t>
            </a:r>
          </a:p>
          <a:p>
            <a:pPr lvl="3"/>
            <a:endParaRPr lang="de-DE" dirty="0" smtClean="0"/>
          </a:p>
        </p:txBody>
      </p:sp>
    </p:spTree>
    <p:extLst>
      <p:ext uri="{BB962C8B-B14F-4D97-AF65-F5344CB8AC3E}">
        <p14:creationId xmlns:p14="http://schemas.microsoft.com/office/powerpoint/2010/main" val="3842404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Discourse Parsing</a:t>
            </a:r>
            <a:endParaRPr lang="de-DE" dirty="0"/>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8</a:t>
            </a:fld>
            <a:endParaRPr lang="de-DE" altLang="en-US" dirty="0"/>
          </a:p>
        </p:txBody>
      </p:sp>
      <p:sp>
        <p:nvSpPr>
          <p:cNvPr id="6" name="Content Placeholder 2"/>
          <p:cNvSpPr txBox="1">
            <a:spLocks/>
          </p:cNvSpPr>
          <p:nvPr/>
        </p:nvSpPr>
        <p:spPr bwMode="auto">
          <a:xfrm>
            <a:off x="609600" y="1047750"/>
            <a:ext cx="8229600" cy="1699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r>
              <a:rPr lang="de-DE" dirty="0" smtClean="0"/>
              <a:t>Mostly based on Rhetorical Structure Theory (RST) or Penn Discourse Treebank (PDTB)</a:t>
            </a:r>
          </a:p>
          <a:p>
            <a:pPr lvl="1"/>
            <a:r>
              <a:rPr lang="de-DE" dirty="0" smtClean="0"/>
              <a:t>identify arguments of discourse relations and the type of relationship</a:t>
            </a:r>
          </a:p>
          <a:p>
            <a:pPr lvl="1"/>
            <a:r>
              <a:rPr lang="de-DE" dirty="0" smtClean="0"/>
              <a:t>involves clarifying both implicit (unmarked) and explicit (marked) discourse relations</a:t>
            </a:r>
            <a:endParaRPr lang="de-DE" dirty="0"/>
          </a:p>
          <a:p>
            <a:pPr lvl="2"/>
            <a:r>
              <a:rPr lang="de-DE" dirty="0" smtClean="0"/>
              <a:t>explicit: detect and disambiguate discourse markers</a:t>
            </a:r>
          </a:p>
          <a:p>
            <a:pPr lvl="2">
              <a:buFont typeface="Symbol"/>
              <a:buChar char="Þ"/>
            </a:pPr>
            <a:r>
              <a:rPr lang="de-DE" dirty="0"/>
              <a:t>d</a:t>
            </a:r>
            <a:r>
              <a:rPr lang="de-DE" dirty="0" smtClean="0"/>
              <a:t>iscourse marker analysis as a practical approximation/necessary pre-requisite of discourse parsing</a:t>
            </a:r>
          </a:p>
        </p:txBody>
      </p:sp>
    </p:spTree>
    <p:extLst>
      <p:ext uri="{BB962C8B-B14F-4D97-AF65-F5344CB8AC3E}">
        <p14:creationId xmlns:p14="http://schemas.microsoft.com/office/powerpoint/2010/main" val="3774100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Discourse Marker Inventories</a:t>
            </a:r>
            <a:endParaRPr lang="de-DE" dirty="0"/>
          </a:p>
        </p:txBody>
      </p:sp>
      <p:sp>
        <p:nvSpPr>
          <p:cNvPr id="3" name="Content Placeholder 2"/>
          <p:cNvSpPr>
            <a:spLocks noGrp="1"/>
          </p:cNvSpPr>
          <p:nvPr>
            <p:ph idx="1"/>
          </p:nvPr>
        </p:nvSpPr>
        <p:spPr/>
        <p:txBody>
          <a:bodyPr/>
          <a:lstStyle/>
          <a:p>
            <a:r>
              <a:rPr lang="de-DE" dirty="0" smtClean="0"/>
              <a:t>For a considerable number of languages, discourse marker inventories have been developed</a:t>
            </a:r>
          </a:p>
          <a:p>
            <a:pPr lvl="1"/>
            <a:r>
              <a:rPr lang="de-DE" dirty="0" smtClean="0"/>
              <a:t>to facilitate discourse parsing and downstream tasks</a:t>
            </a:r>
          </a:p>
          <a:p>
            <a:pPr lvl="1"/>
            <a:r>
              <a:rPr lang="de-DE" dirty="0" smtClean="0"/>
              <a:t>map discourse markers to (possible) functions</a:t>
            </a:r>
          </a:p>
          <a:p>
            <a:r>
              <a:rPr lang="de-DE" dirty="0" smtClean="0"/>
              <a:t>Different formats, different theoretical frameworks</a:t>
            </a:r>
          </a:p>
          <a:p>
            <a:pPr lvl="1">
              <a:buFont typeface="Symbol"/>
              <a:buChar char="Þ"/>
            </a:pPr>
            <a:r>
              <a:rPr lang="de-DE" dirty="0" smtClean="0"/>
              <a:t>Our contribution: consolidation and integration</a:t>
            </a:r>
          </a:p>
        </p:txBody>
      </p:sp>
      <p:sp>
        <p:nvSpPr>
          <p:cNvPr id="4" name="Slide Number Placeholder 3"/>
          <p:cNvSpPr>
            <a:spLocks noGrp="1"/>
          </p:cNvSpPr>
          <p:nvPr>
            <p:ph type="sldNum" sz="quarter" idx="4"/>
          </p:nvPr>
        </p:nvSpPr>
        <p:spPr/>
        <p:txBody>
          <a:bodyPr/>
          <a:lstStyle/>
          <a:p>
            <a:fld id="{DF4DF032-40E7-4198-BBCB-DA8E7ED0C5DD}" type="slidenum">
              <a:rPr lang="de-DE" altLang="en-US" smtClean="0"/>
              <a:pPr/>
              <a:t>9</a:t>
            </a:fld>
            <a:endParaRPr lang="de-DE" altLang="en-US" dirty="0"/>
          </a:p>
        </p:txBody>
      </p:sp>
    </p:spTree>
    <p:extLst>
      <p:ext uri="{BB962C8B-B14F-4D97-AF65-F5344CB8AC3E}">
        <p14:creationId xmlns:p14="http://schemas.microsoft.com/office/powerpoint/2010/main" val="1794502096"/>
      </p:ext>
    </p:extLst>
  </p:cSld>
  <p:clrMapOvr>
    <a:masterClrMapping/>
  </p:clrMapOvr>
</p:sld>
</file>

<file path=ppt/theme/theme1.xml><?xml version="1.0" encoding="utf-8"?>
<a:theme xmlns:a="http://schemas.openxmlformats.org/drawingml/2006/main" name="Kant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ant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Kant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Kant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Kant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Kant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Kant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0</TotalTime>
  <Words>1380</Words>
  <Application>Microsoft Office PowerPoint</Application>
  <PresentationFormat>On-screen Show (16:9)</PresentationFormat>
  <Paragraphs>333</Paragraphs>
  <Slides>46</Slides>
  <Notes>8</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Kante</vt:lpstr>
      <vt:lpstr>Linking Discourse Marker Inventories </vt:lpstr>
      <vt:lpstr>Linking Discourse Marker Inventories</vt:lpstr>
      <vt:lpstr>Discourse Markers</vt:lpstr>
      <vt:lpstr>Discourse Relations (Coherence Relations)</vt:lpstr>
      <vt:lpstr>Discourse Relations (Coherence Relations)</vt:lpstr>
      <vt:lpstr>Discourse Parsing</vt:lpstr>
      <vt:lpstr>Discourse Parsing</vt:lpstr>
      <vt:lpstr>Discourse Parsing</vt:lpstr>
      <vt:lpstr>Discourse Marker Inventories</vt:lpstr>
      <vt:lpstr>Goals: Consolidation and Integration</vt:lpstr>
      <vt:lpstr>Related Research: Framework-specific</vt:lpstr>
      <vt:lpstr>Related Research: Across Frameworks</vt:lpstr>
      <vt:lpstr>Related Research: Across Languages</vt:lpstr>
      <vt:lpstr>Beyond TextLink: We Aim to Improve</vt:lpstr>
      <vt:lpstr>Beyond TextLink</vt:lpstr>
      <vt:lpstr>Beyond TextLink</vt:lpstr>
      <vt:lpstr>Conversion</vt:lpstr>
      <vt:lpstr>Conversion</vt:lpstr>
      <vt:lpstr>Example: German DimLex</vt:lpstr>
      <vt:lpstr>Example: German DimLex</vt:lpstr>
      <vt:lpstr>Example: German DimLex</vt:lpstr>
      <vt:lpstr>Example: German DimLex</vt:lpstr>
      <vt:lpstr>Example: German DimLex</vt:lpstr>
      <vt:lpstr>Example: German DimLex</vt:lpstr>
      <vt:lpstr>Other Discourse Marker Inventories</vt:lpstr>
      <vt:lpstr>Linking</vt:lpstr>
      <vt:lpstr>Ontologies of Linguistic Annotation (OLiA)</vt:lpstr>
      <vt:lpstr>Ontologies of Linguistic Annotation (OLiA)</vt:lpstr>
      <vt:lpstr>Ontologies of Linguistic Annotation (OLiA)</vt:lpstr>
      <vt:lpstr>Ontologies of Linguistic Annotation (OLiA)</vt:lpstr>
      <vt:lpstr>OLiA Discourse Extensions</vt:lpstr>
      <vt:lpstr>OLiA discourse relations</vt:lpstr>
      <vt:lpstr>Linking</vt:lpstr>
      <vt:lpstr>Conversion results</vt:lpstr>
      <vt:lpstr>Querying</vt:lpstr>
      <vt:lpstr>Query: Relations for English DiscMar markers </vt:lpstr>
      <vt:lpstr>Query: Translate Discourse Markers</vt:lpstr>
      <vt:lpstr>Query: Granularity Differences</vt:lpstr>
      <vt:lpstr>Querying</vt:lpstr>
      <vt:lpstr>Query: Translate with Subsumption Inference</vt:lpstr>
      <vt:lpstr>Query with Subsumption Inference</vt:lpstr>
      <vt:lpstr>Querying</vt:lpstr>
      <vt:lpstr>Query: Return (possible) RST relations for English discourse markers</vt:lpstr>
      <vt:lpstr>Summary</vt:lpstr>
      <vt:lpstr>Linking and querying discourse marker inventories</vt:lpstr>
      <vt:lpstr>Linking and querying discourse marker inventories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Mental Salience Framework Predicting packaging preferences for Natural Language Generation</dc:title>
  <dc:creator>Christian</dc:creator>
  <cp:lastModifiedBy>Christian Chiarcos</cp:lastModifiedBy>
  <cp:revision>778</cp:revision>
  <cp:lastPrinted>2015-03-15T18:01:39Z</cp:lastPrinted>
  <dcterms:created xsi:type="dcterms:W3CDTF">2012-04-27T04:26:24Z</dcterms:created>
  <dcterms:modified xsi:type="dcterms:W3CDTF">2021-08-30T21:58:11Z</dcterms:modified>
</cp:coreProperties>
</file>