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99" r:id="rId2"/>
    <p:sldId id="409" r:id="rId3"/>
    <p:sldId id="416" r:id="rId4"/>
    <p:sldId id="417" r:id="rId5"/>
    <p:sldId id="420" r:id="rId6"/>
    <p:sldId id="421" r:id="rId7"/>
    <p:sldId id="424" r:id="rId8"/>
    <p:sldId id="423" r:id="rId9"/>
    <p:sldId id="425" r:id="rId10"/>
    <p:sldId id="426" r:id="rId11"/>
    <p:sldId id="431" r:id="rId12"/>
    <p:sldId id="432" r:id="rId13"/>
    <p:sldId id="433" r:id="rId14"/>
    <p:sldId id="435" r:id="rId15"/>
    <p:sldId id="443" r:id="rId16"/>
    <p:sldId id="436" r:id="rId17"/>
    <p:sldId id="437" r:id="rId18"/>
    <p:sldId id="434" r:id="rId19"/>
    <p:sldId id="441" r:id="rId20"/>
    <p:sldId id="444" r:id="rId21"/>
    <p:sldId id="445" r:id="rId22"/>
    <p:sldId id="447" r:id="rId23"/>
    <p:sldId id="429" r:id="rId24"/>
    <p:sldId id="448" r:id="rId25"/>
    <p:sldId id="449" r:id="rId26"/>
    <p:sldId id="455" r:id="rId27"/>
    <p:sldId id="454" r:id="rId28"/>
    <p:sldId id="451" r:id="rId29"/>
    <p:sldId id="457" r:id="rId30"/>
    <p:sldId id="456" r:id="rId31"/>
    <p:sldId id="458" r:id="rId32"/>
    <p:sldId id="430" r:id="rId33"/>
    <p:sldId id="459" r:id="rId34"/>
    <p:sldId id="460" r:id="rId35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1D"/>
    <a:srgbClr val="F2F1C0"/>
    <a:srgbClr val="C0504D"/>
    <a:srgbClr val="B2B2B2"/>
    <a:srgbClr val="FFFFFF"/>
    <a:srgbClr val="CCC1DA"/>
    <a:srgbClr val="BBE0E3"/>
    <a:srgbClr val="FFFF99"/>
    <a:srgbClr val="FFFF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7375" autoAdjust="0"/>
  </p:normalViewPr>
  <p:slideViewPr>
    <p:cSldViewPr>
      <p:cViewPr varScale="1">
        <p:scale>
          <a:sx n="115" d="100"/>
          <a:sy n="115" d="100"/>
        </p:scale>
        <p:origin x="-432" y="-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74" y="-7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E05C-DC70-4FFA-82FC-2DC031184B82}" type="datetimeFigureOut">
              <a:rPr lang="de-DE" smtClean="0"/>
              <a:pPr/>
              <a:t>02.09.2021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0D5CC-CDCA-4D21-B884-AA0508342B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832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60185F-904B-447E-B2CD-3B58A57AF8C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440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30 min</a:t>
            </a:r>
            <a:r>
              <a:rPr lang="de-DE" baseline="0" dirty="0" smtClean="0"/>
              <a:t> incl. disc.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3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https://www.cost.eu/actions/IS1312/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836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other formats required extensive preprocessing, we generally</a:t>
            </a:r>
            <a:r>
              <a:rPr lang="de-DE" baseline="0" dirty="0" smtClean="0"/>
              <a:t> converted via DimLex-XML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Most other formats required extensive preprocessing, we generally</a:t>
            </a:r>
            <a:r>
              <a:rPr lang="de-DE" baseline="0" smtClean="0"/>
              <a:t> converted via DimLex-XML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0185F-904B-447E-B2CD-3B58A57AF8C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2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7" y="1143000"/>
            <a:ext cx="7623175" cy="131445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de-DE" altLang="en-US" noProof="0" smtClean="0"/>
              <a:t>Titelmasterformat durch Klicken bearbeiten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65532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2729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  <p:sp>
        <p:nvSpPr>
          <p:cNvPr id="267271" name="Freeform 7"/>
          <p:cNvSpPr>
            <a:spLocks noChangeArrowheads="1"/>
          </p:cNvSpPr>
          <p:nvPr/>
        </p:nvSpPr>
        <p:spPr bwMode="auto">
          <a:xfrm>
            <a:off x="609600" y="914400"/>
            <a:ext cx="7924800" cy="6858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67272" name="Line 8"/>
          <p:cNvSpPr>
            <a:spLocks noChangeShapeType="1"/>
          </p:cNvSpPr>
          <p:nvPr/>
        </p:nvSpPr>
        <p:spPr bwMode="auto">
          <a:xfrm>
            <a:off x="1828802" y="25146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2729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r>
              <a:rPr lang="de-DE" altLang="en-US" smtClean="0"/>
              <a:t>2018-06-13</a:t>
            </a:r>
            <a:endParaRPr lang="de-DE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12" name="Freeform 7"/>
          <p:cNvSpPr>
            <a:spLocks noChangeArrowheads="1"/>
          </p:cNvSpPr>
          <p:nvPr userDrawn="1"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963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user.uni-frankfurt.de/~s1239595/tmp/Goethe-Logo/Kompakt%20RGB.gif"/>
          <p:cNvPicPr>
            <a:picLocks noChangeAspect="1" noChangeArrowheads="1"/>
          </p:cNvPicPr>
          <p:nvPr userDrawn="1"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319340"/>
            <a:ext cx="41846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4805363" y="2031207"/>
            <a:ext cx="4311650" cy="3112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3000">
                <a:schemeClr val="bg1">
                  <a:alpha val="85000"/>
                </a:schemeClr>
              </a:gs>
            </a:gsLst>
            <a:path path="rect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5266"/>
            <a:ext cx="8229600" cy="85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Titelmasterformat durch Klicken bearbeiten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Textmasterformate durch Klicken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4"/>
            <a:r>
              <a:rPr lang="de-DE" altLang="en-US" dirty="0" smtClean="0"/>
              <a:t>Fünfte Ebene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de-DE" altLang="en-US"/>
          </a:p>
        </p:txBody>
      </p:sp>
      <p:sp>
        <p:nvSpPr>
          <p:cNvPr id="266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48006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fld id="{DF4DF032-40E7-4198-BBCB-DA8E7ED0C5DD}" type="slidenum">
              <a:rPr lang="de-DE" altLang="en-US" smtClean="0"/>
              <a:pPr/>
              <a:t>‹#›</a:t>
            </a:fld>
            <a:endParaRPr lang="de-DE" altLang="en-US"/>
          </a:p>
        </p:txBody>
      </p:sp>
      <p:sp>
        <p:nvSpPr>
          <p:cNvPr id="266247" name="Freeform 7"/>
          <p:cNvSpPr>
            <a:spLocks noChangeArrowheads="1"/>
          </p:cNvSpPr>
          <p:nvPr/>
        </p:nvSpPr>
        <p:spPr bwMode="auto">
          <a:xfrm>
            <a:off x="381000" y="171450"/>
            <a:ext cx="8229600" cy="4572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>
              <a:lumMod val="25000"/>
            </a:schemeClr>
          </a:solidFill>
          <a:latin typeface="Gill Sans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scourse-lab/dimle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oli-repo/rdf4discours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971550"/>
            <a:ext cx="8382000" cy="1314450"/>
          </a:xfrm>
        </p:spPr>
        <p:txBody>
          <a:bodyPr/>
          <a:lstStyle/>
          <a:p>
            <a:pPr algn="ctr"/>
            <a:r>
              <a:rPr lang="de-DE" sz="4800" dirty="0" smtClean="0"/>
              <a:t>Linking Discourse Marker Inventories</a:t>
            </a:r>
            <a:r>
              <a:rPr lang="de-DE" sz="4800" dirty="0"/>
              <a:t/>
            </a:r>
            <a:br>
              <a:rPr lang="de-DE" sz="4800" dirty="0"/>
            </a:b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6217" y="2495550"/>
            <a:ext cx="8751579" cy="131445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Christian </a:t>
            </a:r>
            <a:r>
              <a:rPr lang="en-US" sz="2400" dirty="0" err="1" smtClean="0">
                <a:solidFill>
                  <a:schemeClr val="tx2"/>
                </a:solidFill>
              </a:rPr>
              <a:t>Chiarcos</a:t>
            </a:r>
            <a:r>
              <a:rPr lang="en-US" sz="2400" dirty="0" smtClean="0">
                <a:solidFill>
                  <a:schemeClr val="tx2"/>
                </a:solidFill>
              </a:rPr>
              <a:t> &amp; Max </a:t>
            </a:r>
            <a:r>
              <a:rPr lang="en-US" sz="2400" dirty="0" err="1" smtClean="0">
                <a:solidFill>
                  <a:schemeClr val="tx2"/>
                </a:solidFill>
              </a:rPr>
              <a:t>Ionov</a:t>
            </a:r>
            <a:endParaRPr lang="en-US" sz="2400" dirty="0" smtClean="0">
              <a:solidFill>
                <a:schemeClr val="tx2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Applied Computational Linguistics (</a:t>
            </a:r>
            <a:r>
              <a:rPr lang="en-US" sz="2400" dirty="0" err="1" smtClean="0">
                <a:solidFill>
                  <a:schemeClr val="tx2"/>
                </a:solidFill>
              </a:rPr>
              <a:t>ACoLi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chiarcos@informatik.uni-frankfurt.de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7413" y="0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800" dirty="0" smtClean="0"/>
              <a:t>LDK-2021, Zaragoza, Spain, Sep 2, 2021</a:t>
            </a:r>
          </a:p>
        </p:txBody>
      </p:sp>
      <p:pic>
        <p:nvPicPr>
          <p:cNvPr id="7" name="Picture 2" descr="http://www.acoli.informatik.uni-frankfurt.de/images/path4314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76200" y="3028950"/>
            <a:ext cx="3127126" cy="210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user.uni-frankfurt.de/~s1239595/tmp/Goethe-Logo/logo_universitaet_neu_trans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245" y="4050603"/>
            <a:ext cx="1881147" cy="103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acoli.informatik.uni-frankfurt.de/images/liod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28607"/>
            <a:ext cx="1600200" cy="125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5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Conversion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DimLex</a:t>
            </a:r>
            <a:r>
              <a:rPr lang="en-US" sz="2000" b="1" dirty="0"/>
              <a:t> </a:t>
            </a:r>
            <a:r>
              <a:rPr lang="en-US" sz="2000" b="1" dirty="0" smtClean="0"/>
              <a:t>	</a:t>
            </a:r>
            <a:r>
              <a:rPr lang="en-US" sz="2000" dirty="0" smtClean="0"/>
              <a:t>German, Arabic, Bangla	</a:t>
            </a:r>
            <a:r>
              <a:rPr lang="en-US" sz="2000" dirty="0" err="1" smtClean="0"/>
              <a:t>DimLex</a:t>
            </a:r>
            <a:r>
              <a:rPr lang="en-US" sz="2000" dirty="0" smtClean="0"/>
              <a:t>-XML	PDTB 3.0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/>
              <a:t>DisCoDict</a:t>
            </a:r>
            <a:r>
              <a:rPr lang="en-US" sz="2000" b="1" dirty="0"/>
              <a:t> 	</a:t>
            </a:r>
            <a:r>
              <a:rPr lang="en-US" sz="2000" dirty="0"/>
              <a:t>Dutch	</a:t>
            </a:r>
            <a:r>
              <a:rPr lang="fr-FR" sz="2000" dirty="0" err="1"/>
              <a:t>DimLex</a:t>
            </a:r>
            <a:r>
              <a:rPr lang="fr-FR" sz="2000" dirty="0"/>
              <a:t>-XML	PDTB 3.0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PDTB 	</a:t>
            </a:r>
            <a:r>
              <a:rPr lang="en-US" sz="2000" dirty="0" smtClean="0"/>
              <a:t>English	PDTB</a:t>
            </a:r>
            <a:r>
              <a:rPr lang="de-DE" sz="2000" dirty="0" smtClean="0"/>
              <a:t>/PDF	PDTB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LICO 	</a:t>
            </a:r>
            <a:r>
              <a:rPr lang="en-US" sz="2000" dirty="0" smtClean="0"/>
              <a:t>Italian</a:t>
            </a:r>
            <a:r>
              <a:rPr lang="de-DE" sz="2000" dirty="0"/>
              <a:t>	</a:t>
            </a:r>
            <a:r>
              <a:rPr lang="de-DE" sz="2000" dirty="0" smtClean="0"/>
              <a:t>mod. DimLex	PDTB 2.0/3.0</a:t>
            </a:r>
            <a:endParaRPr lang="de-DE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de-DE" sz="2000" b="1" dirty="0" smtClean="0"/>
              <a:t>LDM-PT 	</a:t>
            </a:r>
            <a:r>
              <a:rPr lang="de-DE" sz="2000" dirty="0" smtClean="0"/>
              <a:t>Portuguese	mod. </a:t>
            </a:r>
            <a:r>
              <a:rPr lang="en-US" sz="2000" dirty="0" err="1" smtClean="0"/>
              <a:t>DimLex</a:t>
            </a:r>
            <a:r>
              <a:rPr lang="en-US" sz="2000" dirty="0" smtClean="0"/>
              <a:t>	PDTB </a:t>
            </a:r>
            <a:r>
              <a:rPr lang="en-US" sz="2000" dirty="0"/>
              <a:t>3.0 </a:t>
            </a:r>
            <a:endParaRPr lang="en-US" sz="2000" dirty="0" smtClean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LexConn</a:t>
            </a:r>
            <a:r>
              <a:rPr lang="en-US" sz="2000" b="1" dirty="0" smtClean="0"/>
              <a:t> 	</a:t>
            </a:r>
            <a:r>
              <a:rPr lang="en-US" sz="2000" dirty="0" smtClean="0"/>
              <a:t>French</a:t>
            </a:r>
            <a:r>
              <a:rPr lang="de-DE" sz="2000" dirty="0"/>
              <a:t>	</a:t>
            </a:r>
            <a:r>
              <a:rPr lang="de-DE" sz="2000" dirty="0" smtClean="0"/>
              <a:t>mod. DimLex	SDRT 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CzeDLex</a:t>
            </a:r>
            <a:r>
              <a:rPr lang="en-US" sz="2000" b="1" dirty="0" smtClean="0"/>
              <a:t> </a:t>
            </a:r>
            <a:r>
              <a:rPr lang="en-US" sz="2000" b="1" dirty="0"/>
              <a:t>	</a:t>
            </a:r>
            <a:r>
              <a:rPr lang="en-US" sz="2000" dirty="0"/>
              <a:t>Czech</a:t>
            </a:r>
            <a:r>
              <a:rPr lang="de-DE" sz="2000" dirty="0"/>
              <a:t>	PML-XML	PDiT 2.0</a:t>
            </a:r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err="1" smtClean="0"/>
              <a:t>DiscMar</a:t>
            </a:r>
            <a:r>
              <a:rPr lang="en-US" sz="2000" dirty="0" smtClean="0"/>
              <a:t> 	English</a:t>
            </a:r>
            <a:r>
              <a:rPr lang="en-US" sz="2000" dirty="0"/>
              <a:t>, </a:t>
            </a:r>
            <a:r>
              <a:rPr lang="en-US" sz="2000" dirty="0" smtClean="0"/>
              <a:t>Spanish, Catalan	TSV/HTML	</a:t>
            </a:r>
            <a:r>
              <a:rPr lang="en-US" sz="2000" dirty="0" err="1" smtClean="0"/>
              <a:t>DiscMar</a:t>
            </a:r>
            <a:endParaRPr lang="en-US" sz="2000" dirty="0"/>
          </a:p>
          <a:p>
            <a:pPr>
              <a:tabLst>
                <a:tab pos="1525588" algn="l"/>
                <a:tab pos="4572000" algn="l"/>
              </a:tabLst>
            </a:pPr>
            <a:r>
              <a:rPr lang="en-US" sz="2000" b="1" dirty="0" smtClean="0"/>
              <a:t>TED-MDB</a:t>
            </a:r>
            <a:r>
              <a:rPr lang="en-US" sz="2000" dirty="0"/>
              <a:t> </a:t>
            </a:r>
            <a:r>
              <a:rPr lang="en-US" sz="2000" dirty="0" smtClean="0"/>
              <a:t>	7 languages*	PDTB format	PDTB 3.0</a:t>
            </a:r>
          </a:p>
          <a:p>
            <a:pPr marL="0" indent="0">
              <a:buNone/>
              <a:tabLst>
                <a:tab pos="1525588" algn="l"/>
                <a:tab pos="4572000" algn="l"/>
              </a:tabLst>
            </a:pPr>
            <a:r>
              <a:rPr lang="en-US" sz="2000" dirty="0" smtClean="0"/>
              <a:t>     * corpus extracts, low coverage, extendable to Hindi and Chinese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10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852782"/>
            <a:ext cx="1519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11+ languages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861596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1"/>
                </a:solidFill>
              </a:rPr>
              <a:t>7 formats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5600" y="861596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4</a:t>
            </a:r>
            <a:r>
              <a:rPr lang="de-DE" sz="1600" dirty="0" smtClean="0">
                <a:solidFill>
                  <a:schemeClr val="accent1"/>
                </a:solidFill>
              </a:rPr>
              <a:t> frameworks</a:t>
            </a:r>
            <a:endParaRPr lang="de-DE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8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Example: German DimLex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257800" cy="33980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DimLex-XML excerpt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11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495800" y="1200150"/>
            <a:ext cx="4191000" cy="339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dirty="0" smtClean="0"/>
              <a:t>Stede &amp; Umbach 1998</a:t>
            </a:r>
          </a:p>
          <a:p>
            <a:pPr lvl="1"/>
            <a:r>
              <a:rPr lang="de-DE" sz="2400" dirty="0" smtClean="0"/>
              <a:t>PDTB relations as senses </a:t>
            </a:r>
            <a:r>
              <a:rPr lang="de-DE" sz="2400" dirty="0"/>
              <a:t>Scheffler &amp; Stede (2016</a:t>
            </a:r>
            <a:r>
              <a:rPr lang="de-DE" sz="2400" dirty="0" smtClean="0"/>
              <a:t>)</a:t>
            </a:r>
          </a:p>
          <a:p>
            <a:pPr lvl="1"/>
            <a:r>
              <a:rPr lang="de-DE" sz="2400" dirty="0" smtClean="0"/>
              <a:t>CC-BY-NC-SA 4.0</a:t>
            </a:r>
          </a:p>
          <a:p>
            <a:pPr lvl="1"/>
            <a:r>
              <a:rPr lang="de-DE" sz="2400" dirty="0" smtClean="0">
                <a:hlinkClick r:id="rId4"/>
              </a:rPr>
              <a:t>https://github.com/discourse-lab/dimlex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4517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6945216" y="3150249"/>
            <a:ext cx="6096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945216" y="26384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6945216" y="19526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German DimLex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</a:t>
                </a:r>
                <a:endParaRPr lang="de-D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12</a:t>
            </a:fld>
            <a:endParaRPr lang="de-DE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76425"/>
            <a:ext cx="345420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6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324600" y="2703314"/>
            <a:ext cx="2412842" cy="223063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German DimLex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DimLex-XML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0" smtClean="0">
                            <a:latin typeface="Cambria Math"/>
                          </a:rPr>
                          <m:t>⇒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𝑋𝑆𝐿𝑇</m:t>
                        </m:r>
                      </m:sub>
                    </m:sSub>
                  </m:oMath>
                </a14:m>
                <a:r>
                  <a:rPr lang="de-DE" dirty="0" smtClean="0"/>
                  <a:t> OntoLex + </a:t>
                </a:r>
                <a:r>
                  <a:rPr lang="de-DE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custom </a:t>
                </a:r>
                <a:r>
                  <a:rPr lang="de-DE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properties</a:t>
                </a:r>
                <a:endParaRPr lang="de-DE" sz="1200" dirty="0" smtClean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DE" sz="1200" dirty="0"/>
                  <a:t>	</a:t>
                </a:r>
                <a:r>
                  <a:rPr lang="de-DE" sz="1200" dirty="0" smtClean="0"/>
                  <a:t>					                       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(namespace </a:t>
                </a:r>
                <a:r>
                  <a:rPr lang="de-DE" sz="1600" b="1" i="1" dirty="0" smtClean="0">
                    <a:solidFill>
                      <a:schemeClr val="accent3"/>
                    </a:solidFill>
                  </a:rPr>
                  <a:t>dimlex:</a:t>
                </a:r>
                <a:r>
                  <a:rPr lang="de-DE" sz="1600" b="1" dirty="0" smtClean="0">
                    <a:solidFill>
                      <a:schemeClr val="accent3"/>
                    </a:solidFill>
                  </a:rPr>
                  <a:t>)</a:t>
                </a:r>
                <a:endParaRPr lang="de-DE" b="1" dirty="0" smtClean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2154" r="-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13</a:t>
            </a:fld>
            <a:endParaRPr lang="de-DE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9895" y="2703314"/>
            <a:ext cx="227690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custom properties</a:t>
            </a:r>
          </a:p>
          <a:p>
            <a:r>
              <a:rPr lang="de-DE" sz="2000" dirty="0" smtClean="0"/>
              <a:t>correspond 1:1 to</a:t>
            </a:r>
          </a:p>
          <a:p>
            <a:r>
              <a:rPr lang="de-DE" sz="2000" dirty="0" smtClean="0"/>
              <a:t>DimLex elements </a:t>
            </a:r>
          </a:p>
          <a:p>
            <a:r>
              <a:rPr lang="de-DE" sz="2000" dirty="0" smtClean="0"/>
              <a:t>and attributes</a:t>
            </a:r>
          </a:p>
          <a:p>
            <a:pPr marL="342900" indent="-342900">
              <a:buFont typeface="Symbol"/>
              <a:buChar char="Þ"/>
            </a:pPr>
            <a:r>
              <a:rPr lang="de-DE" sz="1800" dirty="0" smtClean="0"/>
              <a:t>different dialects </a:t>
            </a:r>
          </a:p>
          <a:p>
            <a:pPr>
              <a:tabLst>
                <a:tab pos="357188" algn="l"/>
              </a:tabLst>
            </a:pPr>
            <a:r>
              <a:rPr lang="de-DE" sz="1800" dirty="0" smtClean="0"/>
              <a:t> 	represented in a </a:t>
            </a:r>
          </a:p>
          <a:p>
            <a:pPr>
              <a:tabLst>
                <a:tab pos="357188" algn="l"/>
              </a:tabLst>
            </a:pPr>
            <a:r>
              <a:rPr lang="de-DE" sz="1800" dirty="0"/>
              <a:t>	</a:t>
            </a:r>
            <a:r>
              <a:rPr lang="de-DE" sz="1800" dirty="0" smtClean="0"/>
              <a:t>lossless fashion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43008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>
          <a:xfrm rot="18205901">
            <a:off x="967619" y="1459283"/>
            <a:ext cx="3276253" cy="1440388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885950"/>
            <a:ext cx="2362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German DimLex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2899750"/>
            <a:ext cx="3124200" cy="12829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DimLex-RDF</a:t>
            </a:r>
            <a:endParaRPr lang="de-DE" dirty="0" smtClean="0"/>
          </a:p>
          <a:p>
            <a:r>
              <a:rPr lang="de-DE" sz="2800" dirty="0" smtClean="0"/>
              <a:t>OntoLex concepts </a:t>
            </a:r>
          </a:p>
          <a:p>
            <a:r>
              <a:rPr lang="de-DE" sz="2800" dirty="0" smtClean="0"/>
              <a:t>original structure</a:t>
            </a:r>
          </a:p>
          <a:p>
            <a:r>
              <a:rPr lang="de-DE" sz="2800" dirty="0" smtClean="0"/>
              <a:t>lossless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14</a:t>
            </a:fld>
            <a:endParaRPr lang="de-D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71750"/>
            <a:ext cx="3657600" cy="1425768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914400" y="1885950"/>
            <a:ext cx="1981200" cy="25063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66800" y="2136582"/>
            <a:ext cx="27432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66800" y="4008762"/>
            <a:ext cx="46482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4938713" cy="316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𝑋𝑆𝐿𝑇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895350"/>
                <a:ext cx="100578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37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Example: German DimLex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15</a:t>
            </a:fld>
            <a:endParaRPr lang="de-DE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7902"/>
            <a:ext cx="4343400" cy="433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9352" y="2071398"/>
            <a:ext cx="51054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3929352" y="1123950"/>
            <a:ext cx="5105400" cy="1121424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925676" y="1123950"/>
            <a:ext cx="3694324" cy="1900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925676" y="971549"/>
            <a:ext cx="2094123" cy="19094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7183"/>
            <a:ext cx="5081588" cy="138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67400" y="2899750"/>
            <a:ext cx="3124200" cy="128298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DimLex-RDF</a:t>
            </a:r>
            <a:endParaRPr lang="de-DE" dirty="0" smtClean="0"/>
          </a:p>
          <a:p>
            <a:r>
              <a:rPr lang="de-DE" sz="2800" dirty="0" smtClean="0"/>
              <a:t>OntoLex concepts </a:t>
            </a:r>
          </a:p>
          <a:p>
            <a:r>
              <a:rPr lang="de-DE" sz="2800" dirty="0" smtClean="0"/>
              <a:t>original structure</a:t>
            </a:r>
          </a:p>
          <a:p>
            <a:r>
              <a:rPr lang="de-DE" sz="2800" dirty="0" smtClean="0"/>
              <a:t>lossless encoding</a:t>
            </a:r>
          </a:p>
        </p:txBody>
      </p:sp>
    </p:spTree>
    <p:extLst>
      <p:ext uri="{BB962C8B-B14F-4D97-AF65-F5344CB8AC3E}">
        <p14:creationId xmlns:p14="http://schemas.microsoft.com/office/powerpoint/2010/main" val="211121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Discourse Marker Inventories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most inventories required massive restructuring</a:t>
            </a:r>
          </a:p>
          <a:p>
            <a:pPr lvl="1"/>
            <a:r>
              <a:rPr lang="de-DE" dirty="0" smtClean="0"/>
              <a:t>4 data sets conformant with DimLex DTD</a:t>
            </a:r>
          </a:p>
          <a:p>
            <a:pPr lvl="1"/>
            <a:r>
              <a:rPr lang="de-DE" dirty="0" smtClean="0"/>
              <a:t>3 data sets with modified DimLex markup</a:t>
            </a:r>
          </a:p>
          <a:p>
            <a:pPr lvl="2"/>
            <a:r>
              <a:rPr lang="de-DE" dirty="0" smtClean="0"/>
              <a:t>e.g., translated element and attribute names (French)</a:t>
            </a:r>
          </a:p>
          <a:p>
            <a:pPr lvl="1"/>
            <a:r>
              <a:rPr lang="de-DE" dirty="0" smtClean="0"/>
              <a:t>4 </a:t>
            </a:r>
            <a:r>
              <a:rPr lang="de-DE" dirty="0"/>
              <a:t>data sets in </a:t>
            </a:r>
            <a:r>
              <a:rPr lang="de-DE" dirty="0" smtClean="0"/>
              <a:t>semistructured </a:t>
            </a:r>
            <a:r>
              <a:rPr lang="de-DE" dirty="0"/>
              <a:t>formats (DiscMar, PDTB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2 data sets (TED-MDB, Czech) with different formats</a:t>
            </a:r>
          </a:p>
          <a:p>
            <a:r>
              <a:rPr lang="de-DE" dirty="0" smtClean="0"/>
              <a:t>separate preprocessor scripts normalize to DimLex-XML; then, regular conversion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658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Linking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17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5392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Ontologies of Linguistic Annotation (OLiA)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http://purl.org/olia</a:t>
            </a:r>
          </a:p>
          <a:p>
            <a:pPr lvl="1"/>
            <a:r>
              <a:rPr lang="de-DE" dirty="0" smtClean="0"/>
              <a:t>Chiarcos and Sukhareva (2015</a:t>
            </a:r>
            <a:r>
              <a:rPr lang="de-DE" dirty="0" smtClean="0"/>
              <a:t>): syntax, morphosyntax</a:t>
            </a:r>
            <a:endParaRPr lang="de-DE" dirty="0" smtClean="0"/>
          </a:p>
          <a:p>
            <a:pPr lvl="1"/>
            <a:r>
              <a:rPr lang="de-DE" dirty="0" smtClean="0"/>
              <a:t>one ontology per annotation schema</a:t>
            </a:r>
          </a:p>
          <a:p>
            <a:pPr lvl="2"/>
            <a:r>
              <a:rPr lang="de-DE" dirty="0" smtClean="0"/>
              <a:t>OLiA Annotation Model</a:t>
            </a:r>
          </a:p>
          <a:p>
            <a:pPr lvl="1"/>
            <a:r>
              <a:rPr lang="de-DE" dirty="0" smtClean="0"/>
              <a:t>one ontology that defines common terminology</a:t>
            </a:r>
          </a:p>
          <a:p>
            <a:pPr lvl="2"/>
            <a:r>
              <a:rPr lang="de-DE" dirty="0" smtClean="0"/>
              <a:t>OLiA Reference Model</a:t>
            </a:r>
          </a:p>
          <a:p>
            <a:pPr lvl="1"/>
            <a:r>
              <a:rPr lang="de-DE" dirty="0" smtClean="0"/>
              <a:t>one RDF file with rdfs:subClassOf statements</a:t>
            </a:r>
          </a:p>
          <a:p>
            <a:pPr lvl="2"/>
            <a:r>
              <a:rPr lang="de-DE" dirty="0" smtClean="0"/>
              <a:t>OLiA Linking Model: Annotation Model =&gt; Reference Model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18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6782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OLiA Discourse Extensions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http://purl.org/olia/discourse</a:t>
            </a:r>
          </a:p>
          <a:p>
            <a:pPr lvl="1"/>
            <a:r>
              <a:rPr lang="de-DE" dirty="0" smtClean="0"/>
              <a:t>Chiarcos (2014</a:t>
            </a:r>
            <a:r>
              <a:rPr lang="de-DE" dirty="0" smtClean="0"/>
              <a:t>): Reference Model for Discourse </a:t>
            </a:r>
            <a:endParaRPr lang="de-DE" dirty="0" smtClean="0"/>
          </a:p>
          <a:p>
            <a:pPr lvl="2"/>
            <a:r>
              <a:rPr lang="de-DE" dirty="0" smtClean="0"/>
              <a:t>anaphora</a:t>
            </a:r>
            <a:endParaRPr lang="de-DE" dirty="0" smtClean="0"/>
          </a:p>
          <a:p>
            <a:pPr lvl="2"/>
            <a:r>
              <a:rPr lang="de-DE" dirty="0" smtClean="0"/>
              <a:t>information status</a:t>
            </a:r>
          </a:p>
          <a:p>
            <a:pPr lvl="2"/>
            <a:r>
              <a:rPr lang="de-DE" dirty="0" smtClean="0"/>
              <a:t>information structure</a:t>
            </a:r>
          </a:p>
          <a:p>
            <a:pPr lvl="2"/>
            <a:r>
              <a:rPr lang="de-DE" dirty="0" smtClean="0"/>
              <a:t>discourse relations</a:t>
            </a:r>
          </a:p>
          <a:p>
            <a:pPr lvl="2"/>
            <a:r>
              <a:rPr lang="de-DE" dirty="0" smtClean="0"/>
              <a:t>discourse structure</a:t>
            </a:r>
          </a:p>
          <a:p>
            <a:pPr lvl="1"/>
            <a:r>
              <a:rPr lang="de-DE" dirty="0" smtClean="0"/>
              <a:t>annotation models, e.g., PDTB, RST-DTB, </a:t>
            </a:r>
            <a:r>
              <a:rPr lang="de-DE" dirty="0" smtClean="0"/>
              <a:t>PDGB</a:t>
            </a:r>
            <a:endParaRPr lang="de-DE" dirty="0" smtClean="0"/>
          </a:p>
          <a:p>
            <a:pPr lvl="2"/>
            <a:endParaRPr lang="de-DE" dirty="0" smtClean="0"/>
          </a:p>
          <a:p>
            <a:pPr lvl="2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19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225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Discourse Markers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Make explicit how an utterance (clause, sentence, etc.) is linked to its discourse context</a:t>
            </a:r>
          </a:p>
          <a:p>
            <a:pPr lvl="1"/>
            <a:r>
              <a:rPr lang="de-DE" dirty="0" smtClean="0"/>
              <a:t>lexical expressions, mostly conjunctions, adverbs and </a:t>
            </a:r>
            <a:r>
              <a:rPr lang="de-DE" dirty="0" smtClean="0"/>
              <a:t>PPs; indicate discourse relations (coherence relations)</a:t>
            </a:r>
            <a:endParaRPr lang="de-DE" dirty="0" smtClean="0"/>
          </a:p>
          <a:p>
            <a:pPr lvl="2"/>
            <a:r>
              <a:rPr lang="de-DE" dirty="0" smtClean="0"/>
              <a:t>John can‘t go. ...</a:t>
            </a:r>
          </a:p>
          <a:p>
            <a:pPr lvl="3"/>
            <a:r>
              <a:rPr lang="de-DE" b="1" dirty="0" smtClean="0"/>
              <a:t>And</a:t>
            </a:r>
            <a:r>
              <a:rPr lang="de-DE" dirty="0" smtClean="0"/>
              <a:t> 		Mary can‘t go either.</a:t>
            </a:r>
          </a:p>
          <a:p>
            <a:pPr lvl="3"/>
            <a:r>
              <a:rPr lang="de-DE" b="1" dirty="0" smtClean="0"/>
              <a:t>Therefore</a:t>
            </a:r>
            <a:r>
              <a:rPr lang="de-DE" dirty="0" smtClean="0"/>
              <a:t>, 	Mary can‘t go either.</a:t>
            </a:r>
          </a:p>
          <a:p>
            <a:pPr lvl="3"/>
            <a:r>
              <a:rPr lang="de-DE" b="1" dirty="0" smtClean="0"/>
              <a:t>However</a:t>
            </a:r>
            <a:r>
              <a:rPr lang="de-DE" dirty="0" smtClean="0"/>
              <a:t>, 	Mary can‘t go either.</a:t>
            </a:r>
          </a:p>
          <a:p>
            <a:pPr lvl="3"/>
            <a:r>
              <a:rPr lang="de-DE" dirty="0" smtClean="0"/>
              <a:t> 		Mary can‘t go 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340995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additive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133" y="379095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causal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8996" y="417195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contrastive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4530864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implicit</a:t>
            </a:r>
          </a:p>
          <a:p>
            <a:pPr algn="ctr"/>
            <a:r>
              <a:rPr lang="de-DE" sz="2000" i="1" dirty="0" smtClean="0">
                <a:solidFill>
                  <a:schemeClr val="accent2"/>
                </a:solidFill>
              </a:rPr>
              <a:t>(unmarked)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9157" y="400044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 smtClean="0">
                <a:solidFill>
                  <a:schemeClr val="accent2"/>
                </a:solidFill>
              </a:rPr>
              <a:t>relation</a:t>
            </a:r>
            <a:endParaRPr lang="de-DE" sz="2000" i="1" dirty="0"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649680" y="3409950"/>
            <a:ext cx="198920" cy="16002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9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4"/>
          <a:stretch/>
        </p:blipFill>
        <p:spPr bwMode="auto">
          <a:xfrm>
            <a:off x="2769912" y="209549"/>
            <a:ext cx="2259288" cy="363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971800" y="3616464"/>
            <a:ext cx="1588897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PDTB</a:t>
            </a:r>
          </a:p>
          <a:p>
            <a:pPr algn="ctr"/>
            <a:r>
              <a:rPr lang="de-DE" sz="2000" dirty="0" smtClean="0"/>
              <a:t>linking model</a:t>
            </a:r>
            <a:endParaRPr lang="de-DE" sz="2000" dirty="0"/>
          </a:p>
        </p:txBody>
      </p:sp>
      <p:grpSp>
        <p:nvGrpSpPr>
          <p:cNvPr id="11" name="Group 10"/>
          <p:cNvGrpSpPr/>
          <p:nvPr/>
        </p:nvGrpSpPr>
        <p:grpSpPr>
          <a:xfrm rot="2211739">
            <a:off x="379840" y="2783790"/>
            <a:ext cx="2933831" cy="1783168"/>
            <a:chOff x="1600200" y="3303182"/>
            <a:chExt cx="2933831" cy="1783168"/>
          </a:xfrm>
        </p:grpSpPr>
        <p:sp>
          <p:nvSpPr>
            <p:cNvPr id="9" name="Curved Up Arrow 8"/>
            <p:cNvSpPr/>
            <p:nvPr/>
          </p:nvSpPr>
          <p:spPr>
            <a:xfrm rot="20457317">
              <a:off x="1777538" y="3303182"/>
              <a:ext cx="2756493" cy="1429824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0200" y="3616464"/>
              <a:ext cx="1676400" cy="1469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195266"/>
            <a:ext cx="2514600" cy="854869"/>
          </a:xfrm>
        </p:spPr>
        <p:txBody>
          <a:bodyPr/>
          <a:lstStyle/>
          <a:p>
            <a:r>
              <a:rPr lang="de-DE" dirty="0" smtClean="0"/>
              <a:t>OLiA discourse relations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535906"/>
            <a:ext cx="3581400" cy="3093244"/>
          </a:xfrm>
        </p:spPr>
        <p:txBody>
          <a:bodyPr/>
          <a:lstStyle/>
          <a:p>
            <a:r>
              <a:rPr lang="de-DE" dirty="0" smtClean="0"/>
              <a:t>top-level structure based on PDTB</a:t>
            </a:r>
          </a:p>
          <a:p>
            <a:pPr lvl="1"/>
            <a:r>
              <a:rPr lang="de-DE" sz="2400" dirty="0" smtClean="0"/>
              <a:t>enriched to cover RST, RST-DTB, PDGB, LUNA, HDRB, CCR, ISO SemAF Core DRs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20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7969" r="30358" b="2374"/>
          <a:stretch/>
        </p:blipFill>
        <p:spPr bwMode="auto">
          <a:xfrm>
            <a:off x="381000" y="209550"/>
            <a:ext cx="1752600" cy="472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2600" y="57150"/>
            <a:ext cx="1154482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PDTB</a:t>
            </a:r>
          </a:p>
          <a:p>
            <a:pPr algn="ctr"/>
            <a:r>
              <a:rPr lang="de-DE" sz="2000" dirty="0" smtClean="0"/>
              <a:t>ontology</a:t>
            </a:r>
            <a:endParaRPr lang="de-D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639789" y="57150"/>
            <a:ext cx="1300741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sz="2000" dirty="0" smtClean="0"/>
              <a:t>Reference</a:t>
            </a:r>
          </a:p>
          <a:p>
            <a:pPr algn="ctr"/>
            <a:r>
              <a:rPr lang="de-DE" sz="2000" dirty="0" smtClean="0"/>
              <a:t>Model</a:t>
            </a:r>
          </a:p>
          <a:p>
            <a:pPr algn="ctr"/>
            <a:r>
              <a:rPr lang="de-DE" sz="2000" dirty="0" smtClean="0"/>
              <a:t>(fragment)</a:t>
            </a:r>
            <a:endParaRPr lang="de-DE" sz="20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51382" y="4362450"/>
            <a:ext cx="510661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321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Linking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Just use one trivial SPARQL Update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21</a:t>
            </a:fld>
            <a:endParaRPr lang="de-DE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8825"/>
            <a:ext cx="85439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95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Conversion results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22</a:t>
            </a:fld>
            <a:endParaRPr lang="de-DE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0"/>
          <a:stretch/>
        </p:blipFill>
        <p:spPr bwMode="auto">
          <a:xfrm>
            <a:off x="425844" y="895350"/>
            <a:ext cx="832613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597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Querying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23</a:t>
            </a:fld>
            <a:endParaRPr lang="de-DE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724150"/>
            <a:ext cx="8229600" cy="187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sz="2400" smtClean="0"/>
              <a:t>discourse marker → PDTB concept → discourse marker</a:t>
            </a:r>
          </a:p>
          <a:p>
            <a:pPr lvl="1"/>
            <a:r>
              <a:rPr lang="de-DE" sz="2000" smtClean="0"/>
              <a:t>from a given discourse marker, retrieve PDTB-equivalent discourse markers (e.g., in another language)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6798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Relations for English DiscMar markers 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609600" y="2082588"/>
            <a:ext cx="5181600" cy="41296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609600" y="2486025"/>
            <a:ext cx="5181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602254" y="2867025"/>
            <a:ext cx="4579345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5350"/>
            <a:ext cx="6023907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24</a:t>
            </a:fld>
            <a:endParaRPr lang="de-DE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945216" y="4064649"/>
            <a:ext cx="609600" cy="34795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6945216" y="35528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945216" y="2867025"/>
            <a:ext cx="609600" cy="381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5220156" y="2844704"/>
            <a:ext cx="609600" cy="195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90825"/>
            <a:ext cx="3454202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684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09600" y="1135182"/>
            <a:ext cx="6248400" cy="35875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Rectangle 13"/>
          <p:cNvSpPr/>
          <p:nvPr/>
        </p:nvSpPr>
        <p:spPr>
          <a:xfrm>
            <a:off x="838200" y="3454014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838200" y="3160230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838201" y="2952750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Translate Discourse Markers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838200" y="2446890"/>
            <a:ext cx="5943600" cy="50586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838200" y="2153106"/>
            <a:ext cx="5943600" cy="284259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838201" y="1945626"/>
            <a:ext cx="5943600" cy="23812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25</a:t>
            </a:fld>
            <a:endParaRPr lang="de-DE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45626"/>
            <a:ext cx="5943600" cy="100712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838200" y="2952750"/>
            <a:ext cx="5943600" cy="10071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6477000" y="2571750"/>
            <a:ext cx="914400" cy="5710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German DimLex</a:t>
            </a:r>
            <a:endParaRPr lang="de-DE" sz="1600" dirty="0"/>
          </a:p>
        </p:txBody>
      </p:sp>
      <p:sp>
        <p:nvSpPr>
          <p:cNvPr id="22" name="Rectangle 21"/>
          <p:cNvSpPr/>
          <p:nvPr/>
        </p:nvSpPr>
        <p:spPr>
          <a:xfrm>
            <a:off x="605010" y="1412226"/>
            <a:ext cx="6252990" cy="30480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04875"/>
            <a:ext cx="64293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477000" y="1582062"/>
            <a:ext cx="914400" cy="571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English DiscMar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0778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Granularity Differences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DiscMar and German DimLex have limited 1:1 correspondences wrt. discourse relations</a:t>
            </a:r>
          </a:p>
          <a:p>
            <a:pPr lvl="1"/>
            <a:r>
              <a:rPr lang="de-DE" dirty="0" smtClean="0"/>
              <a:t>English DiscMar: 5 discourse relations</a:t>
            </a:r>
          </a:p>
          <a:p>
            <a:pPr lvl="1"/>
            <a:r>
              <a:rPr lang="de-DE" dirty="0" smtClean="0"/>
              <a:t>German DimLex: 18 discourse relations</a:t>
            </a:r>
          </a:p>
          <a:p>
            <a:pPr marL="696912" lvl="2" indent="0">
              <a:buNone/>
            </a:pPr>
            <a:r>
              <a:rPr lang="de-DE" dirty="0" smtClean="0"/>
              <a:t>=&gt; extend the search to PDTB subclasses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98812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Querying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27</a:t>
            </a:fld>
            <a:endParaRPr lang="de-DE" alt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2571750"/>
            <a:ext cx="8229600" cy="202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 smtClean="0"/>
              <a:t>discourse marker → PDTB </a:t>
            </a:r>
            <a:r>
              <a:rPr lang="en-US" sz="2400" b="1" dirty="0" smtClean="0"/>
              <a:t>ontology </a:t>
            </a:r>
            <a:r>
              <a:rPr lang="en-US" sz="2400" dirty="0" smtClean="0"/>
              <a:t>→ discourse marker</a:t>
            </a:r>
          </a:p>
          <a:p>
            <a:pPr lvl="1"/>
            <a:r>
              <a:rPr lang="en-US" sz="2000" dirty="0" smtClean="0"/>
              <a:t>use the PDTB ontology for imprecise matches, i.e., more general/more specific senses</a:t>
            </a:r>
          </a:p>
        </p:txBody>
      </p:sp>
    </p:spTree>
    <p:extLst>
      <p:ext uri="{BB962C8B-B14F-4D97-AF65-F5344CB8AC3E}">
        <p14:creationId xmlns:p14="http://schemas.microsoft.com/office/powerpoint/2010/main" val="398460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2486025"/>
            <a:ext cx="1981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447800" y="1984182"/>
            <a:ext cx="6553200" cy="2286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Translate with Subsumption Inference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28</a:t>
            </a:fld>
            <a:endParaRPr lang="de-DE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00150"/>
            <a:ext cx="65532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9350"/>
            <a:ext cx="7305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34336" y="4462790"/>
            <a:ext cx="389465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everything else stays as 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433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with Subsumption </a:t>
            </a:r>
            <a:r>
              <a:rPr lang="de-DE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Analoguously, we can extend the query to retrieve results wrt. other discourse theories and frameworks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29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0542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Discourse Marker Inventories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 a considerable number of languages, discourse marker inventories have been developed</a:t>
            </a:r>
          </a:p>
          <a:p>
            <a:pPr lvl="1"/>
            <a:r>
              <a:rPr lang="de-DE" dirty="0" smtClean="0"/>
              <a:t>to facilitate discourse parsing and downstream tasks</a:t>
            </a:r>
          </a:p>
          <a:p>
            <a:pPr lvl="1"/>
            <a:r>
              <a:rPr lang="de-DE" dirty="0" smtClean="0"/>
              <a:t>map discourse markers to (possible) functions</a:t>
            </a:r>
          </a:p>
          <a:p>
            <a:r>
              <a:rPr lang="de-DE" dirty="0" smtClean="0"/>
              <a:t>Different formats, different </a:t>
            </a:r>
            <a:r>
              <a:rPr lang="de-DE" dirty="0" smtClean="0"/>
              <a:t>theories</a:t>
            </a:r>
            <a:endParaRPr lang="de-DE" dirty="0" smtClean="0"/>
          </a:p>
          <a:p>
            <a:pPr lvl="1">
              <a:buFont typeface="Symbol"/>
              <a:buChar char="Þ"/>
            </a:pPr>
            <a:r>
              <a:rPr lang="de-DE" dirty="0" smtClean="0"/>
              <a:t>Our contribution: consolidation and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94502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Querying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30</a:t>
            </a:fld>
            <a:endParaRPr lang="de-DE" alt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647950"/>
            <a:ext cx="8229600" cy="195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2400" dirty="0" err="1" smtClean="0"/>
              <a:t>discourse</a:t>
            </a:r>
            <a:r>
              <a:rPr lang="fr-FR" sz="2400" dirty="0" smtClean="0"/>
              <a:t> marker → PDTB </a:t>
            </a:r>
            <a:r>
              <a:rPr lang="fr-FR" sz="2400" dirty="0" err="1" smtClean="0"/>
              <a:t>ontology</a:t>
            </a:r>
            <a:r>
              <a:rPr lang="fr-FR" sz="2400" dirty="0" smtClean="0"/>
              <a:t> → </a:t>
            </a:r>
            <a:r>
              <a:rPr lang="fr-FR" sz="2400" dirty="0" err="1" smtClean="0"/>
              <a:t>OLiA</a:t>
            </a:r>
            <a:r>
              <a:rPr lang="fr-FR" sz="2400" dirty="0" smtClean="0"/>
              <a:t> → 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schemas</a:t>
            </a:r>
            <a:endParaRPr lang="fr-FR" sz="2400" dirty="0" smtClean="0"/>
          </a:p>
          <a:p>
            <a:pPr lvl="1"/>
            <a:r>
              <a:rPr lang="en-US" sz="2000" dirty="0" smtClean="0"/>
              <a:t>use the </a:t>
            </a:r>
            <a:r>
              <a:rPr lang="en-US" sz="2000" dirty="0" err="1" smtClean="0"/>
              <a:t>OLiA</a:t>
            </a:r>
            <a:r>
              <a:rPr lang="en-US" sz="2000" dirty="0" smtClean="0"/>
              <a:t> Discourse Extensions to retrieve RST (rather than PDTB) relations (etc.)</a:t>
            </a:r>
          </a:p>
        </p:txBody>
      </p:sp>
    </p:spTree>
    <p:extLst>
      <p:ext uri="{BB962C8B-B14F-4D97-AF65-F5344CB8AC3E}">
        <p14:creationId xmlns:p14="http://schemas.microsoft.com/office/powerpoint/2010/main" val="404841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Query: Return (possible) RST relations for English discourse markers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200150"/>
            <a:ext cx="3352800" cy="33980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Going through the details is left as an excercise ;)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31</a:t>
            </a:fld>
            <a:endParaRPr lang="de-DE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52550"/>
            <a:ext cx="501015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09950"/>
            <a:ext cx="4540250" cy="167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68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32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205130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Linking and querying discourse marker inventories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002506"/>
            <a:ext cx="4800600" cy="3398044"/>
          </a:xfrm>
        </p:spPr>
        <p:txBody>
          <a:bodyPr/>
          <a:lstStyle/>
          <a:p>
            <a:r>
              <a:rPr lang="de-DE" sz="2800" dirty="0" smtClean="0"/>
              <a:t>Related research</a:t>
            </a:r>
          </a:p>
          <a:p>
            <a:pPr lvl="1"/>
            <a:r>
              <a:rPr lang="de-DE" sz="2400" dirty="0"/>
              <a:t>http://connective-lex.info</a:t>
            </a:r>
            <a:r>
              <a:rPr lang="de-DE" sz="2400" dirty="0" smtClean="0"/>
              <a:t>/</a:t>
            </a:r>
          </a:p>
          <a:p>
            <a:pPr lvl="1"/>
            <a:r>
              <a:rPr lang="de-DE" sz="2400" dirty="0" smtClean="0"/>
              <a:t>outcome of TextLink</a:t>
            </a:r>
          </a:p>
          <a:p>
            <a:pPr lvl="1"/>
            <a:r>
              <a:rPr lang="de-DE" sz="2400" dirty="0" smtClean="0"/>
              <a:t>designed for human consumption</a:t>
            </a:r>
          </a:p>
          <a:p>
            <a:pPr lvl="2"/>
            <a:r>
              <a:rPr lang="de-DE" sz="2000" dirty="0" smtClean="0"/>
              <a:t>no machine-readable semantics</a:t>
            </a:r>
          </a:p>
          <a:p>
            <a:pPr lvl="2"/>
            <a:r>
              <a:rPr lang="de-DE" sz="2000" dirty="0" smtClean="0"/>
              <a:t>based on structured XML data</a:t>
            </a:r>
          </a:p>
          <a:p>
            <a:pPr lvl="1"/>
            <a:r>
              <a:rPr lang="de-DE" sz="2400" dirty="0" smtClean="0"/>
              <a:t>PDTB senses only</a:t>
            </a:r>
          </a:p>
          <a:p>
            <a:pPr lvl="1"/>
            <a:r>
              <a:rPr lang="de-DE" sz="2400" dirty="0" smtClean="0"/>
              <a:t>no crosslingual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33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22058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Linking and querying discourse marker inventories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002506"/>
            <a:ext cx="4419600" cy="3398044"/>
          </a:xfrm>
        </p:spPr>
        <p:txBody>
          <a:bodyPr/>
          <a:lstStyle/>
          <a:p>
            <a:pPr marL="0" indent="0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de-DE" sz="4800" dirty="0" smtClean="0"/>
              <a:t>Thank you for your attention!</a:t>
            </a:r>
            <a:endParaRPr lang="de-DE" sz="4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34</a:t>
            </a:fld>
            <a:endParaRPr lang="de-DE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0150"/>
            <a:ext cx="4800600" cy="362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78155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github.com/acoli-repo/rdf4discourse</a:t>
            </a:r>
            <a:r>
              <a:rPr lang="de-DE" sz="1800" dirty="0" smtClean="0"/>
              <a:t> 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84479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Goals: Consolidation and Integration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across languages</a:t>
            </a:r>
          </a:p>
          <a:p>
            <a:pPr lvl="1"/>
            <a:r>
              <a:rPr lang="de-DE" dirty="0" smtClean="0"/>
              <a:t>link discourse relation inventories</a:t>
            </a:r>
          </a:p>
          <a:p>
            <a:r>
              <a:rPr lang="de-DE" dirty="0" smtClean="0"/>
              <a:t>across </a:t>
            </a:r>
            <a:r>
              <a:rPr lang="de-DE" dirty="0" smtClean="0"/>
              <a:t>theoretical frameworks</a:t>
            </a:r>
            <a:endParaRPr lang="de-DE" dirty="0" smtClean="0"/>
          </a:p>
          <a:p>
            <a:pPr lvl="1"/>
            <a:r>
              <a:rPr lang="de-DE" dirty="0" smtClean="0"/>
              <a:t>RST, PDTB, etc.</a:t>
            </a:r>
          </a:p>
          <a:p>
            <a:r>
              <a:rPr lang="de-DE" dirty="0" smtClean="0"/>
              <a:t>across formats</a:t>
            </a:r>
          </a:p>
          <a:p>
            <a:pPr lvl="1"/>
            <a:r>
              <a:rPr lang="de-DE" dirty="0" smtClean="0"/>
              <a:t>various CSV, XML and special-purpose formats</a:t>
            </a:r>
          </a:p>
          <a:p>
            <a:r>
              <a:rPr lang="de-DE" dirty="0" smtClean="0"/>
              <a:t>machine-readable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4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7220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Related Research: Across Languages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TextLink</a:t>
            </a:r>
          </a:p>
          <a:p>
            <a:pPr lvl="1"/>
            <a:r>
              <a:rPr lang="de-DE" dirty="0" smtClean="0"/>
              <a:t>Cost Action </a:t>
            </a:r>
            <a:r>
              <a:rPr lang="de-DE" i="1" dirty="0" smtClean="0"/>
              <a:t>Structuring Discourse in Multilingual Europe </a:t>
            </a:r>
            <a:r>
              <a:rPr lang="de-DE" dirty="0" smtClean="0"/>
              <a:t>(2014-2018)</a:t>
            </a:r>
          </a:p>
          <a:p>
            <a:pPr lvl="1"/>
            <a:r>
              <a:rPr lang="de-DE" dirty="0" smtClean="0"/>
              <a:t>multilingual discourse marker inventories</a:t>
            </a:r>
          </a:p>
          <a:p>
            <a:pPr lvl="2"/>
            <a:r>
              <a:rPr lang="de-DE" dirty="0" smtClean="0"/>
              <a:t>(mostly) providing PDTB relations as senses</a:t>
            </a:r>
          </a:p>
          <a:p>
            <a:pPr lvl="2"/>
            <a:r>
              <a:rPr lang="de-DE" dirty="0" smtClean="0"/>
              <a:t>(partially) </a:t>
            </a:r>
            <a:r>
              <a:rPr lang="de-DE" dirty="0" smtClean="0"/>
              <a:t>following a consistent XML format (DimLex, Stede &amp; Umbach 1998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/>
              <a:t>http://connective-lex.info</a:t>
            </a:r>
            <a:r>
              <a:rPr lang="de-DE" dirty="0" smtClean="0"/>
              <a:t>/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5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78792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Beyond TextLink: We Aim to Improve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8044"/>
          </a:xfrm>
        </p:spPr>
        <p:txBody>
          <a:bodyPr/>
          <a:lstStyle/>
          <a:p>
            <a:r>
              <a:rPr lang="de-DE" dirty="0" smtClean="0"/>
              <a:t>coverage</a:t>
            </a:r>
          </a:p>
          <a:p>
            <a:pPr lvl="1"/>
            <a:r>
              <a:rPr lang="de-DE" dirty="0" smtClean="0"/>
              <a:t>extend the range of languages and resources</a:t>
            </a:r>
          </a:p>
          <a:p>
            <a:r>
              <a:rPr lang="de-DE" dirty="0" smtClean="0"/>
              <a:t>semantics</a:t>
            </a:r>
          </a:p>
          <a:p>
            <a:pPr lvl="1"/>
            <a:r>
              <a:rPr lang="de-DE" dirty="0" smtClean="0"/>
              <a:t>provide machine-readable semantics</a:t>
            </a:r>
          </a:p>
          <a:p>
            <a:pPr lvl="1"/>
            <a:r>
              <a:rPr lang="de-DE" dirty="0" smtClean="0"/>
              <a:t>preserve </a:t>
            </a:r>
            <a:r>
              <a:rPr lang="de-DE" dirty="0"/>
              <a:t>the original sense </a:t>
            </a:r>
            <a:r>
              <a:rPr lang="de-DE" dirty="0" smtClean="0"/>
              <a:t>definitions</a:t>
            </a:r>
            <a:endParaRPr lang="de-DE" dirty="0"/>
          </a:p>
          <a:p>
            <a:r>
              <a:rPr lang="de-DE" dirty="0" smtClean="0"/>
              <a:t>usability</a:t>
            </a:r>
          </a:p>
          <a:p>
            <a:pPr lvl="1"/>
            <a:r>
              <a:rPr lang="de-DE" dirty="0" smtClean="0"/>
              <a:t>enable </a:t>
            </a:r>
            <a:r>
              <a:rPr lang="de-DE" dirty="0"/>
              <a:t>cross-framework </a:t>
            </a:r>
            <a:r>
              <a:rPr lang="de-DE" dirty="0" smtClean="0"/>
              <a:t>comparison and search</a:t>
            </a:r>
            <a:endParaRPr lang="de-DE" dirty="0"/>
          </a:p>
          <a:p>
            <a:pPr lvl="1"/>
            <a:r>
              <a:rPr lang="de-DE" dirty="0" smtClean="0"/>
              <a:t>link and query across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6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6962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Beyond TextLink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An OntoLex edition of TextLink and other discourse marker inventories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Maintain original sense </a:t>
            </a:r>
          </a:p>
          <a:p>
            <a:pPr>
              <a:buNone/>
              <a:tabLst>
                <a:tab pos="358775" algn="l"/>
              </a:tabLst>
            </a:pPr>
            <a:r>
              <a:rPr lang="de-DE" sz="2800" dirty="0" smtClean="0"/>
              <a:t>	definitions (discourse relations)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Link these with an overarching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ontology (reference model)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Ground the reference model in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SemAF </a:t>
            </a:r>
            <a:r>
              <a:rPr lang="de-DE" sz="2800" dirty="0" smtClean="0"/>
              <a:t>and </a:t>
            </a:r>
            <a:r>
              <a:rPr lang="de-DE" sz="2800" dirty="0" smtClean="0"/>
              <a:t>CCR (cross-theory generalizations)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7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37143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Beyond TextLink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58775" algn="l"/>
              </a:tabLst>
            </a:pPr>
            <a:r>
              <a:rPr lang="de-DE" sz="2800" dirty="0" smtClean="0"/>
              <a:t>An OntoLex edition of TextLink and other discourse marker inventories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Maintain original sense </a:t>
            </a:r>
          </a:p>
          <a:p>
            <a:pPr>
              <a:buNone/>
              <a:tabLst>
                <a:tab pos="358775" algn="l"/>
              </a:tabLst>
            </a:pPr>
            <a:r>
              <a:rPr lang="de-DE" sz="2800" dirty="0" smtClean="0"/>
              <a:t>	definitions (discourse relations)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Link these with an overarching 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ontology (reference model)</a:t>
            </a:r>
          </a:p>
          <a:p>
            <a:pPr>
              <a:tabLst>
                <a:tab pos="358775" algn="l"/>
              </a:tabLst>
            </a:pPr>
            <a:r>
              <a:rPr lang="de-DE" sz="2800" dirty="0" smtClean="0"/>
              <a:t>Ground the reference model in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de-DE" sz="2800" dirty="0"/>
              <a:t>	</a:t>
            </a:r>
            <a:r>
              <a:rPr lang="de-DE" sz="2800" dirty="0" smtClean="0"/>
              <a:t>SemAF and CCR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4DF032-40E7-4198-BBCB-DA8E7ED0C5DD}" type="slidenum">
              <a:rPr lang="de-DE" altLang="en-US" smtClean="0"/>
              <a:pPr/>
              <a:t>8</a:t>
            </a:fld>
            <a:endParaRPr lang="de-DE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2952750"/>
            <a:ext cx="2746265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OLiA Discourse</a:t>
            </a:r>
          </a:p>
          <a:p>
            <a:pPr algn="ctr"/>
            <a:r>
              <a:rPr lang="de-DE" dirty="0" smtClean="0"/>
              <a:t>Extensions</a:t>
            </a:r>
          </a:p>
          <a:p>
            <a:pPr algn="ctr"/>
            <a:r>
              <a:rPr lang="de-DE" dirty="0" smtClean="0"/>
              <a:t>(Chiarcos 2014)</a:t>
            </a:r>
            <a:endParaRPr lang="de-DE" dirty="0"/>
          </a:p>
        </p:txBody>
      </p:sp>
      <p:sp>
        <p:nvSpPr>
          <p:cNvPr id="6" name="Right Brace 5"/>
          <p:cNvSpPr/>
          <p:nvPr/>
        </p:nvSpPr>
        <p:spPr>
          <a:xfrm>
            <a:off x="5638800" y="2266950"/>
            <a:ext cx="228600" cy="2819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8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Conversion</a:t>
            </a:r>
            <a:endParaRPr lang="de-D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From discourse marker inventories to OntoLex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00600"/>
            <a:ext cx="2133600" cy="342900"/>
          </a:xfrm>
        </p:spPr>
        <p:txBody>
          <a:bodyPr/>
          <a:lstStyle/>
          <a:p>
            <a:fld id="{DF4DF032-40E7-4198-BBCB-DA8E7ED0C5DD}" type="slidenum">
              <a:rPr lang="de-DE" altLang="en-US" smtClean="0"/>
              <a:pPr/>
              <a:t>9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467371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902</Words>
  <Application>Microsoft Office PowerPoint</Application>
  <PresentationFormat>On-screen Show (16:9)</PresentationFormat>
  <Paragraphs>237</Paragraphs>
  <Slides>34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Kante</vt:lpstr>
      <vt:lpstr>Linking Discourse Marker Inventories </vt:lpstr>
      <vt:lpstr>Discourse Markers</vt:lpstr>
      <vt:lpstr>Discourse Marker Inventories</vt:lpstr>
      <vt:lpstr>Goals: Consolidation and Integration</vt:lpstr>
      <vt:lpstr>Related Research: Across Languages</vt:lpstr>
      <vt:lpstr>Beyond TextLink: We Aim to Improve</vt:lpstr>
      <vt:lpstr>Beyond TextLink</vt:lpstr>
      <vt:lpstr>Beyond TextLink</vt:lpstr>
      <vt:lpstr>Conversion</vt:lpstr>
      <vt:lpstr>Conversion</vt:lpstr>
      <vt:lpstr>Example: German DimLex</vt:lpstr>
      <vt:lpstr>Example: German DimLex</vt:lpstr>
      <vt:lpstr>Example: German DimLex</vt:lpstr>
      <vt:lpstr>Example: German DimLex</vt:lpstr>
      <vt:lpstr>Example: German DimLex</vt:lpstr>
      <vt:lpstr>Other Discourse Marker Inventories</vt:lpstr>
      <vt:lpstr>Linking</vt:lpstr>
      <vt:lpstr>Ontologies of Linguistic Annotation (OLiA)</vt:lpstr>
      <vt:lpstr>OLiA Discourse Extensions</vt:lpstr>
      <vt:lpstr>OLiA discourse relations</vt:lpstr>
      <vt:lpstr>Linking</vt:lpstr>
      <vt:lpstr>Conversion results</vt:lpstr>
      <vt:lpstr>Querying</vt:lpstr>
      <vt:lpstr>Query: Relations for English DiscMar markers </vt:lpstr>
      <vt:lpstr>Query: Translate Discourse Markers</vt:lpstr>
      <vt:lpstr>Query: Granularity Differences</vt:lpstr>
      <vt:lpstr>Querying</vt:lpstr>
      <vt:lpstr>Query: Translate with Subsumption Inference</vt:lpstr>
      <vt:lpstr>Query with Subsumption Inference</vt:lpstr>
      <vt:lpstr>Querying</vt:lpstr>
      <vt:lpstr>Query: Return (possible) RST relations for English discourse markers</vt:lpstr>
      <vt:lpstr>Summary</vt:lpstr>
      <vt:lpstr>Linking and querying discourse marker inventories</vt:lpstr>
      <vt:lpstr>Linking and querying discourse marker inventories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Mental Salience Framework Predicting packaging preferences for Natural Language Generation</dc:title>
  <dc:creator>Christian</dc:creator>
  <cp:lastModifiedBy>Christian Chiarcos</cp:lastModifiedBy>
  <cp:revision>782</cp:revision>
  <cp:lastPrinted>2015-03-15T18:01:39Z</cp:lastPrinted>
  <dcterms:created xsi:type="dcterms:W3CDTF">2012-04-27T04:26:24Z</dcterms:created>
  <dcterms:modified xsi:type="dcterms:W3CDTF">2021-09-01T22:27:39Z</dcterms:modified>
</cp:coreProperties>
</file>