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399" r:id="rId2"/>
    <p:sldId id="461" r:id="rId3"/>
    <p:sldId id="409" r:id="rId4"/>
    <p:sldId id="416" r:id="rId5"/>
    <p:sldId id="417" r:id="rId6"/>
    <p:sldId id="554" r:id="rId7"/>
    <p:sldId id="557" r:id="rId8"/>
    <p:sldId id="462" r:id="rId9"/>
    <p:sldId id="555" r:id="rId10"/>
    <p:sldId id="558" r:id="rId11"/>
    <p:sldId id="556" r:id="rId12"/>
    <p:sldId id="420" r:id="rId13"/>
    <p:sldId id="421" r:id="rId14"/>
    <p:sldId id="463" r:id="rId15"/>
    <p:sldId id="464" r:id="rId16"/>
    <p:sldId id="465" r:id="rId17"/>
    <p:sldId id="466" r:id="rId18"/>
    <p:sldId id="468" r:id="rId19"/>
    <p:sldId id="467" r:id="rId20"/>
    <p:sldId id="469" r:id="rId21"/>
    <p:sldId id="471" r:id="rId22"/>
    <p:sldId id="470" r:id="rId23"/>
    <p:sldId id="424" r:id="rId24"/>
    <p:sldId id="472" r:id="rId25"/>
    <p:sldId id="473" r:id="rId26"/>
    <p:sldId id="474" r:id="rId27"/>
    <p:sldId id="475" r:id="rId28"/>
    <p:sldId id="476" r:id="rId29"/>
    <p:sldId id="426" r:id="rId30"/>
    <p:sldId id="431" r:id="rId31"/>
    <p:sldId id="432" r:id="rId32"/>
    <p:sldId id="433" r:id="rId33"/>
    <p:sldId id="435" r:id="rId34"/>
    <p:sldId id="443" r:id="rId35"/>
    <p:sldId id="436" r:id="rId36"/>
    <p:sldId id="445" r:id="rId37"/>
    <p:sldId id="447" r:id="rId38"/>
    <p:sldId id="429" r:id="rId39"/>
    <p:sldId id="448" r:id="rId40"/>
    <p:sldId id="449" r:id="rId41"/>
    <p:sldId id="455" r:id="rId42"/>
    <p:sldId id="451" r:id="rId43"/>
    <p:sldId id="477" r:id="rId44"/>
    <p:sldId id="457" r:id="rId45"/>
    <p:sldId id="479" r:id="rId46"/>
    <p:sldId id="564" r:id="rId47"/>
    <p:sldId id="519" r:id="rId48"/>
    <p:sldId id="573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38" r:id="rId58"/>
    <p:sldId id="574" r:id="rId59"/>
    <p:sldId id="575" r:id="rId60"/>
    <p:sldId id="576" r:id="rId61"/>
    <p:sldId id="577" r:id="rId62"/>
    <p:sldId id="579" r:id="rId63"/>
    <p:sldId id="580" r:id="rId64"/>
    <p:sldId id="581" r:id="rId65"/>
    <p:sldId id="582" r:id="rId66"/>
    <p:sldId id="584" r:id="rId67"/>
    <p:sldId id="583" r:id="rId68"/>
    <p:sldId id="430" r:id="rId69"/>
    <p:sldId id="459" r:id="rId70"/>
    <p:sldId id="460" r:id="rId71"/>
    <p:sldId id="563" r:id="rId72"/>
    <p:sldId id="585" r:id="rId73"/>
    <p:sldId id="562" r:id="rId74"/>
    <p:sldId id="567" r:id="rId75"/>
    <p:sldId id="561" r:id="rId76"/>
    <p:sldId id="572" r:id="rId7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1C1F19-AE6E-4DBE-94FC-17F36D511EAD}">
          <p14:sldIdLst>
            <p14:sldId id="399"/>
            <p14:sldId id="461"/>
            <p14:sldId id="409"/>
            <p14:sldId id="416"/>
            <p14:sldId id="417"/>
            <p14:sldId id="554"/>
            <p14:sldId id="557"/>
            <p14:sldId id="462"/>
            <p14:sldId id="555"/>
            <p14:sldId id="558"/>
            <p14:sldId id="556"/>
            <p14:sldId id="420"/>
            <p14:sldId id="421"/>
            <p14:sldId id="463"/>
            <p14:sldId id="464"/>
            <p14:sldId id="465"/>
            <p14:sldId id="466"/>
            <p14:sldId id="468"/>
            <p14:sldId id="467"/>
            <p14:sldId id="469"/>
            <p14:sldId id="471"/>
            <p14:sldId id="470"/>
            <p14:sldId id="424"/>
            <p14:sldId id="472"/>
            <p14:sldId id="473"/>
            <p14:sldId id="474"/>
            <p14:sldId id="475"/>
            <p14:sldId id="476"/>
            <p14:sldId id="426"/>
            <p14:sldId id="431"/>
            <p14:sldId id="432"/>
            <p14:sldId id="433"/>
            <p14:sldId id="435"/>
            <p14:sldId id="443"/>
            <p14:sldId id="436"/>
            <p14:sldId id="445"/>
            <p14:sldId id="447"/>
            <p14:sldId id="429"/>
            <p14:sldId id="448"/>
            <p14:sldId id="449"/>
            <p14:sldId id="455"/>
            <p14:sldId id="451"/>
            <p14:sldId id="477"/>
            <p14:sldId id="457"/>
          </p14:sldIdLst>
        </p14:section>
        <p14:section name="bav" id="{E037C46C-C505-4BB7-9520-436B81E1EDB1}">
          <p14:sldIdLst>
            <p14:sldId id="479"/>
            <p14:sldId id="564"/>
            <p14:sldId id="519"/>
            <p14:sldId id="573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38"/>
            <p14:sldId id="574"/>
            <p14:sldId id="575"/>
            <p14:sldId id="576"/>
            <p14:sldId id="577"/>
            <p14:sldId id="579"/>
            <p14:sldId id="580"/>
            <p14:sldId id="581"/>
            <p14:sldId id="582"/>
            <p14:sldId id="584"/>
            <p14:sldId id="583"/>
            <p14:sldId id="430"/>
            <p14:sldId id="459"/>
            <p14:sldId id="460"/>
            <p14:sldId id="563"/>
            <p14:sldId id="585"/>
            <p14:sldId id="562"/>
            <p14:sldId id="567"/>
            <p14:sldId id="561"/>
            <p14:sldId id="5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8E31D"/>
    <a:srgbClr val="F2F1C0"/>
    <a:srgbClr val="C0504D"/>
    <a:srgbClr val="B2B2B2"/>
    <a:srgbClr val="FFFFFF"/>
    <a:srgbClr val="CCC1DA"/>
    <a:srgbClr val="BBE0E3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48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12.10.2021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https://www.cost.eu/actions/IS1312/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3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other formats required extensive preprocessing, we generally</a:t>
            </a:r>
            <a:r>
              <a:rPr lang="de-DE" baseline="0" dirty="0" smtClean="0"/>
              <a:t> converted via DimLex-XML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72" y="205067"/>
            <a:ext cx="8229090" cy="85847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72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27" y="1203299"/>
            <a:ext cx="4015600" cy="29829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9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2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PMingLiU-ExtB"/>
                <a:cs typeface="PMingLiU-ExtB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659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ive-lex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coli-repo/oli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discourse/discourse.RST.ow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olia/olia_discourse.ow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rg/olia/discourse/discourse.RSTDTB-link.r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16/05/ontole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urse-lab/dimlex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ithub.com/acoli-repo/rdf4discours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q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ar.wikipedia.org/wiki/Sturmibib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beltext.com/bairisch/leviticus/8.htm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bar.wikipedia.org/wiki/Sturmibib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coli-repo/acoli-corpora/tree/master/biblical" TargetMode="External"/><Relationship Id="rId4" Type="http://schemas.openxmlformats.org/officeDocument/2006/relationships/hyperlink" Target="https://bibeltext.com/bairisch/leviticus/8.ht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xhelfer.bwb.badw.de/index.php?limit=&amp;Bogen=087&amp;Frage=8&amp;onlySnippets=1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rdf4discours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oli-repo/cqp4r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r>
              <a:rPr lang="de-DE" sz="4800" dirty="0"/>
              <a:t>Maschinenlesbare </a:t>
            </a:r>
            <a:r>
              <a:rPr lang="de-DE" sz="4800" dirty="0" smtClean="0"/>
              <a:t>Diskursmarkerinventorien</a:t>
            </a:r>
            <a:br>
              <a:rPr lang="de-DE" sz="4800" dirty="0" smtClean="0"/>
            </a:b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Angewandte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Computerlinguistik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5369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Augsburg, 13.10.2021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5768" y="3867150"/>
            <a:ext cx="6270432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  <a:endParaRPr lang="de-DE" sz="2400" dirty="0" smtClean="0"/>
          </a:p>
          <a:p>
            <a:pPr lvl="1"/>
            <a:r>
              <a:rPr lang="de-DE" sz="2000" dirty="0" smtClean="0"/>
              <a:t>Webstandards: </a:t>
            </a:r>
            <a:r>
              <a:rPr lang="de-DE" sz="2000" dirty="0" smtClean="0"/>
              <a:t>HTTP (Zugriffsprotokoll), SPARQL (Anfragesprache)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686" y="3867150"/>
            <a:ext cx="173451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</a:rPr>
              <a:t> ?relation</a:t>
            </a:r>
            <a:endParaRPr lang="de-DE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5768" y="4236482"/>
            <a:ext cx="62766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de-DE" sz="1800" dirty="0" smtClean="0"/>
              <a:t>  </a:t>
            </a:r>
            <a:r>
              <a:rPr lang="de-DE" sz="1800" dirty="0" smtClean="0">
                <a:solidFill>
                  <a:schemeClr val="accent6">
                    <a:lumMod val="75000"/>
                  </a:schemeClr>
                </a:solidFill>
              </a:rPr>
              <a:t>?relation </a:t>
            </a:r>
            <a:r>
              <a:rPr lang="de-DE" sz="1800" dirty="0" smtClean="0"/>
              <a:t>rdfs:subClassOf olia:Cause . 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de-DE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521" y="4605814"/>
            <a:ext cx="596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„Welche Arten von Cause [Kausalbeziehungen] gibt es?“</a:t>
            </a:r>
            <a:endParaRPr lang="de-DE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4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</a:p>
          <a:p>
            <a:pPr lvl="1"/>
            <a:r>
              <a:rPr lang="de-DE" sz="2000" dirty="0"/>
              <a:t>Webstandards: HTTP (Zugriffsprotokoll), SPARQL (Anfragesprache)</a:t>
            </a:r>
            <a:endParaRPr lang="de-DE" sz="2000" dirty="0" smtClean="0"/>
          </a:p>
          <a:p>
            <a:r>
              <a:rPr lang="de-DE" sz="2400" dirty="0" smtClean="0"/>
              <a:t>Axiomatisierung und Inferenz</a:t>
            </a:r>
          </a:p>
          <a:p>
            <a:pPr lvl="1"/>
            <a:r>
              <a:rPr lang="de-DE" sz="2000" dirty="0" smtClean="0"/>
              <a:t>Webstandard</a:t>
            </a:r>
            <a:r>
              <a:rPr lang="de-DE" sz="2000" dirty="0" smtClean="0"/>
              <a:t>: Web Ontology Language (OWL)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3521" y="4717018"/>
            <a:ext cx="380427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rdfs:subClassOf</a:t>
            </a:r>
            <a:r>
              <a:rPr lang="de-DE" sz="1800" dirty="0" smtClean="0"/>
              <a:t> olia:Cause .</a:t>
            </a:r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4705350"/>
            <a:ext cx="2034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„ist eine Art von“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of the Art: </a:t>
            </a:r>
            <a:br>
              <a:rPr lang="de-DE" dirty="0" smtClean="0"/>
            </a:br>
            <a:r>
              <a:rPr lang="de-DE" dirty="0" smtClean="0"/>
              <a:t>Verknüpfung über Sprachen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TextLink</a:t>
            </a:r>
          </a:p>
          <a:p>
            <a:pPr lvl="1"/>
            <a:r>
              <a:rPr lang="de-DE" dirty="0" smtClean="0"/>
              <a:t>Cost Action </a:t>
            </a:r>
            <a:r>
              <a:rPr lang="de-DE" i="1" dirty="0" smtClean="0"/>
              <a:t>Structuring Discourse in Multilingual Europe </a:t>
            </a:r>
            <a:r>
              <a:rPr lang="de-DE" dirty="0" smtClean="0"/>
              <a:t>(2014-2018)</a:t>
            </a:r>
          </a:p>
          <a:p>
            <a:pPr lvl="1"/>
            <a:r>
              <a:rPr lang="de-DE" dirty="0" smtClean="0"/>
              <a:t>multilinguale Diskursmarkerinventorien</a:t>
            </a:r>
          </a:p>
          <a:p>
            <a:pPr lvl="2"/>
            <a:r>
              <a:rPr lang="de-DE" dirty="0" smtClean="0"/>
              <a:t>Relationen: (zumeist) Penn Discourse Treebank (PDTB)</a:t>
            </a:r>
          </a:p>
          <a:p>
            <a:pPr lvl="2"/>
            <a:r>
              <a:rPr lang="de-DE" dirty="0" smtClean="0"/>
              <a:t>Format: (zumeist) XML-Formate in Anlehnung an DimLex (Stede &amp; Umbach 1998)</a:t>
            </a:r>
          </a:p>
          <a:p>
            <a:pPr>
              <a:buFont typeface="Symbol"/>
              <a:buChar char="Þ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://connective-lex.info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8792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Jenseits von TextLink:</a:t>
            </a:r>
            <a:br>
              <a:rPr lang="de-DE" dirty="0" smtClean="0"/>
            </a:br>
            <a:r>
              <a:rPr lang="de-DE" dirty="0" smtClean="0"/>
              <a:t>Verbesserung von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169444"/>
          </a:xfrm>
        </p:spPr>
        <p:txBody>
          <a:bodyPr/>
          <a:lstStyle/>
          <a:p>
            <a:r>
              <a:rPr lang="de-DE" sz="2800" dirty="0" smtClean="0"/>
              <a:t>Abdeckung</a:t>
            </a:r>
          </a:p>
          <a:p>
            <a:pPr lvl="1"/>
            <a:r>
              <a:rPr lang="de-DE" sz="2400" dirty="0" smtClean="0"/>
              <a:t>zusätzliche Sprachen und Ressourcen</a:t>
            </a:r>
          </a:p>
          <a:p>
            <a:r>
              <a:rPr lang="de-DE" sz="2800" dirty="0" smtClean="0"/>
              <a:t>Semantik</a:t>
            </a:r>
          </a:p>
          <a:p>
            <a:pPr lvl="1"/>
            <a:r>
              <a:rPr lang="de-DE" sz="2400" dirty="0" smtClean="0"/>
              <a:t>maschinenlesbare Semantik</a:t>
            </a:r>
          </a:p>
          <a:p>
            <a:pPr lvl="1"/>
            <a:r>
              <a:rPr lang="de-DE" sz="2400" dirty="0" smtClean="0"/>
              <a:t>ohne Informationsverlust</a:t>
            </a:r>
            <a:endParaRPr lang="de-DE" sz="2400" dirty="0"/>
          </a:p>
          <a:p>
            <a:r>
              <a:rPr lang="de-DE" sz="2800" dirty="0" smtClean="0"/>
              <a:t>Nutzbarkeit</a:t>
            </a:r>
          </a:p>
          <a:p>
            <a:pPr lvl="1"/>
            <a:r>
              <a:rPr lang="de-DE" sz="2400" dirty="0" smtClean="0"/>
              <a:t>Vergleich und Suche über Theorien hinweg</a:t>
            </a:r>
            <a:endParaRPr lang="de-DE" sz="2400" dirty="0"/>
          </a:p>
          <a:p>
            <a:pPr lvl="1"/>
            <a:r>
              <a:rPr lang="de-DE" sz="2400" dirty="0" smtClean="0"/>
              <a:t>Verknüpfung und Suche über Sprachen hinweg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9629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Maschinenlesbarkeit in TextLink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9" t="920" r="189" b="-1147"/>
          <a:stretch/>
        </p:blipFill>
        <p:spPr bwMode="auto">
          <a:xfrm>
            <a:off x="304800" y="856342"/>
            <a:ext cx="6400800" cy="2075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855643"/>
            <a:ext cx="29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Italienisch (LICO)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021"/>
          <a:stretch/>
        </p:blipFill>
        <p:spPr bwMode="auto">
          <a:xfrm>
            <a:off x="2895600" y="2800350"/>
            <a:ext cx="6247118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5200" y="2800350"/>
            <a:ext cx="1768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Deutsch (DimLex)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766141" y="742950"/>
            <a:ext cx="2377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maschinenlesbare Syntax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Ähnliche XML-Formate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nicht identisch, aber transformierbar</a:t>
            </a:r>
            <a:endParaRPr lang="de-D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085802"/>
            <a:ext cx="2743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keine maschinen-lesbare Semantik</a:t>
            </a:r>
          </a:p>
          <a:p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600" dirty="0" smtClean="0"/>
              <a:t>Relationen sind Zeichenketten, keine formal definierten Objekte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0067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  </a:t>
            </a:r>
            <a:r>
              <a:rPr lang="de-DE" dirty="0" smtClean="0">
                <a:solidFill>
                  <a:schemeClr val="accent1"/>
                </a:solidFill>
              </a:rPr>
              <a:t>– jeweils ein Annotationsschema</a:t>
            </a:r>
            <a:endParaRPr lang="de-DE" dirty="0" smtClean="0">
              <a:solidFill>
                <a:schemeClr val="accent1"/>
              </a:solidFill>
            </a:endParaRPr>
          </a:p>
          <a:p>
            <a:pPr lvl="2"/>
            <a:r>
              <a:rPr lang="de-DE" dirty="0" smtClean="0"/>
              <a:t>Klassen sind abstrakte Konzepte</a:t>
            </a:r>
            <a:endParaRPr lang="de-DE" dirty="0" smtClean="0"/>
          </a:p>
          <a:p>
            <a:pPr lvl="2"/>
            <a:r>
              <a:rPr lang="de-DE" dirty="0" smtClean="0"/>
              <a:t>deren Instanzen sind konkrete Annotationen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0037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jeweils ein Annotationsschema</a:t>
            </a:r>
            <a:endParaRPr lang="de-DE" dirty="0" smtClean="0"/>
          </a:p>
          <a:p>
            <a:pPr lvl="1"/>
            <a:r>
              <a:rPr lang="de-DE" dirty="0" smtClean="0"/>
              <a:t>OLiA Referenzmodell</a:t>
            </a:r>
            <a:r>
              <a:rPr lang="de-DE" dirty="0">
                <a:solidFill>
                  <a:schemeClr val="accent1"/>
                </a:solidFill>
              </a:rPr>
              <a:t> – </a:t>
            </a:r>
            <a:r>
              <a:rPr lang="de-DE" dirty="0" smtClean="0">
                <a:solidFill>
                  <a:schemeClr val="accent1"/>
                </a:solidFill>
              </a:rPr>
              <a:t>gemeinsame Terminologie</a:t>
            </a:r>
            <a:endParaRPr lang="de-DE" dirty="0" smtClean="0"/>
          </a:p>
          <a:p>
            <a:pPr lvl="2"/>
            <a:r>
              <a:rPr lang="de-DE" dirty="0" smtClean="0"/>
              <a:t>auf </a:t>
            </a:r>
            <a:r>
              <a:rPr lang="de-DE" dirty="0" smtClean="0"/>
              <a:t>Basis von Standardisierungsprojekten (GOLD, ISOcat)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3652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 smtClean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jeweils ein Annotationsschema</a:t>
            </a:r>
            <a:endParaRPr lang="de-DE" dirty="0" smtClean="0"/>
          </a:p>
          <a:p>
            <a:pPr lvl="1"/>
            <a:r>
              <a:rPr lang="de-DE" dirty="0" smtClean="0"/>
              <a:t>OLiA </a:t>
            </a:r>
            <a:r>
              <a:rPr lang="de-DE" dirty="0" smtClean="0"/>
              <a:t>Referenzmodell</a:t>
            </a:r>
            <a:r>
              <a:rPr lang="de-DE" dirty="0" smtClean="0">
                <a:solidFill>
                  <a:schemeClr val="accent1"/>
                </a:solidFill>
              </a:rPr>
              <a:t> – </a:t>
            </a:r>
            <a:r>
              <a:rPr lang="de-DE" dirty="0">
                <a:solidFill>
                  <a:schemeClr val="accent1"/>
                </a:solidFill>
              </a:rPr>
              <a:t>gemeinsame Terminologie</a:t>
            </a:r>
            <a:endParaRPr lang="de-DE" dirty="0" smtClean="0"/>
          </a:p>
          <a:p>
            <a:pPr lvl="1">
              <a:tabLst>
                <a:tab pos="3497263" algn="l"/>
              </a:tabLst>
            </a:pPr>
            <a:r>
              <a:rPr lang="de-DE" dirty="0" smtClean="0"/>
              <a:t>Verknüpfung 	 </a:t>
            </a:r>
            <a:r>
              <a:rPr lang="de-DE" dirty="0" smtClean="0">
                <a:solidFill>
                  <a:schemeClr val="accent1"/>
                </a:solidFill>
              </a:rPr>
              <a:t>– für jedes Annotationsmodell</a:t>
            </a:r>
            <a:endParaRPr lang="de-DE" dirty="0" smtClean="0"/>
          </a:p>
          <a:p>
            <a:pPr lvl="2"/>
            <a:r>
              <a:rPr lang="de-DE" dirty="0" smtClean="0"/>
              <a:t>annotations- (theorie-) spezifische Konzepte werden als Subklassen von OLiA-Konzepten definiert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3208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pPr lvl="1"/>
            <a:r>
              <a:rPr lang="de-DE" dirty="0" smtClean="0"/>
              <a:t>entwickelt seit 2005, um linguistische Annotationen interoperabel zu machen</a:t>
            </a:r>
          </a:p>
          <a:p>
            <a:pPr lvl="1"/>
            <a:r>
              <a:rPr lang="de-DE" dirty="0"/>
              <a:t>Annotationsmodelle</a:t>
            </a:r>
            <a:r>
              <a:rPr lang="de-DE" dirty="0">
                <a:solidFill>
                  <a:schemeClr val="accent1"/>
                </a:solidFill>
              </a:rPr>
              <a:t>  – jeweils ein Annotationsschema</a:t>
            </a:r>
            <a:endParaRPr lang="de-DE" dirty="0"/>
          </a:p>
          <a:p>
            <a:pPr lvl="1"/>
            <a:r>
              <a:rPr lang="de-DE" dirty="0"/>
              <a:t>OLiA Referenzmodell</a:t>
            </a:r>
            <a:r>
              <a:rPr lang="de-DE" dirty="0">
                <a:solidFill>
                  <a:schemeClr val="accent1"/>
                </a:solidFill>
              </a:rPr>
              <a:t> – gemeinsame Terminologie</a:t>
            </a:r>
            <a:endParaRPr lang="de-DE" dirty="0"/>
          </a:p>
          <a:p>
            <a:pPr lvl="1">
              <a:tabLst>
                <a:tab pos="3497263" algn="l"/>
              </a:tabLst>
            </a:pPr>
            <a:r>
              <a:rPr lang="de-DE" dirty="0"/>
              <a:t>Verknüpfung 	 </a:t>
            </a:r>
            <a:r>
              <a:rPr lang="de-DE" dirty="0">
                <a:solidFill>
                  <a:schemeClr val="accent1"/>
                </a:solidFill>
              </a:rPr>
              <a:t>– für jedes Annotationsmodell</a:t>
            </a:r>
            <a:endParaRPr lang="de-DE" dirty="0" smtClean="0"/>
          </a:p>
          <a:p>
            <a:pPr lvl="1"/>
            <a:r>
              <a:rPr lang="de-DE" dirty="0" smtClean="0"/>
              <a:t>quelloffen: </a:t>
            </a:r>
            <a:r>
              <a:rPr lang="de-DE" dirty="0" smtClean="0">
                <a:hlinkClick r:id="rId2"/>
              </a:rPr>
              <a:t>http://github.com/acoli-repo/olia</a:t>
            </a:r>
            <a:endParaRPr lang="de-DE" dirty="0" smtClean="0"/>
          </a:p>
          <a:p>
            <a:pPr lvl="2"/>
            <a:r>
              <a:rPr lang="de-DE" dirty="0" smtClean="0"/>
              <a:t>100</a:t>
            </a:r>
            <a:r>
              <a:rPr lang="de-DE" dirty="0" smtClean="0"/>
              <a:t>+ </a:t>
            </a:r>
            <a:r>
              <a:rPr lang="de-DE" dirty="0" smtClean="0"/>
              <a:t>Sprachen, v.a. Morphosyntax und Syntax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4438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3871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Maschinenlesbare Diskursmarkerinventorien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Sprach- </a:t>
            </a:r>
            <a:r>
              <a:rPr lang="de-DE" dirty="0"/>
              <a:t>und </a:t>
            </a:r>
            <a:r>
              <a:rPr lang="de-DE" dirty="0" smtClean="0"/>
              <a:t>theorieübergreifende Modellierung</a:t>
            </a:r>
          </a:p>
          <a:p>
            <a:pPr lvl="1"/>
            <a:r>
              <a:rPr lang="de-DE" dirty="0" smtClean="0"/>
              <a:t>Diskursmarker und Diskurstheorien</a:t>
            </a:r>
          </a:p>
          <a:p>
            <a:pPr lvl="1"/>
            <a:r>
              <a:rPr lang="de-DE" dirty="0" smtClean="0"/>
              <a:t>OntoLex-Lemon und Webstandards</a:t>
            </a:r>
          </a:p>
          <a:p>
            <a:r>
              <a:rPr lang="de-DE" dirty="0" smtClean="0"/>
              <a:t>und </a:t>
            </a:r>
            <a:r>
              <a:rPr lang="de-DE" dirty="0"/>
              <a:t>deren </a:t>
            </a:r>
            <a:r>
              <a:rPr lang="de-DE" dirty="0" smtClean="0"/>
              <a:t>Nutzen</a:t>
            </a:r>
          </a:p>
          <a:p>
            <a:pPr lvl="1"/>
            <a:r>
              <a:rPr lang="de-DE" dirty="0" smtClean="0"/>
              <a:t>Verknüpfung über Sprachen hinweg</a:t>
            </a:r>
          </a:p>
          <a:p>
            <a:pPr lvl="1"/>
            <a:r>
              <a:rPr lang="de-DE" dirty="0" smtClean="0"/>
              <a:t>Verknüpfung über Theorien hinweg</a:t>
            </a:r>
          </a:p>
          <a:p>
            <a:pPr lvl="1"/>
            <a:r>
              <a:rPr lang="de-DE" dirty="0" smtClean="0"/>
              <a:t>Inferenz von Diskursannotationen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5300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91494"/>
            <a:ext cx="1600200" cy="138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81800" y="3938885"/>
            <a:ext cx="1398140" cy="46166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discourse/discourse.RST.owl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71757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37"/>
          <a:stretch/>
        </p:blipFill>
        <p:spPr bwMode="auto">
          <a:xfrm>
            <a:off x="7010400" y="2266949"/>
            <a:ext cx="1931396" cy="27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Freeform 30"/>
          <p:cNvSpPr/>
          <p:nvPr/>
        </p:nvSpPr>
        <p:spPr>
          <a:xfrm>
            <a:off x="6324600" y="3521146"/>
            <a:ext cx="1229068" cy="1529825"/>
          </a:xfrm>
          <a:custGeom>
            <a:avLst/>
            <a:gdLst>
              <a:gd name="connsiteX0" fmla="*/ 571087 w 1229068"/>
              <a:gd name="connsiteY0" fmla="*/ 987 h 1529825"/>
              <a:gd name="connsiteX1" fmla="*/ 624307 w 1229068"/>
              <a:gd name="connsiteY1" fmla="*/ 39692 h 1529825"/>
              <a:gd name="connsiteX2" fmla="*/ 667849 w 1229068"/>
              <a:gd name="connsiteY2" fmla="*/ 54206 h 1529825"/>
              <a:gd name="connsiteX3" fmla="*/ 687202 w 1229068"/>
              <a:gd name="connsiteY3" fmla="*/ 63883 h 1529825"/>
              <a:gd name="connsiteX4" fmla="*/ 701716 w 1229068"/>
              <a:gd name="connsiteY4" fmla="*/ 73559 h 1529825"/>
              <a:gd name="connsiteX5" fmla="*/ 750097 w 1229068"/>
              <a:gd name="connsiteY5" fmla="*/ 92911 h 1529825"/>
              <a:gd name="connsiteX6" fmla="*/ 774287 w 1229068"/>
              <a:gd name="connsiteY6" fmla="*/ 107425 h 1529825"/>
              <a:gd name="connsiteX7" fmla="*/ 803316 w 1229068"/>
              <a:gd name="connsiteY7" fmla="*/ 117102 h 1529825"/>
              <a:gd name="connsiteX8" fmla="*/ 851697 w 1229068"/>
              <a:gd name="connsiteY8" fmla="*/ 136454 h 1529825"/>
              <a:gd name="connsiteX9" fmla="*/ 875887 w 1229068"/>
              <a:gd name="connsiteY9" fmla="*/ 150968 h 1529825"/>
              <a:gd name="connsiteX10" fmla="*/ 914592 w 1229068"/>
              <a:gd name="connsiteY10" fmla="*/ 165483 h 1529825"/>
              <a:gd name="connsiteX11" fmla="*/ 953297 w 1229068"/>
              <a:gd name="connsiteY11" fmla="*/ 194511 h 1529825"/>
              <a:gd name="connsiteX12" fmla="*/ 972649 w 1229068"/>
              <a:gd name="connsiteY12" fmla="*/ 204187 h 1529825"/>
              <a:gd name="connsiteX13" fmla="*/ 1006516 w 1229068"/>
              <a:gd name="connsiteY13" fmla="*/ 228378 h 1529825"/>
              <a:gd name="connsiteX14" fmla="*/ 1040383 w 1229068"/>
              <a:gd name="connsiteY14" fmla="*/ 247730 h 1529825"/>
              <a:gd name="connsiteX15" fmla="*/ 1054897 w 1229068"/>
              <a:gd name="connsiteY15" fmla="*/ 262244 h 1529825"/>
              <a:gd name="connsiteX16" fmla="*/ 1088764 w 1229068"/>
              <a:gd name="connsiteY16" fmla="*/ 291273 h 1529825"/>
              <a:gd name="connsiteX17" fmla="*/ 1117792 w 1229068"/>
              <a:gd name="connsiteY17" fmla="*/ 310625 h 1529825"/>
              <a:gd name="connsiteX18" fmla="*/ 1137145 w 1229068"/>
              <a:gd name="connsiteY18" fmla="*/ 334816 h 1529825"/>
              <a:gd name="connsiteX19" fmla="*/ 1166173 w 1229068"/>
              <a:gd name="connsiteY19" fmla="*/ 383197 h 1529825"/>
              <a:gd name="connsiteX20" fmla="*/ 1175849 w 1229068"/>
              <a:gd name="connsiteY20" fmla="*/ 397711 h 1529825"/>
              <a:gd name="connsiteX21" fmla="*/ 1185526 w 1229068"/>
              <a:gd name="connsiteY21" fmla="*/ 421902 h 1529825"/>
              <a:gd name="connsiteX22" fmla="*/ 1204878 w 1229068"/>
              <a:gd name="connsiteY22" fmla="*/ 460606 h 1529825"/>
              <a:gd name="connsiteX23" fmla="*/ 1209716 w 1229068"/>
              <a:gd name="connsiteY23" fmla="*/ 479959 h 1529825"/>
              <a:gd name="connsiteX24" fmla="*/ 1219392 w 1229068"/>
              <a:gd name="connsiteY24" fmla="*/ 504149 h 1529825"/>
              <a:gd name="connsiteX25" fmla="*/ 1224230 w 1229068"/>
              <a:gd name="connsiteY25" fmla="*/ 533178 h 1529825"/>
              <a:gd name="connsiteX26" fmla="*/ 1229068 w 1229068"/>
              <a:gd name="connsiteY26" fmla="*/ 557368 h 1529825"/>
              <a:gd name="connsiteX27" fmla="*/ 1224230 w 1229068"/>
              <a:gd name="connsiteY27" fmla="*/ 760568 h 1529825"/>
              <a:gd name="connsiteX28" fmla="*/ 1219392 w 1229068"/>
              <a:gd name="connsiteY28" fmla="*/ 779921 h 1529825"/>
              <a:gd name="connsiteX29" fmla="*/ 1200040 w 1229068"/>
              <a:gd name="connsiteY29" fmla="*/ 842816 h 1529825"/>
              <a:gd name="connsiteX30" fmla="*/ 1190364 w 1229068"/>
              <a:gd name="connsiteY30" fmla="*/ 867006 h 1529825"/>
              <a:gd name="connsiteX31" fmla="*/ 1185526 w 1229068"/>
              <a:gd name="connsiteY31" fmla="*/ 886359 h 1529825"/>
              <a:gd name="connsiteX32" fmla="*/ 1171011 w 1229068"/>
              <a:gd name="connsiteY32" fmla="*/ 915387 h 1529825"/>
              <a:gd name="connsiteX33" fmla="*/ 1156497 w 1229068"/>
              <a:gd name="connsiteY33" fmla="*/ 949254 h 1529825"/>
              <a:gd name="connsiteX34" fmla="*/ 1146821 w 1229068"/>
              <a:gd name="connsiteY34" fmla="*/ 968606 h 1529825"/>
              <a:gd name="connsiteX35" fmla="*/ 1127468 w 1229068"/>
              <a:gd name="connsiteY35" fmla="*/ 1012149 h 1529825"/>
              <a:gd name="connsiteX36" fmla="*/ 1103278 w 1229068"/>
              <a:gd name="connsiteY36" fmla="*/ 1070206 h 1529825"/>
              <a:gd name="connsiteX37" fmla="*/ 1079087 w 1229068"/>
              <a:gd name="connsiteY37" fmla="*/ 1123425 h 1529825"/>
              <a:gd name="connsiteX38" fmla="*/ 1054897 w 1229068"/>
              <a:gd name="connsiteY38" fmla="*/ 1176644 h 1529825"/>
              <a:gd name="connsiteX39" fmla="*/ 1030707 w 1229068"/>
              <a:gd name="connsiteY39" fmla="*/ 1205673 h 1529825"/>
              <a:gd name="connsiteX40" fmla="*/ 987164 w 1229068"/>
              <a:gd name="connsiteY40" fmla="*/ 1273406 h 1529825"/>
              <a:gd name="connsiteX41" fmla="*/ 958135 w 1229068"/>
              <a:gd name="connsiteY41" fmla="*/ 1307273 h 1529825"/>
              <a:gd name="connsiteX42" fmla="*/ 933945 w 1229068"/>
              <a:gd name="connsiteY42" fmla="*/ 1341140 h 1529825"/>
              <a:gd name="connsiteX43" fmla="*/ 880726 w 1229068"/>
              <a:gd name="connsiteY43" fmla="*/ 1389521 h 1529825"/>
              <a:gd name="connsiteX44" fmla="*/ 861373 w 1229068"/>
              <a:gd name="connsiteY44" fmla="*/ 1404035 h 1529825"/>
              <a:gd name="connsiteX45" fmla="*/ 827507 w 1229068"/>
              <a:gd name="connsiteY45" fmla="*/ 1428225 h 1529825"/>
              <a:gd name="connsiteX46" fmla="*/ 788802 w 1229068"/>
              <a:gd name="connsiteY46" fmla="*/ 1457254 h 1529825"/>
              <a:gd name="connsiteX47" fmla="*/ 725907 w 1229068"/>
              <a:gd name="connsiteY47" fmla="*/ 1486283 h 1529825"/>
              <a:gd name="connsiteX48" fmla="*/ 677526 w 1229068"/>
              <a:gd name="connsiteY48" fmla="*/ 1500797 h 1529825"/>
              <a:gd name="connsiteX49" fmla="*/ 638821 w 1229068"/>
              <a:gd name="connsiteY49" fmla="*/ 1505635 h 1529825"/>
              <a:gd name="connsiteX50" fmla="*/ 609792 w 1229068"/>
              <a:gd name="connsiteY50" fmla="*/ 1515311 h 1529825"/>
              <a:gd name="connsiteX51" fmla="*/ 537221 w 1229068"/>
              <a:gd name="connsiteY51" fmla="*/ 1524987 h 1529825"/>
              <a:gd name="connsiteX52" fmla="*/ 508192 w 1229068"/>
              <a:gd name="connsiteY52" fmla="*/ 1529825 h 1529825"/>
              <a:gd name="connsiteX53" fmla="*/ 338859 w 1229068"/>
              <a:gd name="connsiteY53" fmla="*/ 1520149 h 1529825"/>
              <a:gd name="connsiteX54" fmla="*/ 251773 w 1229068"/>
              <a:gd name="connsiteY54" fmla="*/ 1471768 h 1529825"/>
              <a:gd name="connsiteX55" fmla="*/ 193716 w 1229068"/>
              <a:gd name="connsiteY55" fmla="*/ 1418549 h 1529825"/>
              <a:gd name="connsiteX56" fmla="*/ 111468 w 1229068"/>
              <a:gd name="connsiteY56" fmla="*/ 1292759 h 1529825"/>
              <a:gd name="connsiteX57" fmla="*/ 82440 w 1229068"/>
              <a:gd name="connsiteY57" fmla="*/ 1225025 h 1529825"/>
              <a:gd name="connsiteX58" fmla="*/ 63087 w 1229068"/>
              <a:gd name="connsiteY58" fmla="*/ 1191159 h 1529825"/>
              <a:gd name="connsiteX59" fmla="*/ 53411 w 1229068"/>
              <a:gd name="connsiteY59" fmla="*/ 1133102 h 1529825"/>
              <a:gd name="connsiteX60" fmla="*/ 34059 w 1229068"/>
              <a:gd name="connsiteY60" fmla="*/ 1065368 h 1529825"/>
              <a:gd name="connsiteX61" fmla="*/ 19545 w 1229068"/>
              <a:gd name="connsiteY61" fmla="*/ 1002473 h 1529825"/>
              <a:gd name="connsiteX62" fmla="*/ 14707 w 1229068"/>
              <a:gd name="connsiteY62" fmla="*/ 949254 h 1529825"/>
              <a:gd name="connsiteX63" fmla="*/ 192 w 1229068"/>
              <a:gd name="connsiteY63" fmla="*/ 847654 h 1529825"/>
              <a:gd name="connsiteX64" fmla="*/ 29221 w 1229068"/>
              <a:gd name="connsiteY64" fmla="*/ 683159 h 1529825"/>
              <a:gd name="connsiteX65" fmla="*/ 111468 w 1229068"/>
              <a:gd name="connsiteY65" fmla="*/ 528340 h 1529825"/>
              <a:gd name="connsiteX66" fmla="*/ 227583 w 1229068"/>
              <a:gd name="connsiteY66" fmla="*/ 363844 h 1529825"/>
              <a:gd name="connsiteX67" fmla="*/ 266287 w 1229068"/>
              <a:gd name="connsiteY67" fmla="*/ 315464 h 1529825"/>
              <a:gd name="connsiteX68" fmla="*/ 300154 w 1229068"/>
              <a:gd name="connsiteY68" fmla="*/ 271921 h 1529825"/>
              <a:gd name="connsiteX69" fmla="*/ 382402 w 1229068"/>
              <a:gd name="connsiteY69" fmla="*/ 175159 h 1529825"/>
              <a:gd name="connsiteX70" fmla="*/ 445297 w 1229068"/>
              <a:gd name="connsiteY70" fmla="*/ 97749 h 1529825"/>
              <a:gd name="connsiteX71" fmla="*/ 479164 w 1229068"/>
              <a:gd name="connsiteY71" fmla="*/ 59044 h 1529825"/>
              <a:gd name="connsiteX72" fmla="*/ 517868 w 1229068"/>
              <a:gd name="connsiteY72" fmla="*/ 34854 h 1529825"/>
              <a:gd name="connsiteX73" fmla="*/ 546897 w 1229068"/>
              <a:gd name="connsiteY73" fmla="*/ 10664 h 1529825"/>
              <a:gd name="connsiteX74" fmla="*/ 571087 w 1229068"/>
              <a:gd name="connsiteY74" fmla="*/ 987 h 152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29068" h="1529825">
                <a:moveTo>
                  <a:pt x="571087" y="987"/>
                </a:moveTo>
                <a:cubicBezTo>
                  <a:pt x="583989" y="5825"/>
                  <a:pt x="611764" y="34675"/>
                  <a:pt x="624307" y="39692"/>
                </a:cubicBezTo>
                <a:cubicBezTo>
                  <a:pt x="654671" y="51837"/>
                  <a:pt x="640072" y="47262"/>
                  <a:pt x="667849" y="54206"/>
                </a:cubicBezTo>
                <a:cubicBezTo>
                  <a:pt x="674300" y="57432"/>
                  <a:pt x="680940" y="60305"/>
                  <a:pt x="687202" y="63883"/>
                </a:cubicBezTo>
                <a:cubicBezTo>
                  <a:pt x="692250" y="66768"/>
                  <a:pt x="696437" y="71122"/>
                  <a:pt x="701716" y="73559"/>
                </a:cubicBezTo>
                <a:cubicBezTo>
                  <a:pt x="717487" y="80838"/>
                  <a:pt x="735203" y="83975"/>
                  <a:pt x="750097" y="92911"/>
                </a:cubicBezTo>
                <a:cubicBezTo>
                  <a:pt x="758160" y="97749"/>
                  <a:pt x="765727" y="103534"/>
                  <a:pt x="774287" y="107425"/>
                </a:cubicBezTo>
                <a:cubicBezTo>
                  <a:pt x="783573" y="111646"/>
                  <a:pt x="794030" y="112881"/>
                  <a:pt x="803316" y="117102"/>
                </a:cubicBezTo>
                <a:cubicBezTo>
                  <a:pt x="852408" y="139416"/>
                  <a:pt x="802678" y="126650"/>
                  <a:pt x="851697" y="136454"/>
                </a:cubicBezTo>
                <a:cubicBezTo>
                  <a:pt x="859760" y="141292"/>
                  <a:pt x="867294" y="147149"/>
                  <a:pt x="875887" y="150968"/>
                </a:cubicBezTo>
                <a:cubicBezTo>
                  <a:pt x="936689" y="177991"/>
                  <a:pt x="851925" y="130667"/>
                  <a:pt x="914592" y="165483"/>
                </a:cubicBezTo>
                <a:cubicBezTo>
                  <a:pt x="988600" y="206599"/>
                  <a:pt x="900156" y="156553"/>
                  <a:pt x="953297" y="194511"/>
                </a:cubicBezTo>
                <a:cubicBezTo>
                  <a:pt x="959166" y="198703"/>
                  <a:pt x="966387" y="200609"/>
                  <a:pt x="972649" y="204187"/>
                </a:cubicBezTo>
                <a:cubicBezTo>
                  <a:pt x="993038" y="215838"/>
                  <a:pt x="983670" y="213840"/>
                  <a:pt x="1006516" y="228378"/>
                </a:cubicBezTo>
                <a:cubicBezTo>
                  <a:pt x="1017485" y="235358"/>
                  <a:pt x="1029731" y="240274"/>
                  <a:pt x="1040383" y="247730"/>
                </a:cubicBezTo>
                <a:cubicBezTo>
                  <a:pt x="1045988" y="251654"/>
                  <a:pt x="1049811" y="257667"/>
                  <a:pt x="1054897" y="262244"/>
                </a:cubicBezTo>
                <a:cubicBezTo>
                  <a:pt x="1065949" y="272191"/>
                  <a:pt x="1076979" y="282207"/>
                  <a:pt x="1088764" y="291273"/>
                </a:cubicBezTo>
                <a:cubicBezTo>
                  <a:pt x="1097981" y="298363"/>
                  <a:pt x="1109148" y="302846"/>
                  <a:pt x="1117792" y="310625"/>
                </a:cubicBezTo>
                <a:cubicBezTo>
                  <a:pt x="1125468" y="317533"/>
                  <a:pt x="1131071" y="326465"/>
                  <a:pt x="1137145" y="334816"/>
                </a:cubicBezTo>
                <a:cubicBezTo>
                  <a:pt x="1168706" y="378212"/>
                  <a:pt x="1146206" y="348253"/>
                  <a:pt x="1166173" y="383197"/>
                </a:cubicBezTo>
                <a:cubicBezTo>
                  <a:pt x="1169058" y="388245"/>
                  <a:pt x="1173249" y="392510"/>
                  <a:pt x="1175849" y="397711"/>
                </a:cubicBezTo>
                <a:cubicBezTo>
                  <a:pt x="1179733" y="405479"/>
                  <a:pt x="1181886" y="414016"/>
                  <a:pt x="1185526" y="421902"/>
                </a:cubicBezTo>
                <a:cubicBezTo>
                  <a:pt x="1191571" y="434998"/>
                  <a:pt x="1204878" y="460606"/>
                  <a:pt x="1204878" y="460606"/>
                </a:cubicBezTo>
                <a:cubicBezTo>
                  <a:pt x="1206491" y="467057"/>
                  <a:pt x="1207613" y="473651"/>
                  <a:pt x="1209716" y="479959"/>
                </a:cubicBezTo>
                <a:cubicBezTo>
                  <a:pt x="1212462" y="488198"/>
                  <a:pt x="1217107" y="495771"/>
                  <a:pt x="1219392" y="504149"/>
                </a:cubicBezTo>
                <a:cubicBezTo>
                  <a:pt x="1221973" y="513613"/>
                  <a:pt x="1222475" y="523526"/>
                  <a:pt x="1224230" y="533178"/>
                </a:cubicBezTo>
                <a:cubicBezTo>
                  <a:pt x="1225701" y="541268"/>
                  <a:pt x="1227455" y="549305"/>
                  <a:pt x="1229068" y="557368"/>
                </a:cubicBezTo>
                <a:cubicBezTo>
                  <a:pt x="1227455" y="625101"/>
                  <a:pt x="1227173" y="692879"/>
                  <a:pt x="1224230" y="760568"/>
                </a:cubicBezTo>
                <a:cubicBezTo>
                  <a:pt x="1223941" y="767211"/>
                  <a:pt x="1221142" y="773506"/>
                  <a:pt x="1219392" y="779921"/>
                </a:cubicBezTo>
                <a:cubicBezTo>
                  <a:pt x="1213387" y="801939"/>
                  <a:pt x="1207805" y="821463"/>
                  <a:pt x="1200040" y="842816"/>
                </a:cubicBezTo>
                <a:cubicBezTo>
                  <a:pt x="1197072" y="850978"/>
                  <a:pt x="1193110" y="858767"/>
                  <a:pt x="1190364" y="867006"/>
                </a:cubicBezTo>
                <a:cubicBezTo>
                  <a:pt x="1188261" y="873314"/>
                  <a:pt x="1187996" y="880185"/>
                  <a:pt x="1185526" y="886359"/>
                </a:cubicBezTo>
                <a:cubicBezTo>
                  <a:pt x="1181508" y="896403"/>
                  <a:pt x="1175545" y="905565"/>
                  <a:pt x="1171011" y="915387"/>
                </a:cubicBezTo>
                <a:cubicBezTo>
                  <a:pt x="1165864" y="926539"/>
                  <a:pt x="1161579" y="938073"/>
                  <a:pt x="1156497" y="949254"/>
                </a:cubicBezTo>
                <a:cubicBezTo>
                  <a:pt x="1153513" y="955820"/>
                  <a:pt x="1149843" y="962058"/>
                  <a:pt x="1146821" y="968606"/>
                </a:cubicBezTo>
                <a:cubicBezTo>
                  <a:pt x="1140165" y="983027"/>
                  <a:pt x="1133725" y="997550"/>
                  <a:pt x="1127468" y="1012149"/>
                </a:cubicBezTo>
                <a:cubicBezTo>
                  <a:pt x="1119209" y="1031419"/>
                  <a:pt x="1111637" y="1050980"/>
                  <a:pt x="1103278" y="1070206"/>
                </a:cubicBezTo>
                <a:cubicBezTo>
                  <a:pt x="1095508" y="1088076"/>
                  <a:pt x="1086324" y="1105332"/>
                  <a:pt x="1079087" y="1123425"/>
                </a:cubicBezTo>
                <a:cubicBezTo>
                  <a:pt x="1072777" y="1139200"/>
                  <a:pt x="1064097" y="1162844"/>
                  <a:pt x="1054897" y="1176644"/>
                </a:cubicBezTo>
                <a:cubicBezTo>
                  <a:pt x="1047910" y="1187124"/>
                  <a:pt x="1037930" y="1195354"/>
                  <a:pt x="1030707" y="1205673"/>
                </a:cubicBezTo>
                <a:cubicBezTo>
                  <a:pt x="1015315" y="1227662"/>
                  <a:pt x="1002765" y="1251565"/>
                  <a:pt x="987164" y="1273406"/>
                </a:cubicBezTo>
                <a:cubicBezTo>
                  <a:pt x="978522" y="1285505"/>
                  <a:pt x="967321" y="1295582"/>
                  <a:pt x="958135" y="1307273"/>
                </a:cubicBezTo>
                <a:cubicBezTo>
                  <a:pt x="949564" y="1318182"/>
                  <a:pt x="942730" y="1330403"/>
                  <a:pt x="933945" y="1341140"/>
                </a:cubicBezTo>
                <a:cubicBezTo>
                  <a:pt x="922924" y="1354610"/>
                  <a:pt x="890804" y="1381275"/>
                  <a:pt x="880726" y="1389521"/>
                </a:cubicBezTo>
                <a:cubicBezTo>
                  <a:pt x="874485" y="1394627"/>
                  <a:pt x="867495" y="1398787"/>
                  <a:pt x="861373" y="1404035"/>
                </a:cubicBezTo>
                <a:cubicBezTo>
                  <a:pt x="805896" y="1451585"/>
                  <a:pt x="890782" y="1386041"/>
                  <a:pt x="827507" y="1428225"/>
                </a:cubicBezTo>
                <a:cubicBezTo>
                  <a:pt x="814088" y="1437171"/>
                  <a:pt x="802478" y="1448707"/>
                  <a:pt x="788802" y="1457254"/>
                </a:cubicBezTo>
                <a:cubicBezTo>
                  <a:pt x="776524" y="1464928"/>
                  <a:pt x="742902" y="1480618"/>
                  <a:pt x="725907" y="1486283"/>
                </a:cubicBezTo>
                <a:cubicBezTo>
                  <a:pt x="709934" y="1491607"/>
                  <a:pt x="693962" y="1497145"/>
                  <a:pt x="677526" y="1500797"/>
                </a:cubicBezTo>
                <a:cubicBezTo>
                  <a:pt x="664834" y="1503617"/>
                  <a:pt x="651723" y="1504022"/>
                  <a:pt x="638821" y="1505635"/>
                </a:cubicBezTo>
                <a:cubicBezTo>
                  <a:pt x="629145" y="1508860"/>
                  <a:pt x="619812" y="1513403"/>
                  <a:pt x="609792" y="1515311"/>
                </a:cubicBezTo>
                <a:cubicBezTo>
                  <a:pt x="585819" y="1519877"/>
                  <a:pt x="561380" y="1521536"/>
                  <a:pt x="537221" y="1524987"/>
                </a:cubicBezTo>
                <a:cubicBezTo>
                  <a:pt x="527510" y="1526374"/>
                  <a:pt x="517868" y="1528212"/>
                  <a:pt x="508192" y="1529825"/>
                </a:cubicBezTo>
                <a:cubicBezTo>
                  <a:pt x="451748" y="1526600"/>
                  <a:pt x="394594" y="1529636"/>
                  <a:pt x="338859" y="1520149"/>
                </a:cubicBezTo>
                <a:cubicBezTo>
                  <a:pt x="323070" y="1517461"/>
                  <a:pt x="270495" y="1486170"/>
                  <a:pt x="251773" y="1471768"/>
                </a:cubicBezTo>
                <a:cubicBezTo>
                  <a:pt x="241725" y="1464038"/>
                  <a:pt x="203511" y="1431225"/>
                  <a:pt x="193716" y="1418549"/>
                </a:cubicBezTo>
                <a:cubicBezTo>
                  <a:pt x="150922" y="1363169"/>
                  <a:pt x="139667" y="1345632"/>
                  <a:pt x="111468" y="1292759"/>
                </a:cubicBezTo>
                <a:cubicBezTo>
                  <a:pt x="72321" y="1219358"/>
                  <a:pt x="124278" y="1314677"/>
                  <a:pt x="82440" y="1225025"/>
                </a:cubicBezTo>
                <a:cubicBezTo>
                  <a:pt x="76942" y="1213243"/>
                  <a:pt x="69538" y="1202448"/>
                  <a:pt x="63087" y="1191159"/>
                </a:cubicBezTo>
                <a:cubicBezTo>
                  <a:pt x="59862" y="1171807"/>
                  <a:pt x="57822" y="1152219"/>
                  <a:pt x="53411" y="1133102"/>
                </a:cubicBezTo>
                <a:cubicBezTo>
                  <a:pt x="48131" y="1110222"/>
                  <a:pt x="39952" y="1088098"/>
                  <a:pt x="34059" y="1065368"/>
                </a:cubicBezTo>
                <a:cubicBezTo>
                  <a:pt x="28659" y="1044541"/>
                  <a:pt x="24383" y="1023438"/>
                  <a:pt x="19545" y="1002473"/>
                </a:cubicBezTo>
                <a:cubicBezTo>
                  <a:pt x="17932" y="984733"/>
                  <a:pt x="16916" y="966929"/>
                  <a:pt x="14707" y="949254"/>
                </a:cubicBezTo>
                <a:cubicBezTo>
                  <a:pt x="10464" y="915308"/>
                  <a:pt x="-1671" y="881814"/>
                  <a:pt x="192" y="847654"/>
                </a:cubicBezTo>
                <a:cubicBezTo>
                  <a:pt x="3224" y="792058"/>
                  <a:pt x="14208" y="736776"/>
                  <a:pt x="29221" y="683159"/>
                </a:cubicBezTo>
                <a:cubicBezTo>
                  <a:pt x="34609" y="663916"/>
                  <a:pt x="101559" y="544029"/>
                  <a:pt x="111468" y="528340"/>
                </a:cubicBezTo>
                <a:cubicBezTo>
                  <a:pt x="146206" y="473339"/>
                  <a:pt x="187266" y="416019"/>
                  <a:pt x="227583" y="363844"/>
                </a:cubicBezTo>
                <a:cubicBezTo>
                  <a:pt x="240211" y="347502"/>
                  <a:pt x="253490" y="331674"/>
                  <a:pt x="266287" y="315464"/>
                </a:cubicBezTo>
                <a:cubicBezTo>
                  <a:pt x="277681" y="301032"/>
                  <a:pt x="288431" y="286087"/>
                  <a:pt x="300154" y="271921"/>
                </a:cubicBezTo>
                <a:cubicBezTo>
                  <a:pt x="327143" y="239309"/>
                  <a:pt x="358921" y="210381"/>
                  <a:pt x="382402" y="175159"/>
                </a:cubicBezTo>
                <a:cubicBezTo>
                  <a:pt x="428698" y="105713"/>
                  <a:pt x="391396" y="155500"/>
                  <a:pt x="445297" y="97749"/>
                </a:cubicBezTo>
                <a:cubicBezTo>
                  <a:pt x="456994" y="85216"/>
                  <a:pt x="467042" y="71166"/>
                  <a:pt x="479164" y="59044"/>
                </a:cubicBezTo>
                <a:cubicBezTo>
                  <a:pt x="491725" y="46483"/>
                  <a:pt x="502539" y="42519"/>
                  <a:pt x="517868" y="34854"/>
                </a:cubicBezTo>
                <a:cubicBezTo>
                  <a:pt x="526681" y="23104"/>
                  <a:pt x="530275" y="10664"/>
                  <a:pt x="546897" y="10664"/>
                </a:cubicBezTo>
                <a:cubicBezTo>
                  <a:pt x="551997" y="10664"/>
                  <a:pt x="558185" y="-3851"/>
                  <a:pt x="571087" y="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4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338" y="3253085"/>
            <a:ext cx="1143262" cy="461665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>
                <a:hlinkClick r:id="rId4"/>
              </a:rPr>
              <a:t>http://</a:t>
            </a:r>
            <a:r>
              <a:rPr lang="de-DE" sz="800" dirty="0" smtClean="0">
                <a:hlinkClick r:id="rId4"/>
              </a:rPr>
              <a:t>purl.org/olia/</a:t>
            </a:r>
          </a:p>
          <a:p>
            <a:pPr algn="ctr"/>
            <a:r>
              <a:rPr lang="de-DE" sz="800" dirty="0" smtClean="0">
                <a:hlinkClick r:id="rId4"/>
              </a:rPr>
              <a:t>olia_discourse.owl</a:t>
            </a:r>
            <a:r>
              <a:rPr lang="de-DE" sz="800" dirty="0" smtClean="0"/>
              <a:t> </a:t>
            </a:r>
          </a:p>
          <a:p>
            <a:pPr algn="ctr"/>
            <a:r>
              <a:rPr lang="de-DE" sz="800" dirty="0" smtClean="0"/>
              <a:t>visualisiert mit Protégé</a:t>
            </a:r>
            <a:endParaRPr lang="de-DE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4" name="Left Brace 23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8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Semantik: </a:t>
            </a:r>
            <a:br>
              <a:rPr lang="de-DE" dirty="0" smtClean="0"/>
            </a:br>
            <a:r>
              <a:rPr lang="de-DE" dirty="0" smtClean="0"/>
              <a:t>OLiA Discourse Extensions (Chiarcos 2014)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</a:p>
          <a:p>
            <a:r>
              <a:rPr lang="de-DE" dirty="0" smtClean="0"/>
              <a:t>OLiA Discourse Extensions (Chiarcos 2014)</a:t>
            </a:r>
          </a:p>
          <a:p>
            <a:pPr lvl="1"/>
            <a:r>
              <a:rPr lang="de-DE" dirty="0" smtClean="0"/>
              <a:t>Annotationsschemata für</a:t>
            </a:r>
          </a:p>
          <a:p>
            <a:pPr lvl="2"/>
            <a:r>
              <a:rPr lang="de-DE" dirty="0" smtClean="0"/>
              <a:t>Informationsstruktur</a:t>
            </a:r>
          </a:p>
          <a:p>
            <a:pPr lvl="2"/>
            <a:r>
              <a:rPr lang="de-DE" dirty="0" smtClean="0"/>
              <a:t>Koreferenz</a:t>
            </a:r>
          </a:p>
          <a:p>
            <a:pPr lvl="2"/>
            <a:r>
              <a:rPr lang="de-DE" dirty="0" smtClean="0"/>
              <a:t>Diskursstruktur</a:t>
            </a:r>
          </a:p>
          <a:p>
            <a:pPr lvl="2"/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Referenzmodell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9049" y="236314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PDTB</a:t>
            </a:r>
            <a:endParaRPr lang="de-D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50390" y="267812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</a:t>
            </a:r>
            <a:endParaRPr lang="de-D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49049" y="2982928"/>
            <a:ext cx="1284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RST-DTB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9049" y="3287728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PDGB</a:t>
            </a:r>
            <a:endParaRPr lang="de-DE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9049" y="359252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Knott</a:t>
            </a:r>
            <a:endParaRPr lang="de-DE" sz="2000" dirty="0"/>
          </a:p>
        </p:txBody>
      </p:sp>
      <p:sp>
        <p:nvSpPr>
          <p:cNvPr id="10" name="Left Brace 9"/>
          <p:cNvSpPr/>
          <p:nvPr/>
        </p:nvSpPr>
        <p:spPr>
          <a:xfrm>
            <a:off x="4920449" y="2439348"/>
            <a:ext cx="229941" cy="144780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524000" y="3638550"/>
            <a:ext cx="2133600" cy="685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 flipV="1">
            <a:off x="3657600" y="3163248"/>
            <a:ext cx="1262849" cy="8182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4452560"/>
            <a:ext cx="2362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/>
          <p:cNvSpPr txBox="1"/>
          <p:nvPr/>
        </p:nvSpPr>
        <p:spPr>
          <a:xfrm>
            <a:off x="5982371" y="3792583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basierend auf</a:t>
            </a:r>
          </a:p>
          <a:p>
            <a:r>
              <a:rPr lang="de-DE" sz="1800" dirty="0" smtClean="0"/>
              <a:t>PDTB+RST</a:t>
            </a:r>
          </a:p>
          <a:p>
            <a:r>
              <a:rPr lang="de-DE" sz="1800" dirty="0" smtClean="0"/>
              <a:t>CCR</a:t>
            </a:r>
          </a:p>
          <a:p>
            <a:r>
              <a:rPr lang="de-DE" sz="1800" dirty="0" smtClean="0"/>
              <a:t>ISO SemAF</a:t>
            </a:r>
            <a:endParaRPr lang="de-DE" sz="1800" dirty="0"/>
          </a:p>
        </p:txBody>
      </p:sp>
      <p:sp>
        <p:nvSpPr>
          <p:cNvPr id="20" name="Left Brace 19"/>
          <p:cNvSpPr/>
          <p:nvPr/>
        </p:nvSpPr>
        <p:spPr>
          <a:xfrm>
            <a:off x="5867400" y="3792583"/>
            <a:ext cx="229941" cy="1203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Connector 21"/>
          <p:cNvCxnSpPr>
            <a:stCxn id="16" idx="3"/>
            <a:endCxn id="20" idx="1"/>
          </p:cNvCxnSpPr>
          <p:nvPr/>
        </p:nvCxnSpPr>
        <p:spPr>
          <a:xfrm flipV="1">
            <a:off x="3505200" y="4394110"/>
            <a:ext cx="2362200" cy="24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19" idx="0"/>
          </p:cNvCxnSpPr>
          <p:nvPr/>
        </p:nvCxnSpPr>
        <p:spPr>
          <a:xfrm>
            <a:off x="6433631" y="3182983"/>
            <a:ext cx="339982" cy="6096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5200" y="3390840"/>
            <a:ext cx="1777450" cy="40011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rst:Justify </a:t>
            </a:r>
            <a:r>
              <a:rPr lang="de-DE" sz="1000" dirty="0" smtClean="0"/>
              <a:t>rdfs:subClassOf olia:Justification .</a:t>
            </a:r>
            <a:endParaRPr lang="de-DE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4646" y="3009840"/>
            <a:ext cx="19097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 dirty="0" smtClean="0"/>
              <a:t>Verknüpfungen</a:t>
            </a:r>
            <a:endParaRPr lang="de-DE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3761805"/>
            <a:ext cx="1470274" cy="461665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hlinkClick r:id="rId2"/>
              </a:rPr>
              <a:t>http://purl.org/olia/discourse/</a:t>
            </a:r>
          </a:p>
          <a:p>
            <a:pPr algn="ctr"/>
            <a:r>
              <a:rPr lang="de-DE" sz="800" dirty="0" smtClean="0">
                <a:hlinkClick r:id="rId2"/>
              </a:rPr>
              <a:t>discourse.RSTDTB-link.rdf</a:t>
            </a:r>
            <a:endParaRPr lang="de-DE" sz="800" dirty="0" smtClean="0"/>
          </a:p>
          <a:p>
            <a:pPr algn="ctr"/>
            <a:r>
              <a:rPr lang="de-DE" sz="800" dirty="0" smtClean="0"/>
              <a:t> (RDF/Turtle Format)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85138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143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7810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Eigener Beitrag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OntoLex-RDF-Edition von TextLink und anderen Diskursmarkerinventorien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Bewahrung der originalen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Definitionen (Diskursrelationen)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Deren Verknüpfung mit einem formalisierten Annotationsschema (OLiA Discourse Extensions)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Verknüpfung mit dem Referenzmodell</a:t>
            </a:r>
          </a:p>
          <a:p>
            <a:pPr lvl="1">
              <a:tabLst>
                <a:tab pos="358775" algn="l"/>
              </a:tabLst>
            </a:pPr>
            <a:r>
              <a:rPr lang="de-DE" sz="2400" dirty="0" smtClean="0"/>
              <a:t>und dadurch anderen Schemata / Theorien</a:t>
            </a:r>
            <a:endParaRPr lang="de-D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838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5857578" y="1696819"/>
            <a:ext cx="293067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Schwerpunkt heute</a:t>
            </a:r>
          </a:p>
          <a:p>
            <a:pPr algn="ctr"/>
            <a:r>
              <a:rPr lang="de-DE" sz="1800" dirty="0" smtClean="0"/>
              <a:t>Chiarcos &amp; Ionov (LDK-2021)</a:t>
            </a:r>
            <a:endParaRPr lang="de-D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380756" y="2419350"/>
            <a:ext cx="2610844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zu den restlichen Punkten</a:t>
            </a:r>
          </a:p>
          <a:p>
            <a:pPr algn="ctr"/>
            <a:r>
              <a:rPr lang="de-DE" sz="1800" dirty="0" smtClean="0"/>
              <a:t>vgl. Chiarcos (LREC-2014)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5003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Diskursmarker in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9292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www.w3.org/2016/05/ontolex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Community-Standard für maschinenlesbare Wörterbücher im Web (of Data)</a:t>
            </a:r>
          </a:p>
          <a:p>
            <a:pPr lvl="1"/>
            <a:r>
              <a:rPr lang="de-DE" dirty="0" smtClean="0"/>
              <a:t>Anwendungen u.a. in</a:t>
            </a:r>
          </a:p>
          <a:p>
            <a:pPr lvl="2"/>
            <a:r>
              <a:rPr lang="de-DE" dirty="0"/>
              <a:t>Textgenerierung		</a:t>
            </a:r>
            <a:r>
              <a:rPr lang="de-DE" dirty="0" smtClean="0"/>
              <a:t>(v.a. Lexikalisierung)</a:t>
            </a:r>
            <a:endParaRPr lang="de-DE" dirty="0"/>
          </a:p>
          <a:p>
            <a:pPr lvl="2"/>
            <a:r>
              <a:rPr lang="de-DE" dirty="0" smtClean="0"/>
              <a:t>Lexikographie			(z.B. DitMao/Lex-0)</a:t>
            </a:r>
          </a:p>
          <a:p>
            <a:pPr lvl="2"/>
            <a:r>
              <a:rPr lang="de-DE" dirty="0" smtClean="0"/>
              <a:t>Terminologiemanagement	(z.B. Terme-a-LLOD)</a:t>
            </a:r>
          </a:p>
          <a:p>
            <a:pPr lvl="2"/>
            <a:r>
              <a:rPr lang="de-DE" dirty="0" smtClean="0"/>
              <a:t>Computerlinguistik		(z.B. TIAD Shared Tasks)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8924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 (Auszug)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71550"/>
            <a:ext cx="6477000" cy="3398044"/>
          </a:xfrm>
        </p:spPr>
        <p:txBody>
          <a:bodyPr/>
          <a:lstStyle/>
          <a:p>
            <a:r>
              <a:rPr lang="de-DE" dirty="0" smtClean="0"/>
              <a:t>LexicalEntry</a:t>
            </a:r>
          </a:p>
          <a:p>
            <a:pPr lvl="1"/>
            <a:r>
              <a:rPr lang="de-DE" dirty="0" smtClean="0"/>
              <a:t>entspricht einem Lexem (Schlagwort im </a:t>
            </a:r>
            <a:r>
              <a:rPr lang="de-DE" dirty="0" smtClean="0"/>
              <a:t>Wörterbuch)</a:t>
            </a:r>
            <a:endParaRPr lang="de-DE" dirty="0" smtClean="0"/>
          </a:p>
          <a:p>
            <a:r>
              <a:rPr lang="de-DE" dirty="0" smtClean="0"/>
              <a:t>Form</a:t>
            </a:r>
          </a:p>
          <a:p>
            <a:pPr lvl="1"/>
            <a:r>
              <a:rPr lang="de-DE" dirty="0" smtClean="0"/>
              <a:t>Schreibung (+linguistische Informationen)</a:t>
            </a:r>
          </a:p>
          <a:p>
            <a:r>
              <a:rPr lang="de-DE" dirty="0" smtClean="0"/>
              <a:t>LexicalSense</a:t>
            </a:r>
          </a:p>
          <a:p>
            <a:pPr lvl="1"/>
            <a:r>
              <a:rPr lang="de-DE" dirty="0" smtClean="0"/>
              <a:t>Wortbedeutung, ggf. mit externer Ontologie/Wissensbasis verknüpft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273628"/>
            <a:ext cx="1626182" cy="3203121"/>
            <a:chOff x="685800" y="1273628"/>
            <a:chExt cx="1626182" cy="3203121"/>
          </a:xfrm>
        </p:grpSpPr>
        <p:sp>
          <p:nvSpPr>
            <p:cNvPr id="15" name="Rectangle 14"/>
            <p:cNvSpPr/>
            <p:nvPr/>
          </p:nvSpPr>
          <p:spPr>
            <a:xfrm>
              <a:off x="804334" y="3151855"/>
              <a:ext cx="864043" cy="50483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912" y="2409255"/>
              <a:ext cx="938331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4334" y="1414236"/>
              <a:ext cx="864043" cy="55278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Lemon_OntoLex_Core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r="18958"/>
            <a:stretch/>
          </p:blipFill>
          <p:spPr bwMode="auto">
            <a:xfrm>
              <a:off x="699773" y="1377379"/>
              <a:ext cx="1572035" cy="304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721596" y="2602635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61770" y="4061743"/>
              <a:ext cx="550212" cy="41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9803" y="1273628"/>
              <a:ext cx="262005" cy="1867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2518646"/>
              <a:ext cx="66024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3381594"/>
              <a:ext cx="97465" cy="29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884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Konvertierung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DimLex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dirty="0" smtClean="0"/>
              <a:t>Deutsch	</a:t>
            </a:r>
            <a:r>
              <a:rPr lang="en-US" sz="2000" dirty="0" err="1" smtClean="0"/>
              <a:t>DimLex</a:t>
            </a:r>
            <a:r>
              <a:rPr lang="en-US" sz="2000" dirty="0" smtClean="0"/>
              <a:t>-XML	PDTB 3.0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DisCoDict</a:t>
            </a:r>
            <a:r>
              <a:rPr lang="en-US" sz="2000" b="1" dirty="0"/>
              <a:t> 	</a:t>
            </a:r>
            <a:r>
              <a:rPr lang="en-US" sz="2000" dirty="0" err="1" smtClean="0"/>
              <a:t>Niederländisch</a:t>
            </a:r>
            <a:r>
              <a:rPr lang="en-US" sz="2000" dirty="0"/>
              <a:t>	</a:t>
            </a:r>
            <a:r>
              <a:rPr lang="fr-FR" sz="2000" dirty="0" err="1"/>
              <a:t>DimLex</a:t>
            </a:r>
            <a:r>
              <a:rPr lang="fr-FR" sz="2000" dirty="0"/>
              <a:t>-XML	PDTB 3.0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LICO 	</a:t>
            </a:r>
            <a:r>
              <a:rPr lang="en-US" sz="2000" dirty="0" err="1" smtClean="0"/>
              <a:t>Italienisch</a:t>
            </a:r>
            <a:r>
              <a:rPr lang="de-DE" sz="2000" dirty="0"/>
              <a:t>	</a:t>
            </a:r>
            <a:r>
              <a:rPr lang="de-DE" sz="2000" dirty="0" smtClean="0"/>
              <a:t>mod. DimLex	PDTB 2.0/3.0</a:t>
            </a:r>
            <a:endParaRPr lang="de-DE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de-DE" sz="2000" b="1" dirty="0" smtClean="0"/>
              <a:t>LDM-PT 	</a:t>
            </a:r>
            <a:r>
              <a:rPr lang="de-DE" sz="2000" dirty="0" smtClean="0"/>
              <a:t>Portugiesisch	mod. </a:t>
            </a:r>
            <a:r>
              <a:rPr lang="en-US" sz="2000" dirty="0" err="1" smtClean="0"/>
              <a:t>DimLex</a:t>
            </a:r>
            <a:r>
              <a:rPr lang="en-US" sz="2000" dirty="0" smtClean="0"/>
              <a:t>	PDTB </a:t>
            </a:r>
            <a:r>
              <a:rPr lang="en-US" sz="2000" dirty="0"/>
              <a:t>3.0 </a:t>
            </a:r>
            <a:endParaRPr lang="en-US" sz="2000" dirty="0" smtClean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LexConn</a:t>
            </a:r>
            <a:r>
              <a:rPr lang="en-US" sz="2000" b="1" dirty="0" smtClean="0"/>
              <a:t> 	</a:t>
            </a:r>
            <a:r>
              <a:rPr lang="en-US" sz="2000" dirty="0" err="1" smtClean="0"/>
              <a:t>Französisch</a:t>
            </a:r>
            <a:r>
              <a:rPr lang="de-DE" sz="2000" dirty="0"/>
              <a:t>	</a:t>
            </a:r>
            <a:r>
              <a:rPr lang="de-DE" sz="2000" dirty="0" smtClean="0"/>
              <a:t>mod. DimLex	SDRT 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/>
              <a:t>PDTB 	</a:t>
            </a:r>
            <a:r>
              <a:rPr lang="en-US" sz="2000" dirty="0" err="1"/>
              <a:t>Englisch</a:t>
            </a:r>
            <a:r>
              <a:rPr lang="en-US" sz="2000" dirty="0"/>
              <a:t>	</a:t>
            </a:r>
            <a:r>
              <a:rPr lang="en-US" sz="2000" dirty="0" smtClean="0"/>
              <a:t>PDTB</a:t>
            </a:r>
            <a:r>
              <a:rPr lang="de-DE" sz="2000" dirty="0" smtClean="0"/>
              <a:t>-Format</a:t>
            </a:r>
            <a:r>
              <a:rPr lang="de-DE" sz="2000" dirty="0"/>
              <a:t>	PDTB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CzeDLex</a:t>
            </a:r>
            <a:r>
              <a:rPr lang="en-US" sz="2000" b="1" dirty="0" smtClean="0"/>
              <a:t> </a:t>
            </a:r>
            <a:r>
              <a:rPr lang="en-US" sz="2000" b="1" dirty="0"/>
              <a:t>	</a:t>
            </a:r>
            <a:r>
              <a:rPr lang="en-US" sz="2000" dirty="0" err="1" smtClean="0"/>
              <a:t>Tschechisch</a:t>
            </a:r>
            <a:r>
              <a:rPr lang="de-DE" sz="2000" dirty="0"/>
              <a:t>	PML-XML	PDiT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DiscMar</a:t>
            </a:r>
            <a:r>
              <a:rPr lang="en-US" sz="2000" dirty="0" smtClean="0"/>
              <a:t> 	Engl</a:t>
            </a:r>
            <a:r>
              <a:rPr lang="en-US" sz="2000" dirty="0"/>
              <a:t>.</a:t>
            </a:r>
            <a:r>
              <a:rPr lang="en-US" sz="2000" dirty="0" smtClean="0"/>
              <a:t>, Span., </a:t>
            </a:r>
            <a:r>
              <a:rPr lang="en-US" sz="2000" dirty="0" err="1" smtClean="0"/>
              <a:t>Katalanisch</a:t>
            </a:r>
            <a:r>
              <a:rPr lang="en-US" sz="2000" dirty="0" smtClean="0"/>
              <a:t>	TSV/HTML	</a:t>
            </a:r>
            <a:r>
              <a:rPr lang="en-US" sz="2000" dirty="0" err="1" smtClean="0"/>
              <a:t>DiscMar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TED-MDB</a:t>
            </a:r>
            <a:r>
              <a:rPr lang="en-US" sz="2000" dirty="0"/>
              <a:t> </a:t>
            </a:r>
            <a:r>
              <a:rPr lang="en-US" sz="2000" dirty="0" smtClean="0"/>
              <a:t>	7 </a:t>
            </a:r>
            <a:r>
              <a:rPr lang="en-US" sz="2000" dirty="0" err="1" smtClean="0"/>
              <a:t>Sprachen</a:t>
            </a:r>
            <a:r>
              <a:rPr lang="en-US" sz="2000" dirty="0" smtClean="0"/>
              <a:t>*	</a:t>
            </a:r>
            <a:r>
              <a:rPr lang="en-US" sz="2000" dirty="0" smtClean="0"/>
              <a:t>PDTB-Format</a:t>
            </a:r>
            <a:r>
              <a:rPr lang="en-US" sz="2000" dirty="0" smtClean="0"/>
              <a:t>	PDTB 3.0</a:t>
            </a:r>
          </a:p>
          <a:p>
            <a:pPr marL="0" indent="0">
              <a:buNone/>
              <a:tabLst>
                <a:tab pos="1525588" algn="l"/>
                <a:tab pos="4572000" algn="l"/>
              </a:tabLst>
            </a:pPr>
            <a:r>
              <a:rPr lang="en-US" sz="2000" dirty="0" smtClean="0"/>
              <a:t>     * </a:t>
            </a:r>
            <a:r>
              <a:rPr lang="en-US" sz="2000" dirty="0" err="1" smtClean="0"/>
              <a:t>geringer</a:t>
            </a:r>
            <a:r>
              <a:rPr lang="en-US" sz="2000" dirty="0" smtClean="0"/>
              <a:t> </a:t>
            </a:r>
            <a:r>
              <a:rPr lang="en-US" sz="2000" dirty="0" err="1" smtClean="0"/>
              <a:t>Datenumfang</a:t>
            </a:r>
            <a:r>
              <a:rPr lang="en-US" sz="2000" dirty="0" smtClean="0"/>
              <a:t>, </a:t>
            </a:r>
            <a:r>
              <a:rPr lang="en-US" sz="2000" dirty="0" err="1" smtClean="0"/>
              <a:t>Konverter</a:t>
            </a:r>
            <a:r>
              <a:rPr lang="en-US" sz="2000" dirty="0" smtClean="0"/>
              <a:t> </a:t>
            </a:r>
            <a:r>
              <a:rPr lang="en-US" sz="2000" dirty="0" err="1" smtClean="0"/>
              <a:t>anwendbar</a:t>
            </a:r>
            <a:r>
              <a:rPr lang="en-US" sz="2000" dirty="0" smtClean="0"/>
              <a:t> auf Hindi und </a:t>
            </a:r>
            <a:r>
              <a:rPr lang="en-US" sz="2000" dirty="0" err="1" smtClean="0"/>
              <a:t>Chinesisch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852782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&gt;10 Sprachen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861596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7 Formate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861596"/>
            <a:ext cx="11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4</a:t>
            </a:r>
            <a:r>
              <a:rPr lang="de-DE" sz="1600" dirty="0" smtClean="0">
                <a:solidFill>
                  <a:schemeClr val="accent1"/>
                </a:solidFill>
              </a:rPr>
              <a:t> Theorien</a:t>
            </a:r>
            <a:endParaRPr lang="de-DE" sz="16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057978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2343150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TextLink/DimLex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3131332"/>
            <a:ext cx="110806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eigene</a:t>
            </a:r>
          </a:p>
          <a:p>
            <a:pPr algn="ctr"/>
            <a:r>
              <a:rPr lang="de-DE" sz="1800" dirty="0" smtClean="0"/>
              <a:t>Konverter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0748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Zeigen an, wie eine Äußerung (Satz, Halbsatz, ...) mit ihrem Diskurskontext zu verbinden ist</a:t>
                </a:r>
              </a:p>
              <a:p>
                <a:pPr lvl="1"/>
                <a:r>
                  <a:rPr lang="de-DE" dirty="0" smtClean="0"/>
                  <a:t>lexikalische </a:t>
                </a:r>
                <a:r>
                  <a:rPr lang="de-DE" dirty="0" smtClean="0"/>
                  <a:t>Mittel (z.B</a:t>
                </a:r>
                <a:r>
                  <a:rPr lang="de-DE" dirty="0" smtClean="0"/>
                  <a:t>. Adverbien, Phrasen), </a:t>
                </a:r>
                <a:r>
                  <a:rPr lang="de-DE" dirty="0" smtClean="0"/>
                  <a:t>um eine </a:t>
                </a:r>
                <a:r>
                  <a:rPr lang="de-DE" i="1" dirty="0" smtClean="0"/>
                  <a:t>Diskursrelation </a:t>
                </a:r>
                <a:r>
                  <a:rPr lang="de-DE" dirty="0" smtClean="0"/>
                  <a:t>(</a:t>
                </a:r>
                <a:r>
                  <a:rPr lang="de-DE" i="1" dirty="0" smtClean="0"/>
                  <a:t>Kohärenzrelation</a:t>
                </a:r>
                <a:r>
                  <a:rPr lang="de-DE" dirty="0" smtClean="0"/>
                  <a:t>) </a:t>
                </a:r>
                <a:r>
                  <a:rPr lang="de-DE" dirty="0" smtClean="0"/>
                  <a:t>auszudrücken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Hans kann nicht gehen. ...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Und</a:t>
                </a:r>
                <a:r>
                  <a:rPr lang="de-DE" dirty="0" smtClean="0"/>
                  <a:t> 	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Daher</a:t>
                </a:r>
                <a:r>
                  <a:rPr lang="de-DE" dirty="0" smtClean="0"/>
                  <a:t> 	ist es auch Maria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b="1" dirty="0" smtClean="0"/>
                  <a:t>Aber</a:t>
                </a:r>
                <a:r>
                  <a:rPr lang="de-DE" dirty="0"/>
                  <a:t>	</a:t>
                </a:r>
                <a:r>
                  <a:rPr lang="de-DE" dirty="0" smtClean="0"/>
                  <a:t>auch Maria ist es nicht möglich.</a:t>
                </a:r>
              </a:p>
              <a:p>
                <a:pPr lvl="3">
                  <a:tabLst>
                    <a:tab pos="2152650" algn="l"/>
                  </a:tabLst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de-DE" dirty="0" smtClean="0"/>
                  <a:t>	Auch Maria ist es nicht möglich.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r="-296" b="-13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409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additive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133" y="3790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kausale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996" y="417195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kontrastive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0081" y="4530864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implizite</a:t>
            </a:r>
          </a:p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(unmarkierte)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157" y="400044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Relation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649680" y="3409950"/>
            <a:ext cx="198920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97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DimLex Deutsch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DimLex-XML Exzerpt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1200150"/>
            <a:ext cx="41910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Stede &amp; Umbach 1998</a:t>
            </a:r>
          </a:p>
          <a:p>
            <a:pPr lvl="1"/>
            <a:r>
              <a:rPr lang="de-DE" sz="2400" dirty="0" smtClean="0"/>
              <a:t>PDTB-Relationen nach  Scheffler </a:t>
            </a:r>
            <a:r>
              <a:rPr lang="de-DE" sz="2400" dirty="0"/>
              <a:t>&amp; Stede (2016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CC-BY-NC-SA 4.0</a:t>
            </a:r>
          </a:p>
          <a:p>
            <a:pPr lvl="1"/>
            <a:r>
              <a:rPr lang="de-DE" sz="2400" dirty="0" smtClean="0">
                <a:hlinkClick r:id="rId4"/>
              </a:rPr>
              <a:t>https://github.com/discourse-lab/dimlex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45170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945216" y="31502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26384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45216" y="19526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DimLex Deutsch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62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4600" y="2703314"/>
            <a:ext cx="2412842" cy="192583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+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freie Ergänzungen</a:t>
                </a:r>
                <a:endParaRPr lang="de-DE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200" dirty="0"/>
                  <a:t>	</a:t>
                </a:r>
                <a:r>
                  <a:rPr lang="de-DE" sz="1200" dirty="0" smtClean="0"/>
                  <a:t>					             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(markiert durch </a:t>
                </a:r>
                <a:r>
                  <a:rPr lang="de-DE" sz="1600" b="1" i="1" dirty="0" smtClean="0">
                    <a:solidFill>
                      <a:schemeClr val="accent3"/>
                    </a:solidFill>
                  </a:rPr>
                  <a:t>dimlex: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)</a:t>
                </a:r>
                <a:endParaRPr lang="de-DE" b="1" dirty="0" smtClean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5" y="2800350"/>
            <a:ext cx="22797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freie Ergänzungen</a:t>
            </a:r>
          </a:p>
          <a:p>
            <a:r>
              <a:rPr lang="de-DE" sz="2000" dirty="0" smtClean="0"/>
              <a:t>für </a:t>
            </a:r>
            <a:r>
              <a:rPr lang="de-DE" sz="2000" i="1" dirty="0" smtClean="0"/>
              <a:t>alle </a:t>
            </a:r>
            <a:r>
              <a:rPr lang="de-DE" sz="2000" dirty="0" smtClean="0"/>
              <a:t>XML-</a:t>
            </a:r>
          </a:p>
          <a:p>
            <a:r>
              <a:rPr lang="de-DE" sz="2000" dirty="0" smtClean="0"/>
              <a:t>Elemente und </a:t>
            </a:r>
          </a:p>
          <a:p>
            <a:r>
              <a:rPr lang="de-DE" sz="2000" dirty="0" smtClean="0"/>
              <a:t>-Attribute</a:t>
            </a:r>
          </a:p>
          <a:p>
            <a:pPr marL="342900" indent="-342900">
              <a:buFont typeface="Symbol"/>
              <a:buChar char="Þ"/>
            </a:pPr>
            <a:r>
              <a:rPr lang="de-DE" sz="1800" dirty="0" smtClean="0"/>
              <a:t>verlustfreie* </a:t>
            </a:r>
            <a:endParaRPr lang="de-DE" sz="1800" dirty="0" smtClean="0"/>
          </a:p>
          <a:p>
            <a:pPr>
              <a:tabLst>
                <a:tab pos="358775" algn="l"/>
              </a:tabLst>
            </a:pPr>
            <a:r>
              <a:rPr lang="de-DE" sz="1800" dirty="0" smtClean="0"/>
              <a:t>	Repräsentation</a:t>
            </a:r>
          </a:p>
          <a:p>
            <a:pPr>
              <a:tabLst>
                <a:tab pos="358775" algn="l"/>
              </a:tabLst>
            </a:pPr>
            <a:r>
              <a:rPr lang="de-DE" sz="1400" dirty="0"/>
              <a:t>	</a:t>
            </a:r>
            <a:r>
              <a:rPr lang="de-DE" sz="1400" dirty="0" smtClean="0"/>
              <a:t>* </a:t>
            </a:r>
            <a:r>
              <a:rPr lang="de-DE" sz="1400" dirty="0" smtClean="0"/>
              <a:t>nicht standardisiert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0082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18205901">
            <a:off x="967619" y="1459283"/>
            <a:ext cx="3276253" cy="144038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885950"/>
            <a:ext cx="236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smtClean="0"/>
              <a:t>DimLex-RDF</a:t>
            </a:r>
          </a:p>
          <a:p>
            <a:r>
              <a:rPr lang="de-DE" sz="2400" dirty="0" smtClean="0"/>
              <a:t>OntoLex-Konzepte</a:t>
            </a:r>
          </a:p>
          <a:p>
            <a:r>
              <a:rPr lang="de-DE" sz="2400" dirty="0" smtClean="0"/>
              <a:t>gleiche Struktur</a:t>
            </a:r>
          </a:p>
          <a:p>
            <a:r>
              <a:rPr lang="de-DE" sz="2400" dirty="0" smtClean="0"/>
              <a:t>verlustfrei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𝑋𝑆𝐿𝑇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78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DimLex Deutsch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7902"/>
            <a:ext cx="4343400" cy="433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867400" y="2899750"/>
            <a:ext cx="3124200" cy="12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800" smtClean="0"/>
              <a:t>DimLex-RDF</a:t>
            </a:r>
          </a:p>
          <a:p>
            <a:r>
              <a:rPr lang="de-DE" sz="2400" smtClean="0"/>
              <a:t>OntoLex-Konzepte</a:t>
            </a:r>
          </a:p>
          <a:p>
            <a:r>
              <a:rPr lang="de-DE" sz="2400" smtClean="0"/>
              <a:t>gleiche Struktur</a:t>
            </a:r>
          </a:p>
          <a:p>
            <a:r>
              <a:rPr lang="de-DE" sz="2400" smtClean="0"/>
              <a:t>verlustfrei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1121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3906"/>
            <a:ext cx="8229600" cy="3398044"/>
          </a:xfrm>
        </p:spPr>
        <p:txBody>
          <a:bodyPr/>
          <a:lstStyle/>
          <a:p>
            <a:r>
              <a:rPr lang="de-DE" dirty="0" smtClean="0"/>
              <a:t>zunächst nach DimLex-XML konvertiert</a:t>
            </a:r>
          </a:p>
          <a:p>
            <a:pPr lvl="1"/>
            <a:r>
              <a:rPr lang="de-DE" dirty="0" smtClean="0"/>
              <a:t>dann weiter transformiert</a:t>
            </a:r>
          </a:p>
          <a:p>
            <a:r>
              <a:rPr lang="de-DE" dirty="0" smtClean="0"/>
              <a:t>erfordern teilweise umfassende Restrukturierung</a:t>
            </a:r>
          </a:p>
          <a:p>
            <a:pPr lvl="1"/>
            <a:r>
              <a:rPr lang="de-DE" dirty="0" smtClean="0"/>
              <a:t>4 Inventorien sind DimLex-konform (DTD)</a:t>
            </a:r>
          </a:p>
          <a:p>
            <a:pPr lvl="1"/>
            <a:r>
              <a:rPr lang="de-DE" dirty="0" smtClean="0"/>
              <a:t>3 Inventorien verwenden modifiziertes DimLex</a:t>
            </a:r>
          </a:p>
          <a:p>
            <a:pPr lvl="2"/>
            <a:r>
              <a:rPr lang="de-DE" dirty="0" smtClean="0"/>
              <a:t>z.B. andere oder übersetzte Element- und Attributnamen</a:t>
            </a:r>
          </a:p>
          <a:p>
            <a:pPr lvl="1"/>
            <a:r>
              <a:rPr lang="de-DE" dirty="0" smtClean="0"/>
              <a:t>12</a:t>
            </a:r>
            <a:r>
              <a:rPr lang="de-DE" dirty="0" smtClean="0"/>
              <a:t> Inventorien in Sonderformaten</a:t>
            </a:r>
            <a:endParaRPr lang="de-DE" dirty="0"/>
          </a:p>
          <a:p>
            <a:pPr lvl="2"/>
            <a:r>
              <a:rPr lang="de-DE" dirty="0" smtClean="0"/>
              <a:t>PDTB, CzedLex, DiscMar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582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 mit OLiA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883444"/>
          </a:xfrm>
        </p:spPr>
        <p:txBody>
          <a:bodyPr/>
          <a:lstStyle/>
          <a:p>
            <a:r>
              <a:rPr lang="de-DE" dirty="0" smtClean="0"/>
              <a:t>Erfordert nur eine einzige </a:t>
            </a:r>
            <a:r>
              <a:rPr lang="de-DE" dirty="0" smtClean="0"/>
              <a:t>Abfrage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36</a:t>
            </a:fld>
            <a:endParaRPr lang="de-DE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7350"/>
            <a:ext cx="8543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457200" y="3898106"/>
            <a:ext cx="8534400" cy="8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/>
              <a:t>Anfrage lädt die Ontologie </a:t>
            </a:r>
            <a:r>
              <a:rPr lang="de-DE" dirty="0" smtClean="0"/>
              <a:t>aus dem Web</a:t>
            </a:r>
            <a:endParaRPr lang="de-DE" dirty="0"/>
          </a:p>
          <a:p>
            <a:r>
              <a:rPr lang="de-DE" dirty="0"/>
              <a:t>Für jedes passende Label wird ein Link </a:t>
            </a:r>
            <a:r>
              <a:rPr lang="de-DE" dirty="0" smtClean="0"/>
              <a:t>angelegt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954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Verknüpfte OntoLex-Inventorien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http://github.com/acoli-repo/rdf4discourse/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37</a:t>
            </a:fld>
            <a:endParaRPr lang="de-DE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 bwMode="auto">
          <a:xfrm>
            <a:off x="838200" y="1243206"/>
            <a:ext cx="7608976" cy="369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7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Anfragen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38</a:t>
            </a:fld>
            <a:endParaRPr lang="de-D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57200" y="2724150"/>
                <a:ext cx="8229600" cy="18740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None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sz="2400" dirty="0" smtClean="0"/>
                  <a:t>Diskursmarker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/>
                      </a:rPr>
                      <m:t>↦</m:t>
                    </m:r>
                  </m:oMath>
                </a14:m>
                <a:r>
                  <a:rPr lang="de-DE" sz="2400" dirty="0" smtClean="0"/>
                  <a:t> PDTB-Relation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/>
                      </a:rPr>
                      <m:t>↦</m:t>
                    </m:r>
                  </m:oMath>
                </a14:m>
                <a:r>
                  <a:rPr lang="de-DE" sz="2400" dirty="0" smtClean="0"/>
                  <a:t> Diskursmarker</a:t>
                </a:r>
              </a:p>
              <a:p>
                <a:pPr lvl="1"/>
                <a:r>
                  <a:rPr lang="de-DE" sz="2000" dirty="0" smtClean="0"/>
                  <a:t>für einen </a:t>
                </a:r>
                <a:r>
                  <a:rPr lang="de-DE" sz="2000" dirty="0" smtClean="0"/>
                  <a:t>gegebenen Diskursmarker</a:t>
                </a:r>
                <a:r>
                  <a:rPr lang="de-DE" sz="2000" dirty="0" smtClean="0"/>
                  <a:t>, bestimme bedeutungsgleiche Marker (z.B. in einer anderen Sprache)</a:t>
                </a:r>
                <a:endParaRPr lang="de-DE" sz="2000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724150"/>
                <a:ext cx="8229600" cy="1874044"/>
              </a:xfrm>
              <a:prstGeom prst="rect">
                <a:avLst/>
              </a:prstGeom>
              <a:blipFill rotWithShape="1">
                <a:blip r:embed="rId2"/>
                <a:stretch>
                  <a:fillRect l="-1111" t="-2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98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Diskursmarker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de-DE" dirty="0" smtClean="0"/>
                  <a:t> Relation (DiscMar, Englisch)</a:t>
                </a:r>
                <a:endParaRPr lang="de-D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39</a:t>
            </a:fld>
            <a:endParaRPr lang="de-DE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" y="895350"/>
            <a:ext cx="7543800" cy="3048000"/>
            <a:chOff x="381000" y="895350"/>
            <a:chExt cx="6023907" cy="2428875"/>
          </a:xfrm>
        </p:grpSpPr>
        <p:sp>
          <p:nvSpPr>
            <p:cNvPr id="10" name="Rectangle 9"/>
            <p:cNvSpPr/>
            <p:nvPr/>
          </p:nvSpPr>
          <p:spPr>
            <a:xfrm>
              <a:off x="609600" y="2082588"/>
              <a:ext cx="5181600" cy="412961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" y="2486025"/>
              <a:ext cx="5181600" cy="381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2254" y="2867025"/>
              <a:ext cx="5188946" cy="23812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895350"/>
              <a:ext cx="6023907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04800" y="4095750"/>
            <a:ext cx="8382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dirty="0" smtClean="0"/>
              <a:t>Diese Anfrage und alle folgenden können online über Webservices (z.B. </a:t>
            </a:r>
            <a:r>
              <a:rPr lang="de-DE" sz="2000" dirty="0" smtClean="0">
                <a:hlinkClick r:id="rId4"/>
              </a:rPr>
              <a:t>http://sparql.org</a:t>
            </a:r>
            <a:r>
              <a:rPr lang="de-DE" sz="2000" dirty="0" smtClean="0"/>
              <a:t>) ausgeführt werden. Keine Datenbankinstallation notwendig.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076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mehrere Sprachen wurden Diskursmarkerinventorien entwickelt</a:t>
            </a:r>
          </a:p>
          <a:p>
            <a:pPr lvl="1"/>
            <a:r>
              <a:rPr lang="de-DE" dirty="0" smtClean="0"/>
              <a:t>unterstützen Diskursparsing &amp; dessen Anwendungen</a:t>
            </a:r>
          </a:p>
          <a:p>
            <a:pPr lvl="1"/>
            <a:r>
              <a:rPr lang="de-DE" dirty="0" smtClean="0"/>
              <a:t>bilden Diskursmarker auf Funktionen (Relationen) ab</a:t>
            </a:r>
          </a:p>
          <a:p>
            <a:r>
              <a:rPr lang="de-DE" dirty="0" smtClean="0"/>
              <a:t>Verschiedene Format, verschiedene Theorien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Unser Beitrag: Konsolidierung und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945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9600" y="1135182"/>
            <a:ext cx="6248400" cy="3587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3454014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38200" y="3160230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38201" y="2952750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Relation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 Deutsch</a:t>
                </a:r>
                <a:endParaRPr lang="de-D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38200" y="2446890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38200" y="2153106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38201" y="1945626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40</a:t>
            </a:fld>
            <a:endParaRPr lang="de-DE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45626"/>
            <a:ext cx="5943600" cy="10071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838200" y="2952750"/>
            <a:ext cx="5943600" cy="10071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477000" y="2571750"/>
            <a:ext cx="914400" cy="571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DimLex</a:t>
            </a:r>
          </a:p>
          <a:p>
            <a:pPr algn="ctr"/>
            <a:r>
              <a:rPr lang="de-DE" sz="1600" dirty="0" smtClean="0"/>
              <a:t>Deutsch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5010" y="1412226"/>
            <a:ext cx="6252990" cy="304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487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77000" y="1582062"/>
            <a:ext cx="914400" cy="571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DiscMar</a:t>
            </a:r>
          </a:p>
          <a:p>
            <a:pPr algn="ctr"/>
            <a:r>
              <a:rPr lang="de-DE" sz="1600" dirty="0" smtClean="0"/>
              <a:t>Englisch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7782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Granularität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DiscMar and DimLex haben nur wenige 1:1-Entsprechungen</a:t>
            </a:r>
          </a:p>
          <a:p>
            <a:pPr lvl="1"/>
            <a:r>
              <a:rPr lang="de-DE" dirty="0" smtClean="0"/>
              <a:t>DiscMar (englisch): </a:t>
            </a:r>
            <a:r>
              <a:rPr lang="de-DE" dirty="0" smtClean="0"/>
              <a:t>	</a:t>
            </a:r>
            <a:r>
              <a:rPr lang="de-DE" dirty="0" smtClean="0"/>
              <a:t>5 </a:t>
            </a:r>
            <a:r>
              <a:rPr lang="de-DE" dirty="0" smtClean="0"/>
              <a:t>Diskursrelationen</a:t>
            </a:r>
          </a:p>
          <a:p>
            <a:pPr lvl="1"/>
            <a:r>
              <a:rPr lang="de-DE" dirty="0" smtClean="0"/>
              <a:t>DimLex (deutsch): 	18 Diskursrelationen</a:t>
            </a:r>
          </a:p>
          <a:p>
            <a:pPr marL="696912" lvl="2" indent="0">
              <a:buNone/>
            </a:pPr>
            <a:r>
              <a:rPr lang="de-DE" dirty="0" smtClean="0"/>
              <a:t>=&gt; </a:t>
            </a:r>
            <a:r>
              <a:rPr lang="de-DE" dirty="0" smtClean="0"/>
              <a:t>Subsumptionsinferenz: Erweiterung auf Unterklassen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88120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Inferenz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 Deutsch</a:t>
                </a:r>
                <a:endParaRPr lang="de-D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42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33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Relation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Inferenz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/>
                  <a:t> Deutsch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481" t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43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1925" y="4462790"/>
            <a:ext cx="379950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mtClean="0"/>
              <a:t>alles andere bleibt gleich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32906" y="1200150"/>
            <a:ext cx="432714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Lade das Annotationsmodell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522840" y="2338715"/>
            <a:ext cx="378296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Durchsuche Oberklassen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12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Anfragen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über Theorien hinweg</a:t>
                </a:r>
              </a:p>
              <a:p>
                <a:pPr lvl="1"/>
                <a:r>
                  <a:rPr lang="de-DE" dirty="0" smtClean="0"/>
                  <a:t>Englisch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PDTB-Relation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 </m:t>
                    </m:r>
                  </m:oMath>
                </a14:m>
                <a:r>
                  <a:rPr lang="de-DE" dirty="0" smtClean="0"/>
                  <a:t>Konzept (OLiA)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↦</m:t>
                    </m:r>
                  </m:oMath>
                </a14:m>
                <a:r>
                  <a:rPr lang="de-DE" dirty="0" smtClean="0"/>
                  <a:t> RST-Relation</a:t>
                </a:r>
              </a:p>
              <a:p>
                <a:pPr lvl="2"/>
                <a:r>
                  <a:rPr lang="de-DE" dirty="0" smtClean="0"/>
                  <a:t>ganz analog</a:t>
                </a:r>
              </a:p>
              <a:p>
                <a:pPr lvl="3"/>
                <a:r>
                  <a:rPr lang="de-DE" dirty="0" smtClean="0"/>
                  <a:t>lade Annotationsmodelle für PDTB und RST</a:t>
                </a:r>
              </a:p>
              <a:p>
                <a:pPr lvl="3"/>
                <a:r>
                  <a:rPr lang="de-DE" dirty="0" smtClean="0"/>
                  <a:t>lade OLiA und dessen Verknüpfung</a:t>
                </a:r>
              </a:p>
              <a:p>
                <a:pPr lvl="3"/>
                <a:r>
                  <a:rPr lang="de-DE" dirty="0" smtClean="0"/>
                  <a:t>Inferenz / Suche: folge </a:t>
                </a:r>
                <a:r>
                  <a:rPr lang="de-DE" i="1" dirty="0" smtClean="0"/>
                  <a:t>rdfs:subClassOf</a:t>
                </a:r>
                <a:endParaRPr lang="de-DE" dirty="0" smtClean="0"/>
              </a:p>
              <a:p>
                <a:pPr lvl="2"/>
                <a:r>
                  <a:rPr lang="de-DE" dirty="0" smtClean="0"/>
                  <a:t>exportiere das Ergebnis als Tabelle</a:t>
                </a: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14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54237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Nutzung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Wozu brauchen wir multilingual verknüpfte Diskursmarker-Inventarien?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45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8246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Induktion von Diskursannotationen</a:t>
            </a:r>
            <a:br>
              <a:rPr lang="de-DE" dirty="0" smtClean="0"/>
            </a:br>
            <a:r>
              <a:rPr lang="de-DE" dirty="0" smtClean="0"/>
              <a:t>Auf Basis von Parallelkorpora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 ein </a:t>
            </a:r>
            <a:r>
              <a:rPr lang="de-DE" u="sng" dirty="0" smtClean="0"/>
              <a:t>mehrfach</a:t>
            </a:r>
            <a:r>
              <a:rPr lang="de-DE" dirty="0" smtClean="0"/>
              <a:t> übersetzter Text</a:t>
            </a:r>
          </a:p>
          <a:p>
            <a:pPr lvl="1"/>
            <a:r>
              <a:rPr lang="de-DE" dirty="0" smtClean="0"/>
              <a:t>Annotiere Quellsprachen nach (möglichen) Diskursmarkern und -relationen gemäß </a:t>
            </a:r>
            <a:r>
              <a:rPr lang="de-DE" i="1" dirty="0" smtClean="0"/>
              <a:t>einer</a:t>
            </a:r>
            <a:r>
              <a:rPr lang="de-DE" dirty="0" smtClean="0"/>
              <a:t> Theorie</a:t>
            </a:r>
          </a:p>
          <a:p>
            <a:pPr lvl="1"/>
            <a:r>
              <a:rPr lang="de-DE" i="1" dirty="0" smtClean="0"/>
              <a:t>Stimmen diese Annotationen überein</a:t>
            </a:r>
            <a:r>
              <a:rPr lang="de-DE" dirty="0" smtClean="0"/>
              <a:t>, ist das eine Annäherung für die Diskursannotation der Zielsprache</a:t>
            </a:r>
          </a:p>
          <a:p>
            <a:r>
              <a:rPr lang="de-DE" dirty="0" smtClean="0"/>
              <a:t>Sofern es übersetzte Texte gibt, ist das für jede beliebige Sprache möglich</a:t>
            </a:r>
          </a:p>
          <a:p>
            <a:pPr lvl="1"/>
            <a:r>
              <a:rPr lang="de-DE" dirty="0" smtClean="0"/>
              <a:t>Bayrisch?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81811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Sturmibibl (1998)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5715000" cy="762000"/>
          </a:xfrm>
        </p:spPr>
        <p:txBody>
          <a:bodyPr/>
          <a:lstStyle/>
          <a:p>
            <a:r>
              <a:rPr lang="de-DE" dirty="0" smtClean="0"/>
              <a:t>vollständige Bibelübersetzung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3706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bar.wikipedia.org/wiki/Sturmibibl</a:t>
            </a:r>
            <a:endParaRPr lang="de-DE" sz="16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304800" y="1612106"/>
            <a:ext cx="41148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de-DE" sz="2400" dirty="0" smtClean="0"/>
              <a:t>800.000 Tokens</a:t>
            </a:r>
          </a:p>
          <a:p>
            <a:pPr lvl="1"/>
            <a:r>
              <a:rPr lang="de-DE" sz="2400" dirty="0" smtClean="0"/>
              <a:t>“Bayrische Buchsprache”</a:t>
            </a:r>
          </a:p>
          <a:p>
            <a:pPr lvl="2"/>
            <a:r>
              <a:rPr lang="de-DE" sz="2000" dirty="0" smtClean="0"/>
              <a:t>kann lautlich auf Einzeldialekte abgebildet werden</a:t>
            </a:r>
          </a:p>
          <a:p>
            <a:pPr lvl="2"/>
            <a:r>
              <a:rPr lang="de-DE" sz="2000" dirty="0" smtClean="0"/>
              <a:t>wird jenseits dieser Bibel nicht verwendet</a:t>
            </a:r>
          </a:p>
          <a:p>
            <a:pPr lvl="2"/>
            <a:r>
              <a:rPr lang="de-DE" sz="2000" dirty="0" smtClean="0"/>
              <a:t>reflektiert zumindest den Idiolekt des Übersetzers</a:t>
            </a:r>
            <a:endParaRPr lang="de-DE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09750"/>
            <a:ext cx="4476750" cy="2947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75919" y="4757556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bibeltext.com/bairisch/leviticus/8.htm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4130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Sturmibibl (1998)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5715000" cy="762000"/>
          </a:xfrm>
        </p:spPr>
        <p:txBody>
          <a:bodyPr/>
          <a:lstStyle/>
          <a:p>
            <a:r>
              <a:rPr lang="de-DE" dirty="0" smtClean="0"/>
              <a:t>vollständige Bibelübersetzung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3706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bar.wikipedia.org/wiki/Sturmibibl</a:t>
            </a:r>
            <a:endParaRPr lang="de-DE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09750"/>
            <a:ext cx="4476750" cy="2947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304800" y="1612106"/>
            <a:ext cx="41148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de-DE" sz="2400" dirty="0" smtClean="0"/>
              <a:t>800.000 Tokens</a:t>
            </a:r>
          </a:p>
          <a:p>
            <a:pPr lvl="1"/>
            <a:r>
              <a:rPr lang="de-DE" sz="2400" dirty="0" smtClean="0"/>
              <a:t>“Bayrische Buchsprache”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75919" y="4757556"/>
            <a:ext cx="318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bibeltext.com/bairisch/leviticus/8.htm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7200" y="249555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enthalten in den ACoLi Corpora</a:t>
            </a:r>
          </a:p>
          <a:p>
            <a:pPr marL="344487" lvl="1" indent="0">
              <a:buNone/>
            </a:pPr>
            <a:r>
              <a:rPr lang="de-DE" sz="2000" dirty="0">
                <a:hlinkClick r:id="rId5"/>
              </a:rPr>
              <a:t>https://</a:t>
            </a:r>
            <a:r>
              <a:rPr lang="de-DE" sz="2000" dirty="0" smtClean="0">
                <a:hlinkClick r:id="rId5"/>
              </a:rPr>
              <a:t>github.com/acoli-repo/acoli-corpora/tree/master/biblical</a:t>
            </a:r>
            <a:r>
              <a:rPr lang="de-DE" sz="2000" dirty="0" smtClean="0"/>
              <a:t> </a:t>
            </a:r>
          </a:p>
          <a:p>
            <a:pPr marL="344487" lvl="1" indent="0">
              <a:buNone/>
            </a:pPr>
            <a:r>
              <a:rPr lang="de-DE" sz="2400" dirty="0" smtClean="0"/>
              <a:t>aligniert mit &gt;100 Sprachen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562573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Picture 117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8082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 smtClean="0"/>
              <a:t>ab</a:t>
            </a:r>
            <a:r>
              <a:rPr lang="en-US" i="1" spc="-1" dirty="0" smtClean="0"/>
              <a:t> </a:t>
            </a:r>
            <a:r>
              <a:rPr lang="en-US" spc="-1" dirty="0" smtClean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3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Ziele: Konsolidierung und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Sprachen hinweg</a:t>
            </a:r>
          </a:p>
          <a:p>
            <a:pPr lvl="1"/>
            <a:r>
              <a:rPr lang="de-DE" dirty="0" smtClean="0"/>
              <a:t>Querbezüge zwischen Inventorien</a:t>
            </a:r>
          </a:p>
          <a:p>
            <a:r>
              <a:rPr lang="de-DE" dirty="0" smtClean="0"/>
              <a:t>über Theorien hinweg</a:t>
            </a:r>
          </a:p>
          <a:p>
            <a:pPr lvl="1"/>
            <a:r>
              <a:rPr lang="de-DE" dirty="0" smtClean="0"/>
              <a:t>RST, PDTB, SDRT, CCR</a:t>
            </a:r>
            <a:r>
              <a:rPr lang="de-DE" dirty="0"/>
              <a:t>, </a:t>
            </a:r>
            <a:r>
              <a:rPr lang="de-DE" dirty="0" smtClean="0"/>
              <a:t>ISO SemAF, PDGB, ...</a:t>
            </a:r>
          </a:p>
          <a:p>
            <a:r>
              <a:rPr lang="de-DE" dirty="0" smtClean="0"/>
              <a:t>über Formate hinweg</a:t>
            </a:r>
          </a:p>
          <a:p>
            <a:pPr lvl="1"/>
            <a:r>
              <a:rPr lang="de-DE" dirty="0" smtClean="0"/>
              <a:t>Tabellen-, XML- und Sonderformate</a:t>
            </a:r>
          </a:p>
          <a:p>
            <a:r>
              <a:rPr lang="de-DE" dirty="0" smtClean="0"/>
              <a:t>mit maschinenlesbarer Semantik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72202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Picture 121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414720" y="1741763"/>
            <a:ext cx="8211129" cy="19073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124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 flipV="1">
            <a:off x="414720" y="4228690"/>
            <a:ext cx="4810425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 flipV="1">
            <a:off x="1033208" y="3648755"/>
            <a:ext cx="708290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533400" y="3350274"/>
            <a:ext cx="4267200" cy="9999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130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414720" y="1907645"/>
            <a:ext cx="8211129" cy="174143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4" name="Picture 13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 flipV="1">
            <a:off x="663552" y="4726336"/>
            <a:ext cx="4561593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33400" y="3350274"/>
            <a:ext cx="4267200" cy="137606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9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172" y="205067"/>
            <a:ext cx="8228110" cy="857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0" name="Picture 139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414720" y="2156469"/>
            <a:ext cx="8211129" cy="14926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" name="Picture 142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585"/>
            <a:ext cx="4240267" cy="160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CustomShape 5"/>
          <p:cNvSpPr/>
          <p:nvPr/>
        </p:nvSpPr>
        <p:spPr>
          <a:xfrm flipV="1">
            <a:off x="1012962" y="472698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6"/>
          <p:cNvSpPr/>
          <p:nvPr/>
        </p:nvSpPr>
        <p:spPr>
          <a:xfrm flipV="1">
            <a:off x="1244160" y="3648755"/>
            <a:ext cx="497337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tangle 13"/>
          <p:cNvSpPr/>
          <p:nvPr/>
        </p:nvSpPr>
        <p:spPr>
          <a:xfrm>
            <a:off x="533400" y="3350273"/>
            <a:ext cx="4267200" cy="1658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Picture 14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15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414720" y="2405292"/>
            <a:ext cx="8211129" cy="12437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Picture 15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5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7"/>
          <p:cNvSpPr/>
          <p:nvPr/>
        </p:nvSpPr>
        <p:spPr>
          <a:xfrm flipV="1">
            <a:off x="1377393" y="3649082"/>
            <a:ext cx="331449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7" name="Picture 156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9"/>
          <p:cNvSpPr/>
          <p:nvPr/>
        </p:nvSpPr>
        <p:spPr>
          <a:xfrm flipV="1">
            <a:off x="5311028" y="4073257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Rectangle 1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164"/>
          <p:cNvPicPr/>
          <p:nvPr/>
        </p:nvPicPr>
        <p:blipFill>
          <a:blip r:embed="rId2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3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414720" y="2571174"/>
            <a:ext cx="8211129" cy="107790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Picture 168"/>
          <p:cNvPicPr/>
          <p:nvPr/>
        </p:nvPicPr>
        <p:blipFill>
          <a:blip r:embed="rId2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7"/>
          <p:cNvSpPr/>
          <p:nvPr/>
        </p:nvSpPr>
        <p:spPr>
          <a:xfrm flipV="1">
            <a:off x="1510626" y="3649082"/>
            <a:ext cx="230872" cy="66320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73" name="CustomShape 8"/>
          <p:cNvSpPr/>
          <p:nvPr/>
        </p:nvSpPr>
        <p:spPr>
          <a:xfrm flipV="1">
            <a:off x="5408994" y="3681409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9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0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Rectangle 21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178"/>
          <p:cNvPicPr/>
          <p:nvPr/>
        </p:nvPicPr>
        <p:blipFill>
          <a:blip r:embed="rId2"/>
          <a:srcRect r="35717" b="85181"/>
          <a:stretch/>
        </p:blipFill>
        <p:spPr>
          <a:xfrm>
            <a:off x="497664" y="1057336"/>
            <a:ext cx="7817635" cy="434951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81"/>
          <p:cNvPicPr/>
          <p:nvPr/>
        </p:nvPicPr>
        <p:blipFill>
          <a:blip r:embed="rId4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83" name="CustomShape 5"/>
          <p:cNvSpPr/>
          <p:nvPr/>
        </p:nvSpPr>
        <p:spPr>
          <a:xfrm>
            <a:off x="414720" y="2819998"/>
            <a:ext cx="8211129" cy="82908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4" name="Picture 183"/>
          <p:cNvPicPr/>
          <p:nvPr/>
        </p:nvPicPr>
        <p:blipFill>
          <a:blip r:embed="rId3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 flipV="1">
            <a:off x="1012962" y="4727316"/>
            <a:ext cx="695881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Picture 185"/>
          <p:cNvPicPr/>
          <p:nvPr/>
        </p:nvPicPr>
        <p:blipFill>
          <a:blip r:embed="rId3"/>
          <a:srcRect l="64449" t="61105" r="644" b="1066"/>
          <a:stretch/>
        </p:blipFill>
        <p:spPr>
          <a:xfrm>
            <a:off x="4858429" y="3448260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 flipV="1">
            <a:off x="5441649" y="4073257"/>
            <a:ext cx="532605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8"/>
          <p:cNvSpPr/>
          <p:nvPr/>
        </p:nvSpPr>
        <p:spPr>
          <a:xfrm flipV="1">
            <a:off x="5213063" y="4268527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Rectangle 17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6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457172" y="1203299"/>
            <a:ext cx="8228110" cy="2981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" name="Picture 192"/>
          <p:cNvPicPr/>
          <p:nvPr/>
        </p:nvPicPr>
        <p:blipFill>
          <a:blip r:embed="rId2"/>
          <a:srcRect r="35487"/>
          <a:stretch/>
        </p:blipFill>
        <p:spPr>
          <a:xfrm>
            <a:off x="486888" y="1045580"/>
            <a:ext cx="7836902" cy="2850366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0" y="2322351"/>
            <a:ext cx="8211129" cy="140967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5" name="Picture 194"/>
          <p:cNvPicPr/>
          <p:nvPr/>
        </p:nvPicPr>
        <p:blipFill>
          <a:blip r:embed="rId3"/>
          <a:srcRect r="35733"/>
          <a:stretch/>
        </p:blipFill>
        <p:spPr>
          <a:xfrm>
            <a:off x="525421" y="1080847"/>
            <a:ext cx="7735997" cy="2808242"/>
          </a:xfrm>
          <a:prstGeom prst="rect">
            <a:avLst/>
          </a:prstGeom>
          <a:ln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414720" y="3003513"/>
            <a:ext cx="8211129" cy="580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196"/>
          <p:cNvPicPr/>
          <p:nvPr/>
        </p:nvPicPr>
        <p:blipFill>
          <a:blip r:embed="rId2"/>
          <a:srcRect l="64449" r="644" b="43563"/>
          <a:stretch/>
        </p:blipFill>
        <p:spPr>
          <a:xfrm>
            <a:off x="486888" y="3400911"/>
            <a:ext cx="4240267" cy="1607882"/>
          </a:xfrm>
          <a:prstGeom prst="rect">
            <a:avLst/>
          </a:prstGeom>
          <a:ln>
            <a:noFill/>
          </a:ln>
        </p:spPr>
      </p:pic>
      <p:pic>
        <p:nvPicPr>
          <p:cNvPr id="198" name="Picture 197"/>
          <p:cNvPicPr/>
          <p:nvPr/>
        </p:nvPicPr>
        <p:blipFill>
          <a:blip r:embed="rId2"/>
          <a:srcRect l="64449" t="61105" r="644" b="1066"/>
          <a:stretch/>
        </p:blipFill>
        <p:spPr>
          <a:xfrm>
            <a:off x="4858429" y="3448586"/>
            <a:ext cx="4240267" cy="1077581"/>
          </a:xfrm>
          <a:prstGeom prst="rect">
            <a:avLst/>
          </a:prstGeom>
          <a:ln>
            <a:noFill/>
          </a:ln>
        </p:spPr>
      </p:pic>
      <p:sp>
        <p:nvSpPr>
          <p:cNvPr id="199" name="CustomShape 6"/>
          <p:cNvSpPr/>
          <p:nvPr/>
        </p:nvSpPr>
        <p:spPr>
          <a:xfrm flipV="1">
            <a:off x="5640192" y="4073583"/>
            <a:ext cx="334062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7"/>
          <p:cNvSpPr/>
          <p:nvPr/>
        </p:nvSpPr>
        <p:spPr>
          <a:xfrm flipV="1">
            <a:off x="5213063" y="4268854"/>
            <a:ext cx="2583346" cy="16555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Rectangle 16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i="1" spc="-1" dirty="0"/>
              <a:t>Aft </a:t>
            </a:r>
            <a:r>
              <a:rPr lang="en-US" i="1" spc="-1" dirty="0" err="1"/>
              <a:t>naam</a:t>
            </a:r>
            <a:r>
              <a:rPr lang="en-US" i="1" spc="-1" dirty="0"/>
              <a:t> s </a:t>
            </a:r>
            <a:r>
              <a:rPr lang="en-US" i="1" spc="-1" dirty="0" err="1"/>
              <a:t>ien</a:t>
            </a:r>
            <a:r>
              <a:rPr lang="en-US" i="1" spc="-1" dirty="0"/>
              <a:t> </a:t>
            </a:r>
            <a:r>
              <a:rPr lang="en-US" i="1" spc="-1" dirty="0" err="1"/>
              <a:t>dyr</a:t>
            </a:r>
            <a:r>
              <a:rPr lang="en-US" i="1" spc="-1" dirty="0"/>
              <a:t> </a:t>
            </a:r>
            <a:r>
              <a:rPr lang="en-US" i="1" spc="-1" dirty="0" err="1"/>
              <a:t>Mosen</a:t>
            </a:r>
            <a:r>
              <a:rPr lang="en-US" i="1" spc="-1" dirty="0"/>
              <a:t> wider </a:t>
            </a:r>
            <a:r>
              <a:rPr lang="en-US" i="1" spc="-1" dirty="0" err="1"/>
              <a:t>ab</a:t>
            </a:r>
            <a:r>
              <a:rPr lang="en-US" i="1" spc="-1" dirty="0"/>
              <a:t> </a:t>
            </a:r>
            <a:r>
              <a:rPr lang="en-US" spc="-1" dirty="0"/>
              <a:t>(LEV.8.28)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7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762" y="1045552"/>
            <a:ext cx="9103995" cy="3963670"/>
            <a:chOff x="-4762" y="1045552"/>
            <a:chExt cx="9103995" cy="396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75" y="1117710"/>
              <a:ext cx="5379203" cy="14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92" y="1045552"/>
              <a:ext cx="7836916" cy="2850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8211184" y="0"/>
                  </a:moveTo>
                  <a:lnTo>
                    <a:pt x="0" y="0"/>
                  </a:lnTo>
                  <a:lnTo>
                    <a:pt x="0" y="1409699"/>
                  </a:lnTo>
                  <a:lnTo>
                    <a:pt x="8211184" y="1409699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0" y="1409699"/>
                  </a:moveTo>
                  <a:lnTo>
                    <a:pt x="8211184" y="1409699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14096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24" y="1080858"/>
              <a:ext cx="7735951" cy="280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8211184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8211184" y="580263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0" y="580263"/>
                  </a:moveTo>
                  <a:lnTo>
                    <a:pt x="8211184" y="580263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5802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892" y="3400971"/>
              <a:ext cx="4240276" cy="16078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8384" y="3448583"/>
              <a:ext cx="4240276" cy="107758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334060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334060" y="165557"/>
                  </a:lnTo>
                  <a:lnTo>
                    <a:pt x="334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0" y="165557"/>
                  </a:moveTo>
                  <a:lnTo>
                    <a:pt x="334060" y="165557"/>
                  </a:lnTo>
                  <a:lnTo>
                    <a:pt x="334060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2583306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2583306" y="165557"/>
                  </a:lnTo>
                  <a:lnTo>
                    <a:pt x="258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0" y="165557"/>
                  </a:moveTo>
                  <a:lnTo>
                    <a:pt x="2583306" y="165557"/>
                  </a:lnTo>
                  <a:lnTo>
                    <a:pt x="2583306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7909052" y="0"/>
                  </a:moveTo>
                  <a:lnTo>
                    <a:pt x="0" y="0"/>
                  </a:lnTo>
                  <a:lnTo>
                    <a:pt x="0" y="1741424"/>
                  </a:lnTo>
                  <a:lnTo>
                    <a:pt x="7909052" y="1741424"/>
                  </a:lnTo>
                  <a:lnTo>
                    <a:pt x="790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0" y="1741424"/>
                  </a:moveTo>
                  <a:lnTo>
                    <a:pt x="7909052" y="1741424"/>
                  </a:lnTo>
                  <a:lnTo>
                    <a:pt x="7909052" y="0"/>
                  </a:lnTo>
                  <a:lnTo>
                    <a:pt x="0" y="0"/>
                  </a:lnTo>
                  <a:lnTo>
                    <a:pt x="0" y="17414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CustomShape 10"/>
          <p:cNvSpPr/>
          <p:nvPr/>
        </p:nvSpPr>
        <p:spPr>
          <a:xfrm flipV="1">
            <a:off x="4953000" y="4268524"/>
            <a:ext cx="4145696" cy="7402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Rectangle 27"/>
          <p:cNvSpPr/>
          <p:nvPr/>
        </p:nvSpPr>
        <p:spPr>
          <a:xfrm>
            <a:off x="4953000" y="3350274"/>
            <a:ext cx="4145696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25424" y="1454150"/>
            <a:ext cx="8008976" cy="1422400"/>
          </a:xfrm>
        </p:spPr>
        <p:txBody>
          <a:bodyPr/>
          <a:lstStyle/>
          <a:p>
            <a:r>
              <a:rPr lang="de-DE" sz="2800" dirty="0" smtClean="0"/>
              <a:t>(Annotationen der) Übersetzungen ergeben eine Gewichtung von möglichen Diskursfunktionen</a:t>
            </a:r>
          </a:p>
          <a:p>
            <a:pPr marL="344487" lvl="1" indent="0">
              <a:buNone/>
            </a:pPr>
            <a:r>
              <a:rPr lang="en-US" sz="1200" dirty="0" err="1"/>
              <a:t>Chiarcos</a:t>
            </a:r>
            <a:r>
              <a:rPr lang="en-US" sz="1200" dirty="0"/>
              <a:t> (2010), Towards robust multi-tool tagging. An OWL/DL-based approach, Proc. ACL-2010, Uppsala</a:t>
            </a:r>
            <a:endParaRPr lang="de-DE" sz="2000" dirty="0" smtClean="0"/>
          </a:p>
          <a:p>
            <a:pPr lvl="1"/>
            <a:r>
              <a:rPr lang="de-DE" sz="2400" dirty="0" smtClean="0"/>
              <a:t>Baseline: Häufigste Klasse</a:t>
            </a:r>
          </a:p>
          <a:p>
            <a:pPr lvl="1"/>
            <a:endParaRPr lang="de-DE" sz="2400" dirty="0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762000" y="4077619"/>
            <a:ext cx="7072688" cy="1705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object 3"/>
          <p:cNvGrpSpPr/>
          <p:nvPr/>
        </p:nvGrpSpPr>
        <p:grpSpPr>
          <a:xfrm>
            <a:off x="0" y="1045552"/>
            <a:ext cx="8625902" cy="3963239"/>
            <a:chOff x="0" y="1045552"/>
            <a:chExt cx="8625902" cy="3963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75" y="1117710"/>
              <a:ext cx="5379203" cy="14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92" y="1045552"/>
              <a:ext cx="7836916" cy="28503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8211184" y="0"/>
                  </a:moveTo>
                  <a:lnTo>
                    <a:pt x="0" y="0"/>
                  </a:lnTo>
                  <a:lnTo>
                    <a:pt x="0" y="1409699"/>
                  </a:lnTo>
                  <a:lnTo>
                    <a:pt x="8211184" y="1409699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322322"/>
              <a:ext cx="8211184" cy="1409700"/>
            </a:xfrm>
            <a:custGeom>
              <a:avLst/>
              <a:gdLst/>
              <a:ahLst/>
              <a:cxnLst/>
              <a:rect l="l" t="t" r="r" b="b"/>
              <a:pathLst>
                <a:path w="8211184" h="1409700">
                  <a:moveTo>
                    <a:pt x="0" y="1409699"/>
                  </a:moveTo>
                  <a:lnTo>
                    <a:pt x="8211184" y="1409699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140969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24" y="1080858"/>
              <a:ext cx="7735951" cy="280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8211184" y="0"/>
                  </a:moveTo>
                  <a:lnTo>
                    <a:pt x="0" y="0"/>
                  </a:lnTo>
                  <a:lnTo>
                    <a:pt x="0" y="580263"/>
                  </a:lnTo>
                  <a:lnTo>
                    <a:pt x="8211184" y="580263"/>
                  </a:lnTo>
                  <a:lnTo>
                    <a:pt x="8211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718" y="3003550"/>
              <a:ext cx="8211184" cy="580390"/>
            </a:xfrm>
            <a:custGeom>
              <a:avLst/>
              <a:gdLst/>
              <a:ahLst/>
              <a:cxnLst/>
              <a:rect l="l" t="t" r="r" b="b"/>
              <a:pathLst>
                <a:path w="8211184" h="580389">
                  <a:moveTo>
                    <a:pt x="0" y="580263"/>
                  </a:moveTo>
                  <a:lnTo>
                    <a:pt x="8211184" y="580263"/>
                  </a:lnTo>
                  <a:lnTo>
                    <a:pt x="8211184" y="0"/>
                  </a:lnTo>
                  <a:lnTo>
                    <a:pt x="0" y="0"/>
                  </a:lnTo>
                  <a:lnTo>
                    <a:pt x="0" y="5802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892" y="3400971"/>
              <a:ext cx="4240276" cy="1607820"/>
            </a:xfrm>
            <a:prstGeom prst="rect">
              <a:avLst/>
            </a:prstGeom>
            <a:noFill/>
          </p:spPr>
        </p:pic>
        <p:sp>
          <p:nvSpPr>
            <p:cNvPr id="13" name="object 13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334060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334060" y="165557"/>
                  </a:lnTo>
                  <a:lnTo>
                    <a:pt x="334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40196" y="4073575"/>
              <a:ext cx="334645" cy="165735"/>
            </a:xfrm>
            <a:custGeom>
              <a:avLst/>
              <a:gdLst/>
              <a:ahLst/>
              <a:cxnLst/>
              <a:rect l="l" t="t" r="r" b="b"/>
              <a:pathLst>
                <a:path w="334645" h="165735">
                  <a:moveTo>
                    <a:pt x="0" y="165557"/>
                  </a:moveTo>
                  <a:lnTo>
                    <a:pt x="334060" y="165557"/>
                  </a:lnTo>
                  <a:lnTo>
                    <a:pt x="334060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2583306" y="0"/>
                  </a:moveTo>
                  <a:lnTo>
                    <a:pt x="0" y="0"/>
                  </a:lnTo>
                  <a:lnTo>
                    <a:pt x="0" y="165557"/>
                  </a:lnTo>
                  <a:lnTo>
                    <a:pt x="2583306" y="165557"/>
                  </a:lnTo>
                  <a:lnTo>
                    <a:pt x="258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3096" y="4268850"/>
              <a:ext cx="2583815" cy="165735"/>
            </a:xfrm>
            <a:custGeom>
              <a:avLst/>
              <a:gdLst/>
              <a:ahLst/>
              <a:cxnLst/>
              <a:rect l="l" t="t" r="r" b="b"/>
              <a:pathLst>
                <a:path w="2583815" h="165735">
                  <a:moveTo>
                    <a:pt x="0" y="165557"/>
                  </a:moveTo>
                  <a:lnTo>
                    <a:pt x="2583306" y="165557"/>
                  </a:lnTo>
                  <a:lnTo>
                    <a:pt x="2583306" y="0"/>
                  </a:lnTo>
                  <a:lnTo>
                    <a:pt x="0" y="0"/>
                  </a:lnTo>
                  <a:lnTo>
                    <a:pt x="0" y="16555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7909052" y="0"/>
                  </a:moveTo>
                  <a:lnTo>
                    <a:pt x="0" y="0"/>
                  </a:lnTo>
                  <a:lnTo>
                    <a:pt x="0" y="1741424"/>
                  </a:lnTo>
                  <a:lnTo>
                    <a:pt x="7909052" y="1741424"/>
                  </a:lnTo>
                  <a:lnTo>
                    <a:pt x="7909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718" y="1409954"/>
              <a:ext cx="7909559" cy="1741805"/>
            </a:xfrm>
            <a:custGeom>
              <a:avLst/>
              <a:gdLst/>
              <a:ahLst/>
              <a:cxnLst/>
              <a:rect l="l" t="t" r="r" b="b"/>
              <a:pathLst>
                <a:path w="7909559" h="1741805">
                  <a:moveTo>
                    <a:pt x="0" y="1741424"/>
                  </a:moveTo>
                  <a:lnTo>
                    <a:pt x="7909052" y="1741424"/>
                  </a:lnTo>
                  <a:lnTo>
                    <a:pt x="7909052" y="0"/>
                  </a:lnTo>
                  <a:lnTo>
                    <a:pt x="0" y="0"/>
                  </a:lnTo>
                  <a:lnTo>
                    <a:pt x="0" y="17414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3400" y="3350273"/>
            <a:ext cx="4267200" cy="16585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>
          <a:xfrm>
            <a:off x="457200" y="195266"/>
            <a:ext cx="8229600" cy="854869"/>
          </a:xfrm>
        </p:spPr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177291" y="328535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vorausgesagt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2810" y="3280686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nicht vorausgesagt</a:t>
            </a:r>
            <a:endParaRPr lang="de-DE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45734" y="3590151"/>
            <a:ext cx="397866" cy="1343799"/>
            <a:chOff x="5533655" y="3590151"/>
            <a:chExt cx="397866" cy="1419999"/>
          </a:xfrm>
        </p:grpSpPr>
        <p:sp>
          <p:nvSpPr>
            <p:cNvPr id="26" name="TextBox 25"/>
            <p:cNvSpPr txBox="1"/>
            <p:nvPr/>
          </p:nvSpPr>
          <p:spPr>
            <a:xfrm>
              <a:off x="5599182" y="35901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97775" y="38187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2</a:t>
              </a:r>
              <a:endParaRPr lang="de-DE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97775" y="40473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5</a:t>
              </a:r>
              <a:endParaRPr lang="de-DE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97775" y="42759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7775" y="4504551"/>
              <a:ext cx="269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1</a:t>
              </a:r>
              <a:endParaRPr lang="de-DE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3655" y="473315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n/a</a:t>
              </a:r>
              <a:endParaRPr lang="de-DE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41134" y="3590151"/>
            <a:ext cx="397866" cy="1343799"/>
            <a:chOff x="5533655" y="3590151"/>
            <a:chExt cx="397866" cy="1419999"/>
          </a:xfrm>
        </p:grpSpPr>
        <p:sp>
          <p:nvSpPr>
            <p:cNvPr id="38" name="TextBox 37"/>
            <p:cNvSpPr txBox="1"/>
            <p:nvPr/>
          </p:nvSpPr>
          <p:spPr>
            <a:xfrm>
              <a:off x="5599182" y="35901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4</a:t>
              </a:r>
              <a:endParaRPr lang="de-DE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97774" y="38187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3</a:t>
              </a:r>
              <a:endParaRPr lang="de-DE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97774" y="40473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0</a:t>
              </a:r>
              <a:endParaRPr lang="de-DE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7774" y="42759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4</a:t>
              </a:r>
              <a:endParaRPr lang="de-DE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7775" y="4504551"/>
              <a:ext cx="269626" cy="292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4</a:t>
              </a:r>
              <a:endParaRPr lang="de-DE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33655" y="473315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n/a</a:t>
              </a:r>
              <a:endParaRPr lang="de-DE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56902" y="3028950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/>
              <a:t>durch Übersetzungen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6440" y="4068619"/>
            <a:ext cx="7309264" cy="1705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4778568" y="4077619"/>
            <a:ext cx="45719" cy="161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Content Placeholder 29"/>
          <p:cNvSpPr>
            <a:spLocks noGrp="1"/>
          </p:cNvSpPr>
          <p:nvPr>
            <p:ph idx="1"/>
          </p:nvPr>
        </p:nvSpPr>
        <p:spPr>
          <a:xfrm>
            <a:off x="525424" y="1454150"/>
            <a:ext cx="8008976" cy="1422400"/>
          </a:xfrm>
        </p:spPr>
        <p:txBody>
          <a:bodyPr/>
          <a:lstStyle/>
          <a:p>
            <a:r>
              <a:rPr lang="de-DE" sz="2800" dirty="0" smtClean="0"/>
              <a:t>(Annotationen der) Übersetzungen ergeben eine Gewichtung von möglichen Diskursfunktionen</a:t>
            </a:r>
          </a:p>
          <a:p>
            <a:pPr marL="344487" lvl="1" indent="0">
              <a:buNone/>
            </a:pPr>
            <a:r>
              <a:rPr lang="en-US" sz="1200" dirty="0" err="1"/>
              <a:t>Chiarcos</a:t>
            </a:r>
            <a:r>
              <a:rPr lang="en-US" sz="1200" dirty="0"/>
              <a:t> (2010), Towards robust multi-tool tagging. An OWL/DL-based approach, Proc. ACL-2010, Uppsala</a:t>
            </a:r>
            <a:endParaRPr lang="de-DE" sz="2000" dirty="0" smtClean="0"/>
          </a:p>
          <a:p>
            <a:pPr lvl="1"/>
            <a:r>
              <a:rPr lang="de-DE" sz="2400" dirty="0" smtClean="0"/>
              <a:t>Baseline: Häufigste Klasse</a:t>
            </a:r>
          </a:p>
          <a:p>
            <a:pPr lvl="1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16316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/>
          <a:stretch/>
        </p:blipFill>
        <p:spPr bwMode="auto">
          <a:xfrm>
            <a:off x="609600" y="1309905"/>
            <a:ext cx="4837709" cy="36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Korpus</a:t>
            </a:r>
            <a:r>
              <a:rPr lang="en-US" spc="-1" dirty="0" smtClean="0"/>
              <a:t> </a:t>
            </a:r>
            <a:r>
              <a:rPr lang="en-US" spc="-1" dirty="0" err="1" smtClean="0"/>
              <a:t>im</a:t>
            </a:r>
            <a:r>
              <a:rPr lang="en-US" spc="-1" dirty="0" smtClean="0"/>
              <a:t> </a:t>
            </a:r>
            <a:r>
              <a:rPr lang="en-US" spc="-1" dirty="0" err="1" smtClean="0"/>
              <a:t>CoNLL</a:t>
            </a:r>
            <a:r>
              <a:rPr lang="en-US" spc="-1" dirty="0" smtClean="0"/>
              <a:t>-Format</a:t>
            </a:r>
            <a:endParaRPr lang="de-DE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/>
          </p:nvPr>
        </p:nvSpPr>
        <p:spPr>
          <a:xfrm>
            <a:off x="5638799" y="1203299"/>
            <a:ext cx="3352801" cy="377908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mögliche Grundlage weiterer Studien</a:t>
            </a:r>
          </a:p>
          <a:p>
            <a:pPr lvl="1"/>
            <a:r>
              <a:rPr lang="de-DE" dirty="0" smtClean="0"/>
              <a:t>Trainingsdaten für maschinelles Lernen</a:t>
            </a:r>
          </a:p>
          <a:p>
            <a:pPr lvl="1"/>
            <a:r>
              <a:rPr lang="de-DE" dirty="0" smtClean="0"/>
              <a:t>Einspeisung in Korpusmanage-mentsystem und Suche</a:t>
            </a:r>
          </a:p>
        </p:txBody>
      </p:sp>
    </p:spTree>
    <p:extLst>
      <p:ext uri="{BB962C8B-B14F-4D97-AF65-F5344CB8AC3E}">
        <p14:creationId xmlns:p14="http://schemas.microsoft.com/office/powerpoint/2010/main" val="30601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130" y="2647950"/>
            <a:ext cx="54832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http://purl.org/olia/discourse/olia_discourse.owl#Result</a:t>
            </a:r>
          </a:p>
        </p:txBody>
      </p:sp>
    </p:spTree>
    <p:extLst>
      <p:ext uri="{BB962C8B-B14F-4D97-AF65-F5344CB8AC3E}">
        <p14:creationId xmlns:p14="http://schemas.microsoft.com/office/powerpoint/2010/main" val="3514692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4750"/>
            <a:ext cx="8229600" cy="1066800"/>
          </a:xfrm>
        </p:spPr>
        <p:txBody>
          <a:bodyPr/>
          <a:lstStyle/>
          <a:p>
            <a:r>
              <a:rPr lang="de-DE" sz="2000" i="1" dirty="0" smtClean="0"/>
              <a:t>confidence</a:t>
            </a:r>
            <a:r>
              <a:rPr lang="de-DE" sz="2000" dirty="0" smtClean="0"/>
              <a:t>: Textvorkommen, für die eine Deutung als Diskursmarker vorausgesagt wurde</a:t>
            </a:r>
          </a:p>
          <a:p>
            <a:r>
              <a:rPr lang="de-DE" sz="2000" i="1" dirty="0" smtClean="0"/>
              <a:t>rels</a:t>
            </a:r>
            <a:r>
              <a:rPr lang="de-DE" sz="2000" dirty="0" smtClean="0"/>
              <a:t>: vorausgesagte Relation(en) (Wahrscheinlichkeit nach einfacher Mehrheit, nicht weiter disambiguiert)</a:t>
            </a:r>
            <a:endParaRPr lang="de-DE" sz="2000" i="1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64"/>
          <a:stretch/>
        </p:blipFill>
        <p:spPr bwMode="auto">
          <a:xfrm>
            <a:off x="609600" y="1276350"/>
            <a:ext cx="7842358" cy="24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54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82"/>
          <a:stretch/>
        </p:blipFill>
        <p:spPr bwMode="auto">
          <a:xfrm>
            <a:off x="609600" y="1276350"/>
            <a:ext cx="7842358" cy="12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3"/>
          <p:cNvPicPr/>
          <p:nvPr/>
        </p:nvPicPr>
        <p:blipFill rotWithShape="1">
          <a:blip r:embed="rId3" cstate="print"/>
          <a:srcRect b="52607"/>
          <a:stretch/>
        </p:blipFill>
        <p:spPr>
          <a:xfrm>
            <a:off x="1011609" y="3181350"/>
            <a:ext cx="7467600" cy="1828800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990600" y="4981090"/>
            <a:ext cx="775843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https://lexhelfer.bwb.badw.de/index.php?limit=&amp;Bogen=087&amp;Frage=8&amp;onlySnippets=1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60" y="2581930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Bayerisches Wörterbuch: </a:t>
            </a:r>
            <a:r>
              <a:rPr lang="de-DE" i="1" dirty="0" smtClean="0"/>
              <a:t>aft </a:t>
            </a:r>
            <a:r>
              <a:rPr lang="de-DE" dirty="0" smtClean="0"/>
              <a:t>„dann, nachher“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577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181350"/>
            <a:ext cx="5791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</a:t>
            </a:r>
            <a:r>
              <a:rPr lang="en-US" spc="-1" dirty="0" err="1" smtClean="0"/>
              <a:t>Ergebnisse</a:t>
            </a:r>
            <a:r>
              <a:rPr lang="en-US" spc="-1" dirty="0" smtClean="0"/>
              <a:t/>
            </a:r>
            <a:br>
              <a:rPr lang="en-US" spc="-1" dirty="0" smtClean="0"/>
            </a:br>
            <a:r>
              <a:rPr lang="en-US" spc="-1" dirty="0" err="1" smtClean="0"/>
              <a:t>Diskursmarkerinventar</a:t>
            </a:r>
            <a:r>
              <a:rPr lang="en-US" spc="-1" dirty="0" smtClean="0"/>
              <a:t> </a:t>
            </a:r>
            <a:r>
              <a:rPr lang="en-US" spc="-1" dirty="0" err="1" smtClean="0"/>
              <a:t>mit</a:t>
            </a:r>
            <a:r>
              <a:rPr lang="en-US" spc="-1" dirty="0" smtClean="0"/>
              <a:t> </a:t>
            </a:r>
            <a:r>
              <a:rPr lang="en-US" spc="-1" dirty="0" err="1" smtClean="0"/>
              <a:t>Häufigkeitsanalyse</a:t>
            </a:r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82"/>
          <a:stretch/>
        </p:blipFill>
        <p:spPr bwMode="auto">
          <a:xfrm>
            <a:off x="609600" y="1276350"/>
            <a:ext cx="7842358" cy="122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60" y="2581930"/>
            <a:ext cx="734207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39750" algn="l"/>
                <a:tab pos="2781300" algn="l"/>
              </a:tabLst>
            </a:pPr>
            <a:r>
              <a:rPr lang="de-DE" dirty="0"/>
              <a:t>Bayerisches Wörterbuch: </a:t>
            </a:r>
            <a:r>
              <a:rPr lang="de-DE" i="1" dirty="0" smtClean="0"/>
              <a:t>aft </a:t>
            </a:r>
            <a:r>
              <a:rPr lang="de-DE" dirty="0" smtClean="0"/>
              <a:t>„dann, nachher“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endParaRPr lang="de-DE" sz="2400" dirty="0" smtClean="0"/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2400" dirty="0" smtClean="0"/>
              <a:t>	</a:t>
            </a:r>
            <a:r>
              <a:rPr lang="de-DE" sz="2400" i="1" dirty="0" smtClean="0"/>
              <a:t>dann	</a:t>
            </a:r>
            <a:r>
              <a:rPr lang="de-DE" sz="1600" dirty="0" smtClean="0"/>
              <a:t>TEMPORAL:Asynchronous:Precedence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2400" i="1" dirty="0"/>
              <a:t>	</a:t>
            </a:r>
            <a:r>
              <a:rPr lang="de-DE" sz="2400" i="1" dirty="0" smtClean="0"/>
              <a:t>nachher</a:t>
            </a:r>
            <a:r>
              <a:rPr lang="de-DE" sz="2400" i="1" dirty="0"/>
              <a:t>	</a:t>
            </a:r>
            <a:r>
              <a:rPr lang="de-DE" sz="1600" dirty="0" smtClean="0"/>
              <a:t>EXPANSION:Conjunction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/>
              <a:t>	</a:t>
            </a:r>
            <a:r>
              <a:rPr lang="de-DE" sz="1600" dirty="0" smtClean="0"/>
              <a:t>	TEMPORAL:Asynchronous:Precedence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 smtClean="0"/>
              <a:t>		CONTINGENCY:Condition:Arg2-as-cond</a:t>
            </a:r>
          </a:p>
          <a:p>
            <a:pPr lvl="1">
              <a:tabLst>
                <a:tab pos="820738" algn="l"/>
                <a:tab pos="2330450" algn="l"/>
                <a:tab pos="2781300" algn="l"/>
              </a:tabLst>
            </a:pPr>
            <a:r>
              <a:rPr lang="de-DE" sz="1600" dirty="0"/>
              <a:t>		TEMPORAL:Synchronous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3072140"/>
            <a:ext cx="206338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vgl. DimLex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13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𝑡𝑝</m:t>
                    </m:r>
                  </m:oMath>
                </a14:m>
                <a:r>
                  <a:rPr lang="de-DE" dirty="0" smtClean="0"/>
                  <a:t> true positive: </a:t>
                </a:r>
                <a:r>
                  <a:rPr lang="de-DE" i="1" dirty="0" smtClean="0"/>
                  <a:t>alle</a:t>
                </a:r>
                <a:r>
                  <a:rPr lang="de-DE" dirty="0" smtClean="0"/>
                  <a:t> durch das Ensemble vorausgesagten Relationen werden auch aus dem Englischen projiziert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𝑓𝑝</m:t>
                    </m:r>
                  </m:oMath>
                </a14:m>
                <a:r>
                  <a:rPr lang="de-DE" dirty="0" smtClean="0"/>
                  <a:t> false positive: mindestens eine vorausgesagte Relation wird nicht aus dem Englischen projiziert</a:t>
                </a:r>
              </a:p>
              <a:p>
                <a:pPr lvl="2"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𝑓𝑛</m:t>
                    </m:r>
                  </m:oMath>
                </a14:m>
                <a:r>
                  <a:rPr lang="de-DE" dirty="0" smtClean="0"/>
                  <a:t> false negative: für einen aus dem Englischen projizierten Diskursmarker sagt das Ensemble keine Diskurslesung voraus</a:t>
                </a:r>
                <a:endParaRPr lang="de-DE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123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94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>
                  <a:tabLst>
                    <a:tab pos="2330450" algn="l"/>
                  </a:tabLst>
                </a:pPr>
                <a:r>
                  <a:rPr lang="de-DE" dirty="0" smtClean="0"/>
                  <a:t>Hypothese: Je größer das Ensemble, um so zuverlässiger die Voraussage</a:t>
                </a:r>
                <a:endParaRPr lang="de-DE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43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lvl="1">
                  <a:tabLst>
                    <a:tab pos="2330450" algn="l"/>
                  </a:tabLst>
                </a:pPr>
                <a:r>
                  <a:rPr lang="de-DE" dirty="0" smtClean="0"/>
                  <a:t>Hypothese: Je größer das Ensemble, um so zuverlässiger die Voraussage</a:t>
                </a:r>
                <a:endParaRPr lang="de-DE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19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/>
              <a:t>Ensemble-</a:t>
            </a:r>
            <a:r>
              <a:rPr lang="en-US" spc="-1" dirty="0" err="1" smtClean="0"/>
              <a:t>Architektur</a:t>
            </a:r>
            <a:r>
              <a:rPr lang="en-US" spc="-1" dirty="0" smtClean="0"/>
              <a:t>: Evaluation 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für Diskursannotation auf Bayrisch gibt es keine Golddaten</a:t>
                </a:r>
              </a:p>
              <a:p>
                <a:pPr lvl="1"/>
                <a:r>
                  <a:rPr lang="de-DE" dirty="0" smtClean="0"/>
                  <a:t>Evaluation gegen eine der Projektionen (hier Englisch)</a:t>
                </a:r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𝑝𝑟</m:t>
                    </m:r>
                    <m:r>
                      <a:rPr lang="de-DE" i="1" dirty="0" smtClean="0">
                        <a:latin typeface="Cambria Math"/>
                      </a:rPr>
                      <m:t>𝑒𝑐𝑖𝑠𝑖𝑜𝑛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𝑡𝑝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+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𝑓𝑝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  <a:p>
                <a:pPr marL="671512" lvl="2" indent="0">
                  <a:buNone/>
                  <a:tabLst>
                    <a:tab pos="2330450" algn="l"/>
                  </a:tabLst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𝑟𝑒𝑐𝑎𝑙𝑙</m:t>
                    </m:r>
                    <m:r>
                      <a:rPr lang="de-DE" i="1" dirty="0">
                        <a:latin typeface="Cambria Math"/>
                      </a:rPr>
                      <m:t> 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de-D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(</m:t>
                        </m:r>
                        <m:r>
                          <a:rPr lang="de-DE" i="1" dirty="0">
                            <a:latin typeface="Cambria Math"/>
                          </a:rPr>
                          <m:t>𝑡𝑝</m:t>
                        </m:r>
                        <m:r>
                          <a:rPr lang="de-DE" i="1" dirty="0">
                            <a:latin typeface="Cambria Math"/>
                          </a:rPr>
                          <m:t>+</m:t>
                        </m:r>
                        <m:r>
                          <a:rPr lang="de-DE" i="1" dirty="0">
                            <a:latin typeface="Cambria Math"/>
                          </a:rPr>
                          <m:t>𝑓𝑛</m:t>
                        </m:r>
                        <m:r>
                          <a:rPr lang="de-DE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4" b="-34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𝑓</m:t>
                      </m:r>
                      <m:r>
                        <a:rPr lang="de-DE" sz="2000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 ∙ 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8941"/>
                <a:ext cx="2991781" cy="728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86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/>
              <a:t>Ensemble-</a:t>
            </a:r>
            <a:r>
              <a:rPr lang="en-US" spc="-1" dirty="0" err="1"/>
              <a:t>Architektur</a:t>
            </a:r>
            <a:r>
              <a:rPr lang="en-US" spc="-1" dirty="0"/>
              <a:t>: </a:t>
            </a:r>
            <a:r>
              <a:rPr lang="en-US" spc="-1" dirty="0" smtClean="0"/>
              <a:t>Evaluation</a:t>
            </a:r>
            <a:r>
              <a:rPr lang="en-US" spc="-1" dirty="0"/>
              <a:t> </a:t>
            </a:r>
            <a:r>
              <a:rPr lang="en-US" spc="-1" dirty="0" smtClean="0"/>
              <a:t>(</a:t>
            </a:r>
            <a:r>
              <a:rPr lang="en-US" spc="-1" dirty="0" err="1" smtClean="0"/>
              <a:t>Korpus</a:t>
            </a:r>
            <a:r>
              <a:rPr lang="en-US" spc="-1" dirty="0" smtClean="0"/>
              <a:t>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3352800" cy="3398044"/>
          </a:xfrm>
        </p:spPr>
        <p:txBody>
          <a:bodyPr/>
          <a:lstStyle/>
          <a:p>
            <a:r>
              <a:rPr lang="de-DE" dirty="0" smtClean="0"/>
              <a:t>Hypothese</a:t>
            </a:r>
          </a:p>
          <a:p>
            <a:pPr lvl="1"/>
            <a:r>
              <a:rPr lang="de-DE" dirty="0" smtClean="0"/>
              <a:t>Je größer das Ensemble, um so zuverlässiger ist die Voraussage</a:t>
            </a:r>
          </a:p>
          <a:p>
            <a:pPr lvl="1"/>
            <a:r>
              <a:rPr lang="de-DE" dirty="0" smtClean="0"/>
              <a:t>Bestätigt für </a:t>
            </a:r>
            <a:r>
              <a:rPr lang="de-DE" i="1" dirty="0" smtClean="0"/>
              <a:t>precision, recall, 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67</a:t>
            </a:fld>
            <a:endParaRPr lang="de-DE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00150"/>
            <a:ext cx="5114925" cy="2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424815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Hinweis: Ohne Gold-Daten ist diese Evaluation heuristisch und </a:t>
            </a:r>
            <a:r>
              <a:rPr lang="de-DE" sz="2400" i="1" dirty="0" smtClean="0"/>
              <a:t>unter</a:t>
            </a:r>
            <a:r>
              <a:rPr lang="de-DE" sz="2400" dirty="0" smtClean="0"/>
              <a:t>schätzt die Performance</a:t>
            </a:r>
            <a:endParaRPr lang="de-D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98952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994586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77200" y="39865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86371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68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05130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Verknüpfung maschinenlesbarer 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00150"/>
            <a:ext cx="4419600" cy="3810000"/>
          </a:xfrm>
        </p:spPr>
        <p:txBody>
          <a:bodyPr/>
          <a:lstStyle/>
          <a:p>
            <a:r>
              <a:rPr lang="de-DE" sz="2000" dirty="0" smtClean="0"/>
              <a:t>erweitert und formalisiert TextLink-Inventorien</a:t>
            </a:r>
          </a:p>
          <a:p>
            <a:pPr lvl="1"/>
            <a:r>
              <a:rPr lang="de-DE" sz="1800" dirty="0" smtClean="0"/>
              <a:t>Verknüpfung mit PDTB-Ontologie</a:t>
            </a:r>
            <a:endParaRPr lang="de-DE" sz="1800" dirty="0" smtClean="0"/>
          </a:p>
          <a:p>
            <a:pPr lvl="1"/>
            <a:r>
              <a:rPr lang="de-DE" sz="1800" dirty="0" smtClean="0"/>
              <a:t>Sprachübergreifende Suche</a:t>
            </a:r>
          </a:p>
          <a:p>
            <a:r>
              <a:rPr lang="de-DE" sz="2000" dirty="0" smtClean="0"/>
              <a:t>Verknüpfung mit OLiA-Ontologie</a:t>
            </a:r>
            <a:endParaRPr lang="de-DE" sz="1800" dirty="0" smtClean="0"/>
          </a:p>
          <a:p>
            <a:pPr lvl="1"/>
            <a:r>
              <a:rPr lang="de-DE" sz="1800" dirty="0" smtClean="0"/>
              <a:t>Reasoning (Subsumptionsinferenz)</a:t>
            </a:r>
          </a:p>
          <a:p>
            <a:pPr lvl="1"/>
            <a:r>
              <a:rPr lang="de-DE" sz="1800" dirty="0" smtClean="0"/>
              <a:t>Verknüpfung mit Modellen für andere Theorien</a:t>
            </a:r>
          </a:p>
          <a:p>
            <a:r>
              <a:rPr lang="de-DE" sz="2000" dirty="0" smtClean="0"/>
              <a:t>Nutzung z.B. zur Induktion von Diskursannotationen</a:t>
            </a:r>
          </a:p>
          <a:p>
            <a:pPr lvl="1"/>
            <a:r>
              <a:rPr lang="de-DE" sz="1600" dirty="0" smtClean="0"/>
              <a:t>hier am Beispiel des Bayrischen</a:t>
            </a:r>
            <a:endParaRPr lang="de-DE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69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220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130" y="2647950"/>
            <a:ext cx="54832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/>
              <a:t>http://purl.org/olia/discourse/olia_discourse.owl#Result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345418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oder, etwas kompakter</a:t>
            </a:r>
            <a:endParaRPr lang="de-DE" sz="18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&lt;http</a:t>
            </a:r>
            <a:r>
              <a:rPr lang="de-DE" sz="1800" dirty="0"/>
              <a:t>://purl.org/olia/discourse/olia_discourse.owl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531883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Verknüpfung maschinenlesbarer Diskursmarkerinventorien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42950"/>
            <a:ext cx="3962400" cy="3398044"/>
          </a:xfrm>
        </p:spPr>
        <p:txBody>
          <a:bodyPr/>
          <a:lstStyle/>
          <a:p>
            <a:pPr marL="0" indent="0" algn="ctr">
              <a:buNone/>
            </a:pPr>
            <a:endParaRPr lang="de-DE" sz="4000" dirty="0" smtClean="0"/>
          </a:p>
          <a:p>
            <a:pPr marL="0" indent="0" algn="ctr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4000" dirty="0" smtClean="0"/>
              <a:t>Vielen Dank </a:t>
            </a:r>
          </a:p>
          <a:p>
            <a:pPr marL="0" indent="0" algn="ctr">
              <a:buNone/>
            </a:pPr>
            <a:r>
              <a:rPr lang="de-DE" sz="4000" dirty="0" smtClean="0"/>
              <a:t>für Ihre Aufmerksamkeit!</a:t>
            </a:r>
            <a:endParaRPr lang="de-DE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70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798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Christian Chiarcos &amp; Maxim Ionov (2021), </a:t>
            </a:r>
            <a:r>
              <a:rPr lang="de-DE" sz="1600" i="1" dirty="0"/>
              <a:t>Linking Discourse Marker </a:t>
            </a:r>
            <a:r>
              <a:rPr lang="de-DE" sz="1600" i="1" dirty="0" smtClean="0"/>
              <a:t>Inventories</a:t>
            </a:r>
            <a:r>
              <a:rPr lang="de-DE" sz="1600" dirty="0" smtClean="0"/>
              <a:t>.</a:t>
            </a:r>
          </a:p>
          <a:p>
            <a:pPr lvl="1"/>
            <a:r>
              <a:rPr lang="de-DE" sz="1400" dirty="0" smtClean="0"/>
              <a:t>In: Proc. </a:t>
            </a:r>
            <a:r>
              <a:rPr lang="en-US" sz="1400" dirty="0" smtClean="0"/>
              <a:t>3rd </a:t>
            </a:r>
            <a:r>
              <a:rPr lang="en-US" sz="1400" dirty="0"/>
              <a:t>Conference on Language, Data and Knowledge (LDK 2021</a:t>
            </a:r>
            <a:r>
              <a:rPr lang="en-US" sz="1400" dirty="0" smtClean="0"/>
              <a:t>), Sep 2021, Saragossa, </a:t>
            </a:r>
            <a:r>
              <a:rPr lang="en-US" sz="1400" dirty="0" err="1" smtClean="0"/>
              <a:t>Spanien</a:t>
            </a:r>
            <a:endParaRPr lang="en-US" sz="1400" dirty="0" smtClean="0"/>
          </a:p>
          <a:p>
            <a:pPr lvl="1"/>
            <a:r>
              <a:rPr lang="en-US" sz="1400" dirty="0" err="1" smtClean="0"/>
              <a:t>siehe</a:t>
            </a:r>
            <a:r>
              <a:rPr lang="en-US" sz="1400" dirty="0" smtClean="0"/>
              <a:t> </a:t>
            </a:r>
            <a:r>
              <a:rPr lang="en-US" sz="1400" dirty="0" err="1" smtClean="0"/>
              <a:t>dort</a:t>
            </a:r>
            <a:r>
              <a:rPr lang="en-US" sz="1400" dirty="0" smtClean="0"/>
              <a:t> </a:t>
            </a:r>
            <a:r>
              <a:rPr lang="en-US" sz="1400" dirty="0" err="1" smtClean="0"/>
              <a:t>für</a:t>
            </a:r>
            <a:r>
              <a:rPr lang="en-US" sz="1400" dirty="0" smtClean="0"/>
              <a:t> </a:t>
            </a:r>
            <a:r>
              <a:rPr lang="en-US" sz="1400" dirty="0" err="1" smtClean="0"/>
              <a:t>weitere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Referenzen</a:t>
            </a:r>
            <a:endParaRPr lang="en-US" sz="1400" dirty="0" smtClean="0"/>
          </a:p>
          <a:p>
            <a:r>
              <a:rPr lang="en-US" sz="1600" dirty="0"/>
              <a:t>Christian </a:t>
            </a:r>
            <a:r>
              <a:rPr lang="en-US" sz="1600" dirty="0" err="1"/>
              <a:t>Chiarcos</a:t>
            </a:r>
            <a:r>
              <a:rPr lang="en-US" sz="1600" dirty="0"/>
              <a:t> (2014), </a:t>
            </a:r>
            <a:r>
              <a:rPr lang="en-US" sz="1600" i="1" dirty="0"/>
              <a:t>Towards Interoperable Discourse Annotation</a:t>
            </a:r>
            <a:endParaRPr lang="en-US" sz="1600" dirty="0"/>
          </a:p>
          <a:p>
            <a:pPr lvl="1"/>
            <a:r>
              <a:rPr lang="en-US" sz="1400" dirty="0"/>
              <a:t>In: Proc. Conference on Language Resources and Evaluation (LREC-2014), Mai 2014, Reykjavik, Island.</a:t>
            </a:r>
          </a:p>
          <a:p>
            <a:pPr lvl="1"/>
            <a:r>
              <a:rPr lang="en-US" sz="1400" dirty="0" err="1"/>
              <a:t>OLiA</a:t>
            </a:r>
            <a:r>
              <a:rPr lang="en-US" sz="1400" dirty="0"/>
              <a:t> Discourse Extensions</a:t>
            </a:r>
            <a:endParaRPr lang="de-DE" sz="1400" dirty="0"/>
          </a:p>
          <a:p>
            <a:r>
              <a:rPr lang="en-US" sz="1600" dirty="0" smtClean="0"/>
              <a:t>Christian </a:t>
            </a:r>
            <a:r>
              <a:rPr lang="en-US" sz="1600" dirty="0" err="1" smtClean="0"/>
              <a:t>Chiarcos</a:t>
            </a:r>
            <a:r>
              <a:rPr lang="en-US" sz="1600" dirty="0" smtClean="0"/>
              <a:t> et al. (2020</a:t>
            </a:r>
            <a:r>
              <a:rPr lang="en-US" sz="1600" dirty="0"/>
              <a:t>), Translation Inference by Concept Propagation.</a:t>
            </a:r>
          </a:p>
          <a:p>
            <a:pPr lvl="1"/>
            <a:r>
              <a:rPr lang="en-US" sz="1400" dirty="0" smtClean="0"/>
              <a:t>In</a:t>
            </a:r>
            <a:r>
              <a:rPr lang="en-US" sz="1400" dirty="0"/>
              <a:t>: 2020 </a:t>
            </a:r>
            <a:r>
              <a:rPr lang="en-US" sz="1400" dirty="0" err="1"/>
              <a:t>Globalex</a:t>
            </a:r>
            <a:r>
              <a:rPr lang="en-US" sz="1400" dirty="0"/>
              <a:t> Workshop on Linked </a:t>
            </a:r>
            <a:r>
              <a:rPr lang="en-US" sz="1400" dirty="0" smtClean="0"/>
              <a:t>Lexicography (GLOBALEX-2020), May 2020, Marseille, </a:t>
            </a:r>
            <a:r>
              <a:rPr lang="en-US" sz="1400" dirty="0" err="1" smtClean="0"/>
              <a:t>Frankreich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Induktion</a:t>
            </a:r>
            <a:r>
              <a:rPr lang="en-US" sz="1400" dirty="0" smtClean="0"/>
              <a:t> von </a:t>
            </a:r>
            <a:r>
              <a:rPr lang="en-US" sz="1400" dirty="0" err="1" smtClean="0"/>
              <a:t>Konzepten</a:t>
            </a:r>
            <a:r>
              <a:rPr lang="en-US" sz="1400" dirty="0" smtClean="0"/>
              <a:t> </a:t>
            </a:r>
            <a:r>
              <a:rPr lang="en-US" sz="1400" dirty="0" err="1" smtClean="0"/>
              <a:t>über</a:t>
            </a:r>
            <a:r>
              <a:rPr lang="en-US" sz="1400" dirty="0" smtClean="0"/>
              <a:t> </a:t>
            </a:r>
            <a:r>
              <a:rPr lang="en-US" sz="1400" dirty="0" err="1" smtClean="0"/>
              <a:t>maschinenlesbare</a:t>
            </a:r>
            <a:r>
              <a:rPr lang="en-US" sz="1400" dirty="0" smtClean="0"/>
              <a:t> </a:t>
            </a:r>
            <a:r>
              <a:rPr lang="en-US" sz="1400" dirty="0" err="1" smtClean="0"/>
              <a:t>Wörterbücher</a:t>
            </a:r>
            <a:r>
              <a:rPr lang="en-US" sz="1400" dirty="0" smtClean="0"/>
              <a:t> </a:t>
            </a:r>
            <a:r>
              <a:rPr lang="en-US" sz="1400" dirty="0" err="1" smtClean="0"/>
              <a:t>hinweg</a:t>
            </a:r>
            <a:r>
              <a:rPr lang="en-US" sz="1400" dirty="0" smtClean="0"/>
              <a:t>, </a:t>
            </a:r>
            <a:r>
              <a:rPr lang="en-US" sz="1400" dirty="0" err="1" smtClean="0"/>
              <a:t>hier</a:t>
            </a:r>
            <a:r>
              <a:rPr lang="en-US" sz="1400" dirty="0" smtClean="0"/>
              <a:t> </a:t>
            </a:r>
            <a:r>
              <a:rPr lang="en-US" sz="1400" dirty="0" err="1" smtClean="0"/>
              <a:t>für</a:t>
            </a:r>
            <a:r>
              <a:rPr lang="en-US" sz="1400" dirty="0" smtClean="0"/>
              <a:t> </a:t>
            </a:r>
            <a:r>
              <a:rPr lang="en-US" sz="1400" dirty="0" err="1" smtClean="0"/>
              <a:t>WordNet</a:t>
            </a:r>
            <a:endParaRPr lang="en-US" sz="1800" dirty="0" smtClean="0"/>
          </a:p>
          <a:p>
            <a:r>
              <a:rPr lang="en-US" sz="1600" dirty="0" smtClean="0"/>
              <a:t>Christian </a:t>
            </a:r>
            <a:r>
              <a:rPr lang="en-US" sz="1600" dirty="0" err="1" smtClean="0"/>
              <a:t>Chiarcos</a:t>
            </a:r>
            <a:r>
              <a:rPr lang="en-US" sz="1600" dirty="0" smtClean="0"/>
              <a:t> (</a:t>
            </a:r>
            <a:r>
              <a:rPr lang="en-US" sz="1600" dirty="0" err="1" smtClean="0"/>
              <a:t>ms.</a:t>
            </a:r>
            <a:r>
              <a:rPr lang="en-US" sz="1600" dirty="0" smtClean="0"/>
              <a:t>), Cross-Lingual Discourse Marker Induction.</a:t>
            </a:r>
          </a:p>
          <a:p>
            <a:pPr lvl="1"/>
            <a:r>
              <a:rPr lang="en-US" sz="1400" dirty="0" err="1" smtClean="0"/>
              <a:t>unpubliziertes</a:t>
            </a:r>
            <a:r>
              <a:rPr lang="en-US" sz="1400" dirty="0" smtClean="0"/>
              <a:t> </a:t>
            </a:r>
            <a:r>
              <a:rPr lang="en-US" sz="1400" dirty="0" err="1" smtClean="0"/>
              <a:t>Manuskript</a:t>
            </a:r>
            <a:r>
              <a:rPr lang="en-US" sz="1400" dirty="0" smtClean="0"/>
              <a:t>, Code </a:t>
            </a:r>
            <a:r>
              <a:rPr lang="en-US" sz="1400" dirty="0" err="1" smtClean="0"/>
              <a:t>unter</a:t>
            </a:r>
            <a:r>
              <a:rPr lang="en-US" sz="1400" dirty="0"/>
              <a:t>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github.com/acoli-repo/rdf4discourse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err="1" smtClean="0"/>
              <a:t>hier</a:t>
            </a:r>
            <a:r>
              <a:rPr lang="en-US" sz="1400" dirty="0" smtClean="0"/>
              <a:t> </a:t>
            </a:r>
            <a:r>
              <a:rPr lang="en-US" sz="1400" dirty="0" err="1" smtClean="0"/>
              <a:t>angewendet</a:t>
            </a:r>
            <a:r>
              <a:rPr lang="en-US" sz="1400" dirty="0" smtClean="0"/>
              <a:t> auf das </a:t>
            </a:r>
            <a:r>
              <a:rPr lang="en-US" sz="1400" dirty="0" err="1" smtClean="0"/>
              <a:t>Bayrische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75045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Ergänzungen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828800" y="2514600"/>
            <a:ext cx="6781800" cy="1314450"/>
          </a:xfrm>
        </p:spPr>
        <p:txBody>
          <a:bodyPr/>
          <a:lstStyle/>
          <a:p>
            <a:pPr>
              <a:tabLst>
                <a:tab pos="2330450" algn="l"/>
              </a:tabLst>
            </a:pPr>
            <a:r>
              <a:rPr lang="de-DE" sz="2000" dirty="0" smtClean="0"/>
              <a:t>Daten</a:t>
            </a:r>
            <a:r>
              <a:rPr lang="de-DE" sz="2000" dirty="0"/>
              <a:t>: </a:t>
            </a:r>
            <a:r>
              <a:rPr lang="de-DE" sz="2000" dirty="0" smtClean="0"/>
              <a:t>	Muss </a:t>
            </a:r>
            <a:r>
              <a:rPr lang="de-DE" sz="2000" dirty="0"/>
              <a:t>es denn unbedingt die Bibel sein?</a:t>
            </a:r>
          </a:p>
          <a:p>
            <a:pPr>
              <a:tabLst>
                <a:tab pos="2330450" algn="l"/>
              </a:tabLst>
            </a:pPr>
            <a:r>
              <a:rPr lang="de-DE" sz="2000" dirty="0" smtClean="0"/>
              <a:t>Nutzen und Nutzung:	Müssen wir jetzt SPARQL lernen?</a:t>
            </a:r>
          </a:p>
          <a:p>
            <a:pPr>
              <a:tabLst>
                <a:tab pos="2330450" algn="l"/>
              </a:tabLst>
            </a:pPr>
            <a:r>
              <a:rPr lang="de-DE" sz="2000" dirty="0"/>
              <a:t>Anfragen: 	</a:t>
            </a:r>
            <a:r>
              <a:rPr lang="de-DE" sz="2000" dirty="0" smtClean="0"/>
              <a:t>Subsumptionsinferenz</a:t>
            </a:r>
          </a:p>
          <a:p>
            <a:pPr>
              <a:tabLst>
                <a:tab pos="2330450" algn="l"/>
              </a:tabLst>
            </a:pPr>
            <a:r>
              <a:rPr lang="de-DE" sz="2000" dirty="0" smtClean="0"/>
              <a:t>Indirekte </a:t>
            </a:r>
            <a:r>
              <a:rPr lang="de-DE" sz="2000" dirty="0"/>
              <a:t>Nutzung: </a:t>
            </a:r>
            <a:r>
              <a:rPr lang="de-DE" sz="2000" dirty="0" smtClean="0"/>
              <a:t>	Evaluation </a:t>
            </a:r>
            <a:r>
              <a:rPr lang="de-DE" sz="2000" dirty="0"/>
              <a:t>von Diskurstheorien (bzw. </a:t>
            </a:r>
            <a:r>
              <a:rPr lang="de-DE" sz="2000" dirty="0" smtClean="0"/>
              <a:t>	deren </a:t>
            </a:r>
            <a:r>
              <a:rPr lang="de-DE" sz="2000" dirty="0"/>
              <a:t>Annotationen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72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147089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und Nutzung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306"/>
            <a:ext cx="8229600" cy="3398044"/>
          </a:xfrm>
        </p:spPr>
        <p:txBody>
          <a:bodyPr/>
          <a:lstStyle/>
          <a:p>
            <a:r>
              <a:rPr lang="de-DE" dirty="0" smtClean="0"/>
              <a:t>Nutzen</a:t>
            </a:r>
            <a:r>
              <a:rPr lang="de-DE" dirty="0"/>
              <a:t>: Verknüpfung von Informationen</a:t>
            </a:r>
          </a:p>
          <a:p>
            <a:pPr lvl="1"/>
            <a:r>
              <a:rPr lang="de-DE" dirty="0" smtClean="0"/>
              <a:t>Z.B. in Korpus- oder Analyseworkflows</a:t>
            </a:r>
            <a:endParaRPr lang="de-DE" dirty="0"/>
          </a:p>
          <a:p>
            <a:pPr lvl="1"/>
            <a:r>
              <a:rPr lang="de-DE" dirty="0"/>
              <a:t>Muss gemeinsam mit Nutzern für die Lösung von konkreten Forschungsfragen evaluiert </a:t>
            </a:r>
            <a:r>
              <a:rPr lang="de-DE" dirty="0" smtClean="0"/>
              <a:t>werden</a:t>
            </a:r>
            <a:endParaRPr lang="de-DE" dirty="0" smtClean="0"/>
          </a:p>
          <a:p>
            <a:r>
              <a:rPr lang="de-DE" dirty="0" smtClean="0"/>
              <a:t>Nutzung: Backend</a:t>
            </a:r>
          </a:p>
          <a:p>
            <a:pPr lvl="1"/>
            <a:r>
              <a:rPr lang="de-DE" dirty="0" smtClean="0"/>
              <a:t>RDF-Technologie und die Anfragesprache SPARQL richten sich nicht an Geisteswissenschaftler</a:t>
            </a:r>
          </a:p>
          <a:p>
            <a:pPr lvl="1">
              <a:buFont typeface="Symbol"/>
              <a:buChar char="Þ"/>
            </a:pPr>
            <a:r>
              <a:rPr lang="de-DE" dirty="0" smtClean="0"/>
              <a:t>graphische Nutzerschnittstellen (z.B. </a:t>
            </a:r>
            <a:r>
              <a:rPr lang="de-DE" dirty="0" smtClean="0">
                <a:hlinkClick r:id="rId2"/>
              </a:rPr>
              <a:t>https://github.com/acoli-repo/cqp4rdf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307470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Daten: Andere Texte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Bibel ist in vielerlei Hinsicht speziell</a:t>
            </a:r>
          </a:p>
          <a:p>
            <a:pPr lvl="1"/>
            <a:r>
              <a:rPr lang="de-DE" dirty="0" smtClean="0"/>
              <a:t>Aber es gibt weitere Datengrundlagen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74</a:t>
            </a:fld>
            <a:endParaRPr lang="de-DE" altLang="en-US" dirty="0"/>
          </a:p>
        </p:txBody>
      </p:sp>
      <p:pic>
        <p:nvPicPr>
          <p:cNvPr id="1026" name="Picture 2" descr="Da kloa Prinz (Der kleine Prinz, bayerisch, bairisch, Saint-Exupéry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1452753" cy="2343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WK39cspZL._SX35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53758"/>
            <a:ext cx="1600200" cy="225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mages-na.ssl-images-amazon.com/images/I/51-x-pFfp0L._SX374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6950"/>
            <a:ext cx="1721739" cy="228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02522"/>
            <a:ext cx="2246327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29919"/>
            <a:ext cx="2057400" cy="30135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468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Anfrage: Subsumptionsinferenz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00150"/>
            <a:ext cx="3352800" cy="1752600"/>
          </a:xfrm>
        </p:spPr>
        <p:txBody>
          <a:bodyPr/>
          <a:lstStyle/>
          <a:p>
            <a:pPr marL="0" indent="0">
              <a:buNone/>
            </a:pPr>
            <a:r>
              <a:rPr lang="fr-FR" sz="3200" dirty="0" err="1"/>
              <a:t>Diskursmarker</a:t>
            </a:r>
            <a:r>
              <a:rPr lang="fr-FR" sz="3200" dirty="0"/>
              <a:t> → PDTB-Ontologie → </a:t>
            </a:r>
            <a:r>
              <a:rPr lang="fr-FR" sz="3200" dirty="0" err="1"/>
              <a:t>OLiA</a:t>
            </a:r>
            <a:r>
              <a:rPr lang="fr-FR" sz="3200" dirty="0"/>
              <a:t> →  </a:t>
            </a:r>
            <a:r>
              <a:rPr lang="fr-FR" sz="3200" dirty="0" smtClean="0"/>
              <a:t>RST-Ontologie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75</a:t>
            </a:fld>
            <a:endParaRPr lang="de-DE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010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540250" cy="16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8014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Indirekte Nutzung: Evaluation von Diskurstheorien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0"/>
            <a:ext cx="8077200" cy="3398044"/>
          </a:xfrm>
        </p:spPr>
        <p:txBody>
          <a:bodyPr/>
          <a:lstStyle/>
          <a:p>
            <a:r>
              <a:rPr lang="de-DE" dirty="0" smtClean="0"/>
              <a:t>Welche Diskurstheorie liefert die beste sprachübergreifende Generalisierung?</a:t>
            </a:r>
          </a:p>
          <a:p>
            <a:pPr marL="344487" lvl="1" indent="0">
              <a:buNone/>
            </a:pPr>
            <a:r>
              <a:rPr lang="de-DE" sz="2400" dirty="0" smtClean="0"/>
              <a:t>Welche Annotation liefert die besten Evaluationsergebnisse?</a:t>
            </a:r>
          </a:p>
          <a:p>
            <a:pPr lvl="1"/>
            <a:r>
              <a:rPr lang="de-DE" dirty="0" smtClean="0"/>
              <a:t>Auswertung läuft noch (über 125 Sprachen)</a:t>
            </a:r>
          </a:p>
          <a:p>
            <a:pPr lvl="2"/>
            <a:r>
              <a:rPr lang="de-DE" dirty="0" smtClean="0"/>
              <a:t>Zwischenergebnisse</a:t>
            </a:r>
          </a:p>
          <a:p>
            <a:pPr lvl="3"/>
            <a:r>
              <a:rPr lang="de-DE" dirty="0" smtClean="0"/>
              <a:t>PDTB L.1 – CCR – PDTB L.2, PDTB L.3, ISO SemAF – RST </a:t>
            </a:r>
          </a:p>
          <a:p>
            <a:pPr lvl="2"/>
            <a:r>
              <a:rPr lang="de-DE" dirty="0" smtClean="0"/>
              <a:t>spiegelt aber vor allem wider, wie viele Klassen unterschieden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8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&lt;http</a:t>
            </a:r>
            <a:r>
              <a:rPr lang="de-DE" sz="1800" dirty="0"/>
              <a:t>://purl.org/olia/discourse/olia_discourse.owl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rdfs:subClassOf olia:Cause .</a:t>
            </a:r>
            <a:endParaRPr lang="de-DE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456521" y="4605814"/>
            <a:ext cx="532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chemeClr val="accent6"/>
                </a:solidFill>
              </a:rPr>
              <a:t>„Result ist eine Art von Cause [Kausalbeziehung].“</a:t>
            </a:r>
            <a:endParaRPr lang="de-DE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9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Maschinenlesbare Semantik</a:t>
            </a:r>
            <a:br>
              <a:rPr lang="de-DE" dirty="0" smtClean="0"/>
            </a:br>
            <a:r>
              <a:rPr lang="de-DE" dirty="0" smtClean="0"/>
              <a:t>Wissensrepräsentation im Web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3398044"/>
          </a:xfrm>
        </p:spPr>
        <p:txBody>
          <a:bodyPr/>
          <a:lstStyle/>
          <a:p>
            <a:r>
              <a:rPr lang="de-DE" sz="2400" dirty="0" smtClean="0"/>
              <a:t>eindeutige Bezeichnung von Konzepten und Objekten</a:t>
            </a:r>
          </a:p>
          <a:p>
            <a:pPr lvl="1"/>
            <a:r>
              <a:rPr lang="de-DE" sz="2000" dirty="0" smtClean="0"/>
              <a:t>Webstandard: Uniform Resource Identifier (URI)</a:t>
            </a:r>
          </a:p>
          <a:p>
            <a:r>
              <a:rPr lang="de-DE" sz="2400" dirty="0" smtClean="0"/>
              <a:t>semantisch getypte Beziehungen zwischen diesen</a:t>
            </a:r>
          </a:p>
          <a:p>
            <a:pPr lvl="1"/>
            <a:r>
              <a:rPr lang="de-DE" sz="2000" dirty="0" smtClean="0"/>
              <a:t>Webstandard: Resource Description Framework (RDF)</a:t>
            </a:r>
          </a:p>
          <a:p>
            <a:r>
              <a:rPr lang="de-DE" sz="2400" dirty="0" smtClean="0"/>
              <a:t>Zugriff auf Wissensresourcen im Web</a:t>
            </a:r>
            <a:endParaRPr lang="de-DE" sz="2400" dirty="0" smtClean="0"/>
          </a:p>
          <a:p>
            <a:pPr lvl="1"/>
            <a:r>
              <a:rPr lang="de-DE" sz="2000" dirty="0" smtClean="0"/>
              <a:t>Webstandards: </a:t>
            </a:r>
            <a:r>
              <a:rPr lang="de-DE" sz="2000" dirty="0" smtClean="0"/>
              <a:t>HTTP (Zugriffsprotokoll)</a:t>
            </a:r>
            <a:endParaRPr lang="de-D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867150"/>
            <a:ext cx="62823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800" dirty="0" smtClean="0"/>
              <a:t>PREFIX olia: &lt;</a:t>
            </a:r>
            <a:r>
              <a:rPr lang="de-DE" sz="1800" b="1" dirty="0" smtClean="0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de-DE" sz="1800" b="1" dirty="0">
                <a:solidFill>
                  <a:schemeClr val="accent6">
                    <a:lumMod val="75000"/>
                  </a:schemeClr>
                </a:solidFill>
              </a:rPr>
              <a:t>://</a:t>
            </a:r>
            <a:r>
              <a:rPr lang="de-DE" sz="1800" dirty="0"/>
              <a:t>purl.org/olia/discourse/olia_discourse.owl</a:t>
            </a:r>
            <a:r>
              <a:rPr lang="de-DE" sz="1800" dirty="0" smtClean="0"/>
              <a:t>#&gt;</a:t>
            </a:r>
            <a:endParaRPr lang="de-DE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53521" y="4236482"/>
            <a:ext cx="62766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800" dirty="0" smtClean="0"/>
              <a:t>olia:Result rdfs:subClassOf olia:Cause 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118870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2353</Words>
  <Application>Microsoft Office PowerPoint</Application>
  <PresentationFormat>On-screen Show (16:9)</PresentationFormat>
  <Paragraphs>572</Paragraphs>
  <Slides>76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Kante</vt:lpstr>
      <vt:lpstr>Maschinenlesbare Diskursmarkerinventorien </vt:lpstr>
      <vt:lpstr>Maschinenlesbare Diskursmarkerinventorien</vt:lpstr>
      <vt:lpstr>Diskursmarker</vt:lpstr>
      <vt:lpstr>Diskursmarkerinventorien</vt:lpstr>
      <vt:lpstr>Ziele: Konsolidierung und Integration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Maschinenlesbare Semantik Wissensrepräsentation im Web</vt:lpstr>
      <vt:lpstr>State of the Art:  Verknüpfung über Sprachen</vt:lpstr>
      <vt:lpstr>Jenseits von TextLink: Verbesserung von</vt:lpstr>
      <vt:lpstr>Maschinenlesbarkeit in TextLink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Maschinenlesbare Semantik:  OLiA Discourse Extensions (Chiarcos 2014)</vt:lpstr>
      <vt:lpstr>Eigener Beitrag</vt:lpstr>
      <vt:lpstr>Eigener Beitrag</vt:lpstr>
      <vt:lpstr>Eigener Beitrag</vt:lpstr>
      <vt:lpstr>Diskursmarker in OntoLex</vt:lpstr>
      <vt:lpstr>OntoLex</vt:lpstr>
      <vt:lpstr>OntoLex (Auszug)</vt:lpstr>
      <vt:lpstr>Konvertierung</vt:lpstr>
      <vt:lpstr>Beispiel: DimLex Deutsch</vt:lpstr>
      <vt:lpstr>Beispiel: DimLex Deutsch</vt:lpstr>
      <vt:lpstr>Beispiel: DimLex Deutsch</vt:lpstr>
      <vt:lpstr>Beispiel: DimLex Deutsch</vt:lpstr>
      <vt:lpstr>Beispiel: DimLex Deutsch</vt:lpstr>
      <vt:lpstr>Andere Inventorien</vt:lpstr>
      <vt:lpstr>Verknüpfung mit OLiA</vt:lpstr>
      <vt:lpstr>Verknüpfte OntoLex-Inventorien http://github.com/acoli-repo/rdf4discourse/ </vt:lpstr>
      <vt:lpstr>Anfragen</vt:lpstr>
      <vt:lpstr>Diskursmarker ↦ Relation (DiscMar, Englisch)</vt:lpstr>
      <vt:lpstr>Englisch ↦ Relation ↦  Deutsch</vt:lpstr>
      <vt:lpstr>Granularität</vt:lpstr>
      <vt:lpstr>Englisch ↦ Relation ↦ Inferenz ↦  Deutsch</vt:lpstr>
      <vt:lpstr>Englisch ↦ Relation ↦ Inferenz ↦  Deutsch</vt:lpstr>
      <vt:lpstr>Weitere Anfragen</vt:lpstr>
      <vt:lpstr>Nutzung</vt:lpstr>
      <vt:lpstr>Induktion von Diskursannotationen Auf Basis von Parallelkorpora</vt:lpstr>
      <vt:lpstr>Sturmibibl (1998)</vt:lpstr>
      <vt:lpstr>Sturmibibl (1998)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Aft naam s ien dyr Mosen wider ab (LEV.8.28)</vt:lpstr>
      <vt:lpstr>Ensemble-Architektur</vt:lpstr>
      <vt:lpstr>Ensemble-Architektur</vt:lpstr>
      <vt:lpstr>Ensemble-Architektur: Ergebnisse Korpus im CoNLL-Format</vt:lpstr>
      <vt:lpstr>Ensemble-Architektur: Ergebnisse Diskursmarkerinventar mit Häufigkeitsanalyse</vt:lpstr>
      <vt:lpstr>Ensemble-Architektur: Ergebnisse Diskursmarkerinventar mit Häufigkeitsanalyse</vt:lpstr>
      <vt:lpstr>Ensemble-Architektur: Ergebnisse Diskursmarkerinventar mit Häufigkeitsanalyse</vt:lpstr>
      <vt:lpstr>Ensemble-Architektur: Evaluation (Korpus)</vt:lpstr>
      <vt:lpstr>Ensemble-Architektur: Evaluation (Korpus)</vt:lpstr>
      <vt:lpstr>Ensemble-Architektur: Evaluation (Korpus)</vt:lpstr>
      <vt:lpstr>Ensemble-Architektur: Evaluation (Korpus)</vt:lpstr>
      <vt:lpstr>Ensemble-Architektur: Evaluation (Korpus)</vt:lpstr>
      <vt:lpstr>Zusammenfassung</vt:lpstr>
      <vt:lpstr>Verknüpfung maschinenlesbarer Diskursmarkerinventorien</vt:lpstr>
      <vt:lpstr>Verknüpfung maschinenlesbarer Diskursmarkerinventorien</vt:lpstr>
      <vt:lpstr>Quellen</vt:lpstr>
      <vt:lpstr>Ergänzungen</vt:lpstr>
      <vt:lpstr>Nutzen und Nutzung</vt:lpstr>
      <vt:lpstr>Daten: Andere Texte</vt:lpstr>
      <vt:lpstr>Anfrage: Subsumptionsinferenz</vt:lpstr>
      <vt:lpstr>Indirekte Nutzung: Evaluation von Diskurstheorien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857</cp:revision>
  <cp:lastPrinted>2015-03-15T18:01:39Z</cp:lastPrinted>
  <dcterms:created xsi:type="dcterms:W3CDTF">2012-04-27T04:26:24Z</dcterms:created>
  <dcterms:modified xsi:type="dcterms:W3CDTF">2021-10-12T09:15:49Z</dcterms:modified>
</cp:coreProperties>
</file>