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5" r:id="rId10"/>
    <p:sldId id="262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7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80" y="44646"/>
            <a:ext cx="7509600" cy="541497"/>
          </a:xfrm>
          <a:prstGeom prst="rect">
            <a:avLst/>
          </a:prstGeom>
        </p:spPr>
        <p:txBody>
          <a:bodyPr lIns="82940" tIns="41471" rIns="82940" bIns="41471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7921" y="816566"/>
            <a:ext cx="4370400" cy="5714520"/>
          </a:xfrm>
          <a:prstGeom prst="rect">
            <a:avLst/>
          </a:prstGeom>
        </p:spPr>
        <p:txBody>
          <a:bodyPr lIns="82940" tIns="41471" rIns="82940" bIns="4147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06560" y="816566"/>
            <a:ext cx="4371840" cy="5714520"/>
          </a:xfrm>
          <a:prstGeom prst="rect">
            <a:avLst/>
          </a:prstGeom>
        </p:spPr>
        <p:txBody>
          <a:bodyPr lIns="82940" tIns="41471" rIns="82940" bIns="41471"/>
          <a:lstStyle/>
          <a:p>
            <a:pPr lvl="0"/>
            <a:endParaRPr lang="nl-N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>
          <a:xfrm>
            <a:off x="23814" y="6650038"/>
            <a:ext cx="8326437" cy="187325"/>
          </a:xfrm>
          <a:prstGeom prst="rect">
            <a:avLst/>
          </a:prstGeom>
        </p:spPr>
        <p:txBody>
          <a:bodyPr vert="horz" wrap="square" lIns="82940" tIns="41471" rIns="82940" bIns="41471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Nick van Remortel     ActUA     11 december 2008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8439151" y="6648451"/>
            <a:ext cx="682625" cy="187325"/>
          </a:xfrm>
          <a:prstGeom prst="rect">
            <a:avLst/>
          </a:prstGeom>
        </p:spPr>
        <p:txBody>
          <a:bodyPr vert="horz" wrap="square" lIns="82940" tIns="41471" rIns="82940" bIns="41471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AE6129A-9BB6-D448-BE31-8373023C6E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62143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Dark Matter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Experimental Quantum Physics, UU </a:t>
            </a:r>
            <a:r>
              <a:rPr lang="en-US" dirty="0" smtClean="0"/>
              <a:t>2015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A.P.Colijn</a:t>
            </a:r>
            <a:r>
              <a:rPr lang="en-US" dirty="0" smtClean="0"/>
              <a:t>, C. </a:t>
            </a:r>
            <a:r>
              <a:rPr lang="en-US" dirty="0" err="1" smtClean="0"/>
              <a:t>Tunnell</a:t>
            </a:r>
            <a:r>
              <a:rPr lang="en-US" dirty="0" smtClean="0"/>
              <a:t>, </a:t>
            </a:r>
            <a:r>
              <a:rPr lang="en-US" dirty="0" smtClean="0"/>
              <a:t>A. Brown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73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on Noble gas dark matter detectors</a:t>
            </a:r>
          </a:p>
          <a:p>
            <a:endParaRPr lang="en-US" dirty="0"/>
          </a:p>
          <a:p>
            <a:r>
              <a:rPr lang="en-US" dirty="0" smtClean="0"/>
              <a:t>Tour of </a:t>
            </a:r>
            <a:r>
              <a:rPr lang="en-US" dirty="0" err="1" smtClean="0"/>
              <a:t>Nikhef</a:t>
            </a:r>
            <a:r>
              <a:rPr lang="en-US" dirty="0" smtClean="0"/>
              <a:t> – see the institute &amp; DM lab</a:t>
            </a:r>
          </a:p>
          <a:p>
            <a:endParaRPr lang="en-US" dirty="0"/>
          </a:p>
          <a:p>
            <a:r>
              <a:rPr lang="en-US" dirty="0" smtClean="0"/>
              <a:t>Workshop on XENON data analysis by Chris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22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row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-52680"/>
            <a:ext cx="9906000" cy="6910680"/>
          </a:xfrm>
          <a:prstGeom prst="rect">
            <a:avLst/>
          </a:prstGeom>
        </p:spPr>
      </p:pic>
      <p:pic>
        <p:nvPicPr>
          <p:cNvPr id="5" name="Picture 4" descr="PinkElephan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b="22190"/>
          <a:stretch>
            <a:fillRect/>
          </a:stretch>
        </p:blipFill>
        <p:spPr>
          <a:xfrm>
            <a:off x="5486400" y="914400"/>
            <a:ext cx="3022600" cy="297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86400" y="235803"/>
            <a:ext cx="3962400" cy="460221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2400" dirty="0" smtClean="0">
                <a:solidFill>
                  <a:srgbClr val="FF66F9"/>
                </a:solidFill>
              </a:rPr>
              <a:t>DM </a:t>
            </a:r>
            <a:r>
              <a:rPr lang="en-US" sz="2400" dirty="0" err="1" smtClean="0">
                <a:solidFill>
                  <a:srgbClr val="FF66F9"/>
                </a:solidFill>
              </a:rPr>
              <a:t>zichtbaar</a:t>
            </a:r>
            <a:r>
              <a:rPr lang="en-US" sz="2400" dirty="0" smtClean="0">
                <a:solidFill>
                  <a:srgbClr val="FF66F9"/>
                </a:solidFill>
              </a:rPr>
              <a:t>?</a:t>
            </a:r>
            <a:endParaRPr lang="en-US" sz="2400" dirty="0">
              <a:solidFill>
                <a:srgbClr val="FF66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02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u-bolin-art-hi-res-hide-in-the-city-china-camouflage-painting-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-228600"/>
            <a:ext cx="9220200" cy="72493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35875" y="609601"/>
            <a:ext cx="1039795" cy="369328"/>
          </a:xfrm>
          <a:prstGeom prst="rect">
            <a:avLst/>
          </a:prstGeom>
        </p:spPr>
        <p:txBody>
          <a:bodyPr wrap="none" lIns="91435" tIns="45718" rIns="91435" bIns="45718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Liu Bolin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5715000" cy="461661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2400" b="1" dirty="0" err="1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onzichtbaar</a:t>
            </a:r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24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664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u_Bolin_bulldoz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4879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63675" y="4495801"/>
            <a:ext cx="1039795" cy="369328"/>
          </a:xfrm>
          <a:prstGeom prst="rect">
            <a:avLst/>
          </a:prstGeom>
        </p:spPr>
        <p:txBody>
          <a:bodyPr wrap="none" lIns="91435" tIns="45718" rIns="91435" bIns="45718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Liu Bolin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692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Why Dark Matter? Particle physics hypothesis.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Dark Matter interaction rate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Phonons &amp; Photons &amp; Ionization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Xenon detectors. Workshop @ </a:t>
            </a:r>
            <a:r>
              <a:rPr lang="en-US" dirty="0" err="1" smtClean="0"/>
              <a:t>Nikhef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1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3</a:t>
            </a:r>
            <a:r>
              <a:rPr lang="en-US" dirty="0" smtClean="0"/>
              <a:t> x 2 hours lecture</a:t>
            </a:r>
          </a:p>
          <a:p>
            <a:r>
              <a:rPr lang="en-US" dirty="0"/>
              <a:t>2</a:t>
            </a:r>
            <a:r>
              <a:rPr lang="en-US" dirty="0" smtClean="0"/>
              <a:t> x 4 hours exercise session</a:t>
            </a:r>
          </a:p>
          <a:p>
            <a:r>
              <a:rPr lang="en-US" dirty="0" smtClean="0"/>
              <a:t>1 x 4 hours </a:t>
            </a:r>
            <a:r>
              <a:rPr lang="en-US" dirty="0" err="1" smtClean="0"/>
              <a:t>labcourse</a:t>
            </a:r>
            <a:r>
              <a:rPr lang="en-US" dirty="0" smtClean="0"/>
              <a:t> + exercise</a:t>
            </a:r>
          </a:p>
          <a:p>
            <a:endParaRPr lang="en-US" dirty="0"/>
          </a:p>
          <a:p>
            <a:r>
              <a:rPr lang="en-US" dirty="0" smtClean="0"/>
              <a:t>last day @ </a:t>
            </a:r>
            <a:r>
              <a:rPr lang="en-US" dirty="0" err="1" smtClean="0"/>
              <a:t>Nikhef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tour of our DM lab</a:t>
            </a:r>
          </a:p>
          <a:p>
            <a:pPr lvl="1"/>
            <a:r>
              <a:rPr lang="en-US" dirty="0" smtClean="0"/>
              <a:t>hands-on XENON data analysis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8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Astronomical observations pointing to a “problem”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galactic rotation curves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bullet cluster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large scale structures</a:t>
            </a:r>
          </a:p>
          <a:p>
            <a:pPr marL="759143" lvl="1" indent="-4572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Particle physics explanation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err="1" smtClean="0"/>
              <a:t>Axions</a:t>
            </a:r>
            <a:r>
              <a:rPr lang="en-US" dirty="0" smtClean="0"/>
              <a:t>, MACHO’s, others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b="1" dirty="0" smtClean="0"/>
              <a:t>WIMPs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The early Universe and thermal freeze-out</a:t>
            </a:r>
          </a:p>
          <a:p>
            <a:pPr marL="759143" lvl="1" indent="-4572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Strategy for discovery</a:t>
            </a:r>
          </a:p>
          <a:p>
            <a:pPr marL="301943" lvl="1" indent="0">
              <a:buNone/>
            </a:pPr>
            <a:endParaRPr lang="en-US" dirty="0" smtClean="0"/>
          </a:p>
          <a:p>
            <a:pPr marL="301943" lvl="1" indent="0">
              <a:buNone/>
            </a:pPr>
            <a:endParaRPr lang="en-US" dirty="0"/>
          </a:p>
          <a:p>
            <a:pPr marL="759143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1: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8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Labcourse</a:t>
            </a:r>
            <a:r>
              <a:rPr lang="en-US" dirty="0" smtClean="0"/>
              <a:t>: </a:t>
            </a:r>
            <a:r>
              <a:rPr lang="en-US" dirty="0" err="1" smtClean="0"/>
              <a:t>NaI</a:t>
            </a:r>
            <a:r>
              <a:rPr lang="en-US" dirty="0" smtClean="0"/>
              <a:t> + BGO detectors and radioactive backgrounds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Week1: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7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WIMP interaction rate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Rough calculation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Estimate flux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Scattering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Spectrum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WIMP-nucleus cross-section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WIMP-nucleon cross-section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2: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3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Exercises</a:t>
            </a:r>
          </a:p>
          <a:p>
            <a:endParaRPr lang="en-US" dirty="0"/>
          </a:p>
          <a:p>
            <a:r>
              <a:rPr lang="en-US" dirty="0" smtClean="0"/>
              <a:t>Work on report for </a:t>
            </a:r>
            <a:r>
              <a:rPr lang="en-US" dirty="0" err="1" smtClean="0"/>
              <a:t>NaI</a:t>
            </a:r>
            <a:r>
              <a:rPr lang="en-US" dirty="0" smtClean="0"/>
              <a:t> </a:t>
            </a:r>
            <a:r>
              <a:rPr lang="en-US" dirty="0" smtClean="0"/>
              <a:t>+ BGO </a:t>
            </a:r>
            <a:r>
              <a:rPr lang="en-US" dirty="0" err="1" smtClean="0"/>
              <a:t>labcourse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2: lab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9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materials can you use for a detector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Intrinsically suited or not? </a:t>
            </a:r>
            <a:endParaRPr lang="en-US" dirty="0"/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High atomic mass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radioactive isotopes?</a:t>
            </a:r>
          </a:p>
          <a:p>
            <a:endParaRPr lang="en-US" dirty="0"/>
          </a:p>
          <a:p>
            <a:r>
              <a:rPr lang="en-US" dirty="0" smtClean="0"/>
              <a:t>Photon detectors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Crystals – Luminescence, Scintillation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Phonon detectors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Debye theory – Heat capacity @ low 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4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knowledge to read state-of-the-art DM papers should now be there</a:t>
            </a:r>
          </a:p>
          <a:p>
            <a:endParaRPr lang="en-US" dirty="0"/>
          </a:p>
          <a:p>
            <a:r>
              <a:rPr lang="en-US" dirty="0" smtClean="0"/>
              <a:t>We distribute a set of papers</a:t>
            </a:r>
          </a:p>
          <a:p>
            <a:endParaRPr lang="en-US" dirty="0"/>
          </a:p>
          <a:p>
            <a:r>
              <a:rPr lang="en-US" dirty="0" smtClean="0"/>
              <a:t>You study &amp; present. We will have a “public” discussion of the results.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3: </a:t>
            </a:r>
            <a:r>
              <a:rPr lang="en-US" dirty="0" err="1" smtClean="0"/>
              <a:t>werkcollege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26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4279</TotalTime>
  <Words>288</Words>
  <Application>Microsoft Macintosh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Dark Matter Detection</vt:lpstr>
      <vt:lpstr>Topics </vt:lpstr>
      <vt:lpstr>What to expect</vt:lpstr>
      <vt:lpstr>Week 1: lecture</vt:lpstr>
      <vt:lpstr>Week1: exercises</vt:lpstr>
      <vt:lpstr>Week 2: lecture</vt:lpstr>
      <vt:lpstr>Week 2: lab course</vt:lpstr>
      <vt:lpstr>Week 3</vt:lpstr>
      <vt:lpstr>Week 3: werkcollege</vt:lpstr>
      <vt:lpstr>Week 4</vt:lpstr>
      <vt:lpstr>PowerPoint Presentation</vt:lpstr>
      <vt:lpstr>PowerPoint Presentation</vt:lpstr>
      <vt:lpstr>PowerPoint Presentation</vt:lpstr>
    </vt:vector>
  </TitlesOfParts>
  <Company>University of Amsterdam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Matter Detection</dc:title>
  <dc:creator>Auke Colijn</dc:creator>
  <cp:lastModifiedBy>Auke Colijn</cp:lastModifiedBy>
  <cp:revision>16</cp:revision>
  <dcterms:created xsi:type="dcterms:W3CDTF">2013-11-10T20:03:33Z</dcterms:created>
  <dcterms:modified xsi:type="dcterms:W3CDTF">2015-12-10T19:32:47Z</dcterms:modified>
</cp:coreProperties>
</file>