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Thin"/>
      <p:regular r:id="rId32"/>
      <p:bold r:id="rId33"/>
      <p:italic r:id="rId34"/>
      <p:boldItalic r:id="rId35"/>
    </p:embeddedFont>
    <p:embeddedFont>
      <p:font typeface="Roboto"/>
      <p:regular r:id="rId36"/>
      <p:bold r:id="rId37"/>
      <p:italic r:id="rId38"/>
      <p:boldItalic r:id="rId39"/>
    </p:embeddedFont>
    <p:embeddedFont>
      <p:font typeface="Lobster"/>
      <p:regular r:id="rId40"/>
    </p:embeddedFont>
    <p:embeddedFont>
      <p:font typeface="Lor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A6C5D13-A015-4607-A63E-5C38B275D4EB}">
  <a:tblStyle styleId="{FA6C5D13-A015-4607-A63E-5C38B275D4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bster-regular.fntdata"/><Relationship Id="rId20" Type="http://schemas.openxmlformats.org/officeDocument/2006/relationships/slide" Target="slides/slide14.xml"/><Relationship Id="rId42" Type="http://schemas.openxmlformats.org/officeDocument/2006/relationships/font" Target="fonts/Lora-bold.fntdata"/><Relationship Id="rId41" Type="http://schemas.openxmlformats.org/officeDocument/2006/relationships/font" Target="fonts/Lora-regular.fntdata"/><Relationship Id="rId22" Type="http://schemas.openxmlformats.org/officeDocument/2006/relationships/slide" Target="slides/slide16.xml"/><Relationship Id="rId44" Type="http://schemas.openxmlformats.org/officeDocument/2006/relationships/font" Target="fonts/Lora-boldItalic.fntdata"/><Relationship Id="rId21" Type="http://schemas.openxmlformats.org/officeDocument/2006/relationships/slide" Target="slides/slide15.xml"/><Relationship Id="rId43" Type="http://schemas.openxmlformats.org/officeDocument/2006/relationships/font" Target="fonts/Lora-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Thin-bold.fntdata"/><Relationship Id="rId10" Type="http://schemas.openxmlformats.org/officeDocument/2006/relationships/slide" Target="slides/slide4.xml"/><Relationship Id="rId32" Type="http://schemas.openxmlformats.org/officeDocument/2006/relationships/font" Target="fonts/RobotoThin-regular.fntdata"/><Relationship Id="rId13" Type="http://schemas.openxmlformats.org/officeDocument/2006/relationships/slide" Target="slides/slide7.xml"/><Relationship Id="rId35" Type="http://schemas.openxmlformats.org/officeDocument/2006/relationships/font" Target="fonts/RobotoThin-boldItalic.fntdata"/><Relationship Id="rId12" Type="http://schemas.openxmlformats.org/officeDocument/2006/relationships/slide" Target="slides/slide6.xml"/><Relationship Id="rId34" Type="http://schemas.openxmlformats.org/officeDocument/2006/relationships/font" Target="fonts/RobotoThin-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a0b2751e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a0b2751e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a1e155c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a1e155c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ec87465f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ec87465f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a1e155c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a1e155c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a1e155c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a1e155c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1e155c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a1e155c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a1e155c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a1e155c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d952df7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d952df7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d952df7b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d952df7b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a827c95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a827c95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c96e98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ec96e98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a827c956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a827c956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dba309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dba309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dba3093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dba3093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ec96e98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ec96e98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ec87465f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ec87465f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ec87465f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ec87465f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ec96e98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ec96e98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c87465f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ec87465f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c87465f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ec87465f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a0b2751e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a0b2751e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c96e98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ec96e98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a0b2751e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a0b2751e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a0b2751e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a0b2751e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5"/>
            <a:ext cx="7022700" cy="838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s-419" sz="5500">
                <a:latin typeface="Lobster"/>
                <a:ea typeface="Lobster"/>
                <a:cs typeface="Lobster"/>
                <a:sym typeface="Lobster"/>
              </a:rPr>
              <a:t>Sistema de Respaldos Diarios Automáticos</a:t>
            </a:r>
            <a:endParaRPr sz="5500">
              <a:latin typeface="Lobster"/>
              <a:ea typeface="Lobster"/>
              <a:cs typeface="Lobster"/>
              <a:sym typeface="Lobster"/>
            </a:endParaRPr>
          </a:p>
        </p:txBody>
      </p:sp>
      <p:sp>
        <p:nvSpPr>
          <p:cNvPr id="86" name="Google Shape;86;p13"/>
          <p:cNvSpPr txBox="1"/>
          <p:nvPr>
            <p:ph idx="1" type="subTitle"/>
          </p:nvPr>
        </p:nvSpPr>
        <p:spPr>
          <a:xfrm>
            <a:off x="598100" y="2899152"/>
            <a:ext cx="8222100" cy="1388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s-419" sz="1800"/>
              <a:t>Grupo 1</a:t>
            </a:r>
            <a:endParaRPr b="1" sz="1800"/>
          </a:p>
          <a:p>
            <a:pPr indent="0" lvl="0" marL="0">
              <a:spcBef>
                <a:spcPts val="0"/>
              </a:spcBef>
              <a:spcAft>
                <a:spcPts val="0"/>
              </a:spcAft>
              <a:buNone/>
            </a:pPr>
            <a:r>
              <a:rPr b="1" lang="es-419" sz="1800"/>
              <a:t>Integrantes: </a:t>
            </a:r>
            <a:r>
              <a:rPr lang="es-419" sz="1800"/>
              <a:t>Luis Macas - Christin Ochoa - Martin Herrera</a:t>
            </a:r>
            <a:endParaRPr sz="1800"/>
          </a:p>
          <a:p>
            <a:pPr indent="0" lvl="0" marL="0" rtl="0">
              <a:spcBef>
                <a:spcPts val="0"/>
              </a:spcBef>
              <a:spcAft>
                <a:spcPts val="0"/>
              </a:spcAft>
              <a:buNone/>
            </a:pPr>
            <a:r>
              <a:rPr b="1" lang="es-419" sz="1800">
                <a:solidFill>
                  <a:srgbClr val="FFFFFF"/>
                </a:solidFill>
              </a:rPr>
              <a:t>Profesora: </a:t>
            </a:r>
            <a:r>
              <a:rPr lang="es-419" sz="1800">
                <a:solidFill>
                  <a:srgbClr val="FFFFFF"/>
                </a:solidFill>
              </a:rPr>
              <a:t>Msc. Adriana Collaguazo</a:t>
            </a:r>
            <a:endParaRPr sz="1800">
              <a:solidFill>
                <a:srgbClr val="FFFFFF"/>
              </a:solidFill>
            </a:endParaRPr>
          </a:p>
          <a:p>
            <a:pPr indent="0" lvl="0" marL="0" rtl="0">
              <a:spcBef>
                <a:spcPts val="0"/>
              </a:spcBef>
              <a:spcAft>
                <a:spcPts val="0"/>
              </a:spcAft>
              <a:buNone/>
            </a:pPr>
            <a:r>
              <a:rPr b="1" lang="es-419" sz="1800">
                <a:solidFill>
                  <a:srgbClr val="FFFFFF"/>
                </a:solidFill>
              </a:rPr>
              <a:t>Materia:</a:t>
            </a:r>
            <a:r>
              <a:rPr lang="es-419" sz="1800">
                <a:solidFill>
                  <a:srgbClr val="FFFFFF"/>
                </a:solidFill>
              </a:rPr>
              <a:t> Conmutación y Enrutamiento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817500" y="1335900"/>
            <a:ext cx="2326500" cy="1731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419">
                <a:latin typeface="Lora"/>
                <a:ea typeface="Lora"/>
                <a:cs typeface="Lora"/>
                <a:sym typeface="Lora"/>
              </a:rPr>
              <a:t>Diagrama </a:t>
            </a:r>
            <a:endParaRPr>
              <a:latin typeface="Lora"/>
              <a:ea typeface="Lora"/>
              <a:cs typeface="Lora"/>
              <a:sym typeface="Lora"/>
            </a:endParaRPr>
          </a:p>
          <a:p>
            <a:pPr indent="0" lvl="0" marL="0" algn="ctr">
              <a:spcBef>
                <a:spcPts val="0"/>
              </a:spcBef>
              <a:spcAft>
                <a:spcPts val="0"/>
              </a:spcAft>
              <a:buNone/>
            </a:pPr>
            <a:r>
              <a:rPr lang="es-419">
                <a:latin typeface="Lora"/>
                <a:ea typeface="Lora"/>
                <a:cs typeface="Lora"/>
                <a:sym typeface="Lora"/>
              </a:rPr>
              <a:t>de </a:t>
            </a:r>
            <a:endParaRPr>
              <a:latin typeface="Lora"/>
              <a:ea typeface="Lora"/>
              <a:cs typeface="Lora"/>
              <a:sym typeface="Lora"/>
            </a:endParaRPr>
          </a:p>
          <a:p>
            <a:pPr indent="0" lvl="0" marL="0" algn="ctr">
              <a:spcBef>
                <a:spcPts val="0"/>
              </a:spcBef>
              <a:spcAft>
                <a:spcPts val="0"/>
              </a:spcAft>
              <a:buNone/>
            </a:pPr>
            <a:r>
              <a:rPr lang="es-419">
                <a:latin typeface="Lora"/>
                <a:ea typeface="Lora"/>
                <a:cs typeface="Lora"/>
                <a:sym typeface="Lora"/>
              </a:rPr>
              <a:t>Despliegue</a:t>
            </a:r>
            <a:endParaRPr>
              <a:latin typeface="Lora"/>
              <a:ea typeface="Lora"/>
              <a:cs typeface="Lora"/>
              <a:sym typeface="Lora"/>
            </a:endParaRPr>
          </a:p>
        </p:txBody>
      </p:sp>
      <p:pic>
        <p:nvPicPr>
          <p:cNvPr id="165" name="Google Shape;165;p22"/>
          <p:cNvPicPr preferRelativeResize="0"/>
          <p:nvPr/>
        </p:nvPicPr>
        <p:blipFill>
          <a:blip r:embed="rId3">
            <a:alphaModFix/>
          </a:blip>
          <a:stretch>
            <a:fillRect/>
          </a:stretch>
        </p:blipFill>
        <p:spPr>
          <a:xfrm>
            <a:off x="152400" y="152400"/>
            <a:ext cx="6665100" cy="4720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Repositorio en GitHub</a:t>
            </a:r>
            <a:endParaRPr>
              <a:latin typeface="Lora"/>
              <a:ea typeface="Lora"/>
              <a:cs typeface="Lora"/>
              <a:sym typeface="Lora"/>
            </a:endParaRPr>
          </a:p>
        </p:txBody>
      </p:sp>
      <p:pic>
        <p:nvPicPr>
          <p:cNvPr id="171" name="Google Shape;171;p23"/>
          <p:cNvPicPr preferRelativeResize="0"/>
          <p:nvPr/>
        </p:nvPicPr>
        <p:blipFill>
          <a:blip r:embed="rId3">
            <a:alphaModFix/>
          </a:blip>
          <a:stretch>
            <a:fillRect/>
          </a:stretch>
        </p:blipFill>
        <p:spPr>
          <a:xfrm>
            <a:off x="1122875" y="1017800"/>
            <a:ext cx="7174071" cy="3820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4"/>
          <p:cNvPicPr preferRelativeResize="0"/>
          <p:nvPr/>
        </p:nvPicPr>
        <p:blipFill>
          <a:blip r:embed="rId3">
            <a:alphaModFix/>
          </a:blip>
          <a:stretch>
            <a:fillRect/>
          </a:stretch>
        </p:blipFill>
        <p:spPr>
          <a:xfrm>
            <a:off x="573562" y="757138"/>
            <a:ext cx="7996876" cy="362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Clases</a:t>
            </a:r>
            <a:endParaRPr>
              <a:latin typeface="Lora"/>
              <a:ea typeface="Lora"/>
              <a:cs typeface="Lora"/>
              <a:sym typeface="Lora"/>
            </a:endParaRPr>
          </a:p>
        </p:txBody>
      </p:sp>
      <p:pic>
        <p:nvPicPr>
          <p:cNvPr id="182" name="Google Shape;182;p25"/>
          <p:cNvPicPr preferRelativeResize="0"/>
          <p:nvPr/>
        </p:nvPicPr>
        <p:blipFill>
          <a:blip r:embed="rId3">
            <a:alphaModFix/>
          </a:blip>
          <a:stretch>
            <a:fillRect/>
          </a:stretch>
        </p:blipFill>
        <p:spPr>
          <a:xfrm>
            <a:off x="1903113" y="1170200"/>
            <a:ext cx="5337775" cy="352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L</a:t>
            </a:r>
            <a:r>
              <a:rPr lang="es-419">
                <a:latin typeface="Lora"/>
                <a:ea typeface="Lora"/>
                <a:cs typeface="Lora"/>
                <a:sym typeface="Lora"/>
              </a:rPr>
              <a:t>ibrerías</a:t>
            </a:r>
            <a:r>
              <a:rPr lang="es-419">
                <a:latin typeface="Lora"/>
                <a:ea typeface="Lora"/>
                <a:cs typeface="Lora"/>
                <a:sym typeface="Lora"/>
              </a:rPr>
              <a:t> utilizadas</a:t>
            </a:r>
            <a:endParaRPr>
              <a:latin typeface="Lora"/>
              <a:ea typeface="Lora"/>
              <a:cs typeface="Lora"/>
              <a:sym typeface="Lora"/>
            </a:endParaRPr>
          </a:p>
        </p:txBody>
      </p:sp>
      <p:pic>
        <p:nvPicPr>
          <p:cNvPr id="188" name="Google Shape;188;p26"/>
          <p:cNvPicPr preferRelativeResize="0"/>
          <p:nvPr/>
        </p:nvPicPr>
        <p:blipFill>
          <a:blip r:embed="rId3">
            <a:alphaModFix/>
          </a:blip>
          <a:stretch>
            <a:fillRect/>
          </a:stretch>
        </p:blipFill>
        <p:spPr>
          <a:xfrm>
            <a:off x="1810888" y="1310000"/>
            <a:ext cx="5522225" cy="305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Interfaz gráfica Principal</a:t>
            </a:r>
            <a:endParaRPr>
              <a:latin typeface="Lora"/>
              <a:ea typeface="Lora"/>
              <a:cs typeface="Lora"/>
              <a:sym typeface="Lora"/>
            </a:endParaRPr>
          </a:p>
        </p:txBody>
      </p:sp>
      <p:pic>
        <p:nvPicPr>
          <p:cNvPr id="194" name="Google Shape;194;p27"/>
          <p:cNvPicPr preferRelativeResize="0"/>
          <p:nvPr/>
        </p:nvPicPr>
        <p:blipFill>
          <a:blip r:embed="rId3">
            <a:alphaModFix/>
          </a:blip>
          <a:stretch>
            <a:fillRect/>
          </a:stretch>
        </p:blipFill>
        <p:spPr>
          <a:xfrm>
            <a:off x="1943825" y="1017800"/>
            <a:ext cx="5129574" cy="3823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91350" y="186375"/>
            <a:ext cx="85260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Interfaz gráfica para consultar y descargar los Archivos</a:t>
            </a:r>
            <a:endParaRPr>
              <a:latin typeface="Lora"/>
              <a:ea typeface="Lora"/>
              <a:cs typeface="Lora"/>
              <a:sym typeface="Lora"/>
            </a:endParaRPr>
          </a:p>
        </p:txBody>
      </p:sp>
      <p:pic>
        <p:nvPicPr>
          <p:cNvPr id="200" name="Google Shape;200;p28"/>
          <p:cNvPicPr preferRelativeResize="0"/>
          <p:nvPr/>
        </p:nvPicPr>
        <p:blipFill>
          <a:blip r:embed="rId3">
            <a:alphaModFix/>
          </a:blip>
          <a:stretch>
            <a:fillRect/>
          </a:stretch>
        </p:blipFill>
        <p:spPr>
          <a:xfrm>
            <a:off x="1771475" y="1185725"/>
            <a:ext cx="5744775" cy="364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idx="1" type="body"/>
          </p:nvPr>
        </p:nvSpPr>
        <p:spPr>
          <a:xfrm>
            <a:off x="311700" y="885800"/>
            <a:ext cx="8520600" cy="397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ClienteFTP</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206" name="Google Shape;206;p29"/>
          <p:cNvPicPr preferRelativeResize="0"/>
          <p:nvPr/>
        </p:nvPicPr>
        <p:blipFill>
          <a:blip r:embed="rId3">
            <a:alphaModFix/>
          </a:blip>
          <a:stretch>
            <a:fillRect/>
          </a:stretch>
        </p:blipFill>
        <p:spPr>
          <a:xfrm>
            <a:off x="398400" y="1320099"/>
            <a:ext cx="8061900" cy="3371900"/>
          </a:xfrm>
          <a:prstGeom prst="rect">
            <a:avLst/>
          </a:prstGeom>
          <a:noFill/>
          <a:ln>
            <a:noFill/>
          </a:ln>
        </p:spPr>
      </p:pic>
      <p:sp>
        <p:nvSpPr>
          <p:cNvPr id="207" name="Google Shape;207;p29"/>
          <p:cNvSpPr txBox="1"/>
          <p:nvPr/>
        </p:nvSpPr>
        <p:spPr>
          <a:xfrm>
            <a:off x="398400" y="87500"/>
            <a:ext cx="8347200" cy="798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419" sz="3000">
                <a:solidFill>
                  <a:schemeClr val="dk1"/>
                </a:solidFill>
                <a:latin typeface="Lora"/>
                <a:ea typeface="Lora"/>
                <a:cs typeface="Lora"/>
                <a:sym typeface="Lora"/>
              </a:rPr>
              <a:t>Uso de Checkstyle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idx="1" type="body"/>
          </p:nvPr>
        </p:nvSpPr>
        <p:spPr>
          <a:xfrm>
            <a:off x="356900" y="523400"/>
            <a:ext cx="8520600" cy="72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Principal</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213" name="Google Shape;213;p30"/>
          <p:cNvPicPr preferRelativeResize="0"/>
          <p:nvPr/>
        </p:nvPicPr>
        <p:blipFill>
          <a:blip r:embed="rId3">
            <a:alphaModFix/>
          </a:blip>
          <a:stretch>
            <a:fillRect/>
          </a:stretch>
        </p:blipFill>
        <p:spPr>
          <a:xfrm>
            <a:off x="311700" y="2155750"/>
            <a:ext cx="8520601" cy="83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311700" y="259525"/>
            <a:ext cx="8520600" cy="430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a:t>C</a:t>
            </a:r>
            <a:r>
              <a:rPr lang="es-419"/>
              <a:t>reación</a:t>
            </a:r>
            <a:r>
              <a:rPr lang="es-419"/>
              <a:t> de base de datos en Mysql</a:t>
            </a:r>
            <a:endParaRPr/>
          </a:p>
          <a:p>
            <a:pPr indent="0" lvl="0" marL="0">
              <a:spcBef>
                <a:spcPts val="1600"/>
              </a:spcBef>
              <a:spcAft>
                <a:spcPts val="1600"/>
              </a:spcAft>
              <a:buNone/>
            </a:pPr>
            <a:r>
              <a:t/>
            </a:r>
            <a:endParaRPr/>
          </a:p>
        </p:txBody>
      </p:sp>
      <p:pic>
        <p:nvPicPr>
          <p:cNvPr id="219" name="Google Shape;219;p31"/>
          <p:cNvPicPr preferRelativeResize="0"/>
          <p:nvPr/>
        </p:nvPicPr>
        <p:blipFill>
          <a:blip r:embed="rId3">
            <a:alphaModFix/>
          </a:blip>
          <a:stretch>
            <a:fillRect/>
          </a:stretch>
        </p:blipFill>
        <p:spPr>
          <a:xfrm>
            <a:off x="1014550" y="814975"/>
            <a:ext cx="7601943" cy="375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433825" y="1229875"/>
            <a:ext cx="3542400" cy="3238200"/>
          </a:xfrm>
          <a:prstGeom prst="rect">
            <a:avLst/>
          </a:prstGeom>
          <a:solidFill>
            <a:srgbClr val="D5A6BD"/>
          </a:solidFill>
        </p:spPr>
        <p:txBody>
          <a:bodyPr anchorCtr="0" anchor="t" bIns="91425" lIns="91425" spcFirstLastPara="1" rIns="91425" wrap="square" tIns="91425">
            <a:noAutofit/>
          </a:bodyPr>
          <a:lstStyle/>
          <a:p>
            <a:pPr indent="0" lvl="0" marL="0" rtl="0" algn="just">
              <a:spcBef>
                <a:spcPts val="0"/>
              </a:spcBef>
              <a:spcAft>
                <a:spcPts val="0"/>
              </a:spcAft>
              <a:buNone/>
            </a:pPr>
            <a:r>
              <a:rPr b="1" lang="es-419"/>
              <a:t>Objetivo general:</a:t>
            </a:r>
            <a:endParaRPr b="1"/>
          </a:p>
          <a:p>
            <a:pPr indent="0" lvl="0" marL="0" rtl="0" algn="just">
              <a:spcBef>
                <a:spcPts val="1600"/>
              </a:spcBef>
              <a:spcAft>
                <a:spcPts val="1600"/>
              </a:spcAft>
              <a:buNone/>
            </a:pPr>
            <a:r>
              <a:rPr lang="es-419"/>
              <a:t>Desarrollar un respaldo </a:t>
            </a:r>
            <a:r>
              <a:rPr lang="es-419"/>
              <a:t>automático</a:t>
            </a:r>
            <a:r>
              <a:rPr lang="es-419"/>
              <a:t> de la configuración de dispositivos intermediarios en una red WAN y LAN.</a:t>
            </a:r>
            <a:endParaRPr/>
          </a:p>
        </p:txBody>
      </p:sp>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419">
                <a:latin typeface="Lora"/>
                <a:ea typeface="Lora"/>
                <a:cs typeface="Lora"/>
                <a:sym typeface="Lora"/>
              </a:rPr>
              <a:t>Objetivos</a:t>
            </a:r>
            <a:endParaRPr b="1">
              <a:latin typeface="Lora"/>
              <a:ea typeface="Lora"/>
              <a:cs typeface="Lora"/>
              <a:sym typeface="Lora"/>
            </a:endParaRPr>
          </a:p>
        </p:txBody>
      </p:sp>
      <p:sp>
        <p:nvSpPr>
          <p:cNvPr id="93" name="Google Shape;93;p14"/>
          <p:cNvSpPr txBox="1"/>
          <p:nvPr>
            <p:ph idx="1" type="body"/>
          </p:nvPr>
        </p:nvSpPr>
        <p:spPr>
          <a:xfrm>
            <a:off x="4467625" y="1229875"/>
            <a:ext cx="4364700" cy="3238200"/>
          </a:xfrm>
          <a:prstGeom prst="rect">
            <a:avLst/>
          </a:prstGeom>
          <a:solidFill>
            <a:srgbClr val="D5A6BD"/>
          </a:solidFill>
        </p:spPr>
        <p:txBody>
          <a:bodyPr anchorCtr="0" anchor="t" bIns="91425" lIns="91425" spcFirstLastPara="1" rIns="91425" wrap="square" tIns="91425">
            <a:noAutofit/>
          </a:bodyPr>
          <a:lstStyle/>
          <a:p>
            <a:pPr indent="0" lvl="0" marL="0" rtl="0" algn="just">
              <a:spcBef>
                <a:spcPts val="0"/>
              </a:spcBef>
              <a:spcAft>
                <a:spcPts val="0"/>
              </a:spcAft>
              <a:buNone/>
            </a:pPr>
            <a:r>
              <a:rPr b="1" lang="es-419"/>
              <a:t>Objetivos </a:t>
            </a:r>
            <a:r>
              <a:rPr b="1" lang="es-419"/>
              <a:t>específicos</a:t>
            </a:r>
            <a:r>
              <a:rPr b="1" lang="es-419"/>
              <a:t>:</a:t>
            </a:r>
            <a:endParaRPr b="1"/>
          </a:p>
          <a:p>
            <a:pPr indent="-317500" lvl="0" marL="457200" rtl="0" algn="just">
              <a:spcBef>
                <a:spcPts val="1600"/>
              </a:spcBef>
              <a:spcAft>
                <a:spcPts val="0"/>
              </a:spcAft>
              <a:buSzPts val="1400"/>
              <a:buAutoNum type="alphaLcParenR"/>
            </a:pPr>
            <a:r>
              <a:rPr lang="es-419" sz="1400"/>
              <a:t>Configurar un servidor FTP que almacene los archivos de configuración de los dispositivos.</a:t>
            </a:r>
            <a:endParaRPr sz="1400"/>
          </a:p>
          <a:p>
            <a:pPr indent="-317500" lvl="0" marL="457200" rtl="0" algn="just">
              <a:spcBef>
                <a:spcPts val="0"/>
              </a:spcBef>
              <a:spcAft>
                <a:spcPts val="0"/>
              </a:spcAft>
              <a:buSzPts val="1400"/>
              <a:buAutoNum type="alphaLcParenR"/>
            </a:pPr>
            <a:r>
              <a:rPr lang="es-419" sz="1400"/>
              <a:t>Elaborar una red donde exista ambiente WAN y LAN, </a:t>
            </a:r>
            <a:r>
              <a:rPr lang="es-419" sz="1400"/>
              <a:t>además</a:t>
            </a:r>
            <a:r>
              <a:rPr lang="es-419" sz="1400"/>
              <a:t> del uso de direcciones </a:t>
            </a:r>
            <a:r>
              <a:rPr lang="es-419" sz="1400"/>
              <a:t>públicas</a:t>
            </a:r>
            <a:r>
              <a:rPr lang="es-419" sz="1400"/>
              <a:t> y privadas.</a:t>
            </a:r>
            <a:endParaRPr sz="1400"/>
          </a:p>
          <a:p>
            <a:pPr indent="-317500" lvl="0" marL="457200" rtl="0" algn="just">
              <a:spcBef>
                <a:spcPts val="0"/>
              </a:spcBef>
              <a:spcAft>
                <a:spcPts val="0"/>
              </a:spcAft>
              <a:buSzPts val="1400"/>
              <a:buAutoNum type="alphaLcParenR"/>
            </a:pPr>
            <a:r>
              <a:rPr lang="es-419" sz="1400"/>
              <a:t>Comprobar la conexión de los dispositivos tanto en simulación como con dispositivos reales.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311700" y="330325"/>
            <a:ext cx="8520600" cy="4238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419"/>
              <a:t>Tablas creadas</a:t>
            </a:r>
            <a:endParaRPr/>
          </a:p>
        </p:txBody>
      </p:sp>
      <p:pic>
        <p:nvPicPr>
          <p:cNvPr id="225" name="Google Shape;225;p32"/>
          <p:cNvPicPr preferRelativeResize="0"/>
          <p:nvPr/>
        </p:nvPicPr>
        <p:blipFill>
          <a:blip r:embed="rId3">
            <a:alphaModFix/>
          </a:blip>
          <a:stretch>
            <a:fillRect/>
          </a:stretch>
        </p:blipFill>
        <p:spPr>
          <a:xfrm>
            <a:off x="2177000" y="1153413"/>
            <a:ext cx="4330550" cy="259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Conectividad entre PC Real y Máquina Virtual</a:t>
            </a:r>
            <a:endParaRPr>
              <a:latin typeface="Lora"/>
              <a:ea typeface="Lora"/>
              <a:cs typeface="Lora"/>
              <a:sym typeface="Lora"/>
            </a:endParaRPr>
          </a:p>
        </p:txBody>
      </p:sp>
      <p:pic>
        <p:nvPicPr>
          <p:cNvPr id="231" name="Google Shape;231;p33"/>
          <p:cNvPicPr preferRelativeResize="0"/>
          <p:nvPr/>
        </p:nvPicPr>
        <p:blipFill>
          <a:blip r:embed="rId3">
            <a:alphaModFix/>
          </a:blip>
          <a:stretch>
            <a:fillRect/>
          </a:stretch>
        </p:blipFill>
        <p:spPr>
          <a:xfrm>
            <a:off x="512075" y="1170200"/>
            <a:ext cx="6201050" cy="316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Conectividad entre Máquina Virtual y PC Real</a:t>
            </a:r>
            <a:endParaRPr>
              <a:latin typeface="Lora"/>
              <a:ea typeface="Lora"/>
              <a:cs typeface="Lora"/>
              <a:sym typeface="Lora"/>
            </a:endParaRPr>
          </a:p>
        </p:txBody>
      </p:sp>
      <p:pic>
        <p:nvPicPr>
          <p:cNvPr id="237" name="Google Shape;237;p34"/>
          <p:cNvPicPr preferRelativeResize="0"/>
          <p:nvPr/>
        </p:nvPicPr>
        <p:blipFill>
          <a:blip r:embed="rId3">
            <a:alphaModFix/>
          </a:blip>
          <a:stretch>
            <a:fillRect/>
          </a:stretch>
        </p:blipFill>
        <p:spPr>
          <a:xfrm>
            <a:off x="533400" y="1170200"/>
            <a:ext cx="6191525" cy="313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419">
                <a:latin typeface="Lora"/>
                <a:ea typeface="Lora"/>
                <a:cs typeface="Lora"/>
                <a:sym typeface="Lora"/>
              </a:rPr>
              <a:t>Creación del respaldo de SW_GYE</a:t>
            </a:r>
            <a:endParaRPr b="1">
              <a:latin typeface="Lora"/>
              <a:ea typeface="Lora"/>
              <a:cs typeface="Lora"/>
              <a:sym typeface="Lora"/>
            </a:endParaRPr>
          </a:p>
        </p:txBody>
      </p:sp>
      <p:pic>
        <p:nvPicPr>
          <p:cNvPr id="243" name="Google Shape;243;p35"/>
          <p:cNvPicPr preferRelativeResize="0"/>
          <p:nvPr/>
        </p:nvPicPr>
        <p:blipFill>
          <a:blip r:embed="rId3">
            <a:alphaModFix/>
          </a:blip>
          <a:stretch>
            <a:fillRect/>
          </a:stretch>
        </p:blipFill>
        <p:spPr>
          <a:xfrm>
            <a:off x="787950" y="1620425"/>
            <a:ext cx="7737550" cy="2002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36"/>
          <p:cNvPicPr preferRelativeResize="0"/>
          <p:nvPr/>
        </p:nvPicPr>
        <p:blipFill>
          <a:blip r:embed="rId3">
            <a:alphaModFix/>
          </a:blip>
          <a:stretch>
            <a:fillRect/>
          </a:stretch>
        </p:blipFill>
        <p:spPr>
          <a:xfrm>
            <a:off x="1877050" y="97900"/>
            <a:ext cx="5610225" cy="4762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870025" y="1205700"/>
            <a:ext cx="7858875" cy="242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89650" y="233800"/>
            <a:ext cx="7580100" cy="46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419">
                <a:latin typeface="Lora"/>
                <a:ea typeface="Lora"/>
                <a:cs typeface="Lora"/>
                <a:sym typeface="Lora"/>
              </a:rPr>
              <a:t>FODA</a:t>
            </a:r>
            <a:endParaRPr b="1">
              <a:latin typeface="Lora"/>
              <a:ea typeface="Lora"/>
              <a:cs typeface="Lora"/>
              <a:sym typeface="Lora"/>
            </a:endParaRPr>
          </a:p>
        </p:txBody>
      </p:sp>
      <p:grpSp>
        <p:nvGrpSpPr>
          <p:cNvPr id="99" name="Google Shape;99;p15"/>
          <p:cNvGrpSpPr/>
          <p:nvPr/>
        </p:nvGrpSpPr>
        <p:grpSpPr>
          <a:xfrm>
            <a:off x="597475" y="1122999"/>
            <a:ext cx="1917397" cy="3199566"/>
            <a:chOff x="1023982" y="283725"/>
            <a:chExt cx="2185068" cy="4076400"/>
          </a:xfrm>
        </p:grpSpPr>
        <p:sp>
          <p:nvSpPr>
            <p:cNvPr id="100" name="Google Shape;100;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15"/>
            <p:cNvSpPr/>
            <p:nvPr/>
          </p:nvSpPr>
          <p:spPr>
            <a:xfrm>
              <a:off x="1118234" y="341740"/>
              <a:ext cx="2048100" cy="16554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419" sz="1800">
                  <a:solidFill>
                    <a:srgbClr val="1D7E74"/>
                  </a:solidFill>
                  <a:latin typeface="Roboto"/>
                  <a:ea typeface="Roboto"/>
                  <a:cs typeface="Roboto"/>
                  <a:sym typeface="Roboto"/>
                </a:rPr>
                <a:t>Fortalezas</a:t>
              </a:r>
              <a:endParaRPr sz="1800">
                <a:solidFill>
                  <a:srgbClr val="1D7E74"/>
                </a:solidFill>
                <a:latin typeface="Roboto Thin"/>
                <a:ea typeface="Roboto Thin"/>
                <a:cs typeface="Roboto Thin"/>
                <a:sym typeface="Roboto Thin"/>
              </a:endParaRPr>
            </a:p>
          </p:txBody>
        </p:sp>
        <p:sp>
          <p:nvSpPr>
            <p:cNvPr id="103" name="Google Shape;103;p15"/>
            <p:cNvSpPr/>
            <p:nvPr/>
          </p:nvSpPr>
          <p:spPr>
            <a:xfrm rot="5400000">
              <a:off x="1938954" y="193050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15"/>
            <p:cNvSpPr/>
            <p:nvPr/>
          </p:nvSpPr>
          <p:spPr>
            <a:xfrm>
              <a:off x="1023982" y="2385745"/>
              <a:ext cx="2172900" cy="1585200"/>
            </a:xfrm>
            <a:prstGeom prst="rect">
              <a:avLst/>
            </a:prstGeom>
            <a:noFill/>
            <a:ln>
              <a:noFill/>
            </a:ln>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Buen manejo del diseño de red y conocimiento de protocolos basicos y utiles a usar.</a:t>
              </a:r>
              <a:endParaRPr sz="1000">
                <a:solidFill>
                  <a:srgbClr val="FFFFFF"/>
                </a:solidFill>
                <a:latin typeface="Roboto"/>
                <a:ea typeface="Roboto"/>
                <a:cs typeface="Roboto"/>
                <a:sym typeface="Roboto"/>
              </a:endParaRPr>
            </a:p>
            <a:p>
              <a:pPr indent="-292100" lvl="0" marL="457200" algn="just">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Destrezas para la </a:t>
              </a:r>
              <a:r>
                <a:rPr lang="es-419" sz="1000">
                  <a:solidFill>
                    <a:srgbClr val="FFFFFF"/>
                  </a:solidFill>
                  <a:latin typeface="Roboto"/>
                  <a:ea typeface="Roboto"/>
                  <a:cs typeface="Roboto"/>
                  <a:sym typeface="Roboto"/>
                </a:rPr>
                <a:t>instalación</a:t>
              </a:r>
              <a:r>
                <a:rPr lang="es-419" sz="1000">
                  <a:solidFill>
                    <a:srgbClr val="FFFFFF"/>
                  </a:solidFill>
                  <a:latin typeface="Roboto"/>
                  <a:ea typeface="Roboto"/>
                  <a:cs typeface="Roboto"/>
                  <a:sym typeface="Roboto"/>
                </a:rPr>
                <a:t> de servicios en CentOS7.  </a:t>
              </a:r>
              <a:endParaRPr sz="1000">
                <a:solidFill>
                  <a:srgbClr val="FFFFFF"/>
                </a:solidFill>
                <a:latin typeface="Roboto"/>
                <a:ea typeface="Roboto"/>
                <a:cs typeface="Roboto"/>
                <a:sym typeface="Roboto"/>
              </a:endParaRPr>
            </a:p>
          </p:txBody>
        </p:sp>
      </p:grpSp>
      <p:grpSp>
        <p:nvGrpSpPr>
          <p:cNvPr id="105" name="Google Shape;105;p15"/>
          <p:cNvGrpSpPr/>
          <p:nvPr/>
        </p:nvGrpSpPr>
        <p:grpSpPr>
          <a:xfrm>
            <a:off x="2637266" y="1122999"/>
            <a:ext cx="1971857" cy="3199566"/>
            <a:chOff x="1118225" y="283725"/>
            <a:chExt cx="2090825" cy="4076400"/>
          </a:xfrm>
        </p:grpSpPr>
        <p:sp>
          <p:nvSpPr>
            <p:cNvPr id="106" name="Google Shape;106;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5"/>
            <p:cNvSpPr/>
            <p:nvPr/>
          </p:nvSpPr>
          <p:spPr>
            <a:xfrm>
              <a:off x="1118225" y="341755"/>
              <a:ext cx="2048100" cy="16407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419" sz="1800">
                  <a:solidFill>
                    <a:srgbClr val="1D7E74"/>
                  </a:solidFill>
                  <a:latin typeface="Roboto"/>
                  <a:ea typeface="Roboto"/>
                  <a:cs typeface="Roboto"/>
                  <a:sym typeface="Roboto"/>
                </a:rPr>
                <a:t>Oportunidades</a:t>
              </a:r>
              <a:endParaRPr sz="1800">
                <a:solidFill>
                  <a:srgbClr val="1D7E74"/>
                </a:solidFill>
                <a:latin typeface="Roboto Thin"/>
                <a:ea typeface="Roboto Thin"/>
                <a:cs typeface="Roboto Thin"/>
                <a:sym typeface="Roboto Thin"/>
              </a:endParaRPr>
            </a:p>
          </p:txBody>
        </p:sp>
        <p:sp>
          <p:nvSpPr>
            <p:cNvPr id="109" name="Google Shape;109;p15"/>
            <p:cNvSpPr/>
            <p:nvPr/>
          </p:nvSpPr>
          <p:spPr>
            <a:xfrm rot="5400000">
              <a:off x="1969085" y="192751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5"/>
            <p:cNvSpPr/>
            <p:nvPr/>
          </p:nvSpPr>
          <p:spPr>
            <a:xfrm>
              <a:off x="1154048" y="2411703"/>
              <a:ext cx="2030400" cy="1869000"/>
            </a:xfrm>
            <a:prstGeom prst="rect">
              <a:avLst/>
            </a:prstGeom>
            <a:noFill/>
            <a:ln>
              <a:noFill/>
            </a:ln>
          </p:spPr>
          <p:txBody>
            <a:bodyPr anchorCtr="0" anchor="t" bIns="91425" lIns="91425" spcFirstLastPara="1" rIns="91425" wrap="square" tIns="91425">
              <a:noAutofit/>
            </a:bodyPr>
            <a:lstStyle/>
            <a:p>
              <a:pPr indent="-292100" lvl="0" marL="457200">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De facil manejo para pequeñas redes.</a:t>
              </a:r>
              <a:endParaRPr sz="1000">
                <a:solidFill>
                  <a:srgbClr val="FFFFFF"/>
                </a:solidFill>
                <a:latin typeface="Roboto"/>
                <a:ea typeface="Roboto"/>
                <a:cs typeface="Roboto"/>
                <a:sym typeface="Roboto"/>
              </a:endParaRPr>
            </a:p>
            <a:p>
              <a:pPr indent="-292100" lvl="0" marL="457200">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Implementacion sencilla si se cumple los requerimientos necesarios.</a:t>
              </a:r>
              <a:endParaRPr sz="1000">
                <a:solidFill>
                  <a:srgbClr val="FFFFFF"/>
                </a:solidFill>
                <a:latin typeface="Roboto"/>
                <a:ea typeface="Roboto"/>
                <a:cs typeface="Roboto"/>
                <a:sym typeface="Roboto"/>
              </a:endParaRPr>
            </a:p>
            <a:p>
              <a:pPr indent="-292100" lvl="0" marL="457200">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Bajo gasto de recursos.</a:t>
              </a:r>
              <a:endParaRPr sz="1000">
                <a:solidFill>
                  <a:srgbClr val="FFFFFF"/>
                </a:solidFill>
                <a:latin typeface="Roboto"/>
                <a:ea typeface="Roboto"/>
                <a:cs typeface="Roboto"/>
                <a:sym typeface="Roboto"/>
              </a:endParaRPr>
            </a:p>
          </p:txBody>
        </p:sp>
      </p:grpSp>
      <p:grpSp>
        <p:nvGrpSpPr>
          <p:cNvPr id="111" name="Google Shape;111;p15"/>
          <p:cNvGrpSpPr/>
          <p:nvPr/>
        </p:nvGrpSpPr>
        <p:grpSpPr>
          <a:xfrm>
            <a:off x="4647150" y="1122999"/>
            <a:ext cx="1971743" cy="3199566"/>
            <a:chOff x="1010004" y="283725"/>
            <a:chExt cx="2247000" cy="4076400"/>
          </a:xfrm>
        </p:grpSpPr>
        <p:sp>
          <p:nvSpPr>
            <p:cNvPr id="112" name="Google Shape;112;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5"/>
            <p:cNvSpPr/>
            <p:nvPr/>
          </p:nvSpPr>
          <p:spPr>
            <a:xfrm>
              <a:off x="1118223" y="341755"/>
              <a:ext cx="2048100" cy="16149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419" sz="1800">
                  <a:solidFill>
                    <a:srgbClr val="1D7E74"/>
                  </a:solidFill>
                  <a:latin typeface="Roboto"/>
                  <a:ea typeface="Roboto"/>
                  <a:cs typeface="Roboto"/>
                  <a:sym typeface="Roboto"/>
                </a:rPr>
                <a:t>Debilidades</a:t>
              </a:r>
              <a:endParaRPr sz="1800">
                <a:solidFill>
                  <a:srgbClr val="1D7E74"/>
                </a:solidFill>
                <a:latin typeface="Roboto Thin"/>
                <a:ea typeface="Roboto Thin"/>
                <a:cs typeface="Roboto Thin"/>
                <a:sym typeface="Roboto Thin"/>
              </a:endParaRPr>
            </a:p>
          </p:txBody>
        </p:sp>
        <p:sp>
          <p:nvSpPr>
            <p:cNvPr id="115" name="Google Shape;115;p15"/>
            <p:cNvSpPr/>
            <p:nvPr/>
          </p:nvSpPr>
          <p:spPr>
            <a:xfrm rot="5400000">
              <a:off x="1938957" y="188629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5"/>
            <p:cNvSpPr/>
            <p:nvPr/>
          </p:nvSpPr>
          <p:spPr>
            <a:xfrm>
              <a:off x="1010004" y="2394409"/>
              <a:ext cx="2247000" cy="1680300"/>
            </a:xfrm>
            <a:prstGeom prst="rect">
              <a:avLst/>
            </a:prstGeom>
            <a:noFill/>
            <a:ln>
              <a:noFill/>
            </a:ln>
          </p:spPr>
          <p:txBody>
            <a:bodyPr anchorCtr="0" anchor="t" bIns="91425" lIns="91425" spcFirstLastPara="1" rIns="91425" wrap="square" tIns="91425">
              <a:noAutofit/>
            </a:bodyPr>
            <a:lstStyle/>
            <a:p>
              <a:pPr indent="-292100" lvl="0" marL="457200">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Problemas de extraña procedencia con GNS3.</a:t>
              </a:r>
              <a:endParaRPr sz="1000">
                <a:solidFill>
                  <a:srgbClr val="FFFFFF"/>
                </a:solidFill>
                <a:latin typeface="Roboto"/>
                <a:ea typeface="Roboto"/>
                <a:cs typeface="Roboto"/>
                <a:sym typeface="Roboto"/>
              </a:endParaRPr>
            </a:p>
            <a:p>
              <a:pPr indent="-292100" lvl="0" marL="457200">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Las diferencias entre equipos reales y equipos simulados.</a:t>
              </a:r>
              <a:endParaRPr sz="1000">
                <a:solidFill>
                  <a:srgbClr val="FFFFFF"/>
                </a:solidFill>
                <a:latin typeface="Roboto"/>
                <a:ea typeface="Roboto"/>
                <a:cs typeface="Roboto"/>
                <a:sym typeface="Roboto"/>
              </a:endParaRPr>
            </a:p>
            <a:p>
              <a:pPr indent="-292100" lvl="0" marL="457200">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Complejidad a la hora de conocer nuevos software.</a:t>
              </a:r>
              <a:endParaRPr sz="1000">
                <a:solidFill>
                  <a:srgbClr val="FFFFFF"/>
                </a:solidFill>
                <a:latin typeface="Roboto"/>
                <a:ea typeface="Roboto"/>
                <a:cs typeface="Roboto"/>
                <a:sym typeface="Roboto"/>
              </a:endParaRPr>
            </a:p>
          </p:txBody>
        </p:sp>
      </p:grpSp>
      <p:grpSp>
        <p:nvGrpSpPr>
          <p:cNvPr id="117" name="Google Shape;117;p15"/>
          <p:cNvGrpSpPr/>
          <p:nvPr/>
        </p:nvGrpSpPr>
        <p:grpSpPr>
          <a:xfrm>
            <a:off x="6721375" y="1122999"/>
            <a:ext cx="1834700" cy="3199566"/>
            <a:chOff x="1118223" y="283725"/>
            <a:chExt cx="2090827" cy="4076400"/>
          </a:xfrm>
        </p:grpSpPr>
        <p:sp>
          <p:nvSpPr>
            <p:cNvPr id="118" name="Google Shape;118;p15"/>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5"/>
            <p:cNvSpPr/>
            <p:nvPr/>
          </p:nvSpPr>
          <p:spPr>
            <a:xfrm>
              <a:off x="1118223" y="341755"/>
              <a:ext cx="2048100" cy="16062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1800">
                  <a:solidFill>
                    <a:srgbClr val="1D7E74"/>
                  </a:solidFill>
                  <a:latin typeface="Roboto"/>
                  <a:ea typeface="Roboto"/>
                  <a:cs typeface="Roboto"/>
                  <a:sym typeface="Roboto"/>
                </a:rPr>
                <a:t>Amenazas</a:t>
              </a:r>
              <a:endParaRPr sz="1800">
                <a:solidFill>
                  <a:srgbClr val="1D7E74"/>
                </a:solidFill>
                <a:latin typeface="Roboto Thin"/>
                <a:ea typeface="Roboto Thin"/>
                <a:cs typeface="Roboto Thin"/>
                <a:sym typeface="Roboto Thin"/>
              </a:endParaRPr>
            </a:p>
          </p:txBody>
        </p:sp>
        <p:sp>
          <p:nvSpPr>
            <p:cNvPr id="121" name="Google Shape;121;p15"/>
            <p:cNvSpPr/>
            <p:nvPr/>
          </p:nvSpPr>
          <p:spPr>
            <a:xfrm rot="5400000">
              <a:off x="1938957" y="188629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5"/>
            <p:cNvSpPr/>
            <p:nvPr/>
          </p:nvSpPr>
          <p:spPr>
            <a:xfrm>
              <a:off x="1148437" y="2411711"/>
              <a:ext cx="2030400" cy="1606200"/>
            </a:xfrm>
            <a:prstGeom prst="rect">
              <a:avLst/>
            </a:prstGeom>
            <a:noFill/>
            <a:ln>
              <a:noFill/>
            </a:ln>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Fallos con protocolo Telnet.</a:t>
              </a:r>
              <a:endParaRPr sz="1000">
                <a:solidFill>
                  <a:srgbClr val="FFFFFF"/>
                </a:solidFill>
                <a:latin typeface="Roboto"/>
                <a:ea typeface="Roboto"/>
                <a:cs typeface="Roboto"/>
                <a:sym typeface="Roboto"/>
              </a:endParaRPr>
            </a:p>
            <a:p>
              <a:pPr indent="-292100" lvl="0" marL="457200" rtl="0" algn="just">
                <a:lnSpc>
                  <a:spcPct val="115000"/>
                </a:lnSpc>
                <a:spcBef>
                  <a:spcPts val="0"/>
                </a:spcBef>
                <a:spcAft>
                  <a:spcPts val="0"/>
                </a:spcAft>
                <a:buClr>
                  <a:srgbClr val="FFFFFF"/>
                </a:buClr>
                <a:buSzPts val="1000"/>
                <a:buFont typeface="Roboto"/>
                <a:buChar char="●"/>
              </a:pPr>
              <a:r>
                <a:rPr lang="es-419" sz="1000">
                  <a:solidFill>
                    <a:srgbClr val="FFFFFF"/>
                  </a:solidFill>
                  <a:latin typeface="Roboto"/>
                  <a:ea typeface="Roboto"/>
                  <a:cs typeface="Roboto"/>
                  <a:sym typeface="Roboto"/>
                </a:rPr>
                <a:t>Invasión a la seguridad de los equipos de manera remota.</a:t>
              </a:r>
              <a:endParaRPr sz="1000">
                <a:solidFill>
                  <a:srgbClr val="FFFFFF"/>
                </a:solidFill>
                <a:latin typeface="Roboto"/>
                <a:ea typeface="Roboto"/>
                <a:cs typeface="Roboto"/>
                <a:sym typeface="Roboto"/>
              </a:endParaRPr>
            </a:p>
            <a:p>
              <a:pPr indent="0" lvl="0" marL="457200" rtl="0">
                <a:lnSpc>
                  <a:spcPct val="115000"/>
                </a:lnSpc>
                <a:spcBef>
                  <a:spcPts val="0"/>
                </a:spcBef>
                <a:spcAft>
                  <a:spcPts val="0"/>
                </a:spcAft>
                <a:buNone/>
              </a:pPr>
              <a:r>
                <a:t/>
              </a:r>
              <a:endParaRPr sz="7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419">
                <a:latin typeface="Lora"/>
                <a:ea typeface="Lora"/>
                <a:cs typeface="Lora"/>
                <a:sym typeface="Lora"/>
              </a:rPr>
              <a:t>Conceptos esenciales</a:t>
            </a:r>
            <a:endParaRPr b="1">
              <a:latin typeface="Lora"/>
              <a:ea typeface="Lora"/>
              <a:cs typeface="Lora"/>
              <a:sym typeface="Lora"/>
            </a:endParaRPr>
          </a:p>
        </p:txBody>
      </p:sp>
      <p:graphicFrame>
        <p:nvGraphicFramePr>
          <p:cNvPr id="128" name="Google Shape;128;p16"/>
          <p:cNvGraphicFramePr/>
          <p:nvPr/>
        </p:nvGraphicFramePr>
        <p:xfrm>
          <a:off x="872400" y="1268550"/>
          <a:ext cx="3000000" cy="3000000"/>
        </p:xfrm>
        <a:graphic>
          <a:graphicData uri="http://schemas.openxmlformats.org/drawingml/2006/table">
            <a:tbl>
              <a:tblPr>
                <a:noFill/>
                <a:tableStyleId>{FA6C5D13-A015-4607-A63E-5C38B275D4EB}</a:tableStyleId>
              </a:tblPr>
              <a:tblGrid>
                <a:gridCol w="2653300"/>
                <a:gridCol w="2653300"/>
                <a:gridCol w="2653300"/>
              </a:tblGrid>
              <a:tr h="484725">
                <a:tc>
                  <a:txBody>
                    <a:bodyPr>
                      <a:noAutofit/>
                    </a:bodyPr>
                    <a:lstStyle/>
                    <a:p>
                      <a:pPr indent="0" lvl="0" marL="0" algn="ctr">
                        <a:spcBef>
                          <a:spcPts val="0"/>
                        </a:spcBef>
                        <a:spcAft>
                          <a:spcPts val="0"/>
                        </a:spcAft>
                        <a:buNone/>
                      </a:pPr>
                      <a:r>
                        <a:rPr b="1" lang="es-419"/>
                        <a:t>Telnet</a:t>
                      </a:r>
                      <a:endParaRPr b="1"/>
                    </a:p>
                  </a:txBody>
                  <a:tcPr marT="91425" marB="91425" marR="91425" marL="91425">
                    <a:solidFill>
                      <a:srgbClr val="A4C2F4"/>
                    </a:solidFill>
                  </a:tcPr>
                </a:tc>
                <a:tc>
                  <a:txBody>
                    <a:bodyPr>
                      <a:noAutofit/>
                    </a:bodyPr>
                    <a:lstStyle/>
                    <a:p>
                      <a:pPr indent="0" lvl="0" marL="0" algn="ctr">
                        <a:spcBef>
                          <a:spcPts val="0"/>
                        </a:spcBef>
                        <a:spcAft>
                          <a:spcPts val="0"/>
                        </a:spcAft>
                        <a:buNone/>
                      </a:pPr>
                      <a:r>
                        <a:rPr b="1" lang="es-419"/>
                        <a:t>PPP</a:t>
                      </a:r>
                      <a:endParaRPr b="1"/>
                    </a:p>
                  </a:txBody>
                  <a:tcPr marT="91425" marB="91425" marR="91425" marL="91425">
                    <a:solidFill>
                      <a:srgbClr val="A4C2F4"/>
                    </a:solidFill>
                  </a:tcPr>
                </a:tc>
                <a:tc>
                  <a:txBody>
                    <a:bodyPr>
                      <a:noAutofit/>
                    </a:bodyPr>
                    <a:lstStyle/>
                    <a:p>
                      <a:pPr indent="0" lvl="0" marL="0" algn="ctr">
                        <a:spcBef>
                          <a:spcPts val="0"/>
                        </a:spcBef>
                        <a:spcAft>
                          <a:spcPts val="0"/>
                        </a:spcAft>
                        <a:buNone/>
                      </a:pPr>
                      <a:r>
                        <a:rPr b="1" lang="es-419"/>
                        <a:t>FTP</a:t>
                      </a:r>
                      <a:endParaRPr b="1"/>
                    </a:p>
                  </a:txBody>
                  <a:tcPr marT="91425" marB="91425" marR="91425" marL="91425">
                    <a:solidFill>
                      <a:srgbClr val="A4C2F4"/>
                    </a:solidFill>
                  </a:tcPr>
                </a:tc>
              </a:tr>
              <a:tr h="1126425">
                <a:tc>
                  <a:txBody>
                    <a:bodyPr>
                      <a:noAutofit/>
                    </a:bodyPr>
                    <a:lstStyle/>
                    <a:p>
                      <a:pPr indent="0" lvl="0" marL="0" algn="just">
                        <a:spcBef>
                          <a:spcPts val="0"/>
                        </a:spcBef>
                        <a:spcAft>
                          <a:spcPts val="0"/>
                        </a:spcAft>
                        <a:buNone/>
                      </a:pPr>
                      <a:r>
                        <a:rPr lang="es-419" sz="1300">
                          <a:solidFill>
                            <a:srgbClr val="303030"/>
                          </a:solidFill>
                          <a:highlight>
                            <a:srgbClr val="FFFFFF"/>
                          </a:highlight>
                          <a:latin typeface="Roboto"/>
                          <a:ea typeface="Roboto"/>
                          <a:cs typeface="Roboto"/>
                          <a:sym typeface="Roboto"/>
                        </a:rPr>
                        <a:t>Telnet es un protocolo que sirve para emular una terminal remota, lo que significa que se puede utilizar para ejecutar comandos introducidos con un teclado en un equipo remoto.</a:t>
                      </a:r>
                      <a:endParaRPr sz="1300">
                        <a:solidFill>
                          <a:srgbClr val="303030"/>
                        </a:solidFill>
                        <a:highlight>
                          <a:srgbClr val="FFFFFF"/>
                        </a:highlight>
                        <a:latin typeface="Roboto"/>
                        <a:ea typeface="Roboto"/>
                        <a:cs typeface="Roboto"/>
                        <a:sym typeface="Roboto"/>
                      </a:endParaRPr>
                    </a:p>
                    <a:p>
                      <a:pPr indent="0" lvl="0" marL="0" algn="just">
                        <a:spcBef>
                          <a:spcPts val="0"/>
                        </a:spcBef>
                        <a:spcAft>
                          <a:spcPts val="0"/>
                        </a:spcAft>
                        <a:buNone/>
                      </a:pPr>
                      <a:r>
                        <a:rPr lang="es-419" sz="1300">
                          <a:solidFill>
                            <a:srgbClr val="303030"/>
                          </a:solidFill>
                          <a:highlight>
                            <a:srgbClr val="FFFFFF"/>
                          </a:highlight>
                          <a:latin typeface="Roboto"/>
                          <a:ea typeface="Roboto"/>
                          <a:cs typeface="Roboto"/>
                          <a:sym typeface="Roboto"/>
                        </a:rPr>
                        <a:t>Los comandos para iniciar sesión Telnet es:</a:t>
                      </a:r>
                      <a:endParaRPr sz="1300">
                        <a:solidFill>
                          <a:srgbClr val="303030"/>
                        </a:solidFill>
                        <a:highlight>
                          <a:srgbClr val="FFFFFF"/>
                        </a:highlight>
                        <a:latin typeface="Roboto"/>
                        <a:ea typeface="Roboto"/>
                        <a:cs typeface="Roboto"/>
                        <a:sym typeface="Roboto"/>
                      </a:endParaRPr>
                    </a:p>
                    <a:p>
                      <a:pPr indent="0" lvl="0" marL="0" algn="just">
                        <a:spcBef>
                          <a:spcPts val="0"/>
                        </a:spcBef>
                        <a:spcAft>
                          <a:spcPts val="0"/>
                        </a:spcAft>
                        <a:buNone/>
                      </a:pPr>
                      <a:r>
                        <a:rPr lang="es-419" sz="1300">
                          <a:solidFill>
                            <a:srgbClr val="303030"/>
                          </a:solidFill>
                          <a:highlight>
                            <a:srgbClr val="FFFFFF"/>
                          </a:highlight>
                          <a:latin typeface="Roboto"/>
                          <a:ea typeface="Roboto"/>
                          <a:cs typeface="Roboto"/>
                          <a:sym typeface="Roboto"/>
                        </a:rPr>
                        <a:t>“telnet nombre_de_equipo”</a:t>
                      </a:r>
                      <a:endParaRPr sz="1300">
                        <a:solidFill>
                          <a:srgbClr val="303030"/>
                        </a:solidFill>
                        <a:highlight>
                          <a:srgbClr val="FFFFFF"/>
                        </a:highlight>
                        <a:latin typeface="Roboto"/>
                        <a:ea typeface="Roboto"/>
                        <a:cs typeface="Roboto"/>
                        <a:sym typeface="Roboto"/>
                      </a:endParaRPr>
                    </a:p>
                    <a:p>
                      <a:pPr indent="0" lvl="0" marL="0" algn="just">
                        <a:spcBef>
                          <a:spcPts val="0"/>
                        </a:spcBef>
                        <a:spcAft>
                          <a:spcPts val="0"/>
                        </a:spcAft>
                        <a:buNone/>
                      </a:pPr>
                      <a:r>
                        <a:rPr lang="es-419" sz="1300">
                          <a:solidFill>
                            <a:srgbClr val="303030"/>
                          </a:solidFill>
                          <a:highlight>
                            <a:srgbClr val="FFFFFF"/>
                          </a:highlight>
                          <a:latin typeface="Roboto"/>
                          <a:ea typeface="Roboto"/>
                          <a:cs typeface="Roboto"/>
                          <a:sym typeface="Roboto"/>
                        </a:rPr>
                        <a:t>“telnet direccion_IP_de_server”</a:t>
                      </a:r>
                      <a:endParaRPr sz="1300">
                        <a:solidFill>
                          <a:srgbClr val="303030"/>
                        </a:solidFill>
                        <a:highlight>
                          <a:srgbClr val="FFFFFF"/>
                        </a:highlight>
                        <a:latin typeface="Roboto"/>
                        <a:ea typeface="Roboto"/>
                        <a:cs typeface="Roboto"/>
                        <a:sym typeface="Roboto"/>
                      </a:endParaRPr>
                    </a:p>
                    <a:p>
                      <a:pPr indent="0" lvl="0" marL="0">
                        <a:spcBef>
                          <a:spcPts val="0"/>
                        </a:spcBef>
                        <a:spcAft>
                          <a:spcPts val="0"/>
                        </a:spcAft>
                        <a:buNone/>
                      </a:pPr>
                      <a:r>
                        <a:t/>
                      </a:r>
                      <a:endParaRPr sz="1300">
                        <a:solidFill>
                          <a:srgbClr val="303030"/>
                        </a:solidFill>
                        <a:highlight>
                          <a:srgbClr val="FFFFFF"/>
                        </a:highlight>
                        <a:latin typeface="Roboto"/>
                        <a:ea typeface="Roboto"/>
                        <a:cs typeface="Roboto"/>
                        <a:sym typeface="Roboto"/>
                      </a:endParaRPr>
                    </a:p>
                  </a:txBody>
                  <a:tcPr marT="91425" marB="91425" marR="91425" marL="91425">
                    <a:solidFill>
                      <a:srgbClr val="FFFFFF"/>
                    </a:solidFill>
                  </a:tcPr>
                </a:tc>
                <a:tc>
                  <a:txBody>
                    <a:bodyPr>
                      <a:noAutofit/>
                    </a:bodyPr>
                    <a:lstStyle/>
                    <a:p>
                      <a:pPr indent="0" lvl="0" marL="0" algn="just">
                        <a:spcBef>
                          <a:spcPts val="0"/>
                        </a:spcBef>
                        <a:spcAft>
                          <a:spcPts val="0"/>
                        </a:spcAft>
                        <a:buNone/>
                      </a:pPr>
                      <a:r>
                        <a:rPr lang="es-419" sz="1300">
                          <a:solidFill>
                            <a:srgbClr val="323232"/>
                          </a:solidFill>
                          <a:highlight>
                            <a:srgbClr val="FFFFFF"/>
                          </a:highlight>
                          <a:latin typeface="Roboto"/>
                          <a:ea typeface="Roboto"/>
                          <a:cs typeface="Roboto"/>
                          <a:sym typeface="Roboto"/>
                        </a:rPr>
                        <a:t>El protocolo punto a punto es un protocolo TCP/IP que se emplea para conectar un sistema informático a otro. El protocolo punto a punto (PPP) permite que haya interoperatividad entre el software de acceso remoto de distintos fabricantes. También permite que múltiples protocolos de comunicaciones de red utilicen una misma línea de comunicaciones física.</a:t>
                      </a:r>
                      <a:endParaRPr sz="1300">
                        <a:latin typeface="Roboto"/>
                        <a:ea typeface="Roboto"/>
                        <a:cs typeface="Roboto"/>
                        <a:sym typeface="Roboto"/>
                      </a:endParaRPr>
                    </a:p>
                  </a:txBody>
                  <a:tcPr marT="91425" marB="91425" marR="91425" marL="91425">
                    <a:solidFill>
                      <a:srgbClr val="FFFFFF"/>
                    </a:solidFill>
                  </a:tcPr>
                </a:tc>
                <a:tc>
                  <a:txBody>
                    <a:bodyPr>
                      <a:noAutofit/>
                    </a:bodyPr>
                    <a:lstStyle/>
                    <a:p>
                      <a:pPr indent="0" lvl="0" marL="0" algn="just">
                        <a:spcBef>
                          <a:spcPts val="0"/>
                        </a:spcBef>
                        <a:spcAft>
                          <a:spcPts val="0"/>
                        </a:spcAft>
                        <a:buNone/>
                      </a:pPr>
                      <a:r>
                        <a:rPr lang="es-419" sz="1300">
                          <a:highlight>
                            <a:srgbClr val="FFFFFF"/>
                          </a:highlight>
                          <a:latin typeface="Roboto"/>
                          <a:ea typeface="Roboto"/>
                          <a:cs typeface="Roboto"/>
                          <a:sym typeface="Roboto"/>
                        </a:rPr>
                        <a:t>El Protocolo de transferencia de archivos (FTP). Su objetivo es el de transmitir archivos exitósamente entre máquinas en una red. FTP utiliza una arquitectura cliente/servidor para transferir archivos usando el protocolo de red TCP. No utiliza una autenticación de usuarios ni contraseña encriptada.</a:t>
                      </a:r>
                      <a:endParaRPr sz="1300">
                        <a:latin typeface="Roboto"/>
                        <a:ea typeface="Roboto"/>
                        <a:cs typeface="Roboto"/>
                        <a:sym typeface="Roboto"/>
                      </a:endParaRPr>
                    </a:p>
                  </a:txBody>
                  <a:tcPr marT="91425" marB="91425" marR="91425" marL="91425">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419">
                <a:latin typeface="Lora"/>
                <a:ea typeface="Lora"/>
                <a:cs typeface="Lora"/>
                <a:sym typeface="Lora"/>
              </a:rPr>
              <a:t>Planteamiento</a:t>
            </a:r>
            <a:endParaRPr b="1">
              <a:latin typeface="Lora"/>
              <a:ea typeface="Lora"/>
              <a:cs typeface="Lora"/>
              <a:sym typeface="Lora"/>
            </a:endParaRPr>
          </a:p>
        </p:txBody>
      </p:sp>
      <p:pic>
        <p:nvPicPr>
          <p:cNvPr id="134" name="Google Shape;134;p17"/>
          <p:cNvPicPr preferRelativeResize="0"/>
          <p:nvPr/>
        </p:nvPicPr>
        <p:blipFill>
          <a:blip r:embed="rId3">
            <a:alphaModFix/>
          </a:blip>
          <a:stretch>
            <a:fillRect/>
          </a:stretch>
        </p:blipFill>
        <p:spPr>
          <a:xfrm>
            <a:off x="392725" y="1216500"/>
            <a:ext cx="3352800" cy="3219450"/>
          </a:xfrm>
          <a:prstGeom prst="rect">
            <a:avLst/>
          </a:prstGeom>
          <a:noFill/>
          <a:ln>
            <a:noFill/>
          </a:ln>
        </p:spPr>
      </p:pic>
      <p:pic>
        <p:nvPicPr>
          <p:cNvPr id="135" name="Google Shape;135;p17"/>
          <p:cNvPicPr preferRelativeResize="0"/>
          <p:nvPr/>
        </p:nvPicPr>
        <p:blipFill>
          <a:blip r:embed="rId4">
            <a:alphaModFix/>
          </a:blip>
          <a:stretch>
            <a:fillRect/>
          </a:stretch>
        </p:blipFill>
        <p:spPr>
          <a:xfrm>
            <a:off x="4192775" y="1317825"/>
            <a:ext cx="4523780" cy="3016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419">
                <a:latin typeface="Lora"/>
                <a:ea typeface="Lora"/>
                <a:cs typeface="Lora"/>
                <a:sym typeface="Lora"/>
              </a:rPr>
              <a:t>Planificación: Asignación de Tareas </a:t>
            </a:r>
            <a:endParaRPr b="1">
              <a:latin typeface="Lora"/>
              <a:ea typeface="Lora"/>
              <a:cs typeface="Lora"/>
              <a:sym typeface="Lora"/>
            </a:endParaRPr>
          </a:p>
        </p:txBody>
      </p:sp>
      <p:pic>
        <p:nvPicPr>
          <p:cNvPr id="141" name="Google Shape;141;p18"/>
          <p:cNvPicPr preferRelativeResize="0"/>
          <p:nvPr/>
        </p:nvPicPr>
        <p:blipFill rotWithShape="1">
          <a:blip r:embed="rId3">
            <a:alphaModFix/>
          </a:blip>
          <a:srcRect b="0" l="1117" r="0" t="0"/>
          <a:stretch/>
        </p:blipFill>
        <p:spPr>
          <a:xfrm>
            <a:off x="920050" y="941600"/>
            <a:ext cx="7222799" cy="3897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47" name="Google Shape;147;p19"/>
          <p:cNvPicPr preferRelativeResize="0"/>
          <p:nvPr/>
        </p:nvPicPr>
        <p:blipFill rotWithShape="1">
          <a:blip r:embed="rId3">
            <a:alphaModFix/>
          </a:blip>
          <a:srcRect b="0" l="803" r="0" t="0"/>
          <a:stretch/>
        </p:blipFill>
        <p:spPr>
          <a:xfrm>
            <a:off x="1273150" y="1094000"/>
            <a:ext cx="6679600" cy="3820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28175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Diseño de red en GNS3</a:t>
            </a:r>
            <a:endParaRPr>
              <a:latin typeface="Lora"/>
              <a:ea typeface="Lora"/>
              <a:cs typeface="Lora"/>
              <a:sym typeface="Lora"/>
            </a:endParaRPr>
          </a:p>
        </p:txBody>
      </p:sp>
      <p:pic>
        <p:nvPicPr>
          <p:cNvPr id="153" name="Google Shape;153;p20"/>
          <p:cNvPicPr preferRelativeResize="0"/>
          <p:nvPr/>
        </p:nvPicPr>
        <p:blipFill>
          <a:blip r:embed="rId3">
            <a:alphaModFix/>
          </a:blip>
          <a:stretch>
            <a:fillRect/>
          </a:stretch>
        </p:blipFill>
        <p:spPr>
          <a:xfrm>
            <a:off x="1119225" y="1204550"/>
            <a:ext cx="6867199" cy="307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113875"/>
            <a:ext cx="8520600" cy="53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latin typeface="Lora"/>
                <a:ea typeface="Lora"/>
                <a:cs typeface="Lora"/>
                <a:sym typeface="Lora"/>
              </a:rPr>
              <a:t>Tabla de direccionamiento (Actual)</a:t>
            </a:r>
            <a:endParaRPr>
              <a:latin typeface="Lora"/>
              <a:ea typeface="Lora"/>
              <a:cs typeface="Lora"/>
              <a:sym typeface="Lora"/>
            </a:endParaRPr>
          </a:p>
        </p:txBody>
      </p:sp>
      <p:graphicFrame>
        <p:nvGraphicFramePr>
          <p:cNvPr id="159" name="Google Shape;159;p21"/>
          <p:cNvGraphicFramePr/>
          <p:nvPr/>
        </p:nvGraphicFramePr>
        <p:xfrm>
          <a:off x="311700" y="819700"/>
          <a:ext cx="3000000" cy="3000000"/>
        </p:xfrm>
        <a:graphic>
          <a:graphicData uri="http://schemas.openxmlformats.org/drawingml/2006/table">
            <a:tbl>
              <a:tblPr>
                <a:noFill/>
                <a:tableStyleId>{FA6C5D13-A015-4607-A63E-5C38B275D4EB}</a:tableStyleId>
              </a:tblPr>
              <a:tblGrid>
                <a:gridCol w="1201425"/>
                <a:gridCol w="830175"/>
                <a:gridCol w="2094250"/>
                <a:gridCol w="2076675"/>
                <a:gridCol w="2005100"/>
              </a:tblGrid>
              <a:tr h="466700">
                <a:tc>
                  <a:txBody>
                    <a:bodyPr>
                      <a:noAutofit/>
                    </a:bodyPr>
                    <a:lstStyle/>
                    <a:p>
                      <a:pPr indent="0" lvl="0" marL="0" algn="ctr">
                        <a:spcBef>
                          <a:spcPts val="0"/>
                        </a:spcBef>
                        <a:spcAft>
                          <a:spcPts val="0"/>
                        </a:spcAft>
                        <a:buNone/>
                      </a:pPr>
                      <a:r>
                        <a:rPr b="1" lang="es-419"/>
                        <a:t>Dispositivo</a:t>
                      </a:r>
                      <a:endParaRPr b="1"/>
                    </a:p>
                  </a:txBody>
                  <a:tcPr marT="91425" marB="91425" marR="91425" marL="91425">
                    <a:solidFill>
                      <a:srgbClr val="FFE599"/>
                    </a:solidFill>
                  </a:tcPr>
                </a:tc>
                <a:tc>
                  <a:txBody>
                    <a:bodyPr>
                      <a:noAutofit/>
                    </a:bodyPr>
                    <a:lstStyle/>
                    <a:p>
                      <a:pPr indent="0" lvl="0" marL="0" algn="ctr">
                        <a:spcBef>
                          <a:spcPts val="0"/>
                        </a:spcBef>
                        <a:spcAft>
                          <a:spcPts val="0"/>
                        </a:spcAft>
                        <a:buNone/>
                      </a:pPr>
                      <a:r>
                        <a:rPr b="1" lang="es-419"/>
                        <a:t>Interfaz</a:t>
                      </a:r>
                      <a:endParaRPr b="1"/>
                    </a:p>
                  </a:txBody>
                  <a:tcPr marT="91425" marB="91425" marR="91425" marL="91425">
                    <a:solidFill>
                      <a:srgbClr val="FFE599"/>
                    </a:solidFill>
                  </a:tcPr>
                </a:tc>
                <a:tc>
                  <a:txBody>
                    <a:bodyPr>
                      <a:noAutofit/>
                    </a:bodyPr>
                    <a:lstStyle/>
                    <a:p>
                      <a:pPr indent="0" lvl="0" marL="0" algn="ctr">
                        <a:spcBef>
                          <a:spcPts val="0"/>
                        </a:spcBef>
                        <a:spcAft>
                          <a:spcPts val="0"/>
                        </a:spcAft>
                        <a:buNone/>
                      </a:pPr>
                      <a:r>
                        <a:rPr b="1" lang="es-419"/>
                        <a:t>Dirección</a:t>
                      </a:r>
                      <a:r>
                        <a:rPr b="1" lang="es-419"/>
                        <a:t> IPv4</a:t>
                      </a:r>
                      <a:endParaRPr b="1"/>
                    </a:p>
                  </a:txBody>
                  <a:tcPr marT="91425" marB="91425" marR="91425" marL="91425">
                    <a:solidFill>
                      <a:srgbClr val="FFE599"/>
                    </a:solidFill>
                  </a:tcPr>
                </a:tc>
                <a:tc>
                  <a:txBody>
                    <a:bodyPr>
                      <a:noAutofit/>
                    </a:bodyPr>
                    <a:lstStyle/>
                    <a:p>
                      <a:pPr indent="0" lvl="0" marL="0" algn="ctr">
                        <a:spcBef>
                          <a:spcPts val="0"/>
                        </a:spcBef>
                        <a:spcAft>
                          <a:spcPts val="0"/>
                        </a:spcAft>
                        <a:buNone/>
                      </a:pPr>
                      <a:r>
                        <a:rPr b="1" lang="es-419"/>
                        <a:t>Submascara</a:t>
                      </a:r>
                      <a:endParaRPr b="1"/>
                    </a:p>
                  </a:txBody>
                  <a:tcPr marT="91425" marB="91425" marR="91425" marL="91425">
                    <a:solidFill>
                      <a:srgbClr val="FFE599"/>
                    </a:solidFill>
                  </a:tcPr>
                </a:tc>
                <a:tc>
                  <a:txBody>
                    <a:bodyPr>
                      <a:noAutofit/>
                    </a:bodyPr>
                    <a:lstStyle/>
                    <a:p>
                      <a:pPr indent="0" lvl="0" marL="0" algn="ctr">
                        <a:spcBef>
                          <a:spcPts val="0"/>
                        </a:spcBef>
                        <a:spcAft>
                          <a:spcPts val="0"/>
                        </a:spcAft>
                        <a:buNone/>
                      </a:pPr>
                      <a:r>
                        <a:rPr b="1" lang="es-419"/>
                        <a:t>Default Gateway</a:t>
                      </a:r>
                      <a:endParaRPr b="1"/>
                    </a:p>
                  </a:txBody>
                  <a:tcPr marT="91425" marB="91425" marR="91425" marL="91425">
                    <a:solidFill>
                      <a:srgbClr val="FFE599"/>
                    </a:solidFill>
                  </a:tcPr>
                </a:tc>
              </a:tr>
              <a:tr h="568875">
                <a:tc rowSpan="2">
                  <a:txBody>
                    <a:bodyPr>
                      <a:noAutofit/>
                    </a:bodyPr>
                    <a:lstStyle/>
                    <a:p>
                      <a:pPr indent="0" lvl="0" marL="0" rtl="0" algn="ctr">
                        <a:spcBef>
                          <a:spcPts val="0"/>
                        </a:spcBef>
                        <a:spcAft>
                          <a:spcPts val="0"/>
                        </a:spcAft>
                        <a:buNone/>
                      </a:pPr>
                      <a:r>
                        <a:rPr lang="es-419"/>
                        <a:t>ROU_</a:t>
                      </a:r>
                      <a:r>
                        <a:rPr lang="es-419"/>
                        <a:t>GYE</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S2/0 (DCE)</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200.93.195.1</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255.255.255.252</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N/A</a:t>
                      </a:r>
                      <a:endParaRPr/>
                    </a:p>
                  </a:txBody>
                  <a:tcPr marT="91425" marB="91425" marR="91425" marL="91425" anchor="ctr">
                    <a:solidFill>
                      <a:srgbClr val="FFE599"/>
                    </a:solidFill>
                  </a:tcPr>
                </a:tc>
              </a:tr>
              <a:tr h="466700">
                <a:tc vMerge="1"/>
                <a:tc>
                  <a:txBody>
                    <a:bodyPr>
                      <a:noAutofit/>
                    </a:bodyPr>
                    <a:lstStyle/>
                    <a:p>
                      <a:pPr indent="0" lvl="0" marL="0" rtl="0" algn="ctr">
                        <a:spcBef>
                          <a:spcPts val="0"/>
                        </a:spcBef>
                        <a:spcAft>
                          <a:spcPts val="0"/>
                        </a:spcAft>
                        <a:buNone/>
                      </a:pPr>
                      <a:r>
                        <a:rPr lang="es-419"/>
                        <a:t>F0/0</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192.168.1.1</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255.255.255.0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N/A</a:t>
                      </a:r>
                      <a:endParaRPr/>
                    </a:p>
                  </a:txBody>
                  <a:tcPr marT="91425" marB="91425" marR="91425" marL="91425" anchor="ctr">
                    <a:solidFill>
                      <a:srgbClr val="FFE599"/>
                    </a:solidFill>
                  </a:tcPr>
                </a:tc>
              </a:tr>
              <a:tr h="466700">
                <a:tc rowSpan="2">
                  <a:txBody>
                    <a:bodyPr>
                      <a:noAutofit/>
                    </a:bodyPr>
                    <a:lstStyle/>
                    <a:p>
                      <a:pPr indent="0" lvl="0" marL="0" rtl="0" algn="ctr">
                        <a:spcBef>
                          <a:spcPts val="0"/>
                        </a:spcBef>
                        <a:spcAft>
                          <a:spcPts val="0"/>
                        </a:spcAft>
                        <a:buNone/>
                      </a:pPr>
                      <a:r>
                        <a:rPr lang="es-419"/>
                        <a:t>ROU_</a:t>
                      </a:r>
                      <a:r>
                        <a:rPr lang="es-419"/>
                        <a:t>UIO</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S2/0</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200.93.195.2</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255.255.255.252</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N/A</a:t>
                      </a:r>
                      <a:endParaRPr/>
                    </a:p>
                  </a:txBody>
                  <a:tcPr marT="91425" marB="91425" marR="91425" marL="91425" anchor="ctr">
                    <a:solidFill>
                      <a:srgbClr val="FFE599"/>
                    </a:solidFill>
                  </a:tcPr>
                </a:tc>
              </a:tr>
              <a:tr h="466700">
                <a:tc vMerge="1"/>
                <a:tc>
                  <a:txBody>
                    <a:bodyPr>
                      <a:noAutofit/>
                    </a:bodyPr>
                    <a:lstStyle/>
                    <a:p>
                      <a:pPr indent="0" lvl="0" marL="0" rtl="0" algn="ctr">
                        <a:spcBef>
                          <a:spcPts val="0"/>
                        </a:spcBef>
                        <a:spcAft>
                          <a:spcPts val="0"/>
                        </a:spcAft>
                        <a:buNone/>
                      </a:pPr>
                      <a:r>
                        <a:rPr lang="es-419"/>
                        <a:t>F0/0</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192.168.2.1</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255.255.255.0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N/A</a:t>
                      </a:r>
                      <a:endParaRPr/>
                    </a:p>
                  </a:txBody>
                  <a:tcPr marT="91425" marB="91425" marR="91425" marL="91425" anchor="ctr">
                    <a:solidFill>
                      <a:srgbClr val="FFE599"/>
                    </a:solidFill>
                  </a:tcPr>
                </a:tc>
              </a:tr>
              <a:tr h="466700">
                <a:tc>
                  <a:txBody>
                    <a:bodyPr>
                      <a:noAutofit/>
                    </a:bodyPr>
                    <a:lstStyle/>
                    <a:p>
                      <a:pPr indent="0" lvl="0" marL="0" rtl="0" algn="ctr">
                        <a:spcBef>
                          <a:spcPts val="0"/>
                        </a:spcBef>
                        <a:spcAft>
                          <a:spcPts val="0"/>
                        </a:spcAft>
                        <a:buNone/>
                      </a:pPr>
                      <a:r>
                        <a:rPr lang="es-419"/>
                        <a:t>PC_USER</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e0</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192.168.1.20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255.255.255.0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192.168.1.1</a:t>
                      </a:r>
                      <a:endParaRPr/>
                    </a:p>
                  </a:txBody>
                  <a:tcPr marT="91425" marB="91425" marR="91425" marL="91425" anchor="ctr">
                    <a:solidFill>
                      <a:srgbClr val="FFE599"/>
                    </a:solidFill>
                  </a:tcPr>
                </a:tc>
              </a:tr>
              <a:tr h="466700">
                <a:tc>
                  <a:txBody>
                    <a:bodyPr>
                      <a:noAutofit/>
                    </a:bodyPr>
                    <a:lstStyle/>
                    <a:p>
                      <a:pPr indent="0" lvl="0" marL="0" rtl="0" algn="ctr">
                        <a:spcBef>
                          <a:spcPts val="0"/>
                        </a:spcBef>
                        <a:spcAft>
                          <a:spcPts val="0"/>
                        </a:spcAft>
                        <a:buNone/>
                      </a:pPr>
                      <a:r>
                        <a:rPr lang="es-419"/>
                        <a:t>SRV_UIO</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e0</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192.168.2.20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255.255.255.0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192.168.2.1</a:t>
                      </a:r>
                      <a:endParaRPr/>
                    </a:p>
                  </a:txBody>
                  <a:tcPr marT="91425" marB="91425" marR="91425" marL="91425" anchor="ctr">
                    <a:solidFill>
                      <a:srgbClr val="FFE599"/>
                    </a:solidFill>
                  </a:tcPr>
                </a:tc>
              </a:tr>
              <a:tr h="466700">
                <a:tc>
                  <a:txBody>
                    <a:bodyPr>
                      <a:noAutofit/>
                    </a:bodyPr>
                    <a:lstStyle/>
                    <a:p>
                      <a:pPr indent="0" lvl="0" marL="0" rtl="0" algn="ctr">
                        <a:spcBef>
                          <a:spcPts val="0"/>
                        </a:spcBef>
                        <a:spcAft>
                          <a:spcPts val="0"/>
                        </a:spcAft>
                        <a:buNone/>
                      </a:pPr>
                      <a:r>
                        <a:rPr lang="es-419"/>
                        <a:t>SW_GYE</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SVI7</a:t>
                      </a:r>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lang="es-419"/>
                        <a:t>192.168.1.70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255.255.0.0</a:t>
                      </a:r>
                      <a:endParaRPr/>
                    </a:p>
                  </a:txBody>
                  <a:tcPr marT="91425" marB="91425" marR="91425" marL="91425" anchor="ctr">
                    <a:solidFill>
                      <a:srgbClr val="FFE599"/>
                    </a:solidFill>
                  </a:tcPr>
                </a:tc>
                <a:tc>
                  <a:txBody>
                    <a:bodyPr>
                      <a:noAutofit/>
                    </a:bodyPr>
                    <a:lstStyle/>
                    <a:p>
                      <a:pPr indent="0" lvl="0" marL="0" rtl="0" algn="ctr">
                        <a:spcBef>
                          <a:spcPts val="0"/>
                        </a:spcBef>
                        <a:spcAft>
                          <a:spcPts val="0"/>
                        </a:spcAft>
                        <a:buNone/>
                      </a:pPr>
                      <a:r>
                        <a:rPr lang="es-419"/>
                        <a:t>N/A</a:t>
                      </a:r>
                      <a:endParaRPr/>
                    </a:p>
                  </a:txBody>
                  <a:tcPr marT="91425" marB="91425" marR="91425" marL="91425" anchor="ctr">
                    <a:solidFill>
                      <a:srgbClr val="FFE599"/>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