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702" r:id="rId2"/>
    <p:sldMasterId id="2147483726" r:id="rId3"/>
    <p:sldMasterId id="214748373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78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2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9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0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86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5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3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22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6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8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65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80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16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5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15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65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2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07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54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49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03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216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87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81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48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513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692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52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687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3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50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465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008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948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2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5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1606" y="639038"/>
            <a:ext cx="8791575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s-ES" sz="4000" dirty="0"/>
              <a:t>Sistema de configuración del protocolo de enrutamiento BGP para la interconexión entre empresas o ISP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21742" y="3654290"/>
            <a:ext cx="3901439" cy="1655762"/>
          </a:xfrm>
        </p:spPr>
        <p:txBody>
          <a:bodyPr>
            <a:noAutofit/>
          </a:bodyPr>
          <a:lstStyle/>
          <a:p>
            <a:pPr algn="r"/>
            <a:r>
              <a:rPr lang="es-ES" sz="1800" dirty="0">
                <a:solidFill>
                  <a:schemeClr val="tx1"/>
                </a:solidFill>
              </a:rPr>
              <a:t>Integrantes:</a:t>
            </a:r>
          </a:p>
          <a:p>
            <a:pPr algn="r"/>
            <a:r>
              <a:rPr lang="es-ES" sz="1800" dirty="0">
                <a:solidFill>
                  <a:schemeClr val="tx1"/>
                </a:solidFill>
              </a:rPr>
              <a:t>-Viviana Mero </a:t>
            </a:r>
            <a:r>
              <a:rPr lang="es-ES" sz="1800" dirty="0" err="1"/>
              <a:t>C</a:t>
            </a:r>
            <a:r>
              <a:rPr lang="es-ES" sz="1800" dirty="0" err="1">
                <a:solidFill>
                  <a:schemeClr val="tx1"/>
                </a:solidFill>
              </a:rPr>
              <a:t>heme</a:t>
            </a:r>
            <a:endParaRPr lang="es-ES" sz="1800" dirty="0">
              <a:solidFill>
                <a:schemeClr val="tx1"/>
              </a:solidFill>
            </a:endParaRPr>
          </a:p>
          <a:p>
            <a:pPr algn="r"/>
            <a:r>
              <a:rPr lang="es-ES" sz="1800" dirty="0">
                <a:solidFill>
                  <a:schemeClr val="tx1"/>
                </a:solidFill>
              </a:rPr>
              <a:t>-Jocelyn Miranda </a:t>
            </a:r>
            <a:r>
              <a:rPr lang="es-ES" sz="1800" dirty="0"/>
              <a:t>R</a:t>
            </a:r>
            <a:r>
              <a:rPr lang="es-ES" sz="1800" dirty="0">
                <a:solidFill>
                  <a:schemeClr val="tx1"/>
                </a:solidFill>
              </a:rPr>
              <a:t>eal</a:t>
            </a:r>
          </a:p>
          <a:p>
            <a:pPr algn="r"/>
            <a:r>
              <a:rPr lang="es-ES" sz="1800" dirty="0">
                <a:solidFill>
                  <a:schemeClr val="tx1"/>
                </a:solidFill>
              </a:rPr>
              <a:t>-Edisson Sánchez </a:t>
            </a:r>
            <a:r>
              <a:rPr lang="es-ES" sz="1800" dirty="0"/>
              <a:t>C</a:t>
            </a:r>
            <a:r>
              <a:rPr lang="es-ES" sz="1800" dirty="0">
                <a:solidFill>
                  <a:schemeClr val="tx1"/>
                </a:solidFill>
              </a:rPr>
              <a:t>astro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45874" y="5614538"/>
            <a:ext cx="677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Paralelo 1</a:t>
            </a:r>
          </a:p>
          <a:p>
            <a:pPr algn="r"/>
            <a:r>
              <a:rPr lang="es-ES" dirty="0"/>
              <a:t>Materia: Conmutación y Enrutamiento</a:t>
            </a:r>
          </a:p>
        </p:txBody>
      </p:sp>
    </p:spTree>
    <p:extLst>
      <p:ext uri="{BB962C8B-B14F-4D97-AF65-F5344CB8AC3E}">
        <p14:creationId xmlns:p14="http://schemas.microsoft.com/office/powerpoint/2010/main" val="400620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37" y="192171"/>
            <a:ext cx="8373292" cy="64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0" y="4297681"/>
            <a:ext cx="5752674" cy="21378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8081" y="309563"/>
            <a:ext cx="7866219" cy="39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6" y="240074"/>
            <a:ext cx="7615646" cy="64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Cronograma de actividades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1" t="33365" r="4948" b="28645"/>
          <a:stretch/>
        </p:blipFill>
        <p:spPr>
          <a:xfrm>
            <a:off x="886518" y="1789610"/>
            <a:ext cx="10415787" cy="3030584"/>
          </a:xfrm>
        </p:spPr>
      </p:pic>
      <p:sp>
        <p:nvSpPr>
          <p:cNvPr id="5" name="CuadroTexto 4"/>
          <p:cNvSpPr txBox="1"/>
          <p:nvPr/>
        </p:nvSpPr>
        <p:spPr>
          <a:xfrm>
            <a:off x="8709207" y="5146333"/>
            <a:ext cx="2227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Vi: Viviana Mero</a:t>
            </a:r>
          </a:p>
          <a:p>
            <a:r>
              <a:rPr lang="es-ES" sz="2000" dirty="0"/>
              <a:t>Jo: Jocelyn Miranda</a:t>
            </a:r>
          </a:p>
          <a:p>
            <a:r>
              <a:rPr lang="es-ES" sz="2000" dirty="0"/>
              <a:t>Es: Edisson Sánchez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52652" y="3814354"/>
            <a:ext cx="940525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90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autónomos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9424" y="2340927"/>
            <a:ext cx="8864736" cy="2152695"/>
          </a:xfrm>
        </p:spPr>
        <p:txBody>
          <a:bodyPr>
            <a:normAutofit lnSpcReduction="10000"/>
          </a:bodyPr>
          <a:lstStyle/>
          <a:p>
            <a:r>
              <a:rPr lang="es-EC" dirty="0"/>
              <a:t>Colección de redes bajo la misma política de Enrutamiento</a:t>
            </a:r>
          </a:p>
          <a:p>
            <a:r>
              <a:rPr lang="es-EC" dirty="0"/>
              <a:t>Con un mismo protocolo de enrutamiento</a:t>
            </a:r>
          </a:p>
          <a:p>
            <a:r>
              <a:rPr lang="es-EC" dirty="0"/>
              <a:t>Usualmente bajo un mismo propietario y control administrativo</a:t>
            </a:r>
          </a:p>
          <a:p>
            <a:r>
              <a:rPr lang="es-EC" dirty="0"/>
              <a:t>Identificado por un único número entero de 32 bits, conocido como Numero de Sistema Autónomo (ASN)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177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</a:t>
            </a:r>
            <a:r>
              <a:rPr lang="es-ES" dirty="0" err="1"/>
              <a:t>bgp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8795" y="1753099"/>
            <a:ext cx="9905999" cy="3541714"/>
          </a:xfrm>
        </p:spPr>
        <p:txBody>
          <a:bodyPr>
            <a:normAutofit/>
          </a:bodyPr>
          <a:lstStyle/>
          <a:p>
            <a:endParaRPr lang="es-EC" dirty="0"/>
          </a:p>
          <a:p>
            <a:pPr marL="285750" indent="-285750"/>
            <a:r>
              <a:rPr lang="es-EC" dirty="0"/>
              <a:t>Funciona sobre TCP por el puerto 179.</a:t>
            </a:r>
          </a:p>
          <a:p>
            <a:pPr marL="285750" indent="-285750"/>
            <a:r>
              <a:rPr lang="es-EC" dirty="0"/>
              <a:t>Permite el encaminamiento de los paquetes IP que se intercambian entre los distintos AS. </a:t>
            </a:r>
          </a:p>
          <a:p>
            <a:pPr marL="285750" indent="-285750"/>
            <a:r>
              <a:rPr lang="es-EC" dirty="0"/>
              <a:t>Utiliza un algoritmo similar al tipo vector de distancia. llamado </a:t>
            </a:r>
            <a:r>
              <a:rPr lang="es-EC" i="1" dirty="0" err="1"/>
              <a:t>path</a:t>
            </a:r>
            <a:r>
              <a:rPr lang="es-EC" i="1" dirty="0"/>
              <a:t>-vector.</a:t>
            </a:r>
          </a:p>
          <a:p>
            <a:pPr marL="285750" indent="-285750"/>
            <a:r>
              <a:rPr lang="es-EC" dirty="0"/>
              <a:t>Puede ser utilizado como </a:t>
            </a:r>
            <a:r>
              <a:rPr lang="es-EC" dirty="0" err="1"/>
              <a:t>iBGP</a:t>
            </a:r>
            <a:r>
              <a:rPr lang="es-EC" dirty="0"/>
              <a:t> o </a:t>
            </a:r>
            <a:r>
              <a:rPr lang="es-EC" dirty="0" err="1"/>
              <a:t>eBGP</a:t>
            </a:r>
            <a:r>
              <a:rPr lang="es-EC" dirty="0"/>
              <a:t>.</a:t>
            </a:r>
            <a:r>
              <a:rPr lang="es-EC" i="1" dirty="0"/>
              <a:t> </a:t>
            </a:r>
            <a:r>
              <a:rPr lang="es-EC" dirty="0"/>
              <a:t> </a:t>
            </a:r>
          </a:p>
          <a:p>
            <a:pPr marL="285750" indent="-285750"/>
            <a:r>
              <a:rPr lang="es-EC" dirty="0"/>
              <a:t>Distancia administrativa de BGP externa 20 y BGP interna 200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64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167" y="201550"/>
            <a:ext cx="10353761" cy="1326321"/>
          </a:xfrm>
        </p:spPr>
        <p:txBody>
          <a:bodyPr/>
          <a:lstStyle/>
          <a:p>
            <a:r>
              <a:rPr lang="es-ES" dirty="0"/>
              <a:t>Diagrama de red físico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168629"/>
            <a:ext cx="7746273" cy="52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4921" y="1158674"/>
            <a:ext cx="10353761" cy="1326321"/>
          </a:xfrm>
        </p:spPr>
        <p:txBody>
          <a:bodyPr/>
          <a:lstStyle/>
          <a:p>
            <a:r>
              <a:rPr lang="es-ES" dirty="0"/>
              <a:t>Diagrama de red lógico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9" r="4715"/>
          <a:stretch/>
        </p:blipFill>
        <p:spPr>
          <a:xfrm>
            <a:off x="267754" y="1301931"/>
            <a:ext cx="4330371" cy="3688080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57849"/>
              </p:ext>
            </p:extLst>
          </p:nvPr>
        </p:nvGraphicFramePr>
        <p:xfrm>
          <a:off x="4141788" y="3177759"/>
          <a:ext cx="77636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979">
                  <a:extLst>
                    <a:ext uri="{9D8B030D-6E8A-4147-A177-3AD203B41FA5}">
                      <a16:colId xmlns:a16="http://schemas.microsoft.com/office/drawing/2014/main" val="1863135760"/>
                    </a:ext>
                  </a:extLst>
                </a:gridCol>
                <a:gridCol w="1227158">
                  <a:extLst>
                    <a:ext uri="{9D8B030D-6E8A-4147-A177-3AD203B41FA5}">
                      <a16:colId xmlns:a16="http://schemas.microsoft.com/office/drawing/2014/main" val="1685386213"/>
                    </a:ext>
                  </a:extLst>
                </a:gridCol>
                <a:gridCol w="1399165">
                  <a:extLst>
                    <a:ext uri="{9D8B030D-6E8A-4147-A177-3AD203B41FA5}">
                      <a16:colId xmlns:a16="http://schemas.microsoft.com/office/drawing/2014/main" val="3681490684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3241426370"/>
                    </a:ext>
                  </a:extLst>
                </a:gridCol>
                <a:gridCol w="1820090">
                  <a:extLst>
                    <a:ext uri="{9D8B030D-6E8A-4147-A177-3AD203B41FA5}">
                      <a16:colId xmlns:a16="http://schemas.microsoft.com/office/drawing/2014/main" val="3665123912"/>
                    </a:ext>
                  </a:extLst>
                </a:gridCol>
              </a:tblGrid>
              <a:tr h="554374">
                <a:tc>
                  <a:txBody>
                    <a:bodyPr/>
                    <a:lstStyle/>
                    <a:p>
                      <a:r>
                        <a:rPr lang="es-ES" dirty="0"/>
                        <a:t>Dispositivo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Máscara de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71578"/>
                  </a:ext>
                </a:extLst>
              </a:tr>
              <a:tr h="554374">
                <a:tc>
                  <a:txBody>
                    <a:bodyPr/>
                    <a:lstStyle/>
                    <a:p>
                      <a:r>
                        <a:rPr lang="es-E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F0/0</a:t>
                      </a:r>
                    </a:p>
                    <a:p>
                      <a:r>
                        <a:rPr lang="es-ES" dirty="0"/>
                        <a:t>S2/0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192.168.1.1</a:t>
                      </a:r>
                    </a:p>
                    <a:p>
                      <a:r>
                        <a:rPr lang="es-ES" dirty="0"/>
                        <a:t>192.168.2.1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6885"/>
                  </a:ext>
                </a:extLst>
              </a:tr>
              <a:tr h="554374">
                <a:tc>
                  <a:txBody>
                    <a:bodyPr/>
                    <a:lstStyle/>
                    <a:p>
                      <a:r>
                        <a:rPr lang="es-E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F0/0</a:t>
                      </a:r>
                    </a:p>
                    <a:p>
                      <a:r>
                        <a:rPr lang="es-ES" dirty="0"/>
                        <a:t>S2/0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192.168.3.1</a:t>
                      </a:r>
                    </a:p>
                    <a:p>
                      <a:r>
                        <a:rPr lang="es-ES" dirty="0"/>
                        <a:t>192.168.4.1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80638"/>
                  </a:ext>
                </a:extLst>
              </a:tr>
              <a:tr h="321185">
                <a:tc>
                  <a:txBody>
                    <a:bodyPr/>
                    <a:lstStyle/>
                    <a:p>
                      <a:r>
                        <a:rPr lang="es-ES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11723"/>
                  </a:ext>
                </a:extLst>
              </a:tr>
              <a:tr h="321185">
                <a:tc>
                  <a:txBody>
                    <a:bodyPr/>
                    <a:lstStyle/>
                    <a:p>
                      <a:r>
                        <a:rPr lang="es-ES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3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82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A7296-6D8D-40CE-82C2-41D86353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Diagrama de despliegue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6DBC25-FBD7-42A8-81BE-FE0255084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1058471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0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155" y="195308"/>
            <a:ext cx="10515600" cy="1325563"/>
          </a:xfrm>
        </p:spPr>
        <p:txBody>
          <a:bodyPr/>
          <a:lstStyle/>
          <a:p>
            <a:r>
              <a:rPr lang="es-ES" dirty="0"/>
              <a:t>Analizador de códigos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155" y="1272760"/>
            <a:ext cx="11757040" cy="449797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881360" y="1240971"/>
            <a:ext cx="1136469" cy="574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8550" y="1520870"/>
            <a:ext cx="1136469" cy="203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93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416" y="613320"/>
            <a:ext cx="8307123" cy="50167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812" y="274319"/>
            <a:ext cx="3707674" cy="1514975"/>
          </a:xfrm>
        </p:spPr>
        <p:txBody>
          <a:bodyPr vert="horz">
            <a:norm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Funciones presentes en el archivo </a:t>
            </a:r>
            <a:b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funciones_telnet.py</a:t>
            </a:r>
          </a:p>
        </p:txBody>
      </p:sp>
    </p:spTree>
    <p:extLst>
      <p:ext uri="{BB962C8B-B14F-4D97-AF65-F5344CB8AC3E}">
        <p14:creationId xmlns:p14="http://schemas.microsoft.com/office/powerpoint/2010/main" val="84490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239</TotalTime>
  <Words>199</Words>
  <Application>Microsoft Office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Corbel</vt:lpstr>
      <vt:lpstr>Rockwell</vt:lpstr>
      <vt:lpstr>Damask</vt:lpstr>
      <vt:lpstr>Tema de Office</vt:lpstr>
      <vt:lpstr>Retrospección</vt:lpstr>
      <vt:lpstr>Base</vt:lpstr>
      <vt:lpstr>Sistema de configuración del protocolo de enrutamiento BGP para la interconexión entre empresas o ISP</vt:lpstr>
      <vt:lpstr>Cronograma de actividades </vt:lpstr>
      <vt:lpstr>Sistemas autónomos</vt:lpstr>
      <vt:lpstr>Protocolo bgp</vt:lpstr>
      <vt:lpstr>Diagrama de red físico</vt:lpstr>
      <vt:lpstr>Diagrama de red lógico</vt:lpstr>
      <vt:lpstr>Diagrama de despliegue</vt:lpstr>
      <vt:lpstr>Analizador de códigos</vt:lpstr>
      <vt:lpstr>Funciones presentes en el archivo  funciones_telnet.py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configuración del protocolo de enrutamiento BGP para la interconexión entre empresas o ISP</dc:title>
  <dc:creator>Jocelyn Miranda Real</dc:creator>
  <cp:lastModifiedBy>Razor</cp:lastModifiedBy>
  <cp:revision>25</cp:revision>
  <dcterms:created xsi:type="dcterms:W3CDTF">2018-06-12T23:23:09Z</dcterms:created>
  <dcterms:modified xsi:type="dcterms:W3CDTF">2018-06-20T00:47:48Z</dcterms:modified>
</cp:coreProperties>
</file>