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7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3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7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5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0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77E5EB2-4B0A-46DF-87E3-4A65B8AA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864704"/>
            <a:ext cx="8689976" cy="1583074"/>
          </a:xfrm>
        </p:spPr>
        <p:txBody>
          <a:bodyPr>
            <a:normAutofit lnSpcReduction="10000"/>
          </a:bodyPr>
          <a:lstStyle/>
          <a:p>
            <a:pPr algn="ctr"/>
            <a:r>
              <a:rPr lang="es-EC" sz="2800" dirty="0"/>
              <a:t>PROYECTO:</a:t>
            </a:r>
          </a:p>
          <a:p>
            <a:pPr algn="ctr"/>
            <a:r>
              <a:rPr lang="es-EC" sz="2800" b="1" dirty="0"/>
              <a:t>Sistema de Configuración del protocolo de enrutamiento BGP para la interconexión entre ISP </a:t>
            </a:r>
            <a:endParaRPr lang="es-EC" sz="2800" dirty="0"/>
          </a:p>
          <a:p>
            <a:endParaRPr lang="es-EC" dirty="0"/>
          </a:p>
        </p:txBody>
      </p:sp>
      <p:pic>
        <p:nvPicPr>
          <p:cNvPr id="1028" name="Picture 4" descr="Resultado de imagen para espol">
            <a:extLst>
              <a:ext uri="{FF2B5EF4-FFF2-40B4-BE49-F238E27FC236}">
                <a16:creationId xmlns:a16="http://schemas.microsoft.com/office/drawing/2014/main" id="{7A407DC0-2021-46BD-BBF7-0CA7BD0B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5153025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8D9E65F2-99BE-4256-ACCF-A73B46CB1BBF}"/>
              </a:ext>
            </a:extLst>
          </p:cNvPr>
          <p:cNvSpPr txBox="1">
            <a:spLocks/>
          </p:cNvSpPr>
          <p:nvPr/>
        </p:nvSpPr>
        <p:spPr>
          <a:xfrm>
            <a:off x="0" y="3150702"/>
            <a:ext cx="2703443" cy="2598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 err="1" smtClean="0"/>
              <a:t>NEcker</a:t>
            </a:r>
            <a:r>
              <a:rPr lang="es-EC" dirty="0" smtClean="0"/>
              <a:t> </a:t>
            </a:r>
            <a:r>
              <a:rPr lang="es-EC" dirty="0"/>
              <a:t>Espinosa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 err="1"/>
              <a:t>Sophia</a:t>
            </a:r>
            <a:r>
              <a:rPr lang="es-EC" dirty="0"/>
              <a:t> </a:t>
            </a:r>
            <a:r>
              <a:rPr lang="es-EC" dirty="0" smtClean="0"/>
              <a:t>Gómez</a:t>
            </a:r>
            <a:endParaRPr lang="es-EC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Alex Mendoza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Jamil Nagua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 smtClean="0"/>
              <a:t>Andrés </a:t>
            </a:r>
            <a:r>
              <a:rPr lang="es-EC" dirty="0"/>
              <a:t>Vizueta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C" dirty="0"/>
          </a:p>
          <a:p>
            <a:pPr algn="l"/>
            <a:endParaRPr lang="es-EC" sz="2400" dirty="0"/>
          </a:p>
          <a:p>
            <a:endParaRPr lang="es-EC" dirty="0"/>
          </a:p>
        </p:txBody>
      </p:sp>
      <p:pic>
        <p:nvPicPr>
          <p:cNvPr id="1030" name="Picture 6" descr="Resultado de imagen para bgp">
            <a:extLst>
              <a:ext uri="{FF2B5EF4-FFF2-40B4-BE49-F238E27FC236}">
                <a16:creationId xmlns:a16="http://schemas.microsoft.com/office/drawing/2014/main" id="{852A22D4-018B-4F3E-A314-ED511033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87" y="3010037"/>
            <a:ext cx="511242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6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 la configuración BGP: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8194" name="Picture 2" descr="https://scontent.fgye1-1.fna.fbcdn.net/v/t35.0-12/27480207_1708801295845112_1154154635_o.png?oh=004fe5efaa84ab6b272d9554f350551f&amp;oe=5A71A470">
            <a:extLst>
              <a:ext uri="{FF2B5EF4-FFF2-40B4-BE49-F238E27FC236}">
                <a16:creationId xmlns:a16="http://schemas.microsoft.com/office/drawing/2014/main" id="{9704B164-7B67-450C-AE80-E5436D5B5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8870" r="22115" b="14650"/>
          <a:stretch/>
        </p:blipFill>
        <p:spPr bwMode="auto">
          <a:xfrm>
            <a:off x="3819074" y="2825262"/>
            <a:ext cx="468515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para la visualización de los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10242" name="Picture 2" descr="https://scontent.fgye1-1.fna.fbcdn.net/v/t34.0-12/27583042_1709130575812184_1706939273_n.png?oh=bda9618cd4e2fd0697393f2d7f45d47e&amp;oe=5A70A8FB">
            <a:extLst>
              <a:ext uri="{FF2B5EF4-FFF2-40B4-BE49-F238E27FC236}">
                <a16:creationId xmlns:a16="http://schemas.microsoft.com/office/drawing/2014/main" id="{98D6B0B9-623B-448B-8FFF-34E6DF3B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4" y="3429000"/>
            <a:ext cx="4638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C55AD5-0A46-4A3D-84E1-D5327501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80" y="2188406"/>
            <a:ext cx="6180839" cy="35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1D5DCB-0AC2-48EC-95AF-42384B13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80" y="1908313"/>
            <a:ext cx="5282639" cy="4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D754E8-A94A-4443-B2EB-76B85049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97" y="1923820"/>
            <a:ext cx="6502205" cy="43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3D643E-AF6F-4D25-9BB9-FC8CB486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7" y="1908313"/>
            <a:ext cx="5437448" cy="17644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761E41-67FF-43D5-9AE9-0142384E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98" y="3951907"/>
            <a:ext cx="9351553" cy="2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5520"/>
            <a:ext cx="9905998" cy="1298713"/>
          </a:xfrm>
        </p:spPr>
        <p:txBody>
          <a:bodyPr>
            <a:normAutofit/>
          </a:bodyPr>
          <a:lstStyle/>
          <a:p>
            <a:pPr algn="ctr"/>
            <a:r>
              <a:rPr lang="es-EC" sz="4000" b="1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551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Sistema autónomo  (as)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767038" y="1908313"/>
            <a:ext cx="106547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Colección de redes bajo la misma política de Enrutamiento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Con un mismo protocolo de enrutamiento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Usualmente bajo un mismo propietario y control administrativo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Identificado por un único número entero de 32 bits, conocido como Numero de Sistema Autónomo (ASN)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CCCE7-7595-4FB4-9DAB-3EF1E9A8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74" y="4162741"/>
            <a:ext cx="3876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PROTOCOLO BGP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Funciona sobre TCP por el puerto 179.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Permite el encaminamiento de los paquetes IP que se intercambian entre los distintos 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Utiliza un algoritmo similar al tipo vector de distancia, llamado </a:t>
            </a:r>
            <a:r>
              <a:rPr lang="es-EC" sz="2000" i="1" dirty="0" err="1"/>
              <a:t>path</a:t>
            </a:r>
            <a:r>
              <a:rPr lang="es-EC" sz="2000" i="1" dirty="0"/>
              <a:t>-vector.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Puede ser utilizado como </a:t>
            </a:r>
            <a:r>
              <a:rPr lang="es-EC" sz="2000" dirty="0" err="1"/>
              <a:t>iBGP</a:t>
            </a:r>
            <a:r>
              <a:rPr lang="es-EC" sz="2000" dirty="0"/>
              <a:t> o </a:t>
            </a:r>
            <a:r>
              <a:rPr lang="es-EC" sz="2000" dirty="0" err="1"/>
              <a:t>eBGP</a:t>
            </a:r>
            <a:r>
              <a:rPr lang="es-EC" sz="2000" dirty="0"/>
              <a:t>.</a:t>
            </a:r>
            <a:r>
              <a:rPr lang="es-EC" sz="2000" i="1" dirty="0"/>
              <a:t> </a:t>
            </a:r>
            <a:r>
              <a:rPr lang="es-EC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Distancia administrativa de BGP externa 20 y BGP interna 200.</a:t>
            </a:r>
          </a:p>
        </p:txBody>
      </p:sp>
      <p:pic>
        <p:nvPicPr>
          <p:cNvPr id="2050" name="Picture 2" descr="Resultado de imagen para bgp">
            <a:extLst>
              <a:ext uri="{FF2B5EF4-FFF2-40B4-BE49-F238E27FC236}">
                <a16:creationId xmlns:a16="http://schemas.microsoft.com/office/drawing/2014/main" id="{422425E1-62FF-45B4-98FF-F0B8A511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50" y="4066018"/>
            <a:ext cx="477692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Criterios de aceptación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los números de AS (Sistema Autónomo) local y remoto cuando da </a:t>
            </a:r>
            <a:r>
              <a:rPr lang="es-EC" sz="2000" dirty="0" err="1"/>
              <a:t>click</a:t>
            </a:r>
            <a:r>
              <a:rPr lang="es-EC" sz="2000" dirty="0"/>
              <a:t> guardar AS entonces el sistema mostrará los sistemas autónomos establecidos para la sesión BGP.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no ingresa los números de AS cuando da </a:t>
            </a:r>
            <a:r>
              <a:rPr lang="es-EC" sz="2000" dirty="0" err="1"/>
              <a:t>click</a:t>
            </a:r>
            <a:r>
              <a:rPr lang="es-EC" sz="2000" dirty="0"/>
              <a:t> en guardar AS entonces el sistema mostrará un mensaje de error solicitando que se llene el campo requerido.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la dirección IP del dispositivo vecino cuando da </a:t>
            </a:r>
            <a:r>
              <a:rPr lang="es-EC" sz="2000" dirty="0" err="1"/>
              <a:t>click</a:t>
            </a:r>
            <a:r>
              <a:rPr lang="es-EC" sz="2000" dirty="0"/>
              <a:t> en vecino BGP entonces el sistema configurará el comando </a:t>
            </a:r>
            <a:r>
              <a:rPr lang="es-EC" sz="2000" dirty="0" err="1"/>
              <a:t>neighbor</a:t>
            </a:r>
            <a:r>
              <a:rPr lang="es-EC" sz="2000" dirty="0"/>
              <a:t> con el AS correspondiente.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las redes a publicar cuando da </a:t>
            </a:r>
            <a:r>
              <a:rPr lang="es-EC" sz="2000" dirty="0" err="1"/>
              <a:t>click</a:t>
            </a:r>
            <a:r>
              <a:rPr lang="es-EC" sz="2000" dirty="0"/>
              <a:t> en configurar redes entonces el sistema configurará las redes en el dispositivo.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16290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Esquema de la red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A647DE-C4D2-4868-9958-FC10F13E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908313"/>
            <a:ext cx="9658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 smtClean="0"/>
              <a:t>TABLA DE DIRECCIONAMIENTO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49" y="2152650"/>
            <a:ext cx="8391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del </a:t>
            </a:r>
            <a:r>
              <a:rPr lang="es-EC" sz="2000" dirty="0" err="1"/>
              <a:t>login</a:t>
            </a:r>
            <a:r>
              <a:rPr lang="es-EC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3074" name="Picture 2" descr="https://scontent.fgye1-1.fna.fbcdn.net/v/t35.0-12/27479898_1708800872511821_1590243503_o.png?oh=a0e400f771364cdbdfad51e5feef086c&amp;oe=5A706D49">
            <a:extLst>
              <a:ext uri="{FF2B5EF4-FFF2-40B4-BE49-F238E27FC236}">
                <a16:creationId xmlns:a16="http://schemas.microsoft.com/office/drawing/2014/main" id="{744C9670-C97E-4F0C-8841-83A332650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3" t="14958" r="32269" b="20807"/>
          <a:stretch/>
        </p:blipFill>
        <p:spPr bwMode="auto">
          <a:xfrm>
            <a:off x="3927987" y="2021095"/>
            <a:ext cx="4332849" cy="440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del </a:t>
            </a:r>
            <a:r>
              <a:rPr lang="es-EC" sz="2000" dirty="0" err="1"/>
              <a:t>menu</a:t>
            </a:r>
            <a:r>
              <a:rPr lang="es-EC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6146" name="Picture 2" descr="https://scontent.fgye1-1.fna.fbcdn.net/v/t35.0-12/27479297_1708801002511808_2025527574_o.png?oh=538ac6c2a20a54d5247518dca12cd907&amp;oe=5A70A799">
            <a:extLst>
              <a:ext uri="{FF2B5EF4-FFF2-40B4-BE49-F238E27FC236}">
                <a16:creationId xmlns:a16="http://schemas.microsoft.com/office/drawing/2014/main" id="{CAE22B99-3E58-46B9-9D8F-38B25D42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0" t="27793" r="32141" b="33964"/>
          <a:stretch/>
        </p:blipFill>
        <p:spPr bwMode="auto">
          <a:xfrm>
            <a:off x="3913919" y="2923976"/>
            <a:ext cx="4360985" cy="26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5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 la configuración básica: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7170" name="Picture 2" descr="https://scontent.fgye1-1.fna.fbcdn.net/v/t35.0-12/27485079_1708801169178458_1788469335_o.png?oh=bad9a470fb43de6a2865112e5c1ab94a&amp;oe=5A706450">
            <a:extLst>
              <a:ext uri="{FF2B5EF4-FFF2-40B4-BE49-F238E27FC236}">
                <a16:creationId xmlns:a16="http://schemas.microsoft.com/office/drawing/2014/main" id="{05387283-422E-4133-B61B-973A7E08A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3" t="23783" r="32154" b="30863"/>
          <a:stretch/>
        </p:blipFill>
        <p:spPr bwMode="auto">
          <a:xfrm>
            <a:off x="3727939" y="2923976"/>
            <a:ext cx="4867421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1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102</TotalTime>
  <Words>334</Words>
  <Application>Microsoft Office PowerPoint</Application>
  <PresentationFormat>Panorámica</PresentationFormat>
  <Paragraphs>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Malla</vt:lpstr>
      <vt:lpstr>Presentación de PowerPoint</vt:lpstr>
      <vt:lpstr>Sistema autónomo  (as)</vt:lpstr>
      <vt:lpstr>PROTOCOLO BGP</vt:lpstr>
      <vt:lpstr>Criterios de aceptación</vt:lpstr>
      <vt:lpstr>Esquema de la red </vt:lpstr>
      <vt:lpstr>TABLA DE DIRECCIONAMIENTO</vt:lpstr>
      <vt:lpstr>Interfaz grafica de la aplicación</vt:lpstr>
      <vt:lpstr>Interfaz grafica de la aplicación</vt:lpstr>
      <vt:lpstr>Interfaz grafica de la aplicación</vt:lpstr>
      <vt:lpstr>Interfaz grafica de la aplicación</vt:lpstr>
      <vt:lpstr>Interfaz grafica de la aplicación</vt:lpstr>
      <vt:lpstr>Código de Funciones </vt:lpstr>
      <vt:lpstr>Código de Funciones </vt:lpstr>
      <vt:lpstr>Código de Funciones </vt:lpstr>
      <vt:lpstr>Código de Funciones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Antonio Mendoza Santos</dc:creator>
  <cp:lastModifiedBy>Anthony Aaron Arguello Prado</cp:lastModifiedBy>
  <cp:revision>15</cp:revision>
  <dcterms:created xsi:type="dcterms:W3CDTF">2018-01-29T01:08:56Z</dcterms:created>
  <dcterms:modified xsi:type="dcterms:W3CDTF">2018-01-29T13:42:23Z</dcterms:modified>
</cp:coreProperties>
</file>