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7" r:id="rId4"/>
    <p:sldId id="259" r:id="rId5"/>
    <p:sldId id="260" r:id="rId6"/>
    <p:sldId id="261" r:id="rId7"/>
    <p:sldId id="265" r:id="rId8"/>
    <p:sldId id="262" r:id="rId9"/>
    <p:sldId id="266"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8/13/2017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8/13/2017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8/13/2017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8/13/2017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8/13/2017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8/13/2017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8/13/2017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php.net/manual/es/intro-whatcando.php" TargetMode="External"/><Relationship Id="rId2" Type="http://schemas.openxmlformats.org/officeDocument/2006/relationships/hyperlink" Target="http://php.net/manual/es/intro-whatis.php" TargetMode="External"/><Relationship Id="rId1" Type="http://schemas.openxmlformats.org/officeDocument/2006/relationships/slideLayout" Target="../slideLayouts/slideLayout2.xml"/><Relationship Id="rId4" Type="http://schemas.openxmlformats.org/officeDocument/2006/relationships/hyperlink" Target="https://www.gns3.com/softw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D99DE7-1FC5-4D10-A806-6E59AC54D9FA}"/>
              </a:ext>
            </a:extLst>
          </p:cNvPr>
          <p:cNvSpPr>
            <a:spLocks noGrp="1"/>
          </p:cNvSpPr>
          <p:nvPr>
            <p:ph type="ctrTitle"/>
          </p:nvPr>
        </p:nvSpPr>
        <p:spPr>
          <a:xfrm>
            <a:off x="1100015" y="1298713"/>
            <a:ext cx="7315200" cy="1969538"/>
          </a:xfrm>
        </p:spPr>
        <p:txBody>
          <a:bodyPr/>
          <a:lstStyle/>
          <a:p>
            <a:r>
              <a:rPr lang="es-MX" dirty="0"/>
              <a:t>R.A.R</a:t>
            </a:r>
          </a:p>
        </p:txBody>
      </p:sp>
      <p:sp>
        <p:nvSpPr>
          <p:cNvPr id="3" name="Subtítulo 2">
            <a:extLst>
              <a:ext uri="{FF2B5EF4-FFF2-40B4-BE49-F238E27FC236}">
                <a16:creationId xmlns:a16="http://schemas.microsoft.com/office/drawing/2014/main" id="{86B9F1A2-5D63-4F93-B9A8-ECD044BA21F5}"/>
              </a:ext>
            </a:extLst>
          </p:cNvPr>
          <p:cNvSpPr>
            <a:spLocks noGrp="1"/>
          </p:cNvSpPr>
          <p:nvPr>
            <p:ph type="subTitle" idx="1"/>
          </p:nvPr>
        </p:nvSpPr>
        <p:spPr>
          <a:xfrm>
            <a:off x="1100015" y="3398037"/>
            <a:ext cx="7315200" cy="2459423"/>
          </a:xfrm>
        </p:spPr>
        <p:txBody>
          <a:bodyPr>
            <a:normAutofit/>
          </a:bodyPr>
          <a:lstStyle/>
          <a:p>
            <a:r>
              <a:rPr lang="es-MX" dirty="0"/>
              <a:t>Integrantes:</a:t>
            </a:r>
          </a:p>
          <a:p>
            <a:pPr marL="342900" indent="-342900">
              <a:buFont typeface="Wingdings" panose="05000000000000000000" pitchFamily="2" charset="2"/>
              <a:buChar char="q"/>
            </a:pPr>
            <a:r>
              <a:rPr lang="es-MX" dirty="0" err="1"/>
              <a:t>Kenming</a:t>
            </a:r>
            <a:r>
              <a:rPr lang="es-MX" dirty="0"/>
              <a:t> </a:t>
            </a:r>
            <a:r>
              <a:rPr lang="es-MX" dirty="0" err="1"/>
              <a:t>Camchong</a:t>
            </a:r>
            <a:endParaRPr lang="es-MX" dirty="0"/>
          </a:p>
          <a:p>
            <a:pPr marL="342900" indent="-342900">
              <a:buFont typeface="Wingdings" panose="05000000000000000000" pitchFamily="2" charset="2"/>
              <a:buChar char="q"/>
            </a:pPr>
            <a:r>
              <a:rPr lang="es-MX" dirty="0"/>
              <a:t>Christian Carrillo</a:t>
            </a:r>
          </a:p>
          <a:p>
            <a:pPr marL="342900" indent="-342900">
              <a:buFont typeface="Wingdings" panose="05000000000000000000" pitchFamily="2" charset="2"/>
              <a:buChar char="q"/>
            </a:pPr>
            <a:r>
              <a:rPr lang="es-MX" dirty="0" err="1"/>
              <a:t>Mayken</a:t>
            </a:r>
            <a:r>
              <a:rPr lang="es-MX" dirty="0"/>
              <a:t> Salavarria</a:t>
            </a:r>
          </a:p>
          <a:p>
            <a:pPr marL="342900" indent="-342900">
              <a:buFont typeface="Wingdings" panose="05000000000000000000" pitchFamily="2" charset="2"/>
              <a:buChar char="q"/>
            </a:pPr>
            <a:r>
              <a:rPr lang="es-MX" dirty="0"/>
              <a:t>Carlos Tomalá</a:t>
            </a:r>
          </a:p>
          <a:p>
            <a:endParaRPr lang="es-MX" dirty="0"/>
          </a:p>
        </p:txBody>
      </p:sp>
    </p:spTree>
    <p:extLst>
      <p:ext uri="{BB962C8B-B14F-4D97-AF65-F5344CB8AC3E}">
        <p14:creationId xmlns:p14="http://schemas.microsoft.com/office/powerpoint/2010/main" val="845368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D6ED2-F86A-475A-8085-73861DCF0AC3}"/>
              </a:ext>
            </a:extLst>
          </p:cNvPr>
          <p:cNvSpPr>
            <a:spLocks noGrp="1"/>
          </p:cNvSpPr>
          <p:nvPr>
            <p:ph type="title"/>
          </p:nvPr>
        </p:nvSpPr>
        <p:spPr/>
        <p:txBody>
          <a:bodyPr/>
          <a:lstStyle/>
          <a:p>
            <a:r>
              <a:rPr lang="es-MX" dirty="0"/>
              <a:t>Conclusión</a:t>
            </a:r>
          </a:p>
        </p:txBody>
      </p:sp>
      <p:sp>
        <p:nvSpPr>
          <p:cNvPr id="3" name="Marcador de contenido 2">
            <a:extLst>
              <a:ext uri="{FF2B5EF4-FFF2-40B4-BE49-F238E27FC236}">
                <a16:creationId xmlns:a16="http://schemas.microsoft.com/office/drawing/2014/main" id="{64C6D1BD-B2CA-48B7-B889-A65E5D35A6C9}"/>
              </a:ext>
            </a:extLst>
          </p:cNvPr>
          <p:cNvSpPr>
            <a:spLocks noGrp="1"/>
          </p:cNvSpPr>
          <p:nvPr>
            <p:ph idx="1"/>
          </p:nvPr>
        </p:nvSpPr>
        <p:spPr/>
        <p:txBody>
          <a:bodyPr/>
          <a:lstStyle/>
          <a:p>
            <a:r>
              <a:rPr lang="es-EC" dirty="0"/>
              <a:t>La creación de aplicaciones de monitoreo hoy en día está muy a la orden del día, ya que estas pueden ser desarrolladas en softwares libres y sin ningún costo, estas pueden ser de gran utilidad para hacernos la vida más cómoda y rápida.</a:t>
            </a:r>
            <a:endParaRPr lang="es-MX" dirty="0"/>
          </a:p>
        </p:txBody>
      </p:sp>
    </p:spTree>
    <p:extLst>
      <p:ext uri="{BB962C8B-B14F-4D97-AF65-F5344CB8AC3E}">
        <p14:creationId xmlns:p14="http://schemas.microsoft.com/office/powerpoint/2010/main" val="344675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862731-1BCA-41FB-94CA-BB8BFA22CD70}"/>
              </a:ext>
            </a:extLst>
          </p:cNvPr>
          <p:cNvSpPr>
            <a:spLocks noGrp="1"/>
          </p:cNvSpPr>
          <p:nvPr>
            <p:ph type="title"/>
          </p:nvPr>
        </p:nvSpPr>
        <p:spPr/>
        <p:txBody>
          <a:bodyPr/>
          <a:lstStyle/>
          <a:p>
            <a:r>
              <a:rPr lang="es-MX" dirty="0"/>
              <a:t>Bibliografía</a:t>
            </a:r>
          </a:p>
        </p:txBody>
      </p:sp>
      <p:sp>
        <p:nvSpPr>
          <p:cNvPr id="3" name="Marcador de contenido 2">
            <a:extLst>
              <a:ext uri="{FF2B5EF4-FFF2-40B4-BE49-F238E27FC236}">
                <a16:creationId xmlns:a16="http://schemas.microsoft.com/office/drawing/2014/main" id="{2DD19596-9C43-4CA1-B93C-CDB97A5CCBCC}"/>
              </a:ext>
            </a:extLst>
          </p:cNvPr>
          <p:cNvSpPr>
            <a:spLocks noGrp="1"/>
          </p:cNvSpPr>
          <p:nvPr>
            <p:ph idx="1"/>
          </p:nvPr>
        </p:nvSpPr>
        <p:spPr/>
        <p:txBody>
          <a:bodyPr/>
          <a:lstStyle/>
          <a:p>
            <a:r>
              <a:rPr lang="es-EC" dirty="0">
                <a:hlinkClick r:id="rId2"/>
              </a:rPr>
              <a:t>http://php.net/manual/es/intro-whatis.php</a:t>
            </a:r>
            <a:endParaRPr lang="es-EC" dirty="0"/>
          </a:p>
          <a:p>
            <a:r>
              <a:rPr lang="es-EC" dirty="0">
                <a:hlinkClick r:id="rId3"/>
              </a:rPr>
              <a:t>http://php.net/manual/es/intro-whatcando.php</a:t>
            </a:r>
            <a:endParaRPr lang="es-EC" dirty="0"/>
          </a:p>
          <a:p>
            <a:r>
              <a:rPr lang="es-EC" dirty="0">
                <a:hlinkClick r:id="rId4"/>
              </a:rPr>
              <a:t>https://www.gns3.com/software</a:t>
            </a:r>
            <a:endParaRPr lang="es-EC" dirty="0"/>
          </a:p>
        </p:txBody>
      </p:sp>
    </p:spTree>
    <p:extLst>
      <p:ext uri="{BB962C8B-B14F-4D97-AF65-F5344CB8AC3E}">
        <p14:creationId xmlns:p14="http://schemas.microsoft.com/office/powerpoint/2010/main" val="85510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99F1ED-E9A0-4F32-8724-46644136AE8E}"/>
              </a:ext>
            </a:extLst>
          </p:cNvPr>
          <p:cNvSpPr>
            <a:spLocks noGrp="1"/>
          </p:cNvSpPr>
          <p:nvPr>
            <p:ph type="title"/>
          </p:nvPr>
        </p:nvSpPr>
        <p:spPr/>
        <p:txBody>
          <a:bodyPr/>
          <a:lstStyle/>
          <a:p>
            <a:r>
              <a:rPr lang="es-MX" dirty="0"/>
              <a:t>Introducción</a:t>
            </a:r>
          </a:p>
        </p:txBody>
      </p:sp>
      <p:sp>
        <p:nvSpPr>
          <p:cNvPr id="3" name="Marcador de contenido 2">
            <a:extLst>
              <a:ext uri="{FF2B5EF4-FFF2-40B4-BE49-F238E27FC236}">
                <a16:creationId xmlns:a16="http://schemas.microsoft.com/office/drawing/2014/main" id="{2B79B43F-783B-466C-B197-F33A4A5D4A20}"/>
              </a:ext>
            </a:extLst>
          </p:cNvPr>
          <p:cNvSpPr>
            <a:spLocks noGrp="1"/>
          </p:cNvSpPr>
          <p:nvPr>
            <p:ph idx="1"/>
          </p:nvPr>
        </p:nvSpPr>
        <p:spPr/>
        <p:txBody>
          <a:bodyPr/>
          <a:lstStyle/>
          <a:p>
            <a:r>
              <a:rPr lang="es-EC" dirty="0"/>
              <a:t>En la actualidad un Ingeniero de </a:t>
            </a:r>
            <a:r>
              <a:rPr lang="es-EC" dirty="0" err="1"/>
              <a:t>Networking</a:t>
            </a:r>
            <a:r>
              <a:rPr lang="es-EC" dirty="0"/>
              <a:t> debe estar al tanto del estado los Enrutadores y Conmutadores en tiempo real, ya que si se presenta un problema en la red este debe hallar una solución óptima antes de que este pueda arribar al lugar donde se encuentra el dispositivo, cada minuto ocasiona pérdidas para la empresa proveedora de servicios.</a:t>
            </a:r>
            <a:endParaRPr lang="es-MX" dirty="0"/>
          </a:p>
        </p:txBody>
      </p:sp>
    </p:spTree>
    <p:extLst>
      <p:ext uri="{BB962C8B-B14F-4D97-AF65-F5344CB8AC3E}">
        <p14:creationId xmlns:p14="http://schemas.microsoft.com/office/powerpoint/2010/main" val="631013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7DBEE4-4F6A-4B36-B169-6D98059B0766}"/>
              </a:ext>
            </a:extLst>
          </p:cNvPr>
          <p:cNvSpPr>
            <a:spLocks noGrp="1"/>
          </p:cNvSpPr>
          <p:nvPr>
            <p:ph type="title"/>
          </p:nvPr>
        </p:nvSpPr>
        <p:spPr/>
        <p:txBody>
          <a:bodyPr/>
          <a:lstStyle/>
          <a:p>
            <a:r>
              <a:rPr lang="es-MX" dirty="0"/>
              <a:t>Caso</a:t>
            </a:r>
          </a:p>
        </p:txBody>
      </p:sp>
      <p:sp>
        <p:nvSpPr>
          <p:cNvPr id="3" name="Marcador de contenido 2">
            <a:extLst>
              <a:ext uri="{FF2B5EF4-FFF2-40B4-BE49-F238E27FC236}">
                <a16:creationId xmlns:a16="http://schemas.microsoft.com/office/drawing/2014/main" id="{3F78A2FF-85CE-434F-BA10-30AD12B5AD6B}"/>
              </a:ext>
            </a:extLst>
          </p:cNvPr>
          <p:cNvSpPr>
            <a:spLocks noGrp="1"/>
          </p:cNvSpPr>
          <p:nvPr>
            <p:ph idx="1"/>
          </p:nvPr>
        </p:nvSpPr>
        <p:spPr/>
        <p:txBody>
          <a:bodyPr/>
          <a:lstStyle/>
          <a:p>
            <a:pPr algn="just"/>
            <a:r>
              <a:rPr lang="es-EC" dirty="0"/>
              <a:t>La empresa NEKO S.A. ha sufrido varios daños al nivel de su red empresarial, como dispositivos dañados, navegación lenta y filtrado de información.</a:t>
            </a:r>
          </a:p>
          <a:p>
            <a:pPr algn="just"/>
            <a:r>
              <a:rPr lang="es-EC" dirty="0"/>
              <a:t>Frente a esta situación la empresa BRYAN S.A. que brinda los servicios de monitoreo y administración dispositivos de red ha sido contratada para verificar el correcto trabajo de la red. Además, se les ha permitido realizar las mejoras en infraestructura y configuración que fuesen necesarias</a:t>
            </a:r>
            <a:endParaRPr lang="es-MX" dirty="0"/>
          </a:p>
        </p:txBody>
      </p:sp>
    </p:spTree>
    <p:extLst>
      <p:ext uri="{BB962C8B-B14F-4D97-AF65-F5344CB8AC3E}">
        <p14:creationId xmlns:p14="http://schemas.microsoft.com/office/powerpoint/2010/main" val="92000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62A0A-8D26-4F51-8588-961295D338C7}"/>
              </a:ext>
            </a:extLst>
          </p:cNvPr>
          <p:cNvSpPr>
            <a:spLocks noGrp="1"/>
          </p:cNvSpPr>
          <p:nvPr>
            <p:ph type="title"/>
          </p:nvPr>
        </p:nvSpPr>
        <p:spPr/>
        <p:txBody>
          <a:bodyPr/>
          <a:lstStyle/>
          <a:p>
            <a:r>
              <a:rPr lang="es-MX" dirty="0"/>
              <a:t>Aplicaciones para el desarrollo del proyecto</a:t>
            </a:r>
          </a:p>
        </p:txBody>
      </p:sp>
      <p:pic>
        <p:nvPicPr>
          <p:cNvPr id="4" name="Marcador de contenido 3">
            <a:extLst>
              <a:ext uri="{FF2B5EF4-FFF2-40B4-BE49-F238E27FC236}">
                <a16:creationId xmlns:a16="http://schemas.microsoft.com/office/drawing/2014/main" id="{B05617D7-9782-454D-9368-E1F89F18A14C}"/>
              </a:ext>
            </a:extLst>
          </p:cNvPr>
          <p:cNvPicPr>
            <a:picLocks noGrp="1" noChangeAspect="1"/>
          </p:cNvPicPr>
          <p:nvPr>
            <p:ph idx="1"/>
          </p:nvPr>
        </p:nvPicPr>
        <p:blipFill rotWithShape="1">
          <a:blip r:embed="rId2"/>
          <a:srcRect l="5575" t="41992" r="35002" b="13200"/>
          <a:stretch/>
        </p:blipFill>
        <p:spPr>
          <a:xfrm>
            <a:off x="3967089" y="787791"/>
            <a:ext cx="4346918" cy="1842868"/>
          </a:xfrm>
          <a:prstGeom prst="rect">
            <a:avLst/>
          </a:prstGeom>
        </p:spPr>
      </p:pic>
      <p:pic>
        <p:nvPicPr>
          <p:cNvPr id="5" name="Imagen 4">
            <a:extLst>
              <a:ext uri="{FF2B5EF4-FFF2-40B4-BE49-F238E27FC236}">
                <a16:creationId xmlns:a16="http://schemas.microsoft.com/office/drawing/2014/main" id="{4843BEF4-3D84-4164-BA37-A678F37607A7}"/>
              </a:ext>
            </a:extLst>
          </p:cNvPr>
          <p:cNvPicPr>
            <a:picLocks noChangeAspect="1"/>
          </p:cNvPicPr>
          <p:nvPr/>
        </p:nvPicPr>
        <p:blipFill rotWithShape="1">
          <a:blip r:embed="rId3"/>
          <a:srcRect l="10500" t="34068" r="81077" b="49924"/>
          <a:stretch/>
        </p:blipFill>
        <p:spPr>
          <a:xfrm>
            <a:off x="4332849" y="3677646"/>
            <a:ext cx="1702191" cy="1818779"/>
          </a:xfrm>
          <a:prstGeom prst="rect">
            <a:avLst/>
          </a:prstGeom>
        </p:spPr>
      </p:pic>
      <p:pic>
        <p:nvPicPr>
          <p:cNvPr id="8" name="Imagen 7">
            <a:extLst>
              <a:ext uri="{FF2B5EF4-FFF2-40B4-BE49-F238E27FC236}">
                <a16:creationId xmlns:a16="http://schemas.microsoft.com/office/drawing/2014/main" id="{1D258390-0988-4729-B218-9A437814D923}"/>
              </a:ext>
            </a:extLst>
          </p:cNvPr>
          <p:cNvPicPr>
            <a:picLocks noChangeAspect="1"/>
          </p:cNvPicPr>
          <p:nvPr/>
        </p:nvPicPr>
        <p:blipFill>
          <a:blip r:embed="rId4"/>
          <a:stretch>
            <a:fillRect/>
          </a:stretch>
        </p:blipFill>
        <p:spPr>
          <a:xfrm>
            <a:off x="9080695" y="1392252"/>
            <a:ext cx="2032176" cy="2032176"/>
          </a:xfrm>
          <a:prstGeom prst="rect">
            <a:avLst/>
          </a:prstGeom>
        </p:spPr>
      </p:pic>
    </p:spTree>
    <p:extLst>
      <p:ext uri="{BB962C8B-B14F-4D97-AF65-F5344CB8AC3E}">
        <p14:creationId xmlns:p14="http://schemas.microsoft.com/office/powerpoint/2010/main" val="189676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FA09B9-9470-4C10-8407-530299630B2D}"/>
              </a:ext>
            </a:extLst>
          </p:cNvPr>
          <p:cNvSpPr>
            <a:spLocks noGrp="1"/>
          </p:cNvSpPr>
          <p:nvPr>
            <p:ph type="title"/>
          </p:nvPr>
        </p:nvSpPr>
        <p:spPr/>
        <p:txBody>
          <a:bodyPr/>
          <a:lstStyle/>
          <a:p>
            <a:r>
              <a:rPr lang="es-EC" dirty="0"/>
              <a:t>Interfaz Gráfica</a:t>
            </a:r>
          </a:p>
        </p:txBody>
      </p:sp>
      <p:pic>
        <p:nvPicPr>
          <p:cNvPr id="5" name="Marcador de contenido 4">
            <a:extLst>
              <a:ext uri="{FF2B5EF4-FFF2-40B4-BE49-F238E27FC236}">
                <a16:creationId xmlns:a16="http://schemas.microsoft.com/office/drawing/2014/main" id="{B7DC0C9C-0C57-42EA-AB78-1237A5B2DEF6}"/>
              </a:ext>
            </a:extLst>
          </p:cNvPr>
          <p:cNvPicPr>
            <a:picLocks noGrp="1" noChangeAspect="1"/>
          </p:cNvPicPr>
          <p:nvPr>
            <p:ph idx="1"/>
          </p:nvPr>
        </p:nvPicPr>
        <p:blipFill rotWithShape="1">
          <a:blip r:embed="rId2"/>
          <a:srcRect r="18463" b="15953"/>
          <a:stretch/>
        </p:blipFill>
        <p:spPr>
          <a:xfrm>
            <a:off x="3868738" y="1366837"/>
            <a:ext cx="5964579" cy="3458381"/>
          </a:xfrm>
        </p:spPr>
      </p:pic>
    </p:spTree>
    <p:extLst>
      <p:ext uri="{BB962C8B-B14F-4D97-AF65-F5344CB8AC3E}">
        <p14:creationId xmlns:p14="http://schemas.microsoft.com/office/powerpoint/2010/main" val="1131615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3682D0-8055-4863-A946-F7C8097A043B}"/>
              </a:ext>
            </a:extLst>
          </p:cNvPr>
          <p:cNvSpPr>
            <a:spLocks noGrp="1"/>
          </p:cNvSpPr>
          <p:nvPr>
            <p:ph type="title"/>
          </p:nvPr>
        </p:nvSpPr>
        <p:spPr>
          <a:xfrm>
            <a:off x="252919" y="728870"/>
            <a:ext cx="2947482" cy="5255877"/>
          </a:xfrm>
        </p:spPr>
        <p:txBody>
          <a:bodyPr>
            <a:normAutofit fontScale="90000"/>
          </a:bodyPr>
          <a:lstStyle/>
          <a:p>
            <a:r>
              <a:rPr lang="es-MX" dirty="0"/>
              <a:t>Código PHP</a:t>
            </a:r>
            <a:br>
              <a:rPr lang="es-MX" dirty="0"/>
            </a:br>
            <a:br>
              <a:rPr lang="es-MX" dirty="0"/>
            </a:br>
            <a:r>
              <a:rPr lang="es-EC" sz="3100" dirty="0"/>
              <a:t>Esta función guarda los logs de las personas que ingresan a la base de datos, los datos que se guardan son:</a:t>
            </a:r>
            <a:br>
              <a:rPr lang="es-MX" sz="3100" dirty="0"/>
            </a:br>
            <a:r>
              <a:rPr lang="es-EC" sz="3100" dirty="0"/>
              <a:t>Nombre</a:t>
            </a:r>
            <a:br>
              <a:rPr lang="es-MX" sz="3100" dirty="0"/>
            </a:br>
            <a:r>
              <a:rPr lang="es-EC" sz="3100" dirty="0"/>
              <a:t>IP</a:t>
            </a:r>
            <a:br>
              <a:rPr lang="es-MX" sz="3100" dirty="0"/>
            </a:br>
            <a:r>
              <a:rPr lang="es-EC" sz="3100" dirty="0"/>
              <a:t>Fecha y hora</a:t>
            </a:r>
            <a:endParaRPr lang="es-MX" sz="3100" dirty="0"/>
          </a:p>
        </p:txBody>
      </p:sp>
      <p:pic>
        <p:nvPicPr>
          <p:cNvPr id="5" name="Marcador de contenido 4">
            <a:extLst>
              <a:ext uri="{FF2B5EF4-FFF2-40B4-BE49-F238E27FC236}">
                <a16:creationId xmlns:a16="http://schemas.microsoft.com/office/drawing/2014/main" id="{98A1DB10-7BF6-4C21-8F9A-A076FFE1F806}"/>
              </a:ext>
            </a:extLst>
          </p:cNvPr>
          <p:cNvPicPr>
            <a:picLocks noGrp="1" noChangeAspect="1"/>
          </p:cNvPicPr>
          <p:nvPr>
            <p:ph idx="1"/>
          </p:nvPr>
        </p:nvPicPr>
        <p:blipFill>
          <a:blip r:embed="rId2"/>
          <a:stretch>
            <a:fillRect/>
          </a:stretch>
        </p:blipFill>
        <p:spPr>
          <a:xfrm>
            <a:off x="4476680" y="1101734"/>
            <a:ext cx="6099315" cy="4645007"/>
          </a:xfrm>
          <a:prstGeom prst="rect">
            <a:avLst/>
          </a:prstGeom>
        </p:spPr>
      </p:pic>
    </p:spTree>
    <p:extLst>
      <p:ext uri="{BB962C8B-B14F-4D97-AF65-F5344CB8AC3E}">
        <p14:creationId xmlns:p14="http://schemas.microsoft.com/office/powerpoint/2010/main" val="141186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29FE73-40BD-4366-AC79-A76EC03D8C78}"/>
              </a:ext>
            </a:extLst>
          </p:cNvPr>
          <p:cNvSpPr>
            <a:spLocks noGrp="1"/>
          </p:cNvSpPr>
          <p:nvPr>
            <p:ph type="title"/>
          </p:nvPr>
        </p:nvSpPr>
        <p:spPr/>
        <p:txBody>
          <a:bodyPr>
            <a:normAutofit/>
          </a:bodyPr>
          <a:lstStyle/>
          <a:p>
            <a:r>
              <a:rPr lang="es-MX" sz="2000" dirty="0"/>
              <a:t>Esta función recibe como parámetros la </a:t>
            </a:r>
            <a:r>
              <a:rPr lang="es-MX" sz="2000" dirty="0" err="1"/>
              <a:t>ip</a:t>
            </a:r>
            <a:r>
              <a:rPr lang="es-MX" sz="2000" dirty="0"/>
              <a:t> del </a:t>
            </a:r>
            <a:r>
              <a:rPr lang="es-MX" sz="2000" dirty="0" err="1"/>
              <a:t>router</a:t>
            </a:r>
            <a:r>
              <a:rPr lang="es-MX" sz="2000" dirty="0"/>
              <a:t> al que vamos a configurar mediante telnet, el numero de la </a:t>
            </a:r>
            <a:r>
              <a:rPr lang="es-MX" sz="2000" dirty="0" err="1"/>
              <a:t>lookback</a:t>
            </a:r>
            <a:r>
              <a:rPr lang="es-MX" sz="2000" dirty="0"/>
              <a:t> que se va a crear y la </a:t>
            </a:r>
            <a:r>
              <a:rPr lang="es-MX" sz="2000" dirty="0" err="1"/>
              <a:t>ip</a:t>
            </a:r>
            <a:r>
              <a:rPr lang="es-MX" sz="2000" dirty="0"/>
              <a:t> y la máscara de la </a:t>
            </a:r>
            <a:r>
              <a:rPr lang="es-MX" sz="2000" dirty="0" err="1"/>
              <a:t>lookback</a:t>
            </a:r>
            <a:r>
              <a:rPr lang="es-MX" sz="2000" dirty="0"/>
              <a:t> que se va a crear.</a:t>
            </a:r>
            <a:br>
              <a:rPr lang="es-MX" sz="2000" dirty="0"/>
            </a:br>
            <a:r>
              <a:rPr lang="es-MX" sz="2000" dirty="0"/>
              <a:t>Mediante la función </a:t>
            </a:r>
            <a:r>
              <a:rPr lang="es-MX" sz="2000" dirty="0" err="1"/>
              <a:t>fsockopen</a:t>
            </a:r>
            <a:r>
              <a:rPr lang="es-MX" sz="2000" dirty="0"/>
              <a:t> se ingresa al </a:t>
            </a:r>
            <a:r>
              <a:rPr lang="es-MX" sz="2000" dirty="0" err="1"/>
              <a:t>router</a:t>
            </a:r>
            <a:r>
              <a:rPr lang="es-MX" sz="2000" dirty="0"/>
              <a:t> a través telnet y se le mandan los comandos respectivos para la creación de una </a:t>
            </a:r>
            <a:r>
              <a:rPr lang="es-MX" sz="2000" dirty="0" err="1"/>
              <a:t>lookback</a:t>
            </a:r>
            <a:r>
              <a:rPr lang="es-MX" sz="2000" dirty="0"/>
              <a:t> con su </a:t>
            </a:r>
            <a:r>
              <a:rPr lang="es-MX" sz="2000" dirty="0" err="1"/>
              <a:t>ip</a:t>
            </a:r>
            <a:r>
              <a:rPr lang="es-MX" sz="2000" dirty="0"/>
              <a:t> y mascara.</a:t>
            </a:r>
            <a:br>
              <a:rPr lang="es-MX" sz="2000" dirty="0"/>
            </a:br>
            <a:endParaRPr lang="es-MX" sz="2000" dirty="0"/>
          </a:p>
        </p:txBody>
      </p:sp>
      <p:pic>
        <p:nvPicPr>
          <p:cNvPr id="4" name="Marcador de contenido 3">
            <a:extLst>
              <a:ext uri="{FF2B5EF4-FFF2-40B4-BE49-F238E27FC236}">
                <a16:creationId xmlns:a16="http://schemas.microsoft.com/office/drawing/2014/main" id="{666B8F06-CF7E-49C3-B51D-0DCF9105FE38}"/>
              </a:ext>
            </a:extLst>
          </p:cNvPr>
          <p:cNvPicPr>
            <a:picLocks noGrp="1" noChangeAspect="1"/>
          </p:cNvPicPr>
          <p:nvPr>
            <p:ph idx="1"/>
          </p:nvPr>
        </p:nvPicPr>
        <p:blipFill>
          <a:blip r:embed="rId2"/>
          <a:stretch>
            <a:fillRect/>
          </a:stretch>
        </p:blipFill>
        <p:spPr>
          <a:xfrm>
            <a:off x="4476680" y="1101734"/>
            <a:ext cx="6099315" cy="4645007"/>
          </a:xfrm>
          <a:prstGeom prst="rect">
            <a:avLst/>
          </a:prstGeom>
        </p:spPr>
      </p:pic>
    </p:spTree>
    <p:extLst>
      <p:ext uri="{BB962C8B-B14F-4D97-AF65-F5344CB8AC3E}">
        <p14:creationId xmlns:p14="http://schemas.microsoft.com/office/powerpoint/2010/main" val="226737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B39676-E22E-41F2-ACBA-EB9028D76DE0}"/>
              </a:ext>
            </a:extLst>
          </p:cNvPr>
          <p:cNvSpPr>
            <a:spLocks noGrp="1"/>
          </p:cNvSpPr>
          <p:nvPr>
            <p:ph type="title"/>
          </p:nvPr>
        </p:nvSpPr>
        <p:spPr/>
        <p:txBody>
          <a:bodyPr/>
          <a:lstStyle/>
          <a:p>
            <a:r>
              <a:rPr lang="es-MX" dirty="0"/>
              <a:t>Pruebas</a:t>
            </a:r>
          </a:p>
        </p:txBody>
      </p:sp>
      <p:pic>
        <p:nvPicPr>
          <p:cNvPr id="5" name="Marcador de contenido 4">
            <a:extLst>
              <a:ext uri="{FF2B5EF4-FFF2-40B4-BE49-F238E27FC236}">
                <a16:creationId xmlns:a16="http://schemas.microsoft.com/office/drawing/2014/main" id="{65193272-13AF-4141-87E9-6469B903486E}"/>
              </a:ext>
            </a:extLst>
          </p:cNvPr>
          <p:cNvPicPr>
            <a:picLocks noGrp="1" noChangeAspect="1"/>
          </p:cNvPicPr>
          <p:nvPr>
            <p:ph idx="1"/>
          </p:nvPr>
        </p:nvPicPr>
        <p:blipFill rotWithShape="1">
          <a:blip r:embed="rId2"/>
          <a:srcRect b="5229"/>
          <a:stretch/>
        </p:blipFill>
        <p:spPr>
          <a:xfrm>
            <a:off x="3545180" y="1123837"/>
            <a:ext cx="8236420" cy="4390698"/>
          </a:xfrm>
        </p:spPr>
      </p:pic>
    </p:spTree>
    <p:extLst>
      <p:ext uri="{BB962C8B-B14F-4D97-AF65-F5344CB8AC3E}">
        <p14:creationId xmlns:p14="http://schemas.microsoft.com/office/powerpoint/2010/main" val="197660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BFEF7-A768-4464-BE64-7F7B1793423A}"/>
              </a:ext>
            </a:extLst>
          </p:cNvPr>
          <p:cNvSpPr>
            <a:spLocks noGrp="1"/>
          </p:cNvSpPr>
          <p:nvPr>
            <p:ph type="title"/>
          </p:nvPr>
        </p:nvSpPr>
        <p:spPr/>
        <p:txBody>
          <a:bodyPr/>
          <a:lstStyle/>
          <a:p>
            <a:r>
              <a:rPr lang="es-MX" dirty="0"/>
              <a:t>Costos</a:t>
            </a:r>
          </a:p>
        </p:txBody>
      </p:sp>
      <p:pic>
        <p:nvPicPr>
          <p:cNvPr id="4" name="Marcador de contenido 3">
            <a:extLst>
              <a:ext uri="{FF2B5EF4-FFF2-40B4-BE49-F238E27FC236}">
                <a16:creationId xmlns:a16="http://schemas.microsoft.com/office/drawing/2014/main" id="{CFC46B49-9E21-48FA-9F59-A95214964454}"/>
              </a:ext>
            </a:extLst>
          </p:cNvPr>
          <p:cNvPicPr>
            <a:picLocks noGrp="1" noChangeAspect="1"/>
          </p:cNvPicPr>
          <p:nvPr>
            <p:ph idx="1"/>
          </p:nvPr>
        </p:nvPicPr>
        <p:blipFill rotWithShape="1">
          <a:blip r:embed="rId2"/>
          <a:srcRect l="30575" t="37203" r="53879" b="41932"/>
          <a:stretch/>
        </p:blipFill>
        <p:spPr>
          <a:xfrm>
            <a:off x="3770142" y="1483086"/>
            <a:ext cx="2293034" cy="1730326"/>
          </a:xfrm>
          <a:prstGeom prst="rect">
            <a:avLst/>
          </a:prstGeom>
        </p:spPr>
      </p:pic>
      <p:pic>
        <p:nvPicPr>
          <p:cNvPr id="5" name="Marcador de contenido 3">
            <a:extLst>
              <a:ext uri="{FF2B5EF4-FFF2-40B4-BE49-F238E27FC236}">
                <a16:creationId xmlns:a16="http://schemas.microsoft.com/office/drawing/2014/main" id="{1BD86C0D-72FF-4B4D-999C-7861317FC9D0}"/>
              </a:ext>
            </a:extLst>
          </p:cNvPr>
          <p:cNvPicPr>
            <a:picLocks noChangeAspect="1"/>
          </p:cNvPicPr>
          <p:nvPr/>
        </p:nvPicPr>
        <p:blipFill rotWithShape="1">
          <a:blip r:embed="rId2"/>
          <a:srcRect l="58281" t="37203" r="10963" b="41932"/>
          <a:stretch/>
        </p:blipFill>
        <p:spPr>
          <a:xfrm>
            <a:off x="4389119" y="3629465"/>
            <a:ext cx="6396421" cy="2439689"/>
          </a:xfrm>
          <a:prstGeom prst="rect">
            <a:avLst/>
          </a:prstGeom>
        </p:spPr>
      </p:pic>
    </p:spTree>
    <p:extLst>
      <p:ext uri="{BB962C8B-B14F-4D97-AF65-F5344CB8AC3E}">
        <p14:creationId xmlns:p14="http://schemas.microsoft.com/office/powerpoint/2010/main" val="3893082165"/>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TM03457475[[fn=Marco]]</Template>
  <TotalTime>739</TotalTime>
  <Words>295</Words>
  <Application>Microsoft Office PowerPoint</Application>
  <PresentationFormat>Panorámica</PresentationFormat>
  <Paragraphs>23</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Corbel</vt:lpstr>
      <vt:lpstr>Wingdings</vt:lpstr>
      <vt:lpstr>Wingdings 2</vt:lpstr>
      <vt:lpstr>Marco</vt:lpstr>
      <vt:lpstr>R.A.R</vt:lpstr>
      <vt:lpstr>Introducción</vt:lpstr>
      <vt:lpstr>Caso</vt:lpstr>
      <vt:lpstr>Aplicaciones para el desarrollo del proyecto</vt:lpstr>
      <vt:lpstr>Interfaz Gráfica</vt:lpstr>
      <vt:lpstr>Código PHP  Esta función guarda los logs de las personas que ingresan a la base de datos, los datos que se guardan son: Nombre IP Fecha y hora</vt:lpstr>
      <vt:lpstr>Esta función recibe como parámetros la ip del router al que vamos a configurar mediante telnet, el numero de la lookback que se va a crear y la ip y la máscara de la lookback que se va a crear. Mediante la función fsockopen se ingresa al router a través telnet y se le mandan los comandos respectivos para la creación de una lookback con su ip y mascara. </vt:lpstr>
      <vt:lpstr>Pruebas</vt:lpstr>
      <vt:lpstr>Costos</vt:lpstr>
      <vt:lpstr>Conclusión</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R.A.R</dc:title>
  <dc:creator>Carlos  Bryan Tomala  Reyes</dc:creator>
  <cp:lastModifiedBy>Carlos  Bryan Tomala  Reyes</cp:lastModifiedBy>
  <cp:revision>11</cp:revision>
  <dcterms:created xsi:type="dcterms:W3CDTF">2017-08-14T00:08:29Z</dcterms:created>
  <dcterms:modified xsi:type="dcterms:W3CDTF">2017-08-14T12:27:40Z</dcterms:modified>
</cp:coreProperties>
</file>