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Black"/>
      <p:bold r:id="rId33"/>
      <p:boldItalic r:id="rId34"/>
    </p:embeddedFont>
    <p:embeddedFont>
      <p:font typeface="Roboto Thin"/>
      <p:regular r:id="rId35"/>
      <p:bold r:id="rId36"/>
      <p:italic r:id="rId37"/>
      <p:boldItalic r:id="rId38"/>
    </p:embeddedFont>
    <p:embeddedFont>
      <p:font typeface="Miriam Libre"/>
      <p:regular r:id="rId39"/>
      <p:bold r:id="rId40"/>
    </p:embeddedFont>
    <p:embeddedFont>
      <p:font typeface="Didact Gothic"/>
      <p:regular r:id="rId41"/>
    </p:embeddedFont>
    <p:embeddedFont>
      <p:font typeface="Roboto Light"/>
      <p:regular r:id="rId42"/>
      <p:bold r:id="rId43"/>
      <p:italic r:id="rId44"/>
      <p:boldItalic r:id="rId45"/>
    </p:embeddedFont>
    <p:embeddedFont>
      <p:font typeface="Bree Serif"/>
      <p:regular r:id="rId46"/>
    </p:embeddedFont>
    <p:embeddedFont>
      <p:font typeface="Barlow Light"/>
      <p:regular r:id="rId47"/>
      <p:bold r:id="rId48"/>
      <p:italic r:id="rId49"/>
      <p:boldItalic r:id="rId50"/>
    </p:embeddedFont>
    <p:embeddedFont>
      <p:font typeface="Barlow"/>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ilq+CCKcWXXRxNRfpCIhovTchK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iriamLibre-bold.fntdata"/><Relationship Id="rId42" Type="http://schemas.openxmlformats.org/officeDocument/2006/relationships/font" Target="fonts/RobotoLight-regular.fntdata"/><Relationship Id="rId41" Type="http://schemas.openxmlformats.org/officeDocument/2006/relationships/font" Target="fonts/DidactGothic-regular.fntdata"/><Relationship Id="rId44" Type="http://schemas.openxmlformats.org/officeDocument/2006/relationships/font" Target="fonts/RobotoLight-italic.fntdata"/><Relationship Id="rId43" Type="http://schemas.openxmlformats.org/officeDocument/2006/relationships/font" Target="fonts/RobotoLight-bold.fntdata"/><Relationship Id="rId46" Type="http://schemas.openxmlformats.org/officeDocument/2006/relationships/font" Target="fonts/BreeSerif-regular.fntdata"/><Relationship Id="rId45" Type="http://schemas.openxmlformats.org/officeDocument/2006/relationships/font" Target="fonts/Roboto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BarlowLight-bold.fntdata"/><Relationship Id="rId47" Type="http://schemas.openxmlformats.org/officeDocument/2006/relationships/font" Target="fonts/BarlowLight-regular.fntdata"/><Relationship Id="rId49" Type="http://schemas.openxmlformats.org/officeDocument/2006/relationships/font" Target="fonts/Barlow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Black-bold.fntdata"/><Relationship Id="rId32" Type="http://schemas.openxmlformats.org/officeDocument/2006/relationships/slide" Target="slides/slide27.xml"/><Relationship Id="rId35" Type="http://schemas.openxmlformats.org/officeDocument/2006/relationships/font" Target="fonts/RobotoThin-regular.fntdata"/><Relationship Id="rId34" Type="http://schemas.openxmlformats.org/officeDocument/2006/relationships/font" Target="fonts/RobotoBlack-boldItalic.fntdata"/><Relationship Id="rId37" Type="http://schemas.openxmlformats.org/officeDocument/2006/relationships/font" Target="fonts/RobotoThin-italic.fntdata"/><Relationship Id="rId36" Type="http://schemas.openxmlformats.org/officeDocument/2006/relationships/font" Target="fonts/RobotoThin-bold.fntdata"/><Relationship Id="rId39" Type="http://schemas.openxmlformats.org/officeDocument/2006/relationships/font" Target="fonts/MiriamLibre-regular.fntdata"/><Relationship Id="rId38" Type="http://schemas.openxmlformats.org/officeDocument/2006/relationships/font" Target="fonts/RobotoThin-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regular.fntdata"/><Relationship Id="rId50" Type="http://schemas.openxmlformats.org/officeDocument/2006/relationships/font" Target="fonts/BarlowLight-boldItalic.fntdata"/><Relationship Id="rId53" Type="http://schemas.openxmlformats.org/officeDocument/2006/relationships/font" Target="fonts/Barlow-italic.fntdata"/><Relationship Id="rId52" Type="http://schemas.openxmlformats.org/officeDocument/2006/relationships/font" Target="fonts/Barlow-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The message itself is simply some sort of data structure—such as a string, a byte array, a record, or an object. It can be interpreted simply as data, as the description of a command to be invoked on the receiver, or as the description of an event that occurred in the sender. A message actually contains two parts, a header and a body. The </a:t>
            </a:r>
            <a:r>
              <a:rPr b="0" i="1" lang="en-US" sz="1100" u="none" cap="none" strike="noStrike">
                <a:solidFill>
                  <a:srgbClr val="000000"/>
                </a:solidFill>
                <a:latin typeface="Arial"/>
                <a:ea typeface="Arial"/>
                <a:cs typeface="Arial"/>
                <a:sym typeface="Arial"/>
              </a:rPr>
              <a:t>header </a:t>
            </a:r>
            <a:r>
              <a:rPr b="0" i="0" lang="en-US" sz="1100" u="none" cap="none" strike="noStrike">
                <a:solidFill>
                  <a:srgbClr val="000000"/>
                </a:solidFill>
                <a:latin typeface="Arial"/>
                <a:ea typeface="Arial"/>
                <a:cs typeface="Arial"/>
                <a:sym typeface="Arial"/>
              </a:rPr>
              <a:t>contains meta-information about the message—who sent it, where it’s going, etc.; this information is used by the messaging system and is mostly (but not always) ignored by the applications using the messages. The </a:t>
            </a:r>
            <a:r>
              <a:rPr b="0" i="1" lang="en-US" sz="1100" u="none" cap="none" strike="noStrike">
                <a:solidFill>
                  <a:srgbClr val="000000"/>
                </a:solidFill>
                <a:latin typeface="Arial"/>
                <a:ea typeface="Arial"/>
                <a:cs typeface="Arial"/>
                <a:sym typeface="Arial"/>
              </a:rPr>
              <a:t>body </a:t>
            </a:r>
            <a:r>
              <a:rPr b="0" i="0" lang="en-US" sz="1100" u="none" cap="none" strike="noStrike">
                <a:solidFill>
                  <a:srgbClr val="000000"/>
                </a:solidFill>
                <a:latin typeface="Arial"/>
                <a:ea typeface="Arial"/>
                <a:cs typeface="Arial"/>
                <a:sym typeface="Arial"/>
              </a:rPr>
              <a:t>contains the data being transmitted and is ignored by the messaging system. In conversation, when an application developer who is using messaging talks about a message, he’s usually referring to the data in the body of the message. </a:t>
            </a:r>
            <a:endParaRPr/>
          </a:p>
          <a:p>
            <a:pPr indent="0" lvl="0" marL="0" rtl="0" algn="l">
              <a:lnSpc>
                <a:spcPct val="100000"/>
              </a:lnSpc>
              <a:spcBef>
                <a:spcPts val="0"/>
              </a:spcBef>
              <a:spcAft>
                <a:spcPts val="0"/>
              </a:spcAft>
              <a:buSzPts val="1400"/>
              <a:buNone/>
            </a:pPr>
            <a:r>
              <a:t/>
            </a:r>
            <a:endParaRPr/>
          </a:p>
        </p:txBody>
      </p:sp>
      <p:sp>
        <p:nvSpPr>
          <p:cNvPr id="360" name="Google Shape;3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Libro:</a:t>
            </a:r>
            <a:endParaRPr/>
          </a:p>
          <a:p>
            <a:pPr indent="0" lvl="0" marL="0" rtl="0" algn="l">
              <a:lnSpc>
                <a:spcPct val="100000"/>
              </a:lnSpc>
              <a:spcBef>
                <a:spcPts val="0"/>
              </a:spcBef>
              <a:spcAft>
                <a:spcPts val="0"/>
              </a:spcAft>
              <a:buSzPts val="1400"/>
              <a:buNone/>
            </a:pPr>
            <a:r>
              <a:rPr lang="en-US"/>
              <a:t>https://books.google.com.ec/books?hl=es&amp;lr=&amp;id=f7OJ74ZQXBYC&amp;oi=fnd&amp;pg=PR23&amp;dq=principles+of+red+security+book&amp;ots=W4Xp6u1gnI&amp;sig=xvMJxfHx5KzqjrkH6y_zIxpEe7M&amp;redir_esc=y#v=onepage&amp;q=principles%20of%20red%20security%20book&amp;f=false</a:t>
            </a:r>
            <a:endParaRPr/>
          </a:p>
          <a:p>
            <a:pPr indent="0" lvl="0" marL="0" rtl="0" algn="l">
              <a:lnSpc>
                <a:spcPct val="100000"/>
              </a:lnSpc>
              <a:spcBef>
                <a:spcPts val="0"/>
              </a:spcBef>
              <a:spcAft>
                <a:spcPts val="0"/>
              </a:spcAft>
              <a:buSzPts val="1400"/>
              <a:buNone/>
            </a:pPr>
            <a:r>
              <a:t/>
            </a:r>
            <a:endParaRPr/>
          </a:p>
        </p:txBody>
      </p:sp>
      <p:sp>
        <p:nvSpPr>
          <p:cNvPr id="367" name="Google Shape;3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4" name="Google Shape;37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4" name="Google Shape;3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2" name="Google Shape;3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8" name="Google Shape;4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9aaff85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6" name="Google Shape;416;g139aaff85b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5" name="Google Shape;4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0" name="Google Shape;46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9" name="Google Shape;46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7" name="Google Shape;47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1" name="Google Shape;50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https://learning.oreilly.com/library/view/mobile-location-services/0130084565/0130084565_ch01.html#ch01</a:t>
            </a:r>
            <a:endParaRPr/>
          </a:p>
        </p:txBody>
      </p:sp>
      <p:sp>
        <p:nvSpPr>
          <p:cNvPr id="315" name="Google Shape;31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2" name="Google Shape;3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How are mobile location-based services different, or are they? Advances in communications, GIS, and Internet technologies have presented an opportunity to incorporate location information into valuable, easy-to-use solutions for the average person. When GIS was introduced to the Web in mapping and driving directions services like MapQuest, they were very popular.</a:t>
            </a:r>
            <a:endParaRPr/>
          </a:p>
          <a:p>
            <a:pPr indent="0" lvl="0" marL="0" rtl="0" algn="l">
              <a:lnSpc>
                <a:spcPct val="100000"/>
              </a:lnSpc>
              <a:spcBef>
                <a:spcPts val="0"/>
              </a:spcBef>
              <a:spcAft>
                <a:spcPts val="0"/>
              </a:spcAft>
              <a:buSzPts val="1400"/>
              <a:buNone/>
            </a:pPr>
            <a:r>
              <a:rPr lang="en-US"/>
              <a:t>However, Web services are unable to leverage a key element that distinguishes mobile location services: the ability to personalize in real time by knowing where a user physically is.</a:t>
            </a:r>
            <a:endParaRPr/>
          </a:p>
          <a:p>
            <a:pPr indent="0" lvl="0" marL="0" rtl="0" algn="l">
              <a:lnSpc>
                <a:spcPct val="100000"/>
              </a:lnSpc>
              <a:spcBef>
                <a:spcPts val="0"/>
              </a:spcBef>
              <a:spcAft>
                <a:spcPts val="0"/>
              </a:spcAft>
              <a:buSzPts val="1400"/>
              <a:buNone/>
            </a:pPr>
            <a:r>
              <a:rPr lang="en-US"/>
              <a:t>So what exactly are mobile location services? In the popular context, mobile location services have come to mean solutions that leverage positional and spatial analysis tools (location information) to deliver consumer applications on a mobile device.</a:t>
            </a:r>
            <a:endParaRPr/>
          </a:p>
        </p:txBody>
      </p:sp>
      <p:sp>
        <p:nvSpPr>
          <p:cNvPr id="329" name="Google Shape;3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8" name="Google Shape;33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1" lang="en-US" sz="1100" u="none" cap="none" strike="noStrike">
                <a:solidFill>
                  <a:srgbClr val="000000"/>
                </a:solidFill>
                <a:latin typeface="Arial"/>
                <a:ea typeface="Arial"/>
                <a:cs typeface="Arial"/>
                <a:sym typeface="Arial"/>
              </a:rPr>
              <a:t>Messaging </a:t>
            </a:r>
            <a:r>
              <a:rPr b="0" i="0" lang="en-US" sz="1100" u="none" cap="none" strike="noStrike">
                <a:solidFill>
                  <a:srgbClr val="000000"/>
                </a:solidFill>
                <a:latin typeface="Arial"/>
                <a:ea typeface="Arial"/>
                <a:cs typeface="Arial"/>
                <a:sym typeface="Arial"/>
              </a:rPr>
              <a:t>is a technology that enables high-speed, asynchronous, program-to-program communication with reliable delivery. Programs communicate by sending packets of data called </a:t>
            </a:r>
            <a:r>
              <a:rPr b="0" i="1" lang="en-US" sz="1100" u="none" cap="none" strike="noStrike">
                <a:solidFill>
                  <a:srgbClr val="000000"/>
                </a:solidFill>
                <a:latin typeface="Arial"/>
                <a:ea typeface="Arial"/>
                <a:cs typeface="Arial"/>
                <a:sym typeface="Arial"/>
              </a:rPr>
              <a:t>message</a:t>
            </a:r>
            <a:r>
              <a:rPr b="0" i="0" lang="en-US" sz="1100" u="none" cap="none" strike="noStrike">
                <a:solidFill>
                  <a:srgbClr val="000000"/>
                </a:solidFill>
                <a:latin typeface="Arial"/>
                <a:ea typeface="Arial"/>
                <a:cs typeface="Arial"/>
                <a:sym typeface="Arial"/>
              </a:rPr>
              <a:t>s to each other. </a:t>
            </a:r>
            <a:r>
              <a:rPr b="0" i="1" lang="en-US" sz="1100" u="none" cap="none" strike="noStrike">
                <a:solidFill>
                  <a:srgbClr val="000000"/>
                </a:solidFill>
                <a:latin typeface="Arial"/>
                <a:ea typeface="Arial"/>
                <a:cs typeface="Arial"/>
                <a:sym typeface="Arial"/>
              </a:rPr>
              <a:t>Channel</a:t>
            </a:r>
            <a:r>
              <a:rPr b="0" i="0" lang="en-US" sz="1100" u="none" cap="none" strike="noStrike">
                <a:solidFill>
                  <a:srgbClr val="000000"/>
                </a:solidFill>
                <a:latin typeface="Arial"/>
                <a:ea typeface="Arial"/>
                <a:cs typeface="Arial"/>
                <a:sym typeface="Arial"/>
              </a:rPr>
              <a:t>s, also known as queues, are logical pathways that connect the programs and convey messages. A channel behaves like a collection or array of messages, but one that is magically shared across multiple computers and can be used concurrently by multiple applications. A </a:t>
            </a:r>
            <a:r>
              <a:rPr b="0" i="1" lang="en-US" sz="1100" u="none" cap="none" strike="noStrike">
                <a:solidFill>
                  <a:srgbClr val="000000"/>
                </a:solidFill>
                <a:latin typeface="Arial"/>
                <a:ea typeface="Arial"/>
                <a:cs typeface="Arial"/>
                <a:sym typeface="Arial"/>
              </a:rPr>
              <a:t>sender </a:t>
            </a:r>
            <a:r>
              <a:rPr b="0" i="0" lang="en-US" sz="1100" u="none" cap="none" strike="noStrike">
                <a:solidFill>
                  <a:srgbClr val="000000"/>
                </a:solidFill>
                <a:latin typeface="Arial"/>
                <a:ea typeface="Arial"/>
                <a:cs typeface="Arial"/>
                <a:sym typeface="Arial"/>
              </a:rPr>
              <a:t>or </a:t>
            </a:r>
            <a:r>
              <a:rPr b="0" i="1" lang="en-US" sz="1100" u="none" cap="none" strike="noStrike">
                <a:solidFill>
                  <a:srgbClr val="000000"/>
                </a:solidFill>
                <a:latin typeface="Arial"/>
                <a:ea typeface="Arial"/>
                <a:cs typeface="Arial"/>
                <a:sym typeface="Arial"/>
              </a:rPr>
              <a:t>producer </a:t>
            </a:r>
            <a:r>
              <a:rPr b="0" i="0" lang="en-US" sz="1100" u="none" cap="none" strike="noStrike">
                <a:solidFill>
                  <a:srgbClr val="000000"/>
                </a:solidFill>
                <a:latin typeface="Arial"/>
                <a:ea typeface="Arial"/>
                <a:cs typeface="Arial"/>
                <a:sym typeface="Arial"/>
              </a:rPr>
              <a:t>is a program that sends a message by writing the message to a channel. A </a:t>
            </a:r>
            <a:r>
              <a:rPr b="0" i="1" lang="en-US" sz="1100" u="none" cap="none" strike="noStrike">
                <a:solidFill>
                  <a:srgbClr val="000000"/>
                </a:solidFill>
                <a:latin typeface="Arial"/>
                <a:ea typeface="Arial"/>
                <a:cs typeface="Arial"/>
                <a:sym typeface="Arial"/>
              </a:rPr>
              <a:t>receiver </a:t>
            </a:r>
            <a:r>
              <a:rPr b="0" i="0" lang="en-US" sz="1100" u="none" cap="none" strike="noStrike">
                <a:solidFill>
                  <a:srgbClr val="000000"/>
                </a:solidFill>
                <a:latin typeface="Arial"/>
                <a:ea typeface="Arial"/>
                <a:cs typeface="Arial"/>
                <a:sym typeface="Arial"/>
              </a:rPr>
              <a:t>or </a:t>
            </a:r>
            <a:r>
              <a:rPr b="0" i="1" lang="en-US" sz="1100" u="none" cap="none" strike="noStrike">
                <a:solidFill>
                  <a:srgbClr val="000000"/>
                </a:solidFill>
                <a:latin typeface="Arial"/>
                <a:ea typeface="Arial"/>
                <a:cs typeface="Arial"/>
                <a:sym typeface="Arial"/>
              </a:rPr>
              <a:t>consumer </a:t>
            </a:r>
            <a:r>
              <a:rPr b="0" i="0" lang="en-US" sz="1100" u="none" cap="none" strike="noStrike">
                <a:solidFill>
                  <a:srgbClr val="000000"/>
                </a:solidFill>
                <a:latin typeface="Arial"/>
                <a:ea typeface="Arial"/>
                <a:cs typeface="Arial"/>
                <a:sym typeface="Arial"/>
              </a:rPr>
              <a:t>is a program that receives a message by reading (and deleting) it from a channel. </a:t>
            </a:r>
            <a:endParaRPr/>
          </a:p>
          <a:p>
            <a:pPr indent="0" lvl="0" marL="0" rtl="0" algn="l">
              <a:lnSpc>
                <a:spcPct val="100000"/>
              </a:lnSpc>
              <a:spcBef>
                <a:spcPts val="0"/>
              </a:spcBef>
              <a:spcAft>
                <a:spcPts val="0"/>
              </a:spcAft>
              <a:buSzPts val="1400"/>
              <a:buNone/>
            </a:pPr>
            <a:r>
              <a:t/>
            </a:r>
            <a:endParaRPr/>
          </a:p>
        </p:txBody>
      </p:sp>
      <p:sp>
        <p:nvSpPr>
          <p:cNvPr id="345" name="Google Shape;3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The message itself is simply some sort of data structure—such as a string, a byte array, a record, or an object. It can be interpreted simply as data, as the description of a command to be invoked on the receiver, or as the description of an event that occurred in the sender. A message actually contains two parts, a header and a body. The </a:t>
            </a:r>
            <a:r>
              <a:rPr b="0" i="1" lang="en-US" sz="1100" u="none" cap="none" strike="noStrike">
                <a:solidFill>
                  <a:srgbClr val="000000"/>
                </a:solidFill>
                <a:latin typeface="Arial"/>
                <a:ea typeface="Arial"/>
                <a:cs typeface="Arial"/>
                <a:sym typeface="Arial"/>
              </a:rPr>
              <a:t>header </a:t>
            </a:r>
            <a:r>
              <a:rPr b="0" i="0" lang="en-US" sz="1100" u="none" cap="none" strike="noStrike">
                <a:solidFill>
                  <a:srgbClr val="000000"/>
                </a:solidFill>
                <a:latin typeface="Arial"/>
                <a:ea typeface="Arial"/>
                <a:cs typeface="Arial"/>
                <a:sym typeface="Arial"/>
              </a:rPr>
              <a:t>contains meta-information about the message—who sent it, where it’s going, etc.; this information is used by the messaging system and is mostly (but not always) ignored by the applications using the messages. The </a:t>
            </a:r>
            <a:r>
              <a:rPr b="0" i="1" lang="en-US" sz="1100" u="none" cap="none" strike="noStrike">
                <a:solidFill>
                  <a:srgbClr val="000000"/>
                </a:solidFill>
                <a:latin typeface="Arial"/>
                <a:ea typeface="Arial"/>
                <a:cs typeface="Arial"/>
                <a:sym typeface="Arial"/>
              </a:rPr>
              <a:t>body </a:t>
            </a:r>
            <a:r>
              <a:rPr b="0" i="0" lang="en-US" sz="1100" u="none" cap="none" strike="noStrike">
                <a:solidFill>
                  <a:srgbClr val="000000"/>
                </a:solidFill>
                <a:latin typeface="Arial"/>
                <a:ea typeface="Arial"/>
                <a:cs typeface="Arial"/>
                <a:sym typeface="Arial"/>
              </a:rPr>
              <a:t>contains the data being transmitted and is ignored by the messaging system. In conversation, when an application developer who is using messaging talks about a message, he’s usually referring to the data in the body of the message. </a:t>
            </a:r>
            <a:endParaRPr/>
          </a:p>
          <a:p>
            <a:pPr indent="0" lvl="0" marL="0" rtl="0" algn="l">
              <a:lnSpc>
                <a:spcPct val="100000"/>
              </a:lnSpc>
              <a:spcBef>
                <a:spcPts val="0"/>
              </a:spcBef>
              <a:spcAft>
                <a:spcPts val="0"/>
              </a:spcAft>
              <a:buSzPts val="1400"/>
              <a:buNone/>
            </a:pPr>
            <a:r>
              <a:t/>
            </a:r>
            <a:endParaRPr/>
          </a:p>
        </p:txBody>
      </p:sp>
      <p:sp>
        <p:nvSpPr>
          <p:cNvPr id="353" name="Google Shape;3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81000">
              <a:srgbClr val="041829"/>
            </a:gs>
            <a:gs pos="82000">
              <a:srgbClr val="041829"/>
            </a:gs>
            <a:gs pos="89992">
              <a:srgbClr val="041726"/>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59"/>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59"/>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 + GRAPHIC">
    <p:bg>
      <p:bgPr>
        <a:gradFill>
          <a:gsLst>
            <a:gs pos="0">
              <a:srgbClr val="052643"/>
            </a:gs>
            <a:gs pos="100000">
              <a:srgbClr val="041523"/>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71"/>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3" name="Google Shape;73;p71"/>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4" name="Google Shape;74;p71"/>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5" name="Google Shape;75;p71"/>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6" name="Google Shape;76;p71"/>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7" name="Google Shape;77;p71"/>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8" name="Google Shape;78;p71"/>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 + IMAGE 2">
    <p:bg>
      <p:bgPr>
        <a:gradFill>
          <a:gsLst>
            <a:gs pos="0">
              <a:srgbClr val="052643"/>
            </a:gs>
            <a:gs pos="100000">
              <a:srgbClr val="041523"/>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7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bg>
      <p:bgPr>
        <a:gradFill>
          <a:gsLst>
            <a:gs pos="0">
              <a:srgbClr val="052643"/>
            </a:gs>
            <a:gs pos="100000">
              <a:srgbClr val="041523"/>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73"/>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83" name="Google Shape;83;p73"/>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84" name="Google Shape;84;p73"/>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REDITS">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74"/>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4"/>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74"/>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RESOURCES">
    <p:bg>
      <p:bgPr>
        <a:solidFill>
          <a:schemeClr val="accent1"/>
        </a:solidFill>
      </p:bgPr>
    </p:bg>
    <p:spTree>
      <p:nvGrpSpPr>
        <p:cNvPr id="89" name="Shape 89"/>
        <p:cNvGrpSpPr/>
        <p:nvPr/>
      </p:nvGrpSpPr>
      <p:grpSpPr>
        <a:xfrm>
          <a:off x="0" y="0"/>
          <a:ext cx="0" cy="0"/>
          <a:chOff x="0" y="0"/>
          <a:chExt cx="0" cy="0"/>
        </a:xfrm>
      </p:grpSpPr>
      <p:sp>
        <p:nvSpPr>
          <p:cNvPr id="90" name="Google Shape;90;p75"/>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5"/>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92" name="Google Shape;92;p75"/>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rgbClr val="041829"/>
        </a:solidFill>
      </p:bgPr>
    </p:bg>
    <p:spTree>
      <p:nvGrpSpPr>
        <p:cNvPr id="98" name="Shape 98"/>
        <p:cNvGrpSpPr/>
        <p:nvPr/>
      </p:nvGrpSpPr>
      <p:grpSpPr>
        <a:xfrm>
          <a:off x="0" y="0"/>
          <a:ext cx="0" cy="0"/>
          <a:chOff x="0" y="0"/>
          <a:chExt cx="0" cy="0"/>
        </a:xfrm>
      </p:grpSpPr>
      <p:sp>
        <p:nvSpPr>
          <p:cNvPr id="99" name="Google Shape;99;p63"/>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0" name="Google Shape;100;p63"/>
          <p:cNvSpPr/>
          <p:nvPr/>
        </p:nvSpPr>
        <p:spPr>
          <a:xfrm>
            <a:off x="0" y="-1620"/>
            <a:ext cx="8233407" cy="5150874"/>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3"/>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grpSp>
        <p:nvGrpSpPr>
          <p:cNvPr id="102" name="Google Shape;102;p63"/>
          <p:cNvGrpSpPr/>
          <p:nvPr/>
        </p:nvGrpSpPr>
        <p:grpSpPr>
          <a:xfrm>
            <a:off x="8331918" y="-12"/>
            <a:ext cx="665236" cy="929160"/>
            <a:chOff x="6545263" y="855663"/>
            <a:chExt cx="2347900" cy="2270150"/>
          </a:xfrm>
        </p:grpSpPr>
        <p:sp>
          <p:nvSpPr>
            <p:cNvPr id="103" name="Google Shape;103;p63"/>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63"/>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63"/>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63"/>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63"/>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63"/>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63"/>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63"/>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63"/>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63"/>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63"/>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63"/>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63"/>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6" name="Google Shape;116;p63"/>
          <p:cNvGrpSpPr/>
          <p:nvPr/>
        </p:nvGrpSpPr>
        <p:grpSpPr>
          <a:xfrm>
            <a:off x="8408463" y="4483510"/>
            <a:ext cx="590660" cy="665744"/>
            <a:chOff x="6662738" y="3806825"/>
            <a:chExt cx="1732075" cy="2195488"/>
          </a:xfrm>
        </p:grpSpPr>
        <p:sp>
          <p:nvSpPr>
            <p:cNvPr id="117" name="Google Shape;117;p63"/>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63"/>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63"/>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63"/>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63"/>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63"/>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63"/>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63"/>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63"/>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63"/>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63"/>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63"/>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63"/>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63"/>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63"/>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63"/>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63"/>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63"/>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5" name="Google Shape;135;p63"/>
          <p:cNvSpPr txBox="1"/>
          <p:nvPr/>
        </p:nvSpPr>
        <p:spPr>
          <a:xfrm>
            <a:off x="5467279" y="4916912"/>
            <a:ext cx="2753360" cy="2308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041829"/>
                </a:solidFill>
                <a:latin typeface="Arial"/>
                <a:ea typeface="Arial"/>
                <a:cs typeface="Arial"/>
                <a:sym typeface="Arial"/>
              </a:rPr>
              <a:t>Msig. Adriana Collaguazo Jaramillo</a:t>
            </a:r>
            <a:endParaRPr b="0" i="0" sz="1400" u="none" cap="none" strike="noStrike">
              <a:solidFill>
                <a:srgbClr val="000000"/>
              </a:solidFill>
              <a:latin typeface="Arial"/>
              <a:ea typeface="Arial"/>
              <a:cs typeface="Arial"/>
              <a:sym typeface="Arial"/>
            </a:endParaRPr>
          </a:p>
        </p:txBody>
      </p:sp>
      <p:sp>
        <p:nvSpPr>
          <p:cNvPr id="136" name="Google Shape;136;p63"/>
          <p:cNvSpPr txBox="1"/>
          <p:nvPr/>
        </p:nvSpPr>
        <p:spPr>
          <a:xfrm>
            <a:off x="8920976" y="4928839"/>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HREE COLUMNS 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60"/>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 name="Google Shape;13;p60"/>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4" name="Google Shape;14;p60"/>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5" name="Google Shape;15;p60"/>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ABLE OF CONTENT">
    <p:bg>
      <p:bgPr>
        <a:gradFill>
          <a:gsLst>
            <a:gs pos="0">
              <a:srgbClr val="052643"/>
            </a:gs>
            <a:gs pos="100000">
              <a:srgbClr val="041523"/>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6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8" name="Google Shape;18;p61"/>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9" name="Google Shape;19;p61"/>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0" name="Google Shape;20;p61"/>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21" name="Google Shape;21;p61"/>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2" name="Google Shape;22;p61"/>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23" name="Google Shape;23;p61"/>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4" name="Google Shape;24;p61"/>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5" name="Google Shape;25;p61"/>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6" name="Google Shape;26;p61"/>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7" name="Google Shape;27;p61"/>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8" name="Google Shape;28;p61"/>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9" name="Google Shape;29;p61"/>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30" name="Google Shape;30;p61"/>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1" name="Google Shape;31;p61"/>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2" name="Google Shape;32;p61"/>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3" name="Google Shape;33;p61"/>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4" name="Google Shape;34;p61"/>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5" name="Google Shape;35;p61"/>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HREE COLUMNS">
    <p:bg>
      <p:bgPr>
        <a:gradFill>
          <a:gsLst>
            <a:gs pos="0">
              <a:srgbClr val="052643"/>
            </a:gs>
            <a:gs pos="100000">
              <a:srgbClr val="041523"/>
            </a:gs>
          </a:gsLst>
          <a:path path="circle">
            <a:fillToRect b="50%" l="50%" r="50%" t="50%"/>
          </a:path>
          <a:tileRect/>
        </a:gradFill>
      </p:bgPr>
    </p:bg>
    <p:spTree>
      <p:nvGrpSpPr>
        <p:cNvPr id="36" name="Shape 36"/>
        <p:cNvGrpSpPr/>
        <p:nvPr/>
      </p:nvGrpSpPr>
      <p:grpSpPr>
        <a:xfrm>
          <a:off x="0" y="0"/>
          <a:ext cx="0" cy="0"/>
          <a:chOff x="0" y="0"/>
          <a:chExt cx="0" cy="0"/>
        </a:xfrm>
      </p:grpSpPr>
      <p:sp>
        <p:nvSpPr>
          <p:cNvPr id="37" name="Google Shape;37;p65"/>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65"/>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9" name="Google Shape;39;p65"/>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40" name="Google Shape;40;p65"/>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65"/>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2" name="Google Shape;42;p65"/>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3" name="Google Shape;43;p6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gradFill>
          <a:gsLst>
            <a:gs pos="0">
              <a:srgbClr val="052643"/>
            </a:gs>
            <a:gs pos="100000">
              <a:srgbClr val="041523"/>
            </a:gs>
          </a:gsLst>
          <a:path path="circle">
            <a:fillToRect b="50%" l="50%" r="50%" t="50%"/>
          </a:path>
          <a:tileRect/>
        </a:gradFill>
      </p:bgPr>
    </p:bg>
    <p:spTree>
      <p:nvGrpSpPr>
        <p:cNvPr id="44" name="Shape 44"/>
        <p:cNvGrpSpPr/>
        <p:nvPr/>
      </p:nvGrpSpPr>
      <p:grpSpPr>
        <a:xfrm>
          <a:off x="0" y="0"/>
          <a:ext cx="0" cy="0"/>
          <a:chOff x="0" y="0"/>
          <a:chExt cx="0" cy="0"/>
        </a:xfrm>
      </p:grpSpPr>
      <p:sp>
        <p:nvSpPr>
          <p:cNvPr id="45" name="Google Shape;45;p6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6"/>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7" name="Google Shape;47;p66"/>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HREE COLUMNS 2">
    <p:bg>
      <p:bgPr>
        <a:gradFill>
          <a:gsLst>
            <a:gs pos="0">
              <a:srgbClr val="052643"/>
            </a:gs>
            <a:gs pos="100000">
              <a:srgbClr val="041523"/>
            </a:gs>
          </a:gsLst>
          <a:path path="circle">
            <a:fillToRect b="50%" l="50%" r="50%" t="50%"/>
          </a:path>
          <a:tileRect/>
        </a:gradFill>
      </p:bgPr>
    </p:bg>
    <p:spTree>
      <p:nvGrpSpPr>
        <p:cNvPr id="48" name="Shape 48"/>
        <p:cNvGrpSpPr/>
        <p:nvPr/>
      </p:nvGrpSpPr>
      <p:grpSpPr>
        <a:xfrm>
          <a:off x="0" y="0"/>
          <a:ext cx="0" cy="0"/>
          <a:chOff x="0" y="0"/>
          <a:chExt cx="0" cy="0"/>
        </a:xfrm>
      </p:grpSpPr>
      <p:sp>
        <p:nvSpPr>
          <p:cNvPr id="49" name="Google Shape;49;p67"/>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67"/>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1" name="Google Shape;51;p67"/>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2" name="Google Shape;52;p67"/>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HREE COLUMNS + INFOGRAPHY">
    <p:bg>
      <p:bgPr>
        <a:gradFill>
          <a:gsLst>
            <a:gs pos="0">
              <a:srgbClr val="052643"/>
            </a:gs>
            <a:gs pos="100000">
              <a:srgbClr val="04152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68"/>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5" name="Google Shape;55;p68"/>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6" name="Google Shape;56;p68"/>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7" name="Google Shape;57;p68"/>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58" name="Google Shape;58;p68"/>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59" name="Google Shape;59;p68"/>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0" name="Google Shape;60;p6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 + IMAGE">
    <p:bg>
      <p:bgPr>
        <a:gradFill>
          <a:gsLst>
            <a:gs pos="0">
              <a:srgbClr val="052643"/>
            </a:gs>
            <a:gs pos="100000">
              <a:srgbClr val="041523"/>
            </a:gs>
          </a:gsLst>
          <a:path path="circle">
            <a:fillToRect b="50%" l="50%" r="50%" t="50%"/>
          </a:path>
          <a:tileRect/>
        </a:gradFill>
      </p:bgPr>
    </p:bg>
    <p:spTree>
      <p:nvGrpSpPr>
        <p:cNvPr id="61" name="Shape 61"/>
        <p:cNvGrpSpPr/>
        <p:nvPr/>
      </p:nvGrpSpPr>
      <p:grpSpPr>
        <a:xfrm>
          <a:off x="0" y="0"/>
          <a:ext cx="0" cy="0"/>
          <a:chOff x="0" y="0"/>
          <a:chExt cx="0" cy="0"/>
        </a:xfrm>
      </p:grpSpPr>
      <p:sp>
        <p:nvSpPr>
          <p:cNvPr id="62" name="Google Shape;62;p6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HREE COLUMNS 2 ">
    <p:bg>
      <p:bgPr>
        <a:gradFill>
          <a:gsLst>
            <a:gs pos="0">
              <a:srgbClr val="052643"/>
            </a:gs>
            <a:gs pos="100000">
              <a:srgbClr val="041523"/>
            </a:gs>
          </a:gsLst>
          <a:path path="circle">
            <a:fillToRect b="50%" l="50%" r="50%" t="50%"/>
          </a:path>
          <a:tileRect/>
        </a:gradFill>
      </p:bgPr>
    </p:bg>
    <p:spTree>
      <p:nvGrpSpPr>
        <p:cNvPr id="63" name="Shape 63"/>
        <p:cNvGrpSpPr/>
        <p:nvPr/>
      </p:nvGrpSpPr>
      <p:grpSpPr>
        <a:xfrm>
          <a:off x="0" y="0"/>
          <a:ext cx="0" cy="0"/>
          <a:chOff x="0" y="0"/>
          <a:chExt cx="0" cy="0"/>
        </a:xfrm>
      </p:grpSpPr>
      <p:sp>
        <p:nvSpPr>
          <p:cNvPr id="64" name="Google Shape;64;p70"/>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5" name="Google Shape;65;p70"/>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6" name="Google Shape;66;p70"/>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7" name="Google Shape;67;p70"/>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68" name="Google Shape;68;p70"/>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69" name="Google Shape;69;p70"/>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0" name="Google Shape;70;p7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A5B0FE"/>
        </a:solidFill>
      </p:bgPr>
    </p:bg>
    <p:spTree>
      <p:nvGrpSpPr>
        <p:cNvPr id="94" name="Shape 94"/>
        <p:cNvGrpSpPr/>
        <p:nvPr/>
      </p:nvGrpSpPr>
      <p:grpSpPr>
        <a:xfrm>
          <a:off x="0" y="0"/>
          <a:ext cx="0" cy="0"/>
          <a:chOff x="0" y="0"/>
          <a:chExt cx="0" cy="0"/>
        </a:xfrm>
      </p:grpSpPr>
      <p:sp>
        <p:nvSpPr>
          <p:cNvPr id="95" name="Google Shape;95;p62"/>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1pPr>
            <a:lvl2pPr lvl="1"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2pPr>
            <a:lvl3pPr lvl="2"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3pPr>
            <a:lvl4pPr lvl="3"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4pPr>
            <a:lvl5pPr lvl="4"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5pPr>
            <a:lvl6pPr lvl="5"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6pPr>
            <a:lvl7pPr lvl="6"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7pPr>
            <a:lvl8pPr lvl="7"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8pPr>
            <a:lvl9pPr lvl="8" marR="0" rtl="0" algn="l">
              <a:lnSpc>
                <a:spcPct val="100000"/>
              </a:lnSpc>
              <a:spcBef>
                <a:spcPts val="0"/>
              </a:spcBef>
              <a:spcAft>
                <a:spcPts val="0"/>
              </a:spcAft>
              <a:buClr>
                <a:srgbClr val="A5B0FE"/>
              </a:buClr>
              <a:buSzPts val="3000"/>
              <a:buFont typeface="Miriam Libre"/>
              <a:buNone/>
              <a:defRPr b="0" i="0" sz="3000" u="none" cap="none" strike="noStrike">
                <a:solidFill>
                  <a:srgbClr val="A5B0FE"/>
                </a:solidFill>
                <a:latin typeface="Miriam Libre"/>
                <a:ea typeface="Miriam Libre"/>
                <a:cs typeface="Miriam Libre"/>
                <a:sym typeface="Miriam Libre"/>
              </a:defRPr>
            </a:lvl9pPr>
          </a:lstStyle>
          <a:p/>
        </p:txBody>
      </p:sp>
      <p:sp>
        <p:nvSpPr>
          <p:cNvPr id="96" name="Google Shape;96;p62"/>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A5B0FE"/>
              </a:buClr>
              <a:buSzPts val="2400"/>
              <a:buFont typeface="Barlow Light"/>
              <a:buChar char="▹"/>
              <a:defRPr b="0" i="0" sz="2400" u="none" cap="none" strike="noStrike">
                <a:solidFill>
                  <a:srgbClr val="000000"/>
                </a:solidFill>
                <a:latin typeface="Barlow Light"/>
                <a:ea typeface="Barlow Light"/>
                <a:cs typeface="Barlow Light"/>
                <a:sym typeface="Barlow Light"/>
              </a:defRPr>
            </a:lvl1pPr>
            <a:lvl2pPr indent="-381000" lvl="1" marL="914400" marR="0" rtl="0" algn="l">
              <a:lnSpc>
                <a:spcPct val="100000"/>
              </a:lnSpc>
              <a:spcBef>
                <a:spcPts val="0"/>
              </a:spcBef>
              <a:spcAft>
                <a:spcPts val="0"/>
              </a:spcAft>
              <a:buClr>
                <a:srgbClr val="A5B0FE"/>
              </a:buClr>
              <a:buSzPts val="2400"/>
              <a:buFont typeface="Barlow Light"/>
              <a:buChar char="￭"/>
              <a:defRPr b="0" i="0" sz="2400" u="none" cap="none" strike="noStrike">
                <a:solidFill>
                  <a:srgbClr val="000000"/>
                </a:solidFill>
                <a:latin typeface="Barlow Light"/>
                <a:ea typeface="Barlow Light"/>
                <a:cs typeface="Barlow Light"/>
                <a:sym typeface="Barlow Light"/>
              </a:defRPr>
            </a:lvl2pPr>
            <a:lvl3pPr indent="-381000" lvl="2" marL="1371600" marR="0" rtl="0" algn="l">
              <a:lnSpc>
                <a:spcPct val="100000"/>
              </a:lnSpc>
              <a:spcBef>
                <a:spcPts val="0"/>
              </a:spcBef>
              <a:spcAft>
                <a:spcPts val="0"/>
              </a:spcAft>
              <a:buClr>
                <a:srgbClr val="A5B0FE"/>
              </a:buClr>
              <a:buSzPts val="2400"/>
              <a:buFont typeface="Barlow Light"/>
              <a:buChar char="⬝"/>
              <a:defRPr b="0" i="0" sz="2400" u="none" cap="none" strike="noStrike">
                <a:solidFill>
                  <a:srgbClr val="000000"/>
                </a:solidFill>
                <a:latin typeface="Barlow Light"/>
                <a:ea typeface="Barlow Light"/>
                <a:cs typeface="Barlow Light"/>
                <a:sym typeface="Barlow Light"/>
              </a:defRPr>
            </a:lvl3pPr>
            <a:lvl4pPr indent="-381000" lvl="3" marL="1828800" marR="0" rtl="0" algn="l">
              <a:lnSpc>
                <a:spcPct val="100000"/>
              </a:lnSpc>
              <a:spcBef>
                <a:spcPts val="0"/>
              </a:spcBef>
              <a:spcAft>
                <a:spcPts val="0"/>
              </a:spcAft>
              <a:buClr>
                <a:srgbClr val="000000"/>
              </a:buClr>
              <a:buSzPts val="2400"/>
              <a:buFont typeface="Barlow Light"/>
              <a:buChar char="●"/>
              <a:defRPr b="0" i="0" sz="2400" u="none" cap="none" strike="noStrike">
                <a:solidFill>
                  <a:srgbClr val="000000"/>
                </a:solidFill>
                <a:latin typeface="Barlow Light"/>
                <a:ea typeface="Barlow Light"/>
                <a:cs typeface="Barlow Light"/>
                <a:sym typeface="Barlow Light"/>
              </a:defRPr>
            </a:lvl4pPr>
            <a:lvl5pPr indent="-381000" lvl="4" marL="2286000" marR="0" rtl="0" algn="l">
              <a:lnSpc>
                <a:spcPct val="100000"/>
              </a:lnSpc>
              <a:spcBef>
                <a:spcPts val="0"/>
              </a:spcBef>
              <a:spcAft>
                <a:spcPts val="0"/>
              </a:spcAft>
              <a:buClr>
                <a:srgbClr val="000000"/>
              </a:buClr>
              <a:buSzPts val="2400"/>
              <a:buFont typeface="Barlow Light"/>
              <a:buChar char="○"/>
              <a:defRPr b="0" i="0" sz="2400" u="none" cap="none" strike="noStrike">
                <a:solidFill>
                  <a:srgbClr val="000000"/>
                </a:solidFill>
                <a:latin typeface="Barlow Light"/>
                <a:ea typeface="Barlow Light"/>
                <a:cs typeface="Barlow Light"/>
                <a:sym typeface="Barlow Light"/>
              </a:defRPr>
            </a:lvl5pPr>
            <a:lvl6pPr indent="-381000" lvl="5" marL="2743200" marR="0" rtl="0" algn="l">
              <a:lnSpc>
                <a:spcPct val="100000"/>
              </a:lnSpc>
              <a:spcBef>
                <a:spcPts val="0"/>
              </a:spcBef>
              <a:spcAft>
                <a:spcPts val="0"/>
              </a:spcAft>
              <a:buClr>
                <a:srgbClr val="000000"/>
              </a:buClr>
              <a:buSzPts val="2400"/>
              <a:buFont typeface="Barlow Light"/>
              <a:buChar char="■"/>
              <a:defRPr b="0" i="0" sz="2400" u="none" cap="none" strike="noStrike">
                <a:solidFill>
                  <a:srgbClr val="000000"/>
                </a:solidFill>
                <a:latin typeface="Barlow Light"/>
                <a:ea typeface="Barlow Light"/>
                <a:cs typeface="Barlow Light"/>
                <a:sym typeface="Barlow Light"/>
              </a:defRPr>
            </a:lvl6pPr>
            <a:lvl7pPr indent="-381000" lvl="6" marL="3200400" marR="0" rtl="0" algn="l">
              <a:lnSpc>
                <a:spcPct val="100000"/>
              </a:lnSpc>
              <a:spcBef>
                <a:spcPts val="0"/>
              </a:spcBef>
              <a:spcAft>
                <a:spcPts val="0"/>
              </a:spcAft>
              <a:buClr>
                <a:srgbClr val="000000"/>
              </a:buClr>
              <a:buSzPts val="2400"/>
              <a:buFont typeface="Barlow Light"/>
              <a:buChar char="●"/>
              <a:defRPr b="0" i="0" sz="2400" u="none" cap="none" strike="noStrike">
                <a:solidFill>
                  <a:srgbClr val="000000"/>
                </a:solidFill>
                <a:latin typeface="Barlow Light"/>
                <a:ea typeface="Barlow Light"/>
                <a:cs typeface="Barlow Light"/>
                <a:sym typeface="Barlow Light"/>
              </a:defRPr>
            </a:lvl7pPr>
            <a:lvl8pPr indent="-381000" lvl="7" marL="3657600" marR="0" rtl="0" algn="l">
              <a:lnSpc>
                <a:spcPct val="100000"/>
              </a:lnSpc>
              <a:spcBef>
                <a:spcPts val="0"/>
              </a:spcBef>
              <a:spcAft>
                <a:spcPts val="0"/>
              </a:spcAft>
              <a:buClr>
                <a:srgbClr val="000000"/>
              </a:buClr>
              <a:buSzPts val="2400"/>
              <a:buFont typeface="Barlow Light"/>
              <a:buChar char="○"/>
              <a:defRPr b="0" i="0" sz="2400" u="none" cap="none" strike="noStrike">
                <a:solidFill>
                  <a:srgbClr val="000000"/>
                </a:solidFill>
                <a:latin typeface="Barlow Light"/>
                <a:ea typeface="Barlow Light"/>
                <a:cs typeface="Barlow Light"/>
                <a:sym typeface="Barlow Light"/>
              </a:defRPr>
            </a:lvl8pPr>
            <a:lvl9pPr indent="-381000" lvl="8" marL="4114800" marR="0" rtl="0" algn="l">
              <a:lnSpc>
                <a:spcPct val="100000"/>
              </a:lnSpc>
              <a:spcBef>
                <a:spcPts val="0"/>
              </a:spcBef>
              <a:spcAft>
                <a:spcPts val="0"/>
              </a:spcAft>
              <a:buClr>
                <a:srgbClr val="000000"/>
              </a:buClr>
              <a:buSzPts val="2400"/>
              <a:buFont typeface="Barlow Light"/>
              <a:buChar char="■"/>
              <a:defRPr b="0" i="0" sz="2400" u="none" cap="none" strike="noStrike">
                <a:solidFill>
                  <a:srgbClr val="000000"/>
                </a:solidFill>
                <a:latin typeface="Barlow Light"/>
                <a:ea typeface="Barlow Light"/>
                <a:cs typeface="Barlow Light"/>
                <a:sym typeface="Barlow Light"/>
              </a:defRPr>
            </a:lvl9pPr>
          </a:lstStyle>
          <a:p/>
        </p:txBody>
      </p:sp>
      <p:sp>
        <p:nvSpPr>
          <p:cNvPr id="97" name="Google Shape;97;p62"/>
          <p:cNvSpPr txBox="1"/>
          <p:nvPr>
            <p:ph idx="12" type="sldNum"/>
          </p:nvPr>
        </p:nvSpPr>
        <p:spPr>
          <a:xfrm>
            <a:off x="8686800" y="2208175"/>
            <a:ext cx="457200" cy="72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www.cisco.com/c/en/us/products/security/common-cyberattacks.html?socialshare=anchor-info"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mxtoolbox.com/" TargetMode="External"/><Relationship Id="rId4" Type="http://schemas.openxmlformats.org/officeDocument/2006/relationships/hyperlink" Target="https://centralops.net/co/" TargetMode="External"/><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hyperlink" Target="https://livethreatmap.radwar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s://www.mapquest.com/" TargetMode="External"/><Relationship Id="rId4" Type="http://schemas.openxmlformats.org/officeDocument/2006/relationships/hyperlink" Target="https://ieeexplore.ieee.org/document/9140131" TargetMode="External"/><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4952525" y="925900"/>
            <a:ext cx="4115100" cy="249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1" lang="en-US" sz="3900">
                <a:solidFill>
                  <a:schemeClr val="accent1"/>
                </a:solidFill>
              </a:rPr>
              <a:t>PROGRAMACIÓN DE </a:t>
            </a:r>
            <a:br>
              <a:rPr b="1" lang="en-US" sz="3900">
                <a:solidFill>
                  <a:schemeClr val="accent1"/>
                </a:solidFill>
              </a:rPr>
            </a:br>
            <a:r>
              <a:rPr b="1" lang="en-US" sz="3900">
                <a:solidFill>
                  <a:schemeClr val="accent1"/>
                </a:solidFill>
              </a:rPr>
              <a:t>SISTEMAS TELEMÁTICOS</a:t>
            </a:r>
            <a:endParaRPr b="1" sz="3900">
              <a:solidFill>
                <a:schemeClr val="accent1"/>
              </a:solidFill>
            </a:endParaRPr>
          </a:p>
        </p:txBody>
      </p:sp>
      <p:sp>
        <p:nvSpPr>
          <p:cNvPr id="142" name="Google Shape;142;p1"/>
          <p:cNvSpPr txBox="1"/>
          <p:nvPr>
            <p:ph idx="1" type="subTitle"/>
          </p:nvPr>
        </p:nvSpPr>
        <p:spPr>
          <a:xfrm>
            <a:off x="5318224" y="4221610"/>
            <a:ext cx="3494003"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b="1" lang="en-US" sz="1600"/>
              <a:t>Msig. Adriana Collaguazo Jaramillo</a:t>
            </a:r>
            <a:endParaRPr/>
          </a:p>
          <a:p>
            <a:pPr indent="0" lvl="0" marL="0" rtl="0" algn="r">
              <a:lnSpc>
                <a:spcPct val="100000"/>
              </a:lnSpc>
              <a:spcBef>
                <a:spcPts val="0"/>
              </a:spcBef>
              <a:spcAft>
                <a:spcPts val="0"/>
              </a:spcAft>
              <a:buSzPts val="1200"/>
              <a:buNone/>
            </a:pPr>
            <a:r>
              <a:rPr b="1" lang="en-US" sz="1600"/>
              <a:t>Docente FIEC-ESPOL </a:t>
            </a:r>
            <a:endParaRPr/>
          </a:p>
          <a:p>
            <a:pPr indent="0" lvl="0" marL="0" rtl="0" algn="r">
              <a:lnSpc>
                <a:spcPct val="100000"/>
              </a:lnSpc>
              <a:spcBef>
                <a:spcPts val="0"/>
              </a:spcBef>
              <a:spcAft>
                <a:spcPts val="0"/>
              </a:spcAft>
              <a:buSzPts val="1200"/>
              <a:buNone/>
            </a:pPr>
            <a:r>
              <a:t/>
            </a:r>
            <a:endParaRPr b="1" sz="1600"/>
          </a:p>
        </p:txBody>
      </p:sp>
      <p:grpSp>
        <p:nvGrpSpPr>
          <p:cNvPr id="143" name="Google Shape;143;p1"/>
          <p:cNvGrpSpPr/>
          <p:nvPr/>
        </p:nvGrpSpPr>
        <p:grpSpPr>
          <a:xfrm>
            <a:off x="-409494" y="95587"/>
            <a:ext cx="5361820" cy="4952325"/>
            <a:chOff x="-409494" y="95587"/>
            <a:chExt cx="5361820" cy="4952325"/>
          </a:xfrm>
        </p:grpSpPr>
        <p:grpSp>
          <p:nvGrpSpPr>
            <p:cNvPr id="144" name="Google Shape;144;p1"/>
            <p:cNvGrpSpPr/>
            <p:nvPr/>
          </p:nvGrpSpPr>
          <p:grpSpPr>
            <a:xfrm>
              <a:off x="-409494" y="95587"/>
              <a:ext cx="5361820" cy="4952325"/>
              <a:chOff x="-449956" y="99577"/>
              <a:chExt cx="6272844" cy="4944332"/>
            </a:xfrm>
          </p:grpSpPr>
          <p:sp>
            <p:nvSpPr>
              <p:cNvPr id="145" name="Google Shape;145;p1"/>
              <p:cNvSpPr/>
              <p:nvPr/>
            </p:nvSpPr>
            <p:spPr>
              <a:xfrm>
                <a:off x="3703410" y="4488642"/>
                <a:ext cx="816022" cy="427878"/>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935050" y="1215079"/>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023687"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089385" y="1459948"/>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4843364" y="1082123"/>
                <a:ext cx="589868"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238572" y="902209"/>
                <a:ext cx="3448945" cy="3969993"/>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501413" y="2657969"/>
                <a:ext cx="938276" cy="936764"/>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119659" y="2725227"/>
                <a:ext cx="25"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2496198"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64884" y="1971857"/>
                <a:ext cx="426366" cy="424830"/>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88957" y="1926026"/>
                <a:ext cx="301065" cy="297993"/>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3458900"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3458900"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458900"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458900" y="2494467"/>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458900" y="2625887"/>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458900" y="2888729"/>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458900" y="3020149"/>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458900" y="3282967"/>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522817" y="1967274"/>
                <a:ext cx="1705372"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1522817" y="2098694"/>
                <a:ext cx="1705372"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522817"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573501" y="1701386"/>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2025560" y="1701386"/>
                <a:ext cx="699885"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75586" y="2988045"/>
                <a:ext cx="735039" cy="148838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54489" y="4037848"/>
                <a:ext cx="76424" cy="382047"/>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489176" y="394883"/>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4070150" y="99577"/>
                <a:ext cx="1101777"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722080"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850092" y="1418389"/>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803628" y="2473808"/>
                <a:ext cx="189512"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2207394" y="4509277"/>
                <a:ext cx="189512"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5375141" y="755071"/>
                <a:ext cx="187978" cy="162421"/>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2685687" y="4212028"/>
                <a:ext cx="276182" cy="199517"/>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57231" y="2509753"/>
                <a:ext cx="195607" cy="1401283"/>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5043531" y="1713624"/>
                <a:ext cx="779357" cy="716706"/>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77213" y="827320"/>
                <a:ext cx="932182" cy="716706"/>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4792927" y="2971247"/>
                <a:ext cx="236879" cy="14731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224333"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5671599" y="3632909"/>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367487" y="2990971"/>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823497" y="2801627"/>
                <a:ext cx="234863" cy="151287"/>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705313" y="3481405"/>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5087850" y="2875819"/>
                <a:ext cx="116160" cy="57251"/>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656076" y="3335612"/>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49956"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77912"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32309" y="2440190"/>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313977"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182556" y="1518016"/>
                <a:ext cx="213962"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245207"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94266" y="2705551"/>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635746" y="4537207"/>
                <a:ext cx="309465"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1096234" y="4909034"/>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46219" y="4248187"/>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76886" y="4396861"/>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486761" y="4039384"/>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955191" y="4852238"/>
                <a:ext cx="126021"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255393" y="4890534"/>
                <a:ext cx="227714" cy="151287"/>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2795704" y="1643317"/>
                <a:ext cx="230785"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3850092" y="588931"/>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4427723" y="588931"/>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971171" y="4066882"/>
                <a:ext cx="453865" cy="583749"/>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1065904" y="4164686"/>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065904" y="423803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065904" y="4311367"/>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5424045" y="2384450"/>
                <a:ext cx="385096" cy="427902"/>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2803358" y="153950"/>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2948527" y="232892"/>
                <a:ext cx="97804" cy="226176"/>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72137" y="2430304"/>
                <a:ext cx="165063"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975755" y="1446199"/>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401105" y="266510"/>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72137" y="2699240"/>
                <a:ext cx="165063"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1634345" y="1435496"/>
                <a:ext cx="165063"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2314364"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616646" y="158004"/>
                <a:ext cx="2017116" cy="591404"/>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4910599" y="532398"/>
                <a:ext cx="809903" cy="1066625"/>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208635" y="481960"/>
                <a:ext cx="129909" cy="302216"/>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1032286" y="3597757"/>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390493" y="481960"/>
                <a:ext cx="128373" cy="302216"/>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1032286" y="1941310"/>
                <a:ext cx="129909" cy="1601448"/>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4673744" y="4536007"/>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1633290" y="4665892"/>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107784" y="2564772"/>
                <a:ext cx="189512"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147519"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153572" y="3380769"/>
                <a:ext cx="169645" cy="437068"/>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339988" y="3379234"/>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243720" y="3467871"/>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332358" y="3617624"/>
                <a:ext cx="25"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115372" y="3330333"/>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115372" y="3830028"/>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237602"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370558"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5534060"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942138" y="481960"/>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1049084" y="478913"/>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249906"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398123"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534127"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775565"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1476962" y="4484059"/>
                <a:ext cx="155896" cy="203261"/>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1657285" y="4384719"/>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5266642"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1"/>
            <p:cNvSpPr txBox="1"/>
            <p:nvPr/>
          </p:nvSpPr>
          <p:spPr>
            <a:xfrm>
              <a:off x="1028595" y="954472"/>
              <a:ext cx="292843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41829"/>
                  </a:solidFill>
                  <a:latin typeface="Arial"/>
                  <a:ea typeface="Arial"/>
                  <a:cs typeface="Arial"/>
                  <a:sym typeface="Arial"/>
                </a:rPr>
                <a:t>ANDROID</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63" name="Google Shape;363;p8"/>
          <p:cNvSpPr txBox="1"/>
          <p:nvPr/>
        </p:nvSpPr>
        <p:spPr>
          <a:xfrm>
            <a:off x="228079" y="138019"/>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Sistema de mensajería</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a:off x="288681" y="1066188"/>
            <a:ext cx="7691537" cy="276994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Las capacidades de mensajería generalmente las proporciona un sistema de software separado llamado messaging system or message-oriented middleware (MOM).</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1" i="0" lang="en-US" sz="1600" u="none" cap="none" strike="noStrike">
                <a:solidFill>
                  <a:srgbClr val="000000"/>
                </a:solidFill>
                <a:latin typeface="Arial"/>
                <a:ea typeface="Arial"/>
                <a:cs typeface="Arial"/>
                <a:sym typeface="Arial"/>
              </a:rPr>
              <a:t>Preguntas de evaluación</a:t>
            </a:r>
            <a:endParaRPr b="1"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Entonces, </a:t>
            </a:r>
            <a:r>
              <a:rPr b="0" i="0" lang="en-US" sz="1800" u="none" cap="none" strike="noStrike">
                <a:solidFill>
                  <a:srgbClr val="000000"/>
                </a:solidFill>
                <a:latin typeface="Arial"/>
                <a:ea typeface="Arial"/>
                <a:cs typeface="Arial"/>
                <a:sym typeface="Arial"/>
              </a:rPr>
              <a:t>¿qué es un sistema de mensajería?.</a:t>
            </a:r>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800" u="none" cap="none" strike="noStrike">
                <a:solidFill>
                  <a:srgbClr val="000000"/>
                </a:solidFill>
                <a:latin typeface="Arial"/>
                <a:ea typeface="Arial"/>
                <a:cs typeface="Arial"/>
                <a:sym typeface="Arial"/>
              </a:rPr>
              <a:t>¿Por qué usar un sistema de mensajería?</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9"/>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70" name="Google Shape;370;p9"/>
          <p:cNvSpPr txBox="1"/>
          <p:nvPr/>
        </p:nvSpPr>
        <p:spPr>
          <a:xfrm>
            <a:off x="360098" y="768434"/>
            <a:ext cx="7562427" cy="36932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Barlow Light"/>
                <a:ea typeface="Barlow Light"/>
                <a:cs typeface="Barlow Light"/>
                <a:sym typeface="Barlow Light"/>
              </a:rPr>
              <a:t>¿Qué es seguridad de la red?</a:t>
            </a:r>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Courier New"/>
              <a:buChar char="o"/>
            </a:pPr>
            <a:r>
              <a:rPr b="0" i="0" lang="en-US" sz="1800" u="none" cap="none" strike="noStrike">
                <a:solidFill>
                  <a:srgbClr val="000000"/>
                </a:solidFill>
                <a:latin typeface="Barlow Light"/>
                <a:ea typeface="Barlow Light"/>
                <a:cs typeface="Barlow Light"/>
                <a:sym typeface="Barlow Light"/>
              </a:rPr>
              <a:t>La seguridad de la red es la protección de la infraestructura de red subyacente contra el acceso no autorizado, el uso indebido o el robo.</a:t>
            </a:r>
            <a:endParaRPr/>
          </a:p>
          <a:p>
            <a:pPr indent="-241300" lvl="0" marL="342900" marR="0" rtl="0" algn="just">
              <a:lnSpc>
                <a:spcPct val="100000"/>
              </a:lnSpc>
              <a:spcBef>
                <a:spcPts val="0"/>
              </a:spcBef>
              <a:spcAft>
                <a:spcPts val="0"/>
              </a:spcAft>
              <a:buClr>
                <a:srgbClr val="000000"/>
              </a:buClr>
              <a:buSzPts val="1600"/>
              <a:buFont typeface="Courier New"/>
              <a:buNone/>
            </a:pPr>
            <a:r>
              <a:t/>
            </a:r>
            <a:endParaRPr b="0" i="0" sz="18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Courier New"/>
              <a:buChar char="o"/>
            </a:pPr>
            <a:r>
              <a:rPr b="0" i="0" lang="en-US" sz="1800" u="none" cap="none" strike="noStrike">
                <a:solidFill>
                  <a:srgbClr val="000000"/>
                </a:solidFill>
                <a:latin typeface="Barlow Light"/>
                <a:ea typeface="Barlow Light"/>
                <a:cs typeface="Barlow Light"/>
                <a:sym typeface="Barlow Light"/>
              </a:rPr>
              <a:t>Implica crear una infraestructura segura para que los dispositivos, las aplicaciones, los usuarios y las aplicaciones funcionen de manera segura.</a:t>
            </a:r>
            <a:endParaRPr/>
          </a:p>
          <a:p>
            <a:pPr indent="-241300" lvl="0" marL="342900" marR="0" rtl="0" algn="just">
              <a:lnSpc>
                <a:spcPct val="100000"/>
              </a:lnSpc>
              <a:spcBef>
                <a:spcPts val="0"/>
              </a:spcBef>
              <a:spcAft>
                <a:spcPts val="0"/>
              </a:spcAft>
              <a:buClr>
                <a:srgbClr val="000000"/>
              </a:buClr>
              <a:buSzPts val="1600"/>
              <a:buFont typeface="Courier New"/>
              <a:buNone/>
            </a:pPr>
            <a:r>
              <a:t/>
            </a:r>
            <a:endParaRPr b="0" i="0" sz="18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Courier New"/>
              <a:buChar char="o"/>
            </a:pPr>
            <a:r>
              <a:rPr b="0" i="0" lang="en-US" sz="1800" u="none" cap="none" strike="noStrike">
                <a:solidFill>
                  <a:srgbClr val="000000"/>
                </a:solidFill>
                <a:latin typeface="Barlow Light"/>
                <a:ea typeface="Barlow Light"/>
                <a:cs typeface="Barlow Light"/>
                <a:sym typeface="Barlow Light"/>
              </a:rPr>
              <a:t>La implementación de la seguridad de la red logra las siguientes metas:</a:t>
            </a:r>
            <a:endParaRPr/>
          </a:p>
          <a:p>
            <a:pPr indent="0" lvl="8" marL="0" marR="0" rtl="0" algn="just">
              <a:lnSpc>
                <a:spcPct val="100000"/>
              </a:lnSpc>
              <a:spcBef>
                <a:spcPts val="0"/>
              </a:spcBef>
              <a:spcAft>
                <a:spcPts val="0"/>
              </a:spcAft>
              <a:buNone/>
            </a:pPr>
            <a:r>
              <a:rPr b="0" i="0" lang="en-US" sz="1800" u="none" cap="none" strike="noStrike">
                <a:solidFill>
                  <a:srgbClr val="000000"/>
                </a:solidFill>
                <a:latin typeface="Barlow Light"/>
                <a:ea typeface="Barlow Light"/>
                <a:cs typeface="Barlow Light"/>
                <a:sym typeface="Barlow Light"/>
              </a:rPr>
              <a:t>	- Comprobar la </a:t>
            </a:r>
            <a:r>
              <a:rPr b="1" i="0" lang="en-US" sz="1800" u="none" cap="none" strike="noStrike">
                <a:solidFill>
                  <a:srgbClr val="000000"/>
                </a:solidFill>
                <a:latin typeface="Barlow Light"/>
                <a:ea typeface="Barlow Light"/>
                <a:cs typeface="Barlow Light"/>
                <a:sym typeface="Barlow Light"/>
              </a:rPr>
              <a:t>confidencialidad</a:t>
            </a:r>
            <a:r>
              <a:rPr b="0" i="0" lang="en-US" sz="1800" u="none" cap="none" strike="noStrike">
                <a:solidFill>
                  <a:srgbClr val="000000"/>
                </a:solidFill>
                <a:latin typeface="Barlow Light"/>
                <a:ea typeface="Barlow Light"/>
                <a:cs typeface="Barlow Light"/>
                <a:sym typeface="Barlow Light"/>
              </a:rPr>
              <a:t> de los datos.</a:t>
            </a:r>
            <a:endParaRPr/>
          </a:p>
          <a:p>
            <a:pPr indent="0" lvl="3" marL="0" marR="0" rtl="0" algn="just">
              <a:lnSpc>
                <a:spcPct val="100000"/>
              </a:lnSpc>
              <a:spcBef>
                <a:spcPts val="0"/>
              </a:spcBef>
              <a:spcAft>
                <a:spcPts val="0"/>
              </a:spcAft>
              <a:buNone/>
            </a:pPr>
            <a:r>
              <a:rPr b="0" i="0" lang="en-US" sz="1800" u="none" cap="none" strike="noStrike">
                <a:solidFill>
                  <a:srgbClr val="000000"/>
                </a:solidFill>
                <a:latin typeface="Barlow Light"/>
                <a:ea typeface="Barlow Light"/>
                <a:cs typeface="Barlow Light"/>
                <a:sym typeface="Barlow Light"/>
              </a:rPr>
              <a:t>	- Mantener la </a:t>
            </a:r>
            <a:r>
              <a:rPr b="1" i="0" lang="en-US" sz="1800" u="none" cap="none" strike="noStrike">
                <a:solidFill>
                  <a:srgbClr val="000000"/>
                </a:solidFill>
                <a:latin typeface="Barlow Light"/>
                <a:ea typeface="Barlow Light"/>
                <a:cs typeface="Barlow Light"/>
                <a:sym typeface="Barlow Light"/>
              </a:rPr>
              <a:t>integridad</a:t>
            </a:r>
            <a:r>
              <a:rPr b="0" i="0" lang="en-US" sz="1800" u="none" cap="none" strike="noStrike">
                <a:solidFill>
                  <a:srgbClr val="000000"/>
                </a:solidFill>
                <a:latin typeface="Barlow Light"/>
                <a:ea typeface="Barlow Light"/>
                <a:cs typeface="Barlow Light"/>
                <a:sym typeface="Barlow Light"/>
              </a:rPr>
              <a:t> de los datos.</a:t>
            </a:r>
            <a:endParaRPr/>
          </a:p>
          <a:p>
            <a:pPr indent="0" lvl="3" marL="0" marR="0" rtl="0" algn="just">
              <a:lnSpc>
                <a:spcPct val="100000"/>
              </a:lnSpc>
              <a:spcBef>
                <a:spcPts val="0"/>
              </a:spcBef>
              <a:spcAft>
                <a:spcPts val="0"/>
              </a:spcAft>
              <a:buNone/>
            </a:pPr>
            <a:r>
              <a:rPr b="0" i="0" lang="en-US" sz="1800" u="none" cap="none" strike="noStrike">
                <a:solidFill>
                  <a:srgbClr val="000000"/>
                </a:solidFill>
                <a:latin typeface="Barlow Light"/>
                <a:ea typeface="Barlow Light"/>
                <a:cs typeface="Barlow Light"/>
                <a:sym typeface="Barlow Light"/>
              </a:rPr>
              <a:t>	- Mantener la </a:t>
            </a:r>
            <a:r>
              <a:rPr b="1" i="0" lang="en-US" sz="1800" u="none" cap="none" strike="noStrike">
                <a:solidFill>
                  <a:srgbClr val="000000"/>
                </a:solidFill>
                <a:latin typeface="Barlow Light"/>
                <a:ea typeface="Barlow Light"/>
                <a:cs typeface="Barlow Light"/>
                <a:sym typeface="Barlow Light"/>
              </a:rPr>
              <a:t>disponibilidad</a:t>
            </a:r>
            <a:r>
              <a:rPr b="0" i="0" lang="en-US" sz="1800" u="none" cap="none" strike="noStrike">
                <a:solidFill>
                  <a:srgbClr val="000000"/>
                </a:solidFill>
                <a:latin typeface="Barlow Light"/>
                <a:ea typeface="Barlow Light"/>
                <a:cs typeface="Barlow Light"/>
                <a:sym typeface="Barlow Light"/>
              </a:rPr>
              <a:t> de los datos.</a:t>
            </a:r>
            <a:endParaRPr/>
          </a:p>
        </p:txBody>
      </p:sp>
      <p:sp>
        <p:nvSpPr>
          <p:cNvPr id="371" name="Google Shape;371;p9"/>
          <p:cNvSpPr txBox="1"/>
          <p:nvPr/>
        </p:nvSpPr>
        <p:spPr>
          <a:xfrm>
            <a:off x="360098" y="126991"/>
            <a:ext cx="7505470"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77" name="Google Shape;377;p30"/>
          <p:cNvSpPr txBox="1"/>
          <p:nvPr/>
        </p:nvSpPr>
        <p:spPr>
          <a:xfrm>
            <a:off x="3080122" y="986368"/>
            <a:ext cx="4599219"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Barlow Light"/>
                <a:ea typeface="Barlow Light"/>
                <a:cs typeface="Barlow Light"/>
                <a:sym typeface="Barlow Light"/>
              </a:rPr>
              <a:t>¿Por qué es necesaria la seguridad de la red?</a:t>
            </a:r>
            <a:endParaRPr b="1" i="0" sz="1600" u="none" cap="none" strike="noStrike">
              <a:solidFill>
                <a:schemeClr val="dk1"/>
              </a:solidFill>
              <a:latin typeface="Arial"/>
              <a:ea typeface="Arial"/>
              <a:cs typeface="Arial"/>
              <a:sym typeface="Arial"/>
            </a:endParaRPr>
          </a:p>
        </p:txBody>
      </p:sp>
      <p:sp>
        <p:nvSpPr>
          <p:cNvPr id="378" name="Google Shape;378;p30"/>
          <p:cNvSpPr txBox="1"/>
          <p:nvPr/>
        </p:nvSpPr>
        <p:spPr>
          <a:xfrm>
            <a:off x="3080123" y="1594123"/>
            <a:ext cx="4785445" cy="206210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Barlow Light"/>
                <a:ea typeface="Barlow Light"/>
                <a:cs typeface="Barlow Light"/>
                <a:sym typeface="Barlow Light"/>
              </a:rPr>
              <a:t>Para mantener fuera entes maliciosos que traten de vulnerar el sistema y acceder a información restringida. </a:t>
            </a:r>
            <a:endParaRPr b="0" i="0" sz="1400" u="none" cap="none" strike="noStrike">
              <a:solidFill>
                <a:srgbClr val="000000"/>
              </a:solidFill>
              <a:latin typeface="Arial"/>
              <a:ea typeface="Arial"/>
              <a:cs typeface="Arial"/>
              <a:sym typeface="Arial"/>
            </a:endParaRPr>
          </a:p>
          <a:p>
            <a:pPr indent="-241300" lvl="0" marL="444500" marR="0" rtl="0" algn="just">
              <a:lnSpc>
                <a:spcPct val="100000"/>
              </a:lnSpc>
              <a:spcBef>
                <a:spcPts val="0"/>
              </a:spcBef>
              <a:spcAft>
                <a:spcPts val="0"/>
              </a:spcAft>
              <a:buClr>
                <a:srgbClr val="000000"/>
              </a:buClr>
              <a:buSzPts val="1600"/>
              <a:buFont typeface="Courier New"/>
              <a:buNone/>
            </a:pPr>
            <a:r>
              <a:t/>
            </a:r>
            <a:endParaRPr b="0" i="0" sz="1600" u="none" cap="none" strike="noStrike">
              <a:solidFill>
                <a:srgbClr val="000000"/>
              </a:solidFill>
              <a:latin typeface="Barlow Light"/>
              <a:ea typeface="Barlow Light"/>
              <a:cs typeface="Barlow Light"/>
              <a:sym typeface="Barlow Light"/>
            </a:endParaRPr>
          </a:p>
          <a:p>
            <a:pPr indent="-241300" lvl="0" marL="444500" marR="0" rtl="0" algn="just">
              <a:lnSpc>
                <a:spcPct val="100000"/>
              </a:lnSpc>
              <a:spcBef>
                <a:spcPts val="0"/>
              </a:spcBef>
              <a:spcAft>
                <a:spcPts val="0"/>
              </a:spcAft>
              <a:buClr>
                <a:srgbClr val="000000"/>
              </a:buClr>
              <a:buSzPts val="1600"/>
              <a:buFont typeface="Courier New"/>
              <a:buNone/>
            </a:pPr>
            <a:r>
              <a:t/>
            </a:r>
            <a:endParaRPr b="0" i="0" sz="16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Barlow Light"/>
                <a:ea typeface="Barlow Light"/>
                <a:cs typeface="Barlow Light"/>
                <a:sym typeface="Barlow Light"/>
              </a:rPr>
              <a:t>Para asegurarse de que la información y acceso al sistema no se otorguen inadvertidamente a un tercero. </a:t>
            </a:r>
            <a:endParaRPr b="0" i="0" sz="1400" u="none" cap="none" strike="noStrike">
              <a:solidFill>
                <a:srgbClr val="000000"/>
              </a:solidFill>
              <a:latin typeface="Arial"/>
              <a:ea typeface="Arial"/>
              <a:cs typeface="Arial"/>
              <a:sym typeface="Arial"/>
            </a:endParaRPr>
          </a:p>
        </p:txBody>
      </p:sp>
      <p:sp>
        <p:nvSpPr>
          <p:cNvPr id="379" name="Google Shape;379;p30"/>
          <p:cNvSpPr txBox="1"/>
          <p:nvPr/>
        </p:nvSpPr>
        <p:spPr>
          <a:xfrm>
            <a:off x="228079" y="126991"/>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pic>
        <p:nvPicPr>
          <p:cNvPr descr="What Is network security" id="380" name="Google Shape;380;p30"/>
          <p:cNvPicPr preferRelativeResize="0"/>
          <p:nvPr/>
        </p:nvPicPr>
        <p:blipFill rotWithShape="1">
          <a:blip r:embed="rId3">
            <a:alphaModFix/>
          </a:blip>
          <a:srcRect b="0" l="0" r="0" t="0"/>
          <a:stretch/>
        </p:blipFill>
        <p:spPr>
          <a:xfrm>
            <a:off x="395440" y="1828800"/>
            <a:ext cx="2464521" cy="1725404"/>
          </a:xfrm>
          <a:prstGeom prst="rect">
            <a:avLst/>
          </a:prstGeom>
          <a:noFill/>
          <a:ln>
            <a:noFill/>
          </a:ln>
        </p:spPr>
      </p:pic>
      <p:pic>
        <p:nvPicPr>
          <p:cNvPr descr="Imagen relacionada" id="381" name="Google Shape;381;p30"/>
          <p:cNvPicPr preferRelativeResize="0"/>
          <p:nvPr/>
        </p:nvPicPr>
        <p:blipFill rotWithShape="1">
          <a:blip r:embed="rId4">
            <a:alphaModFix/>
          </a:blip>
          <a:srcRect b="0" l="0" r="0" t="0"/>
          <a:stretch/>
        </p:blipFill>
        <p:spPr>
          <a:xfrm>
            <a:off x="1116750" y="2023009"/>
            <a:ext cx="1092376" cy="9258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0"/>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87" name="Google Shape;387;p10"/>
          <p:cNvSpPr txBox="1"/>
          <p:nvPr/>
        </p:nvSpPr>
        <p:spPr>
          <a:xfrm>
            <a:off x="228079" y="843497"/>
            <a:ext cx="7769509" cy="384716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Barlow Light"/>
                <a:ea typeface="Barlow Light"/>
                <a:cs typeface="Barlow Light"/>
                <a:sym typeface="Barlow Light"/>
              </a:rPr>
              <a:t>¿Qué es un ciberataque?</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Barlow Light"/>
                <a:ea typeface="Barlow Light"/>
                <a:cs typeface="Barlow Light"/>
                <a:sym typeface="Barlow Light"/>
              </a:rPr>
              <a:t>Es un intento malicioso y deliberado por parte de una persona u organización de atacar el sistema de información de otra persona u organización. </a:t>
            </a:r>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Barlow Light"/>
                <a:ea typeface="Barlow Light"/>
                <a:cs typeface="Barlow Light"/>
                <a:sym typeface="Barlow Light"/>
              </a:rPr>
              <a:t>Por lo general, el atacante busca algún tipo de beneficio al interrumpir la red de la víctima.</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None/>
            </a:pPr>
            <a:r>
              <a:rPr b="1" i="0" lang="en-US" sz="1000" u="none" cap="none" strike="noStrike">
                <a:solidFill>
                  <a:srgbClr val="000000"/>
                </a:solidFill>
                <a:latin typeface="Barlow Light"/>
                <a:ea typeface="Barlow Light"/>
                <a:cs typeface="Barlow Light"/>
                <a:sym typeface="Barlow Light"/>
              </a:rPr>
              <a:t>Video</a:t>
            </a:r>
            <a:endParaRPr/>
          </a:p>
          <a:p>
            <a:pPr indent="0" lvl="0" marL="0" marR="0" rtl="0" algn="l">
              <a:lnSpc>
                <a:spcPct val="100000"/>
              </a:lnSpc>
              <a:spcBef>
                <a:spcPts val="0"/>
              </a:spcBef>
              <a:spcAft>
                <a:spcPts val="0"/>
              </a:spcAft>
              <a:buNone/>
            </a:pPr>
            <a:r>
              <a:rPr b="0" i="0" lang="en-US" sz="1000" u="sng" cap="none" strike="noStrike">
                <a:solidFill>
                  <a:srgbClr val="000000"/>
                </a:solidFill>
                <a:latin typeface="Barlow Light"/>
                <a:ea typeface="Barlow Light"/>
                <a:cs typeface="Barlow Light"/>
                <a:sym typeface="Barlow Light"/>
                <a:hlinkClick r:id="rId3">
                  <a:extLst>
                    <a:ext uri="{A12FA001-AC4F-418D-AE19-62706E023703}">
                      <ahyp:hlinkClr val="tx"/>
                    </a:ext>
                  </a:extLst>
                </a:hlinkClick>
              </a:rPr>
              <a:t>https://www.cisco.com/c/en/us/products/security/common-cyberattacks.html?socialshare=anchor-info</a:t>
            </a:r>
            <a:endParaRPr b="0" i="0" sz="1000" u="none" cap="none" strike="noStrike">
              <a:solidFill>
                <a:srgbClr val="000000"/>
              </a:solidFill>
              <a:latin typeface="Barlow Light"/>
              <a:ea typeface="Barlow Light"/>
              <a:cs typeface="Barlow Light"/>
              <a:sym typeface="Barlow Light"/>
            </a:endParaRPr>
          </a:p>
        </p:txBody>
      </p:sp>
      <p:sp>
        <p:nvSpPr>
          <p:cNvPr id="388" name="Google Shape;388;p10"/>
          <p:cNvSpPr txBox="1"/>
          <p:nvPr/>
        </p:nvSpPr>
        <p:spPr>
          <a:xfrm>
            <a:off x="228079" y="126991"/>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pic>
        <p:nvPicPr>
          <p:cNvPr id="389" name="Google Shape;389;p10"/>
          <p:cNvPicPr preferRelativeResize="0"/>
          <p:nvPr/>
        </p:nvPicPr>
        <p:blipFill rotWithShape="1">
          <a:blip r:embed="rId4">
            <a:alphaModFix/>
          </a:blip>
          <a:srcRect b="0" l="0" r="0" t="0"/>
          <a:stretch/>
        </p:blipFill>
        <p:spPr>
          <a:xfrm>
            <a:off x="2589969" y="2464722"/>
            <a:ext cx="3189858" cy="1791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1"/>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95" name="Google Shape;395;p11"/>
          <p:cNvSpPr txBox="1"/>
          <p:nvPr/>
        </p:nvSpPr>
        <p:spPr>
          <a:xfrm>
            <a:off x="228079" y="612087"/>
            <a:ext cx="7769509" cy="255450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500" u="none" cap="none" strike="noStrike">
                <a:solidFill>
                  <a:srgbClr val="000000"/>
                </a:solidFill>
                <a:latin typeface="Barlow Light"/>
                <a:ea typeface="Barlow Light"/>
                <a:cs typeface="Barlow Light"/>
                <a:sym typeface="Barlow Light"/>
              </a:rPr>
              <a:t>La primera fase de un ciberataque es la fase de </a:t>
            </a:r>
            <a:r>
              <a:rPr b="1" i="0" lang="en-US" sz="1500" u="none" cap="none" strike="noStrike">
                <a:solidFill>
                  <a:srgbClr val="000000"/>
                </a:solidFill>
                <a:latin typeface="Barlow Light"/>
                <a:ea typeface="Barlow Light"/>
                <a:cs typeface="Barlow Light"/>
                <a:sym typeface="Barlow Light"/>
              </a:rPr>
              <a:t>Reconocimiento</a:t>
            </a:r>
            <a:r>
              <a:rPr b="0" i="0" lang="en-US" sz="1500" u="none" cap="none" strike="noStrike">
                <a:solidFill>
                  <a:srgbClr val="000000"/>
                </a:solidFill>
                <a:latin typeface="Barlow Light"/>
                <a:ea typeface="Barlow Light"/>
                <a:cs typeface="Barlow Light"/>
                <a:sym typeface="Barlow Light"/>
              </a:rPr>
              <a:t>.</a:t>
            </a:r>
            <a:endParaRPr/>
          </a:p>
          <a:p>
            <a:pPr indent="0" lvl="0" marL="0" marR="0" rtl="0" algn="just">
              <a:lnSpc>
                <a:spcPct val="100000"/>
              </a:lnSpc>
              <a:spcBef>
                <a:spcPts val="0"/>
              </a:spcBef>
              <a:spcAft>
                <a:spcPts val="0"/>
              </a:spcAft>
              <a:buNone/>
            </a:pPr>
            <a:r>
              <a:t/>
            </a:r>
            <a:endParaRPr b="0" i="0" sz="15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rPr b="0" i="0" lang="en-US" sz="1500" u="none" cap="none" strike="noStrike">
                <a:solidFill>
                  <a:srgbClr val="000000"/>
                </a:solidFill>
                <a:latin typeface="Barlow Light"/>
                <a:ea typeface="Barlow Light"/>
                <a:cs typeface="Barlow Light"/>
                <a:sym typeface="Barlow Light"/>
              </a:rPr>
              <a:t>Existen plataformas web gratuitas que permiten realizar está primera fase como por ejemplo:</a:t>
            </a:r>
            <a:endParaRPr/>
          </a:p>
          <a:p>
            <a:pPr indent="0" lvl="0" marL="0" marR="0" rtl="0" algn="just">
              <a:lnSpc>
                <a:spcPct val="100000"/>
              </a:lnSpc>
              <a:spcBef>
                <a:spcPts val="0"/>
              </a:spcBef>
              <a:spcAft>
                <a:spcPts val="0"/>
              </a:spcAft>
              <a:buNone/>
            </a:pPr>
            <a:r>
              <a:rPr b="0" i="0" lang="en-US" sz="1500" u="sng" cap="none" strike="noStrike">
                <a:solidFill>
                  <a:srgbClr val="000000"/>
                </a:solidFill>
                <a:latin typeface="Barlow Light"/>
                <a:ea typeface="Barlow Light"/>
                <a:cs typeface="Barlow Light"/>
                <a:sym typeface="Barlow Light"/>
                <a:hlinkClick r:id="rId3">
                  <a:extLst>
                    <a:ext uri="{A12FA001-AC4F-418D-AE19-62706E023703}">
                      <ahyp:hlinkClr val="tx"/>
                    </a:ext>
                  </a:extLst>
                </a:hlinkClick>
              </a:rPr>
              <a:t>https://mxtoolbox.com/</a:t>
            </a:r>
            <a:endParaRPr b="0" i="0" sz="15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rPr b="0" i="0" lang="en-US" sz="1500" u="sng" cap="none" strike="noStrike">
                <a:solidFill>
                  <a:srgbClr val="000000"/>
                </a:solidFill>
                <a:latin typeface="Barlow Light"/>
                <a:ea typeface="Barlow Light"/>
                <a:cs typeface="Barlow Light"/>
                <a:sym typeface="Barlow Light"/>
                <a:hlinkClick r:id="rId4">
                  <a:extLst>
                    <a:ext uri="{A12FA001-AC4F-418D-AE19-62706E023703}">
                      <ahyp:hlinkClr val="tx"/>
                    </a:ext>
                  </a:extLst>
                </a:hlinkClick>
              </a:rPr>
              <a:t>https://centralops.net/co/</a:t>
            </a:r>
            <a:endParaRPr b="0" i="0" sz="15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p:txBody>
      </p:sp>
      <p:sp>
        <p:nvSpPr>
          <p:cNvPr id="396" name="Google Shape;396;p11"/>
          <p:cNvSpPr txBox="1"/>
          <p:nvPr/>
        </p:nvSpPr>
        <p:spPr>
          <a:xfrm>
            <a:off x="228079" y="126991"/>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pic>
        <p:nvPicPr>
          <p:cNvPr id="397" name="Google Shape;397;p11"/>
          <p:cNvPicPr preferRelativeResize="0"/>
          <p:nvPr/>
        </p:nvPicPr>
        <p:blipFill rotWithShape="1">
          <a:blip r:embed="rId5">
            <a:alphaModFix/>
          </a:blip>
          <a:srcRect b="0" l="0" r="0" t="0"/>
          <a:stretch/>
        </p:blipFill>
        <p:spPr>
          <a:xfrm>
            <a:off x="1610316" y="2201136"/>
            <a:ext cx="5014858" cy="25839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2"/>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03" name="Google Shape;403;p12"/>
          <p:cNvSpPr txBox="1"/>
          <p:nvPr/>
        </p:nvSpPr>
        <p:spPr>
          <a:xfrm>
            <a:off x="228079" y="902363"/>
            <a:ext cx="7769509"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Barlow Light"/>
                <a:ea typeface="Barlow Light"/>
                <a:cs typeface="Barlow Light"/>
                <a:sym typeface="Barlow Light"/>
              </a:rPr>
              <a:t>Entre otros comandos usados en la fase de reconomiento se menciona:</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Barlow Light"/>
                <a:ea typeface="Barlow Light"/>
                <a:cs typeface="Barlow Light"/>
                <a:sym typeface="Barlow Light"/>
              </a:rPr>
              <a:t>NMAP: </a:t>
            </a:r>
            <a:r>
              <a:rPr b="0" i="0" lang="en-US" sz="1800" u="none" cap="none" strike="noStrike">
                <a:solidFill>
                  <a:srgbClr val="000000"/>
                </a:solidFill>
                <a:latin typeface="Barlow Light"/>
                <a:ea typeface="Barlow Light"/>
                <a:cs typeface="Barlow Light"/>
                <a:sym typeface="Barlow Light"/>
              </a:rPr>
              <a:t>Es una herramienta de código abierto para exploración de red y auditoría de seguridad mediante el escaneo de puertos a una dirección IP o un dominio.</a:t>
            </a:r>
            <a:endParaRPr/>
          </a:p>
        </p:txBody>
      </p:sp>
      <p:sp>
        <p:nvSpPr>
          <p:cNvPr id="404" name="Google Shape;404;p12"/>
          <p:cNvSpPr txBox="1"/>
          <p:nvPr/>
        </p:nvSpPr>
        <p:spPr>
          <a:xfrm>
            <a:off x="228079" y="126991"/>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pic>
        <p:nvPicPr>
          <p:cNvPr id="405" name="Google Shape;405;p12"/>
          <p:cNvPicPr preferRelativeResize="0"/>
          <p:nvPr/>
        </p:nvPicPr>
        <p:blipFill rotWithShape="1">
          <a:blip r:embed="rId3">
            <a:alphaModFix/>
          </a:blip>
          <a:srcRect b="0" l="0" r="0" t="0"/>
          <a:stretch/>
        </p:blipFill>
        <p:spPr>
          <a:xfrm>
            <a:off x="2039074" y="2208175"/>
            <a:ext cx="4353634" cy="25387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3"/>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11" name="Google Shape;411;p13"/>
          <p:cNvSpPr txBox="1"/>
          <p:nvPr/>
        </p:nvSpPr>
        <p:spPr>
          <a:xfrm>
            <a:off x="228079" y="126991"/>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pic>
        <p:nvPicPr>
          <p:cNvPr id="412" name="Google Shape;412;p13"/>
          <p:cNvPicPr preferRelativeResize="0"/>
          <p:nvPr/>
        </p:nvPicPr>
        <p:blipFill rotWithShape="1">
          <a:blip r:embed="rId3">
            <a:alphaModFix/>
          </a:blip>
          <a:srcRect b="0" l="0" r="0" t="0"/>
          <a:stretch/>
        </p:blipFill>
        <p:spPr>
          <a:xfrm>
            <a:off x="3037967" y="2208175"/>
            <a:ext cx="5029791" cy="2538059"/>
          </a:xfrm>
          <a:prstGeom prst="rect">
            <a:avLst/>
          </a:prstGeom>
          <a:noFill/>
          <a:ln>
            <a:noFill/>
          </a:ln>
        </p:spPr>
      </p:pic>
      <p:sp>
        <p:nvSpPr>
          <p:cNvPr id="413" name="Google Shape;413;p13"/>
          <p:cNvSpPr txBox="1"/>
          <p:nvPr/>
        </p:nvSpPr>
        <p:spPr>
          <a:xfrm>
            <a:off x="228079" y="785214"/>
            <a:ext cx="7769509" cy="43088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Barlow Light"/>
                <a:ea typeface="Barlow Light"/>
                <a:cs typeface="Barlow Light"/>
                <a:sym typeface="Barlow Light"/>
              </a:rPr>
              <a:t>Tipos de ciberataques</a:t>
            </a:r>
            <a:endParaRPr b="1" i="0" sz="18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rgbClr val="000000"/>
                </a:solidFill>
                <a:latin typeface="Barlow Light"/>
                <a:ea typeface="Barlow Light"/>
                <a:cs typeface="Barlow Light"/>
                <a:sym typeface="Barlow Light"/>
              </a:rPr>
              <a:t>Malware</a:t>
            </a:r>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rgbClr val="000000"/>
                </a:solidFill>
                <a:latin typeface="Barlow Light"/>
                <a:ea typeface="Barlow Light"/>
                <a:cs typeface="Barlow Light"/>
                <a:sym typeface="Barlow Light"/>
              </a:rPr>
              <a:t>Phising</a:t>
            </a:r>
            <a:endParaRPr b="0" i="0" sz="18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rgbClr val="000000"/>
                </a:solidFill>
                <a:latin typeface="Barlow Light"/>
                <a:ea typeface="Barlow Light"/>
                <a:cs typeface="Barlow Light"/>
                <a:sym typeface="Barlow Light"/>
              </a:rPr>
              <a:t>Man-in-the-middle attack</a:t>
            </a:r>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rgbClr val="000000"/>
                </a:solidFill>
                <a:latin typeface="Barlow Light"/>
                <a:ea typeface="Barlow Light"/>
                <a:cs typeface="Barlow Light"/>
                <a:sym typeface="Barlow Light"/>
              </a:rPr>
              <a:t>Denial-of-service attack</a:t>
            </a:r>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rgbClr val="000000"/>
                </a:solidFill>
                <a:latin typeface="Barlow Light"/>
                <a:ea typeface="Barlow Light"/>
                <a:cs typeface="Barlow Light"/>
                <a:sym typeface="Barlow Light"/>
              </a:rPr>
              <a:t>SQL injection</a:t>
            </a:r>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800" u="none" cap="none" strike="noStrike">
                <a:solidFill>
                  <a:srgbClr val="000000"/>
                </a:solidFill>
                <a:latin typeface="Barlow Light"/>
                <a:ea typeface="Barlow Light"/>
                <a:cs typeface="Barlow Light"/>
                <a:sym typeface="Barlow Light"/>
              </a:rPr>
              <a:t>Spam</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None/>
            </a:pPr>
            <a:r>
              <a:rPr b="1" i="0" lang="en-US" sz="1000" u="none" cap="none" strike="noStrike">
                <a:solidFill>
                  <a:srgbClr val="000000"/>
                </a:solidFill>
                <a:latin typeface="Barlow Light"/>
                <a:ea typeface="Barlow Light"/>
                <a:cs typeface="Barlow Light"/>
                <a:sym typeface="Barlow Light"/>
              </a:rPr>
              <a:t>Referencia</a:t>
            </a:r>
            <a:endParaRPr b="1" i="0" sz="1000" u="none" cap="none" strike="noStrike">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None/>
            </a:pPr>
            <a:r>
              <a:rPr b="0" i="0" lang="en-US" sz="1000" u="sng" cap="none" strike="noStrike">
                <a:solidFill>
                  <a:srgbClr val="000000"/>
                </a:solidFill>
                <a:latin typeface="Barlow Light"/>
                <a:ea typeface="Barlow Light"/>
                <a:cs typeface="Barlow Light"/>
                <a:sym typeface="Barlow Light"/>
                <a:hlinkClick r:id="rId4">
                  <a:extLst>
                    <a:ext uri="{A12FA001-AC4F-418D-AE19-62706E023703}">
                      <ahyp:hlinkClr val="tx"/>
                    </a:ext>
                  </a:extLst>
                </a:hlinkClick>
              </a:rPr>
              <a:t>https://livethreatmap.radware.com/</a:t>
            </a:r>
            <a:endParaRPr b="0" i="0" sz="1000" u="none" cap="none" strike="noStrike">
              <a:solidFill>
                <a:srgbClr val="000000"/>
              </a:solidFill>
              <a:latin typeface="Barlow Light"/>
              <a:ea typeface="Barlow Light"/>
              <a:cs typeface="Barlow Light"/>
              <a:sym typeface="Barlow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39aaff85be_0_0"/>
          <p:cNvSpPr txBox="1"/>
          <p:nvPr>
            <p:ph idx="12" type="sldNum"/>
          </p:nvPr>
        </p:nvSpPr>
        <p:spPr>
          <a:xfrm>
            <a:off x="8690607" y="2208175"/>
            <a:ext cx="4533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19" name="Google Shape;419;g139aaff85be_0_0"/>
          <p:cNvSpPr txBox="1"/>
          <p:nvPr/>
        </p:nvSpPr>
        <p:spPr>
          <a:xfrm>
            <a:off x="228079" y="126991"/>
            <a:ext cx="7637400" cy="569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Principios de seguridad en red</a:t>
            </a:r>
            <a:endParaRPr b="0" i="0" sz="1400" u="none" cap="none" strike="noStrike">
              <a:solidFill>
                <a:srgbClr val="000000"/>
              </a:solidFill>
              <a:latin typeface="Arial"/>
              <a:ea typeface="Arial"/>
              <a:cs typeface="Arial"/>
              <a:sym typeface="Arial"/>
            </a:endParaRPr>
          </a:p>
        </p:txBody>
      </p:sp>
      <p:sp>
        <p:nvSpPr>
          <p:cNvPr id="420" name="Google Shape;420;g139aaff85be_0_0"/>
          <p:cNvSpPr txBox="1"/>
          <p:nvPr/>
        </p:nvSpPr>
        <p:spPr>
          <a:xfrm>
            <a:off x="162079" y="1076339"/>
            <a:ext cx="7769400" cy="2770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Barlow Light"/>
                <a:ea typeface="Barlow Light"/>
                <a:cs typeface="Barlow Light"/>
                <a:sym typeface="Barlow Light"/>
              </a:rPr>
              <a:t>Tipos de ciberataques</a:t>
            </a:r>
            <a:endParaRPr b="1" i="0" sz="18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Barlow Light"/>
                <a:ea typeface="Barlow Light"/>
                <a:cs typeface="Barlow Light"/>
                <a:sym typeface="Barlow Light"/>
              </a:rPr>
              <a:t>Spam</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Barlow Light"/>
              <a:ea typeface="Barlow Light"/>
              <a:cs typeface="Barlow Light"/>
              <a:sym typeface="Barlow Light"/>
            </a:endParaRPr>
          </a:p>
        </p:txBody>
      </p:sp>
      <p:pic>
        <p:nvPicPr>
          <p:cNvPr id="421" name="Google Shape;421;g139aaff85be_0_0"/>
          <p:cNvPicPr preferRelativeResize="0"/>
          <p:nvPr/>
        </p:nvPicPr>
        <p:blipFill>
          <a:blip r:embed="rId3">
            <a:alphaModFix/>
          </a:blip>
          <a:stretch>
            <a:fillRect/>
          </a:stretch>
        </p:blipFill>
        <p:spPr>
          <a:xfrm>
            <a:off x="271200" y="1874550"/>
            <a:ext cx="7660276" cy="2594250"/>
          </a:xfrm>
          <a:prstGeom prst="rect">
            <a:avLst/>
          </a:prstGeom>
          <a:noFill/>
          <a:ln>
            <a:noFill/>
          </a:ln>
        </p:spPr>
      </p:pic>
      <p:pic>
        <p:nvPicPr>
          <p:cNvPr id="422" name="Google Shape;422;g139aaff85be_0_0"/>
          <p:cNvPicPr preferRelativeResize="0"/>
          <p:nvPr/>
        </p:nvPicPr>
        <p:blipFill>
          <a:blip r:embed="rId4">
            <a:alphaModFix/>
          </a:blip>
          <a:stretch>
            <a:fillRect/>
          </a:stretch>
        </p:blipFill>
        <p:spPr>
          <a:xfrm>
            <a:off x="812950" y="5514889"/>
            <a:ext cx="8648700" cy="70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4"/>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28" name="Google Shape;428;p14"/>
          <p:cNvSpPr txBox="1"/>
          <p:nvPr/>
        </p:nvSpPr>
        <p:spPr>
          <a:xfrm>
            <a:off x="228079" y="126991"/>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Aseguramiento de sistemas telemáticos</a:t>
            </a:r>
            <a:endParaRPr b="0" i="0" sz="1400" u="none" cap="none" strike="noStrike">
              <a:solidFill>
                <a:srgbClr val="000000"/>
              </a:solidFill>
              <a:latin typeface="Arial"/>
              <a:ea typeface="Arial"/>
              <a:cs typeface="Arial"/>
              <a:sym typeface="Arial"/>
            </a:endParaRPr>
          </a:p>
        </p:txBody>
      </p:sp>
      <p:sp>
        <p:nvSpPr>
          <p:cNvPr id="429" name="Google Shape;429;p14"/>
          <p:cNvSpPr txBox="1"/>
          <p:nvPr/>
        </p:nvSpPr>
        <p:spPr>
          <a:xfrm>
            <a:off x="228079" y="785214"/>
            <a:ext cx="7769509" cy="3692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Barlow Light"/>
                <a:ea typeface="Barlow Light"/>
                <a:cs typeface="Barlow Light"/>
                <a:sym typeface="Barlow Light"/>
              </a:rPr>
              <a:t>Zonas seguras e inseguras</a:t>
            </a:r>
            <a:endParaRPr b="0" i="0" sz="1600" u="none" cap="none" strike="noStrike">
              <a:solidFill>
                <a:srgbClr val="000000"/>
              </a:solidFill>
              <a:latin typeface="Barlow Light"/>
              <a:ea typeface="Barlow Light"/>
              <a:cs typeface="Barlow Light"/>
              <a:sym typeface="Barlow Light"/>
            </a:endParaRPr>
          </a:p>
        </p:txBody>
      </p:sp>
      <p:pic>
        <p:nvPicPr>
          <p:cNvPr descr="Configuración básica de NAT en firewalls ASA: Servidor web en DMZ en ASA  versión 8.3 y posteriores - Cisco" id="430" name="Google Shape;430;p14"/>
          <p:cNvPicPr preferRelativeResize="0"/>
          <p:nvPr/>
        </p:nvPicPr>
        <p:blipFill rotWithShape="1">
          <a:blip r:embed="rId3">
            <a:alphaModFix/>
          </a:blip>
          <a:srcRect b="0" l="0" r="0" t="0"/>
          <a:stretch/>
        </p:blipFill>
        <p:spPr>
          <a:xfrm>
            <a:off x="2666214" y="1629002"/>
            <a:ext cx="3216696" cy="2612745"/>
          </a:xfrm>
          <a:prstGeom prst="rect">
            <a:avLst/>
          </a:prstGeom>
          <a:noFill/>
          <a:ln>
            <a:noFill/>
          </a:ln>
        </p:spPr>
      </p:pic>
      <p:sp>
        <p:nvSpPr>
          <p:cNvPr id="431" name="Google Shape;431;p14"/>
          <p:cNvSpPr txBox="1"/>
          <p:nvPr/>
        </p:nvSpPr>
        <p:spPr>
          <a:xfrm>
            <a:off x="122882" y="2781506"/>
            <a:ext cx="2791599"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Barlow Light"/>
                <a:ea typeface="Barlow Light"/>
                <a:cs typeface="Barlow Light"/>
                <a:sym typeface="Barlow Light"/>
              </a:rPr>
              <a:t>Zona Segura: LAN – 100%</a:t>
            </a:r>
            <a:endParaRPr b="0" i="0" sz="1200" u="none" cap="none" strike="noStrike">
              <a:solidFill>
                <a:srgbClr val="000000"/>
              </a:solidFill>
              <a:latin typeface="Barlow Light"/>
              <a:ea typeface="Barlow Light"/>
              <a:cs typeface="Barlow Light"/>
              <a:sym typeface="Barlow Light"/>
            </a:endParaRPr>
          </a:p>
        </p:txBody>
      </p:sp>
      <p:sp>
        <p:nvSpPr>
          <p:cNvPr id="432" name="Google Shape;432;p14"/>
          <p:cNvSpPr txBox="1"/>
          <p:nvPr/>
        </p:nvSpPr>
        <p:spPr>
          <a:xfrm>
            <a:off x="5529446" y="2725618"/>
            <a:ext cx="2791599"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Barlow Light"/>
                <a:ea typeface="Barlow Light"/>
                <a:cs typeface="Barlow Light"/>
                <a:sym typeface="Barlow Light"/>
              </a:rPr>
              <a:t>Zona Insegura: WAN – 0%</a:t>
            </a:r>
            <a:endParaRPr/>
          </a:p>
          <a:p>
            <a:pPr indent="0" lvl="0" marL="0" marR="0" rtl="0" algn="ctr">
              <a:lnSpc>
                <a:spcPct val="100000"/>
              </a:lnSpc>
              <a:spcBef>
                <a:spcPts val="0"/>
              </a:spcBef>
              <a:spcAft>
                <a:spcPts val="0"/>
              </a:spcAft>
              <a:buNone/>
            </a:pPr>
            <a:r>
              <a:rPr b="1" i="0" lang="en-US" sz="1400" u="none" cap="none" strike="noStrike">
                <a:solidFill>
                  <a:srgbClr val="000000"/>
                </a:solidFill>
                <a:latin typeface="Barlow Light"/>
                <a:ea typeface="Barlow Light"/>
                <a:cs typeface="Barlow Light"/>
                <a:sym typeface="Barlow Light"/>
              </a:rPr>
              <a:t>(Internet)</a:t>
            </a:r>
            <a:endParaRPr b="0" i="0" sz="1400" u="none" cap="none" strike="noStrike">
              <a:solidFill>
                <a:srgbClr val="000000"/>
              </a:solidFill>
              <a:latin typeface="Barlow Light"/>
              <a:ea typeface="Barlow Light"/>
              <a:cs typeface="Barlow Light"/>
              <a:sym typeface="Barlow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9"/>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438" name="Google Shape;438;p19"/>
          <p:cNvPicPr preferRelativeResize="0"/>
          <p:nvPr/>
        </p:nvPicPr>
        <p:blipFill rotWithShape="1">
          <a:blip r:embed="rId3">
            <a:alphaModFix/>
          </a:blip>
          <a:srcRect b="0" l="0" r="0" t="0"/>
          <a:stretch/>
        </p:blipFill>
        <p:spPr>
          <a:xfrm>
            <a:off x="549864" y="1015683"/>
            <a:ext cx="3662363" cy="3414427"/>
          </a:xfrm>
          <a:prstGeom prst="rect">
            <a:avLst/>
          </a:prstGeom>
          <a:noFill/>
          <a:ln>
            <a:noFill/>
          </a:ln>
        </p:spPr>
      </p:pic>
      <p:sp>
        <p:nvSpPr>
          <p:cNvPr id="439" name="Google Shape;439;p19"/>
          <p:cNvSpPr txBox="1"/>
          <p:nvPr/>
        </p:nvSpPr>
        <p:spPr>
          <a:xfrm>
            <a:off x="4520287" y="1724772"/>
            <a:ext cx="3269528"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arlow Light"/>
                <a:ea typeface="Barlow Light"/>
                <a:cs typeface="Barlow Light"/>
                <a:sym typeface="Barlow Light"/>
              </a:rPr>
              <a:t>Los problemas de seguridad   en aplicaciones pueden ocurrir desde el hardware, hasta el software o bien los canales de distribución.  Es por ello que estos pueden clasificarse según las capas del modelo OSI. Siendo la capa de aplicación la más significativa.</a:t>
            </a:r>
            <a:endParaRPr b="0" i="0" sz="1400" u="none" cap="none" strike="noStrike">
              <a:solidFill>
                <a:srgbClr val="000000"/>
              </a:solidFill>
              <a:latin typeface="Arial"/>
              <a:ea typeface="Arial"/>
              <a:cs typeface="Arial"/>
              <a:sym typeface="Arial"/>
            </a:endParaRPr>
          </a:p>
        </p:txBody>
      </p:sp>
      <p:sp>
        <p:nvSpPr>
          <p:cNvPr id="440" name="Google Shape;440;p19"/>
          <p:cNvSpPr txBox="1"/>
          <p:nvPr/>
        </p:nvSpPr>
        <p:spPr>
          <a:xfrm>
            <a:off x="300378" y="235524"/>
            <a:ext cx="7637489" cy="57437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Problemas de Seguridad: Modelo OSI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
          <p:cNvSpPr/>
          <p:nvPr/>
        </p:nvSpPr>
        <p:spPr>
          <a:xfrm>
            <a:off x="915440" y="3474820"/>
            <a:ext cx="3651075"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54" name="Google Shape;254;p2"/>
          <p:cNvSpPr/>
          <p:nvPr/>
        </p:nvSpPr>
        <p:spPr>
          <a:xfrm>
            <a:off x="915441" y="2773470"/>
            <a:ext cx="3651074"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55" name="Google Shape;255;p2"/>
          <p:cNvSpPr/>
          <p:nvPr/>
        </p:nvSpPr>
        <p:spPr>
          <a:xfrm>
            <a:off x="915440" y="2072120"/>
            <a:ext cx="3589509"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56" name="Google Shape;256;p2"/>
          <p:cNvSpPr txBox="1"/>
          <p:nvPr>
            <p:ph idx="4" type="ctrTitle"/>
          </p:nvPr>
        </p:nvSpPr>
        <p:spPr>
          <a:xfrm>
            <a:off x="277419" y="250823"/>
            <a:ext cx="8599544" cy="79158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400">
                <a:solidFill>
                  <a:srgbClr val="FFFFFF"/>
                </a:solidFill>
                <a:latin typeface="Arial"/>
                <a:ea typeface="Arial"/>
                <a:cs typeface="Arial"/>
                <a:sym typeface="Arial"/>
              </a:rPr>
              <a:t>TABLA DE CONTENIDOS</a:t>
            </a:r>
            <a:endParaRPr b="1" sz="2400">
              <a:solidFill>
                <a:srgbClr val="FFFFFF"/>
              </a:solidFill>
              <a:latin typeface="Arial"/>
              <a:ea typeface="Arial"/>
              <a:cs typeface="Arial"/>
              <a:sym typeface="Arial"/>
            </a:endParaRPr>
          </a:p>
        </p:txBody>
      </p:sp>
      <p:sp>
        <p:nvSpPr>
          <p:cNvPr id="257" name="Google Shape;257;p2"/>
          <p:cNvSpPr txBox="1"/>
          <p:nvPr>
            <p:ph type="ctrTitle"/>
          </p:nvPr>
        </p:nvSpPr>
        <p:spPr>
          <a:xfrm>
            <a:off x="920948" y="2071215"/>
            <a:ext cx="2958738" cy="380645"/>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SzPts val="1100"/>
              <a:buNone/>
            </a:pPr>
            <a:r>
              <a:rPr lang="en-US" sz="1000">
                <a:solidFill>
                  <a:schemeClr val="dk1"/>
                </a:solidFill>
              </a:rPr>
              <a:t>SERVICIOS DE LOCALIZACIÓN</a:t>
            </a:r>
            <a:endParaRPr/>
          </a:p>
        </p:txBody>
      </p:sp>
      <p:sp>
        <p:nvSpPr>
          <p:cNvPr id="258" name="Google Shape;258;p2"/>
          <p:cNvSpPr txBox="1"/>
          <p:nvPr>
            <p:ph idx="2" type="ctrTitle"/>
          </p:nvPr>
        </p:nvSpPr>
        <p:spPr>
          <a:xfrm>
            <a:off x="911996" y="3473909"/>
            <a:ext cx="3549743" cy="382809"/>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SzPts val="1100"/>
              <a:buNone/>
            </a:pPr>
            <a:r>
              <a:rPr lang="en-US" sz="1000">
                <a:solidFill>
                  <a:schemeClr val="dk1"/>
                </a:solidFill>
              </a:rPr>
              <a:t>PRINCIPIOS DE SEGURIDAD EN RED</a:t>
            </a:r>
            <a:endParaRPr/>
          </a:p>
        </p:txBody>
      </p:sp>
      <p:sp>
        <p:nvSpPr>
          <p:cNvPr id="259" name="Google Shape;259;p2"/>
          <p:cNvSpPr txBox="1"/>
          <p:nvPr>
            <p:ph idx="3" type="ctrTitle"/>
          </p:nvPr>
        </p:nvSpPr>
        <p:spPr>
          <a:xfrm>
            <a:off x="915439" y="2793791"/>
            <a:ext cx="3589511" cy="338554"/>
          </a:xfrm>
          <a:prstGeom prst="rect">
            <a:avLst/>
          </a:prstGeom>
          <a:noFill/>
          <a:ln>
            <a:noFill/>
          </a:ln>
        </p:spPr>
        <p:txBody>
          <a:bodyPr anchorCtr="0" anchor="b" bIns="91425" lIns="91425" spcFirstLastPara="1" rIns="91425" wrap="square" tIns="91425">
            <a:noAutofit/>
          </a:bodyPr>
          <a:lstStyle/>
          <a:p>
            <a:pPr indent="0" lvl="0" marL="0" rtl="0" algn="just">
              <a:lnSpc>
                <a:spcPct val="150000"/>
              </a:lnSpc>
              <a:spcBef>
                <a:spcPts val="0"/>
              </a:spcBef>
              <a:spcAft>
                <a:spcPts val="0"/>
              </a:spcAft>
              <a:buSzPts val="1100"/>
              <a:buNone/>
            </a:pPr>
            <a:r>
              <a:rPr lang="en-US" sz="1000">
                <a:solidFill>
                  <a:schemeClr val="dk1"/>
                </a:solidFill>
              </a:rPr>
              <a:t>SISTEMA DE MENSAJERÍA</a:t>
            </a:r>
            <a:endParaRPr/>
          </a:p>
        </p:txBody>
      </p:sp>
      <p:cxnSp>
        <p:nvCxnSpPr>
          <p:cNvPr id="260" name="Google Shape;260;p2"/>
          <p:cNvCxnSpPr/>
          <p:nvPr/>
        </p:nvCxnSpPr>
        <p:spPr>
          <a:xfrm>
            <a:off x="0" y="1197575"/>
            <a:ext cx="6542948" cy="0"/>
          </a:xfrm>
          <a:prstGeom prst="straightConnector1">
            <a:avLst/>
          </a:prstGeom>
          <a:noFill/>
          <a:ln cap="flat" cmpd="sng" w="9525">
            <a:solidFill>
              <a:schemeClr val="accent1"/>
            </a:solidFill>
            <a:prstDash val="solid"/>
            <a:round/>
            <a:headEnd len="sm" w="sm" type="none"/>
            <a:tailEnd len="sm" w="sm" type="none"/>
          </a:ln>
        </p:spPr>
      </p:cxnSp>
      <p:sp>
        <p:nvSpPr>
          <p:cNvPr id="261" name="Google Shape;261;p2"/>
          <p:cNvSpPr/>
          <p:nvPr/>
        </p:nvSpPr>
        <p:spPr>
          <a:xfrm>
            <a:off x="399141" y="2050670"/>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2" name="Google Shape;262;p2"/>
          <p:cNvSpPr/>
          <p:nvPr/>
        </p:nvSpPr>
        <p:spPr>
          <a:xfrm>
            <a:off x="399141" y="2752020"/>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63" name="Google Shape;263;p2"/>
          <p:cNvSpPr/>
          <p:nvPr/>
        </p:nvSpPr>
        <p:spPr>
          <a:xfrm>
            <a:off x="399141" y="3453370"/>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264" name="Google Shape;264;p2"/>
          <p:cNvGrpSpPr/>
          <p:nvPr/>
        </p:nvGrpSpPr>
        <p:grpSpPr>
          <a:xfrm>
            <a:off x="477947" y="3583457"/>
            <a:ext cx="265768" cy="163730"/>
            <a:chOff x="1319675" y="2389025"/>
            <a:chExt cx="2224000" cy="1370125"/>
          </a:xfrm>
        </p:grpSpPr>
        <p:sp>
          <p:nvSpPr>
            <p:cNvPr id="265" name="Google Shape;265;p2"/>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6" name="Google Shape;266;p2"/>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67" name="Google Shape;267;p2"/>
          <p:cNvSpPr/>
          <p:nvPr/>
        </p:nvSpPr>
        <p:spPr>
          <a:xfrm>
            <a:off x="5281437" y="2757554"/>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5409799" y="2889711"/>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1A51"/>
              </a:solidFill>
              <a:latin typeface="Arial"/>
              <a:ea typeface="Arial"/>
              <a:cs typeface="Arial"/>
              <a:sym typeface="Arial"/>
            </a:endParaRPr>
          </a:p>
        </p:txBody>
      </p:sp>
      <p:sp>
        <p:nvSpPr>
          <p:cNvPr id="269" name="Google Shape;269;p2"/>
          <p:cNvSpPr/>
          <p:nvPr/>
        </p:nvSpPr>
        <p:spPr>
          <a:xfrm>
            <a:off x="5040611" y="4484659"/>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70" name="Google Shape;270;p2"/>
          <p:cNvSpPr/>
          <p:nvPr/>
        </p:nvSpPr>
        <p:spPr>
          <a:xfrm>
            <a:off x="5409799" y="2889711"/>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5548316" y="3090512"/>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5625840" y="3182017"/>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5905426" y="3883531"/>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5965159" y="3958505"/>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275" name="Google Shape;275;p2"/>
          <p:cNvSpPr/>
          <p:nvPr/>
        </p:nvSpPr>
        <p:spPr>
          <a:xfrm>
            <a:off x="5965159" y="4058905"/>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276" name="Google Shape;276;p2"/>
          <p:cNvSpPr/>
          <p:nvPr/>
        </p:nvSpPr>
        <p:spPr>
          <a:xfrm>
            <a:off x="5585173" y="3883531"/>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5647442" y="3992675"/>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6088436" y="3640803"/>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6088436" y="3448897"/>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6792499" y="3450172"/>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6984390" y="3530231"/>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7073345" y="3563278"/>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283" name="Google Shape;283;p2"/>
          <p:cNvSpPr/>
          <p:nvPr/>
        </p:nvSpPr>
        <p:spPr>
          <a:xfrm>
            <a:off x="7309728" y="3711966"/>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284" name="Google Shape;284;p2"/>
          <p:cNvSpPr/>
          <p:nvPr/>
        </p:nvSpPr>
        <p:spPr>
          <a:xfrm>
            <a:off x="7262715" y="1715447"/>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7380907" y="1859050"/>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7918476" y="3434916"/>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7982019" y="2078902"/>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7511804" y="2180578"/>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7629995" y="2588525"/>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2"/>
          <p:cNvGrpSpPr/>
          <p:nvPr/>
        </p:nvGrpSpPr>
        <p:grpSpPr>
          <a:xfrm>
            <a:off x="474630" y="2885401"/>
            <a:ext cx="265768" cy="163730"/>
            <a:chOff x="1319675" y="2389025"/>
            <a:chExt cx="2224000" cy="1370125"/>
          </a:xfrm>
        </p:grpSpPr>
        <p:sp>
          <p:nvSpPr>
            <p:cNvPr id="291" name="Google Shape;291;p2"/>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2" name="Google Shape;292;p2"/>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93" name="Google Shape;293;p2"/>
          <p:cNvGrpSpPr/>
          <p:nvPr/>
        </p:nvGrpSpPr>
        <p:grpSpPr>
          <a:xfrm>
            <a:off x="467577" y="2178279"/>
            <a:ext cx="265768" cy="163730"/>
            <a:chOff x="1319675" y="2389025"/>
            <a:chExt cx="2224000" cy="1370125"/>
          </a:xfrm>
        </p:grpSpPr>
        <p:sp>
          <p:nvSpPr>
            <p:cNvPr id="294" name="Google Shape;294;p2"/>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5" name="Google Shape;295;p2"/>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96" name="Google Shape;296;p2"/>
          <p:cNvSpPr/>
          <p:nvPr/>
        </p:nvSpPr>
        <p:spPr>
          <a:xfrm>
            <a:off x="355126" y="1351576"/>
            <a:ext cx="626552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FFFF"/>
                </a:solidFill>
                <a:latin typeface="Arial"/>
                <a:ea typeface="Arial"/>
                <a:cs typeface="Arial"/>
                <a:sym typeface="Arial"/>
              </a:rPr>
              <a:t>UNIDAD 4. INTEGRACIÓN DE SISTEMAS TELEMÁTICOS</a:t>
            </a:r>
            <a:endParaRPr b="0" i="0" sz="1400" u="none" cap="none" strike="noStrike">
              <a:solidFill>
                <a:srgbClr val="000000"/>
              </a:solidFill>
              <a:latin typeface="Arial"/>
              <a:ea typeface="Arial"/>
              <a:cs typeface="Arial"/>
              <a:sym typeface="Arial"/>
            </a:endParaRPr>
          </a:p>
        </p:txBody>
      </p:sp>
      <p:sp>
        <p:nvSpPr>
          <p:cNvPr id="297" name="Google Shape;297;p2"/>
          <p:cNvSpPr txBox="1"/>
          <p:nvPr/>
        </p:nvSpPr>
        <p:spPr>
          <a:xfrm>
            <a:off x="6382548" y="4896484"/>
            <a:ext cx="2753360" cy="2308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Arial"/>
                <a:ea typeface="Arial"/>
                <a:cs typeface="Arial"/>
                <a:sym typeface="Arial"/>
              </a:rPr>
              <a:t>Msig. Adriana Collaguazo Jaramillo</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915440" y="4167077"/>
            <a:ext cx="3651075"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99" name="Google Shape;299;p2"/>
          <p:cNvSpPr txBox="1"/>
          <p:nvPr/>
        </p:nvSpPr>
        <p:spPr>
          <a:xfrm>
            <a:off x="911996" y="4166166"/>
            <a:ext cx="3549743" cy="382809"/>
          </a:xfrm>
          <a:prstGeom prst="rect">
            <a:avLst/>
          </a:prstGeom>
          <a:noFill/>
          <a:ln>
            <a:noFill/>
          </a:ln>
        </p:spPr>
        <p:txBody>
          <a:bodyPr anchorCtr="0" anchor="b" bIns="91425" lIns="91425" spcFirstLastPara="1" rIns="91425" wrap="square" tIns="91425">
            <a:noAutofit/>
          </a:bodyPr>
          <a:lstStyle/>
          <a:p>
            <a:pPr indent="0" lvl="0" marL="0" marR="0" rtl="0" algn="just">
              <a:lnSpc>
                <a:spcPct val="150000"/>
              </a:lnSpc>
              <a:spcBef>
                <a:spcPts val="0"/>
              </a:spcBef>
              <a:spcAft>
                <a:spcPts val="0"/>
              </a:spcAft>
              <a:buClr>
                <a:schemeClr val="accent1"/>
              </a:buClr>
              <a:buSzPts val="1100"/>
              <a:buFont typeface="Roboto Black"/>
              <a:buNone/>
            </a:pPr>
            <a:r>
              <a:rPr b="0" i="0" lang="en-US" sz="1000" u="none" cap="none" strike="noStrike">
                <a:solidFill>
                  <a:schemeClr val="dk1"/>
                </a:solidFill>
                <a:latin typeface="Roboto Black"/>
                <a:ea typeface="Roboto Black"/>
                <a:cs typeface="Roboto Black"/>
                <a:sym typeface="Roboto Black"/>
              </a:rPr>
              <a:t>ASEGURAMIENTO DE SISTEMAS TELEMÁTICOS</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399141" y="4145627"/>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301" name="Google Shape;301;p2"/>
          <p:cNvGrpSpPr/>
          <p:nvPr/>
        </p:nvGrpSpPr>
        <p:grpSpPr>
          <a:xfrm>
            <a:off x="477947" y="4275714"/>
            <a:ext cx="265768" cy="163730"/>
            <a:chOff x="1319675" y="2389025"/>
            <a:chExt cx="2224000" cy="1370125"/>
          </a:xfrm>
        </p:grpSpPr>
        <p:sp>
          <p:nvSpPr>
            <p:cNvPr id="302" name="Google Shape;302;p2"/>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3" name="Google Shape;303;p2"/>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0"/>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46" name="Google Shape;446;p20"/>
          <p:cNvSpPr txBox="1"/>
          <p:nvPr/>
        </p:nvSpPr>
        <p:spPr>
          <a:xfrm>
            <a:off x="548592" y="2634513"/>
            <a:ext cx="7375437"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Es la capa más importante para proteger la aplicación. Aunque el resto de capas sean inseguras si controlamos debidamente esta capa podemos generar una aplicación segura.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Los principales problemas de seguridad para una aplicación que no utiliza redes, pueden ser: cifrado de datos para autentificación o autorizaciones. Mientras que para una en red (OSI aplicable) se suman los problemas de comunicación encriptada.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Light"/>
              <a:ea typeface="Barlow Light"/>
              <a:cs typeface="Barlow Light"/>
              <a:sym typeface="Barlow Light"/>
            </a:endParaRPr>
          </a:p>
        </p:txBody>
      </p:sp>
      <p:pic>
        <p:nvPicPr>
          <p:cNvPr id="447" name="Google Shape;447;p20"/>
          <p:cNvPicPr preferRelativeResize="0"/>
          <p:nvPr/>
        </p:nvPicPr>
        <p:blipFill rotWithShape="1">
          <a:blip r:embed="rId3">
            <a:alphaModFix/>
          </a:blip>
          <a:srcRect b="0" l="0" r="0" t="0"/>
          <a:stretch/>
        </p:blipFill>
        <p:spPr>
          <a:xfrm>
            <a:off x="940661" y="1016995"/>
            <a:ext cx="6591300" cy="1600200"/>
          </a:xfrm>
          <a:prstGeom prst="rect">
            <a:avLst/>
          </a:prstGeom>
          <a:noFill/>
          <a:ln>
            <a:noFill/>
          </a:ln>
        </p:spPr>
      </p:pic>
      <p:sp>
        <p:nvSpPr>
          <p:cNvPr id="448" name="Google Shape;448;p20"/>
          <p:cNvSpPr txBox="1"/>
          <p:nvPr/>
        </p:nvSpPr>
        <p:spPr>
          <a:xfrm>
            <a:off x="457200" y="89225"/>
            <a:ext cx="5138700" cy="62728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Capa de Aplicación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1"/>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54" name="Google Shape;454;p21"/>
          <p:cNvSpPr txBox="1"/>
          <p:nvPr/>
        </p:nvSpPr>
        <p:spPr>
          <a:xfrm>
            <a:off x="480958" y="722734"/>
            <a:ext cx="7402312"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SSL (Secured Socket Layer)  es la tecnología estándar más popular y con mayor soporte de plataformas. Su propósito es mantener la seguridad de conexiones a internet. Así como también, proteger la información que se transfiere entre dos sistemas, imposibilitando que individuos no autorizados accedan a la data y la lean o alteren.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Se puede entender como los 2 sistemas a un modelo de servidor y un cliente, o a uno de servidor a servidor.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Este protocolo hace uso de algoritmos de cifrado para codificar los datos previo y posterior a su transferencia.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Light"/>
              <a:ea typeface="Barlow Light"/>
              <a:cs typeface="Barlow Light"/>
              <a:sym typeface="Barlow Light"/>
            </a:endParaRPr>
          </a:p>
        </p:txBody>
      </p:sp>
      <p:pic>
        <p:nvPicPr>
          <p:cNvPr id="455" name="Google Shape;455;p21"/>
          <p:cNvPicPr preferRelativeResize="0"/>
          <p:nvPr/>
        </p:nvPicPr>
        <p:blipFill rotWithShape="1">
          <a:blip r:embed="rId3">
            <a:alphaModFix/>
          </a:blip>
          <a:srcRect b="4099" l="0" r="0" t="0"/>
          <a:stretch/>
        </p:blipFill>
        <p:spPr>
          <a:xfrm>
            <a:off x="557874" y="3076334"/>
            <a:ext cx="4733925" cy="1470671"/>
          </a:xfrm>
          <a:prstGeom prst="rect">
            <a:avLst/>
          </a:prstGeom>
          <a:noFill/>
          <a:ln>
            <a:noFill/>
          </a:ln>
        </p:spPr>
      </p:pic>
      <p:pic>
        <p:nvPicPr>
          <p:cNvPr id="456" name="Google Shape;456;p21"/>
          <p:cNvPicPr preferRelativeResize="0"/>
          <p:nvPr/>
        </p:nvPicPr>
        <p:blipFill rotWithShape="1">
          <a:blip r:embed="rId4">
            <a:alphaModFix/>
          </a:blip>
          <a:srcRect b="0" l="0" r="0" t="553"/>
          <a:stretch/>
        </p:blipFill>
        <p:spPr>
          <a:xfrm>
            <a:off x="5372860" y="3076334"/>
            <a:ext cx="2638425" cy="1468205"/>
          </a:xfrm>
          <a:prstGeom prst="rect">
            <a:avLst/>
          </a:prstGeom>
          <a:noFill/>
          <a:ln>
            <a:noFill/>
          </a:ln>
        </p:spPr>
      </p:pic>
      <p:sp>
        <p:nvSpPr>
          <p:cNvPr id="457" name="Google Shape;457;p21"/>
          <p:cNvSpPr txBox="1"/>
          <p:nvPr/>
        </p:nvSpPr>
        <p:spPr>
          <a:xfrm>
            <a:off x="557873" y="229401"/>
            <a:ext cx="7244335" cy="49333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Capas de Presentación y Sesión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3"/>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463" name="Google Shape;463;p23"/>
          <p:cNvPicPr preferRelativeResize="0"/>
          <p:nvPr/>
        </p:nvPicPr>
        <p:blipFill rotWithShape="1">
          <a:blip r:embed="rId3">
            <a:alphaModFix/>
          </a:blip>
          <a:srcRect b="0" l="0" r="0" t="0"/>
          <a:stretch/>
        </p:blipFill>
        <p:spPr>
          <a:xfrm>
            <a:off x="623168" y="1369620"/>
            <a:ext cx="4174140" cy="1325250"/>
          </a:xfrm>
          <a:prstGeom prst="rect">
            <a:avLst/>
          </a:prstGeom>
          <a:noFill/>
          <a:ln>
            <a:noFill/>
          </a:ln>
        </p:spPr>
      </p:pic>
      <p:pic>
        <p:nvPicPr>
          <p:cNvPr id="464" name="Google Shape;464;p23"/>
          <p:cNvPicPr preferRelativeResize="0"/>
          <p:nvPr/>
        </p:nvPicPr>
        <p:blipFill rotWithShape="1">
          <a:blip r:embed="rId4">
            <a:alphaModFix/>
          </a:blip>
          <a:srcRect b="0" l="0" r="0" t="0"/>
          <a:stretch/>
        </p:blipFill>
        <p:spPr>
          <a:xfrm>
            <a:off x="623168" y="2877651"/>
            <a:ext cx="4176000" cy="1261418"/>
          </a:xfrm>
          <a:prstGeom prst="rect">
            <a:avLst/>
          </a:prstGeom>
          <a:noFill/>
          <a:ln>
            <a:noFill/>
          </a:ln>
        </p:spPr>
      </p:pic>
      <p:sp>
        <p:nvSpPr>
          <p:cNvPr id="465" name="Google Shape;465;p23"/>
          <p:cNvSpPr txBox="1"/>
          <p:nvPr/>
        </p:nvSpPr>
        <p:spPr>
          <a:xfrm>
            <a:off x="4946549" y="1170567"/>
            <a:ext cx="2960703" cy="32931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IPSec, acoge respectivamente a los protocolos TCP e IP.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Asegura que los nodos que se comunican no sean maliciosos. Además, proporciona cifrado de bajo nivel y permite hacer un “IP Tunneling”.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 Se considera importante dentro de la infraestructura porque soporta la aplicación móvil.</a:t>
            </a:r>
            <a:endParaRPr b="0" i="0" sz="1400" u="none" cap="none" strike="noStrike">
              <a:solidFill>
                <a:srgbClr val="000000"/>
              </a:solidFill>
              <a:latin typeface="Arial"/>
              <a:ea typeface="Arial"/>
              <a:cs typeface="Arial"/>
              <a:sym typeface="Arial"/>
            </a:endParaRPr>
          </a:p>
        </p:txBody>
      </p:sp>
      <p:sp>
        <p:nvSpPr>
          <p:cNvPr id="466" name="Google Shape;466;p23"/>
          <p:cNvSpPr txBox="1"/>
          <p:nvPr/>
        </p:nvSpPr>
        <p:spPr>
          <a:xfrm>
            <a:off x="623168" y="147031"/>
            <a:ext cx="4798260" cy="61061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Capas de Transporte y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5"/>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472" name="Google Shape;472;p25"/>
          <p:cNvPicPr preferRelativeResize="0"/>
          <p:nvPr/>
        </p:nvPicPr>
        <p:blipFill rotWithShape="1">
          <a:blip r:embed="rId3">
            <a:alphaModFix/>
          </a:blip>
          <a:srcRect b="0" l="0" r="0" t="0"/>
          <a:stretch/>
        </p:blipFill>
        <p:spPr>
          <a:xfrm>
            <a:off x="1221006" y="1297075"/>
            <a:ext cx="6181725" cy="1638300"/>
          </a:xfrm>
          <a:prstGeom prst="rect">
            <a:avLst/>
          </a:prstGeom>
          <a:noFill/>
          <a:ln>
            <a:noFill/>
          </a:ln>
        </p:spPr>
      </p:pic>
      <p:sp>
        <p:nvSpPr>
          <p:cNvPr id="473" name="Google Shape;473;p25"/>
          <p:cNvSpPr txBox="1"/>
          <p:nvPr/>
        </p:nvSpPr>
        <p:spPr>
          <a:xfrm>
            <a:off x="364332" y="3060364"/>
            <a:ext cx="7555846"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Alberga las direcciones MAC (Medium Access Control). Violentar esta capa resulta difícil dado que en ella se implementa hardware y es mucho más costoso vulnerar estos sistemas. Sin embargo, no dejan de ser susceptibles a problemas de seguridad. Por lo que, previamente son sometidos a rigurosas pruebas por parte de los proveedores, con la finalidad de garantizar su seguridad. </a:t>
            </a:r>
            <a:endParaRPr b="0" i="0" sz="1400" u="none" cap="none" strike="noStrike">
              <a:solidFill>
                <a:srgbClr val="000000"/>
              </a:solidFill>
              <a:latin typeface="Arial"/>
              <a:ea typeface="Arial"/>
              <a:cs typeface="Arial"/>
              <a:sym typeface="Arial"/>
            </a:endParaRPr>
          </a:p>
        </p:txBody>
      </p:sp>
      <p:sp>
        <p:nvSpPr>
          <p:cNvPr id="474" name="Google Shape;474;p25"/>
          <p:cNvSpPr txBox="1"/>
          <p:nvPr/>
        </p:nvSpPr>
        <p:spPr>
          <a:xfrm>
            <a:off x="308708" y="150380"/>
            <a:ext cx="5138700" cy="59889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Capa de Enlace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6"/>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80" name="Google Shape;480;p26"/>
          <p:cNvSpPr txBox="1"/>
          <p:nvPr/>
        </p:nvSpPr>
        <p:spPr>
          <a:xfrm>
            <a:off x="317860" y="3071111"/>
            <a:ext cx="7618846"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A diferencia de los sistemas móviles no se encuentran conectados a una red por conexión inalámbrica, sino que son sistemas cableados (fibra óptica, cable coaxial, de par, trenzados), funcionando como canales de comunicación que permiten la transferencia de datos dentro de un medio físico.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Barlow Light"/>
                <a:ea typeface="Barlow Light"/>
                <a:cs typeface="Barlow Light"/>
                <a:sym typeface="Barlow Light"/>
              </a:rPr>
              <a:t>La detección de atenuaciones de señal o cambios de fase y otros fenómenos es más sencilla en comparación a una red inalámbrica. </a:t>
            </a:r>
            <a:endParaRPr b="0" i="0" sz="1400" u="none" cap="none" strike="noStrike">
              <a:solidFill>
                <a:srgbClr val="000000"/>
              </a:solidFill>
              <a:latin typeface="Arial"/>
              <a:ea typeface="Arial"/>
              <a:cs typeface="Arial"/>
              <a:sym typeface="Arial"/>
            </a:endParaRPr>
          </a:p>
        </p:txBody>
      </p:sp>
      <p:pic>
        <p:nvPicPr>
          <p:cNvPr id="481" name="Google Shape;481;p26"/>
          <p:cNvPicPr preferRelativeResize="0"/>
          <p:nvPr/>
        </p:nvPicPr>
        <p:blipFill rotWithShape="1">
          <a:blip r:embed="rId3">
            <a:alphaModFix/>
          </a:blip>
          <a:srcRect b="0" l="0" r="0" t="0"/>
          <a:stretch/>
        </p:blipFill>
        <p:spPr>
          <a:xfrm>
            <a:off x="1838012" y="897103"/>
            <a:ext cx="5143080" cy="2038272"/>
          </a:xfrm>
          <a:prstGeom prst="rect">
            <a:avLst/>
          </a:prstGeom>
          <a:noFill/>
          <a:ln>
            <a:noFill/>
          </a:ln>
        </p:spPr>
      </p:pic>
      <p:sp>
        <p:nvSpPr>
          <p:cNvPr id="482" name="Google Shape;482;p26"/>
          <p:cNvSpPr txBox="1"/>
          <p:nvPr>
            <p:ph type="title"/>
          </p:nvPr>
        </p:nvSpPr>
        <p:spPr>
          <a:xfrm>
            <a:off x="317860" y="39703"/>
            <a:ext cx="5138700" cy="58581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200">
                <a:solidFill>
                  <a:srgbClr val="362C7C"/>
                </a:solidFill>
              </a:rPr>
              <a:t>Capa Física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7"/>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88" name="Google Shape;488;p27"/>
          <p:cNvSpPr/>
          <p:nvPr/>
        </p:nvSpPr>
        <p:spPr>
          <a:xfrm>
            <a:off x="328613" y="1039069"/>
            <a:ext cx="7596187" cy="132343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Barlow Light"/>
                <a:ea typeface="Barlow Light"/>
                <a:cs typeface="Barlow Light"/>
                <a:sym typeface="Barlow Light"/>
              </a:rPr>
              <a:t>Autentificación segura y autorización de nodos.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Barlow Light"/>
                <a:ea typeface="Barlow Light"/>
                <a:cs typeface="Barlow Light"/>
                <a:sym typeface="Barlow Light"/>
              </a:rPr>
              <a:t>Comunicaciones seguras entre los nodos autentificados y autorizados de la red a través de una conexión inalámbrica (SSL).</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Barlow Light"/>
                <a:ea typeface="Barlow Light"/>
                <a:cs typeface="Barlow Light"/>
                <a:sym typeface="Barlow Light"/>
              </a:rPr>
              <a:t>Implementación segura de una aplicación.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Barlow Light"/>
                <a:ea typeface="Barlow Light"/>
                <a:cs typeface="Barlow Light"/>
                <a:sym typeface="Barlow Light"/>
              </a:rPr>
              <a:t>Almacenamiento seguro y recuperación de información.</a:t>
            </a:r>
            <a:endParaRPr b="0" i="0" sz="1400" u="none" cap="none" strike="noStrike">
              <a:solidFill>
                <a:srgbClr val="000000"/>
              </a:solidFill>
              <a:latin typeface="Arial"/>
              <a:ea typeface="Arial"/>
              <a:cs typeface="Arial"/>
              <a:sym typeface="Arial"/>
            </a:endParaRPr>
          </a:p>
        </p:txBody>
      </p:sp>
      <p:pic>
        <p:nvPicPr>
          <p:cNvPr id="489" name="Google Shape;489;p27"/>
          <p:cNvPicPr preferRelativeResize="0"/>
          <p:nvPr/>
        </p:nvPicPr>
        <p:blipFill rotWithShape="1">
          <a:blip r:embed="rId3">
            <a:alphaModFix/>
          </a:blip>
          <a:srcRect b="0" l="0" r="0" t="0"/>
          <a:stretch/>
        </p:blipFill>
        <p:spPr>
          <a:xfrm>
            <a:off x="2468555" y="2678243"/>
            <a:ext cx="3394816" cy="1846029"/>
          </a:xfrm>
          <a:prstGeom prst="rect">
            <a:avLst/>
          </a:prstGeom>
          <a:noFill/>
          <a:ln>
            <a:noFill/>
          </a:ln>
          <a:effectLst>
            <a:outerShdw blurRad="190500" rotWithShape="0" algn="tl">
              <a:srgbClr val="000000">
                <a:alpha val="69411"/>
              </a:srgbClr>
            </a:outerShdw>
          </a:effectLst>
        </p:spPr>
      </p:pic>
      <p:sp>
        <p:nvSpPr>
          <p:cNvPr id="490" name="Google Shape;490;p27"/>
          <p:cNvSpPr txBox="1"/>
          <p:nvPr>
            <p:ph type="title"/>
          </p:nvPr>
        </p:nvSpPr>
        <p:spPr>
          <a:xfrm>
            <a:off x="229114" y="99575"/>
            <a:ext cx="7774063"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000"/>
              <a:buNone/>
            </a:pPr>
            <a:r>
              <a:rPr b="1" lang="en-US" sz="2000">
                <a:solidFill>
                  <a:srgbClr val="362C7C"/>
                </a:solidFill>
              </a:rPr>
              <a:t>Preocupaciones experimentadas por aplicaciones estacionarias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8"/>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96" name="Google Shape;496;p28"/>
          <p:cNvSpPr txBox="1"/>
          <p:nvPr/>
        </p:nvSpPr>
        <p:spPr>
          <a:xfrm>
            <a:off x="328245" y="913430"/>
            <a:ext cx="5044944"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Arial"/>
              <a:buAutoNum type="arabicPeriod" startAt="5"/>
            </a:pPr>
            <a:r>
              <a:rPr b="0" i="0" lang="en-US" sz="1600" u="none" cap="none" strike="noStrike">
                <a:solidFill>
                  <a:srgbClr val="000000"/>
                </a:solidFill>
                <a:latin typeface="Barlow Light"/>
                <a:ea typeface="Barlow Light"/>
                <a:cs typeface="Barlow Light"/>
                <a:sym typeface="Barlow Light"/>
              </a:rPr>
              <a:t>Asegurar la información recopilada o proporcionada por la infraestructura de la aplicación móvil.</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startAt="5"/>
            </a:pPr>
            <a:r>
              <a:rPr b="0" i="0" lang="en-US" sz="1600" u="none" cap="none" strike="noStrike">
                <a:solidFill>
                  <a:srgbClr val="000000"/>
                </a:solidFill>
                <a:latin typeface="Barlow Light"/>
                <a:ea typeface="Barlow Light"/>
                <a:cs typeface="Barlow Light"/>
                <a:sym typeface="Barlow Light"/>
              </a:rPr>
              <a:t>Garantizar conversiones de contenido para soportar aplicaciones multimodales.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startAt="5"/>
            </a:pPr>
            <a:r>
              <a:rPr b="0" i="0" lang="en-US" sz="1600" u="none" cap="none" strike="noStrike">
                <a:solidFill>
                  <a:srgbClr val="000000"/>
                </a:solidFill>
                <a:latin typeface="Barlow Light"/>
                <a:ea typeface="Barlow Light"/>
                <a:cs typeface="Barlow Light"/>
                <a:sym typeface="Barlow Light"/>
              </a:rPr>
              <a:t>Asegurar la sincronización e intercambio de información entre diferentes canales en un entorno de comunicación multicanal.</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startAt="5"/>
            </a:pPr>
            <a:r>
              <a:rPr b="0" i="0" lang="en-US" sz="1600" u="none" cap="none" strike="noStrike">
                <a:solidFill>
                  <a:srgbClr val="000000"/>
                </a:solidFill>
                <a:latin typeface="Barlow Light"/>
                <a:ea typeface="Barlow Light"/>
                <a:cs typeface="Barlow Light"/>
                <a:sym typeface="Barlow Light"/>
              </a:rPr>
              <a:t>Defenderse del uso fraudulento del servicio inalámbrico.</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startAt="5"/>
            </a:pPr>
            <a:r>
              <a:rPr b="0" i="0" lang="en-US" sz="1600" u="none" cap="none" strike="noStrike">
                <a:solidFill>
                  <a:srgbClr val="000000"/>
                </a:solidFill>
                <a:latin typeface="Barlow Light"/>
                <a:ea typeface="Barlow Light"/>
                <a:cs typeface="Barlow Light"/>
                <a:sym typeface="Barlow Light"/>
              </a:rPr>
              <a:t>Resguardar el sistema de ataques de denegación de servicio que pueden interrumpir el servicio los usuarios de la red.</a:t>
            </a:r>
            <a:endParaRPr b="0" i="0" sz="1400" u="none" cap="none" strike="noStrike">
              <a:solidFill>
                <a:srgbClr val="000000"/>
              </a:solidFill>
              <a:latin typeface="Arial"/>
              <a:ea typeface="Arial"/>
              <a:cs typeface="Arial"/>
              <a:sym typeface="Arial"/>
            </a:endParaRPr>
          </a:p>
        </p:txBody>
      </p:sp>
      <p:pic>
        <p:nvPicPr>
          <p:cNvPr descr="Imagen relacionada" id="497" name="Google Shape;497;p28"/>
          <p:cNvPicPr preferRelativeResize="0"/>
          <p:nvPr/>
        </p:nvPicPr>
        <p:blipFill rotWithShape="1">
          <a:blip r:embed="rId3">
            <a:alphaModFix/>
          </a:blip>
          <a:srcRect b="0" l="0" r="0" t="0"/>
          <a:stretch/>
        </p:blipFill>
        <p:spPr>
          <a:xfrm>
            <a:off x="5542059" y="1698064"/>
            <a:ext cx="2365324" cy="1747371"/>
          </a:xfrm>
          <a:prstGeom prst="ellipse">
            <a:avLst/>
          </a:prstGeom>
          <a:noFill/>
          <a:ln>
            <a:noFill/>
          </a:ln>
        </p:spPr>
      </p:pic>
      <p:sp>
        <p:nvSpPr>
          <p:cNvPr id="498" name="Google Shape;498;p28"/>
          <p:cNvSpPr txBox="1"/>
          <p:nvPr>
            <p:ph type="title"/>
          </p:nvPr>
        </p:nvSpPr>
        <p:spPr>
          <a:xfrm>
            <a:off x="328245" y="99575"/>
            <a:ext cx="7579138"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000"/>
              <a:buNone/>
            </a:pPr>
            <a:r>
              <a:rPr b="1" lang="en-US" sz="2000">
                <a:solidFill>
                  <a:srgbClr val="362C7C"/>
                </a:solidFill>
              </a:rPr>
              <a:t>Preocupaciones experimentadas por aplicaciones estacionarias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9"/>
          <p:cNvSpPr txBox="1"/>
          <p:nvPr>
            <p:ph type="title"/>
          </p:nvPr>
        </p:nvSpPr>
        <p:spPr>
          <a:xfrm>
            <a:off x="343989" y="215878"/>
            <a:ext cx="5138700" cy="51564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200">
                <a:solidFill>
                  <a:srgbClr val="362C7C"/>
                </a:solidFill>
              </a:rPr>
              <a:t>Niveles de amenaza</a:t>
            </a:r>
            <a:endParaRPr/>
          </a:p>
        </p:txBody>
      </p:sp>
      <p:sp>
        <p:nvSpPr>
          <p:cNvPr id="504" name="Google Shape;504;p29"/>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05" name="Google Shape;505;p29"/>
          <p:cNvSpPr txBox="1"/>
          <p:nvPr/>
        </p:nvSpPr>
        <p:spPr>
          <a:xfrm>
            <a:off x="343989" y="1306671"/>
            <a:ext cx="7589520" cy="206210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Barlow Light"/>
                <a:ea typeface="Barlow Light"/>
                <a:cs typeface="Barlow Light"/>
                <a:sym typeface="Barlow Light"/>
              </a:rPr>
              <a:t>Las aplicaciones móviles son un superconjunto de su contraparte estacionaria. </a:t>
            </a:r>
            <a:endParaRPr b="0" i="0" sz="1400" u="none" cap="none" strike="noStrike">
              <a:solidFill>
                <a:srgbClr val="000000"/>
              </a:solidFill>
              <a:latin typeface="Arial"/>
              <a:ea typeface="Arial"/>
              <a:cs typeface="Arial"/>
              <a:sym typeface="Arial"/>
            </a:endParaRPr>
          </a:p>
          <a:p>
            <a:pPr indent="-184150" lvl="0" marL="387350" marR="0" rtl="0" algn="just">
              <a:lnSpc>
                <a:spcPct val="100000"/>
              </a:lnSpc>
              <a:spcBef>
                <a:spcPts val="0"/>
              </a:spcBef>
              <a:spcAft>
                <a:spcPts val="0"/>
              </a:spcAft>
              <a:buClr>
                <a:srgbClr val="000000"/>
              </a:buClr>
              <a:buSzPts val="1600"/>
              <a:buFont typeface="Courier New"/>
              <a:buNone/>
            </a:pPr>
            <a:r>
              <a:t/>
            </a:r>
            <a:endParaRPr b="0" i="0" sz="16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Barlow Light"/>
                <a:ea typeface="Barlow Light"/>
                <a:cs typeface="Barlow Light"/>
                <a:sym typeface="Barlow Light"/>
              </a:rPr>
              <a:t>Problemas de seguridad introducidos por las diversas dimensiones de movilidad y la naturaleza distribuida de las aplicaciones.</a:t>
            </a:r>
            <a:endParaRPr b="0" i="0" sz="1400" u="none" cap="none" strike="noStrike">
              <a:solidFill>
                <a:srgbClr val="000000"/>
              </a:solidFill>
              <a:latin typeface="Arial"/>
              <a:ea typeface="Arial"/>
              <a:cs typeface="Arial"/>
              <a:sym typeface="Arial"/>
            </a:endParaRPr>
          </a:p>
          <a:p>
            <a:pPr indent="-184150" lvl="0" marL="387350" marR="0" rtl="0" algn="just">
              <a:lnSpc>
                <a:spcPct val="100000"/>
              </a:lnSpc>
              <a:spcBef>
                <a:spcPts val="0"/>
              </a:spcBef>
              <a:spcAft>
                <a:spcPts val="0"/>
              </a:spcAft>
              <a:buClr>
                <a:srgbClr val="000000"/>
              </a:buClr>
              <a:buSzPts val="1600"/>
              <a:buFont typeface="Courier New"/>
              <a:buNone/>
            </a:pPr>
            <a:r>
              <a:t/>
            </a:r>
            <a:endParaRPr b="0" i="0" sz="1600" u="none" cap="none" strike="noStrike">
              <a:solidFill>
                <a:srgbClr val="000000"/>
              </a:solidFill>
              <a:latin typeface="Barlow Light"/>
              <a:ea typeface="Barlow Light"/>
              <a:cs typeface="Barlow Light"/>
              <a:sym typeface="Barlow Light"/>
            </a:endParaRPr>
          </a:p>
          <a:p>
            <a:pPr indent="-342900" lvl="0" marL="342900" marR="0" rtl="0" algn="just">
              <a:lnSpc>
                <a:spcPct val="10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Barlow Light"/>
                <a:ea typeface="Barlow Light"/>
                <a:cs typeface="Barlow Light"/>
                <a:sym typeface="Barlow Light"/>
              </a:rPr>
              <a:t>Considerar el estado de seguridad en cada nivel de la aplicación, teniendo en cuenta que serán diferentes. Sin embargo, no debería subestimarse ningún nivel. El punto más crítico del proceso es la recopilación de requisitos.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
          <p:cNvSpPr txBox="1"/>
          <p:nvPr>
            <p:ph type="ctrTitle"/>
          </p:nvPr>
        </p:nvSpPr>
        <p:spPr>
          <a:xfrm>
            <a:off x="311700" y="486556"/>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b="1" lang="en-US" sz="2400">
                <a:latin typeface="Arial"/>
                <a:ea typeface="Arial"/>
                <a:cs typeface="Arial"/>
                <a:sym typeface="Arial"/>
              </a:rPr>
              <a:t>OBJETIVO DE APRENDIZAJE</a:t>
            </a:r>
            <a:endParaRPr b="1" sz="2400">
              <a:latin typeface="Arial"/>
              <a:ea typeface="Arial"/>
              <a:cs typeface="Arial"/>
              <a:sym typeface="Arial"/>
            </a:endParaRPr>
          </a:p>
        </p:txBody>
      </p:sp>
      <p:sp>
        <p:nvSpPr>
          <p:cNvPr id="309" name="Google Shape;309;p3"/>
          <p:cNvSpPr/>
          <p:nvPr/>
        </p:nvSpPr>
        <p:spPr>
          <a:xfrm>
            <a:off x="602838" y="2031612"/>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0" name="Google Shape;310;p3"/>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311" name="Google Shape;311;p3"/>
          <p:cNvSpPr/>
          <p:nvPr/>
        </p:nvSpPr>
        <p:spPr>
          <a:xfrm>
            <a:off x="1286634" y="1971585"/>
            <a:ext cx="7040070" cy="12002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Aplicar servicios de localización, mensajería usando servicios en red para el manejo de notificaciones al usuario.</a:t>
            </a:r>
            <a:endParaRPr b="0" i="0" sz="2400" u="none" cap="none" strike="noStrike">
              <a:solidFill>
                <a:schemeClr val="lt1"/>
              </a:solidFill>
              <a:latin typeface="Arial"/>
              <a:ea typeface="Arial"/>
              <a:cs typeface="Arial"/>
              <a:sym typeface="Arial"/>
            </a:endParaRPr>
          </a:p>
        </p:txBody>
      </p:sp>
      <p:sp>
        <p:nvSpPr>
          <p:cNvPr id="312" name="Google Shape;312;p3"/>
          <p:cNvSpPr txBox="1"/>
          <p:nvPr/>
        </p:nvSpPr>
        <p:spPr>
          <a:xfrm>
            <a:off x="6382548" y="4896484"/>
            <a:ext cx="2753360" cy="2308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chemeClr val="lt1"/>
                </a:solidFill>
                <a:latin typeface="Arial"/>
                <a:ea typeface="Arial"/>
                <a:cs typeface="Arial"/>
                <a:sym typeface="Arial"/>
              </a:rPr>
              <a:t>Msig. Adriana Collaguazo Jaramillo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18" name="Google Shape;318;p18"/>
          <p:cNvSpPr txBox="1"/>
          <p:nvPr/>
        </p:nvSpPr>
        <p:spPr>
          <a:xfrm>
            <a:off x="228079" y="138019"/>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Servicios telemáticos móviles</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311352" y="1032121"/>
            <a:ext cx="7637489" cy="341627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Telematics es en realidad la versión inglesa del término francés telematique, que fue acuñado por Simon Nora y Alain Minc en el libro L'informatisation de la Societe (La Documentation Francaise, 1978).</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La </a:t>
            </a:r>
            <a:r>
              <a:rPr b="0" i="1" lang="en-US" sz="1600" u="none" cap="none" strike="noStrike">
                <a:solidFill>
                  <a:srgbClr val="000000"/>
                </a:solidFill>
                <a:latin typeface="Arial"/>
                <a:ea typeface="Arial"/>
                <a:cs typeface="Arial"/>
                <a:sym typeface="Arial"/>
              </a:rPr>
              <a:t>telemática</a:t>
            </a:r>
            <a:r>
              <a:rPr b="0" i="0" lang="en-US" sz="1600" u="none" cap="none" strike="noStrike">
                <a:solidFill>
                  <a:srgbClr val="000000"/>
                </a:solidFill>
                <a:latin typeface="Arial"/>
                <a:ea typeface="Arial"/>
                <a:cs typeface="Arial"/>
                <a:sym typeface="Arial"/>
              </a:rPr>
              <a:t> a menudo se usa indistintamente con los servicios móviles basados en la ubicación.</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Recientemente la telemática se usa cada vez más para referirse a la telemática automotriz o los servicios de ubicación móvil para uso en vehículos.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25" name="Google Shape;325;p4"/>
          <p:cNvSpPr txBox="1"/>
          <p:nvPr/>
        </p:nvSpPr>
        <p:spPr>
          <a:xfrm>
            <a:off x="228079" y="138019"/>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Servicios de localización móvil</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296238" y="767626"/>
            <a:ext cx="7637489" cy="415494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Las tecnologías de análisis espacial desarrolladas en GIS (Geographic Information Systems) se han reutilizado para lograr la velocidad y la escalabilidad necesarias para los servicios de ubicación móvil.</a:t>
            </a:r>
            <a:endParaRPr/>
          </a:p>
          <a:p>
            <a:pPr indent="-196850" lvl="0" marL="285750" marR="0" rtl="0" algn="just">
              <a:lnSpc>
                <a:spcPct val="150000"/>
              </a:lnSpc>
              <a:spcBef>
                <a:spcPts val="0"/>
              </a:spcBef>
              <a:spcAft>
                <a:spcPts val="0"/>
              </a:spcAft>
              <a:buClr>
                <a:srgbClr val="000000"/>
              </a:buClr>
              <a:buSzPts val="1400"/>
              <a:buFont typeface="Courier New"/>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Las redes de datos inalámbricas de los operadores móviles se utilizan para la implementación de aplicaciones.</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Las tecnologías de posicionamiento aprovechan las tecnologías inalámbricas y satelitales para realizar mediciones complejas para identificar la ubicación de un usuario móvil, una información crítica en muchas aplicaciones móviles basadas en la ubicación.</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32" name="Google Shape;332;p5"/>
          <p:cNvSpPr txBox="1"/>
          <p:nvPr/>
        </p:nvSpPr>
        <p:spPr>
          <a:xfrm>
            <a:off x="228079" y="296419"/>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Servicios de localización móvil</a:t>
            </a:r>
            <a:endParaRPr b="0" i="0" sz="1400" u="none" cap="none" strike="noStrike">
              <a:solidFill>
                <a:srgbClr val="000000"/>
              </a:solidFill>
              <a:latin typeface="Arial"/>
              <a:ea typeface="Arial"/>
              <a:cs typeface="Arial"/>
              <a:sym typeface="Arial"/>
            </a:endParaRPr>
          </a:p>
        </p:txBody>
      </p:sp>
      <p:sp>
        <p:nvSpPr>
          <p:cNvPr id="333" name="Google Shape;333;p5"/>
          <p:cNvSpPr/>
          <p:nvPr/>
        </p:nvSpPr>
        <p:spPr>
          <a:xfrm>
            <a:off x="289039" y="1178026"/>
            <a:ext cx="3319134" cy="341627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Arial"/>
              <a:buChar char="•"/>
            </a:pPr>
            <a:r>
              <a:rPr b="0" i="0" lang="en-US" sz="1200" u="none" cap="none" strike="noStrike">
                <a:solidFill>
                  <a:srgbClr val="000000"/>
                </a:solidFill>
                <a:latin typeface="Arial"/>
                <a:ea typeface="Arial"/>
                <a:cs typeface="Arial"/>
                <a:sym typeface="Arial"/>
              </a:rPr>
              <a:t>La información y el análisis basados en la ubicación permiten herramientas valiosas para la toma de decisiones en una variedad de aplicaciones.</a:t>
            </a:r>
            <a:endParaRPr/>
          </a:p>
          <a:p>
            <a:pPr indent="0" lvl="0" marL="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1" i="0" lang="en-US" sz="1200" u="none" cap="none" strike="noStrike">
                <a:solidFill>
                  <a:srgbClr val="000000"/>
                </a:solidFill>
                <a:latin typeface="Arial"/>
                <a:ea typeface="Arial"/>
                <a:cs typeface="Arial"/>
                <a:sym typeface="Arial"/>
              </a:rPr>
              <a:t>Preguntas de evaluación:</a:t>
            </a:r>
            <a:endParaRPr/>
          </a:p>
          <a:p>
            <a:pPr indent="-285750" lvl="0" marL="285750" marR="0" rtl="0" algn="just">
              <a:lnSpc>
                <a:spcPct val="150000"/>
              </a:lnSpc>
              <a:spcBef>
                <a:spcPts val="0"/>
              </a:spcBef>
              <a:spcAft>
                <a:spcPts val="0"/>
              </a:spcAft>
              <a:buClr>
                <a:srgbClr val="000000"/>
              </a:buClr>
              <a:buSzPts val="1400"/>
              <a:buFont typeface="Arial"/>
              <a:buChar char="•"/>
            </a:pPr>
            <a:r>
              <a:rPr b="0" i="1" lang="en-US" sz="1200" u="none" cap="none" strike="noStrike">
                <a:solidFill>
                  <a:srgbClr val="000000"/>
                </a:solidFill>
                <a:latin typeface="Arial"/>
                <a:ea typeface="Arial"/>
                <a:cs typeface="Arial"/>
                <a:sym typeface="Arial"/>
              </a:rPr>
              <a:t>¿En qué se diferencian los servicios móviles basados en la ubicación?</a:t>
            </a:r>
            <a:endParaRPr/>
          </a:p>
          <a:p>
            <a:pPr indent="-285750" lvl="0" marL="285750" marR="0" rtl="0" algn="just">
              <a:lnSpc>
                <a:spcPct val="150000"/>
              </a:lnSpc>
              <a:spcBef>
                <a:spcPts val="0"/>
              </a:spcBef>
              <a:spcAft>
                <a:spcPts val="0"/>
              </a:spcAft>
              <a:buClr>
                <a:srgbClr val="000000"/>
              </a:buClr>
              <a:buSzPts val="1400"/>
              <a:buFont typeface="Arial"/>
              <a:buChar char="•"/>
            </a:pPr>
            <a:r>
              <a:rPr b="0" i="1" lang="en-US" sz="1200" u="none" cap="none" strike="noStrike">
                <a:solidFill>
                  <a:srgbClr val="000000"/>
                </a:solidFill>
                <a:latin typeface="Arial"/>
                <a:ea typeface="Arial"/>
                <a:cs typeface="Arial"/>
                <a:sym typeface="Arial"/>
              </a:rPr>
              <a:t>¿Cuáles son las restricciones que tienen los servicios de localización móvil?</a:t>
            </a:r>
            <a:endParaRPr/>
          </a:p>
          <a:p>
            <a:pPr indent="-285750" lvl="0" marL="285750" marR="0" rtl="0" algn="just">
              <a:lnSpc>
                <a:spcPct val="150000"/>
              </a:lnSpc>
              <a:spcBef>
                <a:spcPts val="0"/>
              </a:spcBef>
              <a:spcAft>
                <a:spcPts val="0"/>
              </a:spcAft>
              <a:buClr>
                <a:srgbClr val="000000"/>
              </a:buClr>
              <a:buSzPts val="1400"/>
              <a:buFont typeface="Arial"/>
              <a:buChar char="•"/>
            </a:pPr>
            <a:r>
              <a:rPr b="0" i="1" lang="en-US" sz="1200" u="none" cap="none" strike="noStrike">
                <a:solidFill>
                  <a:srgbClr val="000000"/>
                </a:solidFill>
                <a:latin typeface="Arial"/>
                <a:ea typeface="Arial"/>
                <a:cs typeface="Arial"/>
                <a:sym typeface="Arial"/>
              </a:rPr>
              <a:t>Entonces, ¿Qué son exactamente los servicios de localización móvil?</a:t>
            </a:r>
            <a:endParaRPr/>
          </a:p>
        </p:txBody>
      </p:sp>
      <p:sp>
        <p:nvSpPr>
          <p:cNvPr id="334" name="Google Shape;334;p5"/>
          <p:cNvSpPr/>
          <p:nvPr/>
        </p:nvSpPr>
        <p:spPr>
          <a:xfrm>
            <a:off x="4018670" y="3507959"/>
            <a:ext cx="3958743" cy="1107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Referencias: </a:t>
            </a:r>
            <a:endParaRPr/>
          </a:p>
          <a:p>
            <a:pPr indent="0" lvl="0" marL="0" marR="0" rtl="0" algn="l">
              <a:lnSpc>
                <a:spcPct val="100000"/>
              </a:lnSpc>
              <a:spcBef>
                <a:spcPts val="0"/>
              </a:spcBef>
              <a:spcAft>
                <a:spcPts val="0"/>
              </a:spcAft>
              <a:buNone/>
            </a:pPr>
            <a:r>
              <a:rPr b="0" i="0" lang="en-US" sz="1100" u="sng" cap="none" strike="noStrike">
                <a:solidFill>
                  <a:srgbClr val="000000"/>
                </a:solidFill>
                <a:latin typeface="Barlow Light"/>
                <a:ea typeface="Barlow Light"/>
                <a:cs typeface="Barlow Light"/>
                <a:sym typeface="Barlow Light"/>
                <a:hlinkClick r:id="rId3">
                  <a:extLst>
                    <a:ext uri="{A12FA001-AC4F-418D-AE19-62706E023703}">
                      <ahyp:hlinkClr val="tx"/>
                    </a:ext>
                  </a:extLst>
                </a:hlinkClick>
              </a:rPr>
              <a:t>https://www.mapquest.com/</a:t>
            </a:r>
            <a:endParaRPr b="0" i="0" sz="1100" u="none" cap="none" strike="noStrike">
              <a:solidFill>
                <a:srgbClr val="000000"/>
              </a:solidFill>
              <a:latin typeface="Barlow Light"/>
              <a:ea typeface="Barlow Light"/>
              <a:cs typeface="Barlow Light"/>
              <a:sym typeface="Barlow Light"/>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Barlow Light"/>
              <a:ea typeface="Barlow Light"/>
              <a:cs typeface="Barlow Light"/>
              <a:sym typeface="Barlow Light"/>
            </a:endParaRPr>
          </a:p>
          <a:p>
            <a:pPr indent="0" lvl="0" marL="0" marR="0" rtl="0" algn="just">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Artículo: M2M technology for bus fleet management. Case study: A college transportation system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rgbClr val="000000"/>
                </a:solidFill>
                <a:latin typeface="Barlow Light"/>
                <a:ea typeface="Barlow Light"/>
                <a:cs typeface="Barlow Light"/>
                <a:sym typeface="Barlow Light"/>
                <a:hlinkClick r:id="rId4">
                  <a:extLst>
                    <a:ext uri="{A12FA001-AC4F-418D-AE19-62706E023703}">
                      <ahyp:hlinkClr val="tx"/>
                    </a:ext>
                  </a:extLst>
                </a:hlinkClick>
              </a:rPr>
              <a:t>https://ieeexplore.ieee.org/document/9140131</a:t>
            </a:r>
            <a:endParaRPr b="0" i="0" sz="1100" u="none" cap="none" strike="noStrike">
              <a:solidFill>
                <a:srgbClr val="000000"/>
              </a:solidFill>
              <a:latin typeface="Barlow Light"/>
              <a:ea typeface="Barlow Light"/>
              <a:cs typeface="Barlow Light"/>
              <a:sym typeface="Barlow Light"/>
            </a:endParaRPr>
          </a:p>
        </p:txBody>
      </p:sp>
      <p:pic>
        <p:nvPicPr>
          <p:cNvPr descr="Map&#10;&#10;Description automatically generated with medium confidence" id="335" name="Google Shape;335;p5"/>
          <p:cNvPicPr preferRelativeResize="0"/>
          <p:nvPr/>
        </p:nvPicPr>
        <p:blipFill rotWithShape="1">
          <a:blip r:embed="rId5">
            <a:alphaModFix/>
          </a:blip>
          <a:srcRect b="0" l="0" r="0" t="0"/>
          <a:stretch/>
        </p:blipFill>
        <p:spPr>
          <a:xfrm>
            <a:off x="3985787" y="1228030"/>
            <a:ext cx="3879781" cy="22799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41" name="Google Shape;341;p32"/>
          <p:cNvSpPr txBox="1"/>
          <p:nvPr/>
        </p:nvSpPr>
        <p:spPr>
          <a:xfrm>
            <a:off x="220522" y="136026"/>
            <a:ext cx="7637489" cy="82515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Servicios de localización móvil</a:t>
            </a:r>
            <a:endParaRPr b="1" i="0" sz="2200" u="none" cap="none" strike="noStrike">
              <a:solidFill>
                <a:srgbClr val="362C7C"/>
              </a:solidFill>
              <a:latin typeface="Miriam Libre"/>
              <a:ea typeface="Miriam Libre"/>
              <a:cs typeface="Miriam Libre"/>
              <a:sym typeface="Miriam Libre"/>
            </a:endParaRPr>
          </a:p>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Tracker - GSM</a:t>
            </a:r>
            <a:endParaRPr b="0" i="0" sz="1400" u="none" cap="none" strike="noStrike">
              <a:solidFill>
                <a:srgbClr val="000000"/>
              </a:solidFill>
              <a:latin typeface="Arial"/>
              <a:ea typeface="Arial"/>
              <a:cs typeface="Arial"/>
              <a:sym typeface="Arial"/>
            </a:endParaRPr>
          </a:p>
        </p:txBody>
      </p:sp>
      <p:pic>
        <p:nvPicPr>
          <p:cNvPr descr="Claro Tracker" id="342" name="Google Shape;342;p32"/>
          <p:cNvPicPr preferRelativeResize="0"/>
          <p:nvPr/>
        </p:nvPicPr>
        <p:blipFill rotWithShape="1">
          <a:blip r:embed="rId3">
            <a:alphaModFix/>
          </a:blip>
          <a:srcRect b="0" l="0" r="0" t="0"/>
          <a:stretch/>
        </p:blipFill>
        <p:spPr>
          <a:xfrm>
            <a:off x="1118440" y="1136761"/>
            <a:ext cx="6158974" cy="34798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48" name="Google Shape;348;p6"/>
          <p:cNvSpPr txBox="1"/>
          <p:nvPr/>
        </p:nvSpPr>
        <p:spPr>
          <a:xfrm>
            <a:off x="228079" y="138019"/>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Sistema de mensajería</a:t>
            </a:r>
            <a:endParaRPr b="0" i="0" sz="1400" u="none" cap="none" strike="noStrike">
              <a:solidFill>
                <a:srgbClr val="000000"/>
              </a:solidFill>
              <a:latin typeface="Arial"/>
              <a:ea typeface="Arial"/>
              <a:cs typeface="Arial"/>
              <a:sym typeface="Arial"/>
            </a:endParaRPr>
          </a:p>
        </p:txBody>
      </p:sp>
      <p:sp>
        <p:nvSpPr>
          <p:cNvPr id="349" name="Google Shape;349;p6"/>
          <p:cNvSpPr/>
          <p:nvPr/>
        </p:nvSpPr>
        <p:spPr>
          <a:xfrm>
            <a:off x="228079" y="707713"/>
            <a:ext cx="7759696" cy="189278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Courier New"/>
              <a:buChar char="o"/>
            </a:pPr>
            <a:r>
              <a:rPr b="0" i="0" lang="en-US" sz="1300" u="none" cap="none" strike="noStrike">
                <a:solidFill>
                  <a:srgbClr val="000000"/>
                </a:solidFill>
                <a:latin typeface="Arial"/>
                <a:ea typeface="Arial"/>
                <a:cs typeface="Arial"/>
                <a:sym typeface="Arial"/>
              </a:rPr>
              <a:t>La mensajería es una tecnología que permite la comunicación de programa a programa, asincrónica y de alta velocidad con entrega confiable.</a:t>
            </a:r>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300" u="none" cap="none" strike="noStrike">
                <a:solidFill>
                  <a:srgbClr val="000000"/>
                </a:solidFill>
                <a:latin typeface="Arial"/>
                <a:ea typeface="Arial"/>
                <a:cs typeface="Arial"/>
                <a:sym typeface="Arial"/>
              </a:rPr>
              <a:t>Los programas se comunican mediante el envío de paquetes de datos llamados mensajes entre sí.</a:t>
            </a:r>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300" u="none" cap="none" strike="noStrike">
                <a:solidFill>
                  <a:srgbClr val="000000"/>
                </a:solidFill>
                <a:latin typeface="Arial"/>
                <a:ea typeface="Arial"/>
                <a:cs typeface="Arial"/>
                <a:sym typeface="Arial"/>
              </a:rPr>
              <a:t>Los canales, también conocidos como colas, son rutas lógicas que conectan los programas y transmiten mensajes.</a:t>
            </a:r>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300" u="none" cap="none" strike="noStrike">
                <a:solidFill>
                  <a:srgbClr val="000000"/>
                </a:solidFill>
                <a:latin typeface="Arial"/>
                <a:ea typeface="Arial"/>
                <a:cs typeface="Arial"/>
                <a:sym typeface="Arial"/>
              </a:rPr>
              <a:t>El </a:t>
            </a:r>
            <a:r>
              <a:rPr b="0" i="1" lang="en-US" sz="1300" u="none" cap="none" strike="noStrike">
                <a:solidFill>
                  <a:srgbClr val="000000"/>
                </a:solidFill>
                <a:latin typeface="Arial"/>
                <a:ea typeface="Arial"/>
                <a:cs typeface="Arial"/>
                <a:sym typeface="Arial"/>
              </a:rPr>
              <a:t>mensaje</a:t>
            </a:r>
            <a:r>
              <a:rPr b="0" i="0" lang="en-US" sz="1300" u="none" cap="none" strike="noStrike">
                <a:solidFill>
                  <a:srgbClr val="000000"/>
                </a:solidFill>
                <a:latin typeface="Arial"/>
                <a:ea typeface="Arial"/>
                <a:cs typeface="Arial"/>
                <a:sym typeface="Arial"/>
              </a:rPr>
              <a:t> en sí es un tipo de estructura de datos.</a:t>
            </a:r>
            <a:endParaRPr/>
          </a:p>
        </p:txBody>
      </p:sp>
      <p:pic>
        <p:nvPicPr>
          <p:cNvPr descr="Diagram&#10;&#10;Description automatically generated" id="350" name="Google Shape;350;p6"/>
          <p:cNvPicPr preferRelativeResize="0"/>
          <p:nvPr/>
        </p:nvPicPr>
        <p:blipFill rotWithShape="1">
          <a:blip r:embed="rId3">
            <a:alphaModFix/>
          </a:blip>
          <a:srcRect b="0" l="0" r="0" t="0"/>
          <a:stretch/>
        </p:blipFill>
        <p:spPr>
          <a:xfrm>
            <a:off x="2115967" y="2733196"/>
            <a:ext cx="4556485" cy="1985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
          <p:cNvSpPr txBox="1"/>
          <p:nvPr>
            <p:ph idx="12" type="sldNum"/>
          </p:nvPr>
        </p:nvSpPr>
        <p:spPr>
          <a:xfrm>
            <a:off x="8690607" y="2208175"/>
            <a:ext cx="453393"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56" name="Google Shape;356;p7"/>
          <p:cNvSpPr txBox="1"/>
          <p:nvPr/>
        </p:nvSpPr>
        <p:spPr>
          <a:xfrm>
            <a:off x="228079" y="138019"/>
            <a:ext cx="7637489" cy="56969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A5B0FE"/>
              </a:buClr>
              <a:buSzPts val="3000"/>
              <a:buFont typeface="Miriam Libre"/>
              <a:buNone/>
            </a:pPr>
            <a:r>
              <a:rPr b="1" i="0" lang="en-US" sz="2200" u="none" cap="none" strike="noStrike">
                <a:solidFill>
                  <a:srgbClr val="362C7C"/>
                </a:solidFill>
                <a:latin typeface="Miriam Libre"/>
                <a:ea typeface="Miriam Libre"/>
                <a:cs typeface="Miriam Libre"/>
                <a:sym typeface="Miriam Libre"/>
              </a:rPr>
              <a:t>Sistema de mensajería</a:t>
            </a:r>
            <a:endParaRPr b="0" i="0" sz="1400" u="none" cap="none" strike="noStrike">
              <a:solidFill>
                <a:srgbClr val="000000"/>
              </a:solidFill>
              <a:latin typeface="Arial"/>
              <a:ea typeface="Arial"/>
              <a:cs typeface="Arial"/>
              <a:sym typeface="Arial"/>
            </a:endParaRPr>
          </a:p>
        </p:txBody>
      </p:sp>
      <p:sp>
        <p:nvSpPr>
          <p:cNvPr id="357" name="Google Shape;357;p7"/>
          <p:cNvSpPr/>
          <p:nvPr/>
        </p:nvSpPr>
        <p:spPr>
          <a:xfrm>
            <a:off x="296238" y="964108"/>
            <a:ext cx="7691537" cy="341627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Un </a:t>
            </a:r>
            <a:r>
              <a:rPr b="0" i="1" lang="en-US" sz="1600" u="none" cap="none" strike="noStrike">
                <a:solidFill>
                  <a:srgbClr val="000000"/>
                </a:solidFill>
                <a:latin typeface="Arial"/>
                <a:ea typeface="Arial"/>
                <a:cs typeface="Arial"/>
                <a:sym typeface="Arial"/>
              </a:rPr>
              <a:t>canal</a:t>
            </a:r>
            <a:r>
              <a:rPr b="0" i="0" lang="en-US" sz="1600" u="none" cap="none" strike="noStrike">
                <a:solidFill>
                  <a:srgbClr val="000000"/>
                </a:solidFill>
                <a:latin typeface="Arial"/>
                <a:ea typeface="Arial"/>
                <a:cs typeface="Arial"/>
                <a:sym typeface="Arial"/>
              </a:rPr>
              <a:t> se comporta como una colección o matriz de mensajes, pero uno que se comparte entre varias computadoras y puede ser utilizado simultáneamente por varias aplicaciones.</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Un </a:t>
            </a:r>
            <a:r>
              <a:rPr b="0" i="1" lang="en-US" sz="1600" u="none" cap="none" strike="noStrike">
                <a:solidFill>
                  <a:srgbClr val="000000"/>
                </a:solidFill>
                <a:latin typeface="Arial"/>
                <a:ea typeface="Arial"/>
                <a:cs typeface="Arial"/>
                <a:sym typeface="Arial"/>
              </a:rPr>
              <a:t>emisor</a:t>
            </a:r>
            <a:r>
              <a:rPr b="0" i="0" lang="en-US" sz="1600" u="none" cap="none" strike="noStrike">
                <a:solidFill>
                  <a:srgbClr val="000000"/>
                </a:solidFill>
                <a:latin typeface="Arial"/>
                <a:ea typeface="Arial"/>
                <a:cs typeface="Arial"/>
                <a:sym typeface="Arial"/>
              </a:rPr>
              <a:t> es un programa que envía un mensaje escribiendo el mensaje a un canal.</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Courier New"/>
              <a:buChar char="o"/>
            </a:pPr>
            <a:r>
              <a:rPr b="0" i="0" lang="en-US" sz="1600" u="none" cap="none" strike="noStrike">
                <a:solidFill>
                  <a:srgbClr val="000000"/>
                </a:solidFill>
                <a:latin typeface="Arial"/>
                <a:ea typeface="Arial"/>
                <a:cs typeface="Arial"/>
                <a:sym typeface="Arial"/>
              </a:rPr>
              <a:t>Un </a:t>
            </a:r>
            <a:r>
              <a:rPr b="0" i="1" lang="en-US" sz="1600" u="none" cap="none" strike="noStrike">
                <a:solidFill>
                  <a:srgbClr val="000000"/>
                </a:solidFill>
                <a:latin typeface="Arial"/>
                <a:ea typeface="Arial"/>
                <a:cs typeface="Arial"/>
                <a:sym typeface="Arial"/>
              </a:rPr>
              <a:t>receptor</a:t>
            </a:r>
            <a:r>
              <a:rPr b="0" i="0" lang="en-US" sz="1600" u="none" cap="none" strike="noStrike">
                <a:solidFill>
                  <a:srgbClr val="000000"/>
                </a:solidFill>
                <a:latin typeface="Arial"/>
                <a:ea typeface="Arial"/>
                <a:cs typeface="Arial"/>
                <a:sym typeface="Arial"/>
              </a:rPr>
              <a:t> es un programa que recibe un mensaje leyéndolo (y eliminándolo) de un canal.</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0x0101008DE1623B09B9E544A394D9394642F82F</vt:lpwstr>
  </property>
</Properties>
</file>