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56" r:id="rId2"/>
    <p:sldId id="257" r:id="rId3"/>
    <p:sldId id="266" r:id="rId4"/>
    <p:sldId id="265" r:id="rId5"/>
    <p:sldId id="267" r:id="rId6"/>
    <p:sldId id="268" r:id="rId7"/>
    <p:sldId id="269" r:id="rId8"/>
    <p:sldId id="258" r:id="rId9"/>
    <p:sldId id="259" r:id="rId10"/>
    <p:sldId id="263" r:id="rId11"/>
    <p:sldId id="260" r:id="rId12"/>
    <p:sldId id="262" r:id="rId13"/>
    <p:sldId id="261"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9868" autoAdjust="0"/>
  </p:normalViewPr>
  <p:slideViewPr>
    <p:cSldViewPr snapToGrid="0">
      <p:cViewPr varScale="1">
        <p:scale>
          <a:sx n="105" d="100"/>
          <a:sy n="105" d="100"/>
        </p:scale>
        <p:origin x="68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E06F24-416E-4FE9-BE7A-346C8E2A8456}" type="datetimeFigureOut">
              <a:rPr lang="en-US" smtClean="0"/>
              <a:t>11/28/23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9756E-D1BE-492A-B4AD-5962611D9A78}" type="slidenum">
              <a:rPr lang="en-US" smtClean="0"/>
              <a:t>‹#›</a:t>
            </a:fld>
            <a:endParaRPr lang="en-US"/>
          </a:p>
        </p:txBody>
      </p:sp>
    </p:spTree>
    <p:extLst>
      <p:ext uri="{BB962C8B-B14F-4D97-AF65-F5344CB8AC3E}">
        <p14:creationId xmlns:p14="http://schemas.microsoft.com/office/powerpoint/2010/main" val="3019301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F9756E-D1BE-492A-B4AD-5962611D9A78}" type="slidenum">
              <a:rPr lang="en-US" smtClean="0"/>
              <a:t>12</a:t>
            </a:fld>
            <a:endParaRPr lang="en-US"/>
          </a:p>
        </p:txBody>
      </p:sp>
    </p:spTree>
    <p:extLst>
      <p:ext uri="{BB962C8B-B14F-4D97-AF65-F5344CB8AC3E}">
        <p14:creationId xmlns:p14="http://schemas.microsoft.com/office/powerpoint/2010/main" val="818927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our sample had many individuals between 21 and 35 years old, a majority of the were considered diabetic. The further you move up in age, the number 0f people over 35 decreased but more were considered diabetic. This goes for both models.</a:t>
            </a:r>
          </a:p>
        </p:txBody>
      </p:sp>
      <p:sp>
        <p:nvSpPr>
          <p:cNvPr id="4" name="Slide Number Placeholder 3"/>
          <p:cNvSpPr>
            <a:spLocks noGrp="1"/>
          </p:cNvSpPr>
          <p:nvPr>
            <p:ph type="sldNum" sz="quarter" idx="5"/>
          </p:nvPr>
        </p:nvSpPr>
        <p:spPr/>
        <p:txBody>
          <a:bodyPr/>
          <a:lstStyle/>
          <a:p>
            <a:fld id="{36F9756E-D1BE-492A-B4AD-5962611D9A78}" type="slidenum">
              <a:rPr lang="en-US" smtClean="0"/>
              <a:t>13</a:t>
            </a:fld>
            <a:endParaRPr lang="en-US"/>
          </a:p>
        </p:txBody>
      </p:sp>
    </p:spTree>
    <p:extLst>
      <p:ext uri="{BB962C8B-B14F-4D97-AF65-F5344CB8AC3E}">
        <p14:creationId xmlns:p14="http://schemas.microsoft.com/office/powerpoint/2010/main" val="2282034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both models, those with normal or above average blood sugar were non diabetic, while those with High Blood Sugar were diabetic. By comparing both models you can see the oversample model (prediction) anticipated more of our sample to have high blood pressure and more of our sample to have normal to above blood pressure than our actual outcome. </a:t>
            </a:r>
          </a:p>
        </p:txBody>
      </p:sp>
      <p:sp>
        <p:nvSpPr>
          <p:cNvPr id="4" name="Slide Number Placeholder 3"/>
          <p:cNvSpPr>
            <a:spLocks noGrp="1"/>
          </p:cNvSpPr>
          <p:nvPr>
            <p:ph type="sldNum" sz="quarter" idx="5"/>
          </p:nvPr>
        </p:nvSpPr>
        <p:spPr/>
        <p:txBody>
          <a:bodyPr/>
          <a:lstStyle/>
          <a:p>
            <a:fld id="{36F9756E-D1BE-492A-B4AD-5962611D9A78}" type="slidenum">
              <a:rPr lang="en-US" smtClean="0"/>
              <a:t>14</a:t>
            </a:fld>
            <a:endParaRPr lang="en-US"/>
          </a:p>
        </p:txBody>
      </p:sp>
    </p:spTree>
    <p:extLst>
      <p:ext uri="{BB962C8B-B14F-4D97-AF65-F5344CB8AC3E}">
        <p14:creationId xmlns:p14="http://schemas.microsoft.com/office/powerpoint/2010/main" val="3859882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415724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743213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932308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37872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171408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D4D648-79E3-406C-889D-B77647E82D44}" type="datetimeFigureOut">
              <a:rPr lang="en-US" smtClean="0"/>
              <a:t>11/28/23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86109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D4D648-79E3-406C-889D-B77647E82D44}" type="datetimeFigureOut">
              <a:rPr lang="en-US" smtClean="0"/>
              <a:t>11/28/23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273760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255888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117192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143004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D4D648-79E3-406C-889D-B77647E82D44}" type="datetimeFigureOut">
              <a:rPr lang="en-US" smtClean="0"/>
              <a:t>11/28/23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62605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D4D648-79E3-406C-889D-B77647E82D44}" type="datetimeFigureOut">
              <a:rPr lang="en-US" smtClean="0"/>
              <a:t>11/28/23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42368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D4D648-79E3-406C-889D-B77647E82D44}" type="datetimeFigureOut">
              <a:rPr lang="en-US" smtClean="0"/>
              <a:t>11/28/23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14447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D4D648-79E3-406C-889D-B77647E82D44}" type="datetimeFigureOut">
              <a:rPr lang="en-US" smtClean="0"/>
              <a:t>11/28/23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782934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4D648-79E3-406C-889D-B77647E82D44}" type="datetimeFigureOut">
              <a:rPr lang="en-US" smtClean="0"/>
              <a:t>11/28/23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47189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48572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5745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0D4D648-79E3-406C-889D-B77647E82D44}" type="datetimeFigureOut">
              <a:rPr lang="en-US" smtClean="0"/>
              <a:t>11/28/23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2190C99-ADCB-47B9-8A84-9E30A2ED5F21}" type="slidenum">
              <a:rPr lang="en-US" smtClean="0"/>
              <a:t>‹#›</a:t>
            </a:fld>
            <a:endParaRPr lang="en-US"/>
          </a:p>
        </p:txBody>
      </p:sp>
    </p:spTree>
    <p:extLst>
      <p:ext uri="{BB962C8B-B14F-4D97-AF65-F5344CB8AC3E}">
        <p14:creationId xmlns:p14="http://schemas.microsoft.com/office/powerpoint/2010/main" val="347730396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1F54F-B6A5-74E4-4236-130FAA0578C3}"/>
              </a:ext>
            </a:extLst>
          </p:cNvPr>
          <p:cNvSpPr>
            <a:spLocks noGrp="1"/>
          </p:cNvSpPr>
          <p:nvPr>
            <p:ph type="ctrTitle"/>
          </p:nvPr>
        </p:nvSpPr>
        <p:spPr/>
        <p:txBody>
          <a:bodyPr/>
          <a:lstStyle/>
          <a:p>
            <a:r>
              <a:rPr lang="en-US" dirty="0"/>
              <a:t>Predicting Diabetes</a:t>
            </a:r>
          </a:p>
        </p:txBody>
      </p:sp>
      <p:sp>
        <p:nvSpPr>
          <p:cNvPr id="3" name="Subtitle 2">
            <a:extLst>
              <a:ext uri="{FF2B5EF4-FFF2-40B4-BE49-F238E27FC236}">
                <a16:creationId xmlns:a16="http://schemas.microsoft.com/office/drawing/2014/main" id="{875BB22D-E31B-B660-8F71-BCAA7139CF3C}"/>
              </a:ext>
            </a:extLst>
          </p:cNvPr>
          <p:cNvSpPr>
            <a:spLocks noGrp="1"/>
          </p:cNvSpPr>
          <p:nvPr>
            <p:ph type="subTitle" idx="1"/>
          </p:nvPr>
        </p:nvSpPr>
        <p:spPr/>
        <p:txBody>
          <a:bodyPr>
            <a:normAutofit fontScale="77500" lnSpcReduction="20000"/>
          </a:bodyPr>
          <a:lstStyle/>
          <a:p>
            <a:r>
              <a:rPr lang="en-US" dirty="0"/>
              <a:t>Lydia Bartnick</a:t>
            </a:r>
          </a:p>
          <a:p>
            <a:r>
              <a:rPr lang="en-US" dirty="0"/>
              <a:t>Anna </a:t>
            </a:r>
            <a:r>
              <a:rPr lang="en-US" dirty="0" err="1"/>
              <a:t>Collawn</a:t>
            </a:r>
            <a:endParaRPr lang="en-US" dirty="0"/>
          </a:p>
          <a:p>
            <a:r>
              <a:rPr lang="en-US" dirty="0"/>
              <a:t>Gil Fernandez</a:t>
            </a:r>
          </a:p>
          <a:p>
            <a:r>
              <a:rPr lang="en-US" dirty="0"/>
              <a:t>Jared </a:t>
            </a:r>
            <a:r>
              <a:rPr lang="en-US" dirty="0" err="1"/>
              <a:t>Sletto</a:t>
            </a:r>
            <a:endParaRPr lang="en-US" dirty="0"/>
          </a:p>
          <a:p>
            <a:endParaRPr lang="en-US" dirty="0"/>
          </a:p>
        </p:txBody>
      </p:sp>
    </p:spTree>
    <p:extLst>
      <p:ext uri="{BB962C8B-B14F-4D97-AF65-F5344CB8AC3E}">
        <p14:creationId xmlns:p14="http://schemas.microsoft.com/office/powerpoint/2010/main" val="3271573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D253-3129-105E-95F1-42860F4AD68E}"/>
              </a:ext>
            </a:extLst>
          </p:cNvPr>
          <p:cNvSpPr>
            <a:spLocks noGrp="1"/>
          </p:cNvSpPr>
          <p:nvPr>
            <p:ph type="title"/>
          </p:nvPr>
        </p:nvSpPr>
        <p:spPr/>
        <p:txBody>
          <a:bodyPr/>
          <a:lstStyle/>
          <a:p>
            <a:r>
              <a:rPr lang="en-US" dirty="0"/>
              <a:t>Age by BMI</a:t>
            </a:r>
          </a:p>
        </p:txBody>
      </p:sp>
      <p:pic>
        <p:nvPicPr>
          <p:cNvPr id="5" name="Content Placeholder 4">
            <a:extLst>
              <a:ext uri="{FF2B5EF4-FFF2-40B4-BE49-F238E27FC236}">
                <a16:creationId xmlns:a16="http://schemas.microsoft.com/office/drawing/2014/main" id="{AC09B623-63E1-0722-ACC0-1E8F9F01C9C3}"/>
              </a:ext>
            </a:extLst>
          </p:cNvPr>
          <p:cNvPicPr>
            <a:picLocks noGrp="1" noChangeAspect="1"/>
          </p:cNvPicPr>
          <p:nvPr>
            <p:ph idx="1"/>
          </p:nvPr>
        </p:nvPicPr>
        <p:blipFill>
          <a:blip r:embed="rId2"/>
          <a:stretch>
            <a:fillRect/>
          </a:stretch>
        </p:blipFill>
        <p:spPr>
          <a:xfrm>
            <a:off x="309990" y="1935921"/>
            <a:ext cx="8492424" cy="4683673"/>
          </a:xfrm>
        </p:spPr>
      </p:pic>
      <p:sp>
        <p:nvSpPr>
          <p:cNvPr id="6" name="TextBox 5">
            <a:extLst>
              <a:ext uri="{FF2B5EF4-FFF2-40B4-BE49-F238E27FC236}">
                <a16:creationId xmlns:a16="http://schemas.microsoft.com/office/drawing/2014/main" id="{948662B6-9051-0D01-2545-0F3DCA3C731F}"/>
              </a:ext>
            </a:extLst>
          </p:cNvPr>
          <p:cNvSpPr txBox="1"/>
          <p:nvPr/>
        </p:nvSpPr>
        <p:spPr>
          <a:xfrm>
            <a:off x="9217572" y="1935921"/>
            <a:ext cx="2643352" cy="1754326"/>
          </a:xfrm>
          <a:prstGeom prst="rect">
            <a:avLst/>
          </a:prstGeom>
          <a:noFill/>
        </p:spPr>
        <p:txBody>
          <a:bodyPr wrap="square" rtlCol="0">
            <a:spAutoFit/>
          </a:bodyPr>
          <a:lstStyle/>
          <a:p>
            <a:r>
              <a:rPr lang="en-US" dirty="0"/>
              <a:t>The majority of our sample were considered Obese. The majority of individuals were between 20 and 30 years old.</a:t>
            </a:r>
          </a:p>
        </p:txBody>
      </p:sp>
    </p:spTree>
    <p:extLst>
      <p:ext uri="{BB962C8B-B14F-4D97-AF65-F5344CB8AC3E}">
        <p14:creationId xmlns:p14="http://schemas.microsoft.com/office/powerpoint/2010/main" val="77643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3C81-2B2E-9849-5185-C8B15BE7CF3A}"/>
              </a:ext>
            </a:extLst>
          </p:cNvPr>
          <p:cNvSpPr>
            <a:spLocks noGrp="1"/>
          </p:cNvSpPr>
          <p:nvPr>
            <p:ph type="title"/>
          </p:nvPr>
        </p:nvSpPr>
        <p:spPr/>
        <p:txBody>
          <a:bodyPr/>
          <a:lstStyle/>
          <a:p>
            <a:r>
              <a:rPr lang="en-US" dirty="0"/>
              <a:t>Blood Sugar Pressure</a:t>
            </a:r>
          </a:p>
        </p:txBody>
      </p:sp>
      <p:pic>
        <p:nvPicPr>
          <p:cNvPr id="6" name="Content Placeholder 5">
            <a:extLst>
              <a:ext uri="{FF2B5EF4-FFF2-40B4-BE49-F238E27FC236}">
                <a16:creationId xmlns:a16="http://schemas.microsoft.com/office/drawing/2014/main" id="{A0D4BF55-C707-0573-93A2-B81412017725}"/>
              </a:ext>
            </a:extLst>
          </p:cNvPr>
          <p:cNvPicPr>
            <a:picLocks noGrp="1" noChangeAspect="1"/>
          </p:cNvPicPr>
          <p:nvPr>
            <p:ph sz="half" idx="1"/>
          </p:nvPr>
        </p:nvPicPr>
        <p:blipFill>
          <a:blip r:embed="rId2"/>
          <a:stretch>
            <a:fillRect/>
          </a:stretch>
        </p:blipFill>
        <p:spPr>
          <a:xfrm>
            <a:off x="677917" y="1991711"/>
            <a:ext cx="5202621" cy="4755930"/>
          </a:xfrm>
        </p:spPr>
      </p:pic>
      <p:sp>
        <p:nvSpPr>
          <p:cNvPr id="4" name="Content Placeholder 3">
            <a:extLst>
              <a:ext uri="{FF2B5EF4-FFF2-40B4-BE49-F238E27FC236}">
                <a16:creationId xmlns:a16="http://schemas.microsoft.com/office/drawing/2014/main" id="{37BE28A1-BAB9-E6B0-7EBD-E365B87ACED1}"/>
              </a:ext>
            </a:extLst>
          </p:cNvPr>
          <p:cNvSpPr>
            <a:spLocks noGrp="1"/>
          </p:cNvSpPr>
          <p:nvPr>
            <p:ph sz="half" idx="2"/>
          </p:nvPr>
        </p:nvSpPr>
        <p:spPr>
          <a:xfrm>
            <a:off x="5980386" y="2249486"/>
            <a:ext cx="6164317" cy="3541714"/>
          </a:xfrm>
        </p:spPr>
        <p:txBody>
          <a:bodyPr/>
          <a:lstStyle/>
          <a:p>
            <a:r>
              <a:rPr lang="en-US" dirty="0"/>
              <a:t>Next, we looked at what our sample’s blood sugar pressure fell. This was broken into 3 categories; Normal Blood Sugar (&lt;= 100), Above Average Blood Sugar (100 - &gt;=125), and High Blood Sugar (&gt;=126).</a:t>
            </a:r>
          </a:p>
        </p:txBody>
      </p:sp>
    </p:spTree>
    <p:extLst>
      <p:ext uri="{BB962C8B-B14F-4D97-AF65-F5344CB8AC3E}">
        <p14:creationId xmlns:p14="http://schemas.microsoft.com/office/powerpoint/2010/main" val="1850105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71203-82B3-EE89-79CB-9BBF953B51C4}"/>
              </a:ext>
            </a:extLst>
          </p:cNvPr>
          <p:cNvSpPr>
            <a:spLocks noGrp="1"/>
          </p:cNvSpPr>
          <p:nvPr>
            <p:ph type="title"/>
          </p:nvPr>
        </p:nvSpPr>
        <p:spPr/>
        <p:txBody>
          <a:bodyPr/>
          <a:lstStyle/>
          <a:p>
            <a:r>
              <a:rPr lang="en-US" dirty="0"/>
              <a:t>Outcome – Logistic Regression Model</a:t>
            </a:r>
          </a:p>
        </p:txBody>
      </p:sp>
      <p:sp>
        <p:nvSpPr>
          <p:cNvPr id="3" name="Text Placeholder 2">
            <a:extLst>
              <a:ext uri="{FF2B5EF4-FFF2-40B4-BE49-F238E27FC236}">
                <a16:creationId xmlns:a16="http://schemas.microsoft.com/office/drawing/2014/main" id="{31378D3E-37FC-115C-CFE8-A3F37AE939BA}"/>
              </a:ext>
            </a:extLst>
          </p:cNvPr>
          <p:cNvSpPr>
            <a:spLocks noGrp="1"/>
          </p:cNvSpPr>
          <p:nvPr>
            <p:ph type="body" idx="1"/>
          </p:nvPr>
        </p:nvSpPr>
        <p:spPr>
          <a:xfrm>
            <a:off x="1110273" y="1935163"/>
            <a:ext cx="4879199" cy="823912"/>
          </a:xfrm>
        </p:spPr>
        <p:txBody>
          <a:bodyPr/>
          <a:lstStyle/>
          <a:p>
            <a:r>
              <a:rPr lang="en-US" dirty="0"/>
              <a:t>Actual</a:t>
            </a:r>
          </a:p>
        </p:txBody>
      </p:sp>
      <p:pic>
        <p:nvPicPr>
          <p:cNvPr id="14" name="Content Placeholder 13">
            <a:extLst>
              <a:ext uri="{FF2B5EF4-FFF2-40B4-BE49-F238E27FC236}">
                <a16:creationId xmlns:a16="http://schemas.microsoft.com/office/drawing/2014/main" id="{1F60D23D-CD2E-D1A1-66CA-6FE7866977C7}"/>
              </a:ext>
            </a:extLst>
          </p:cNvPr>
          <p:cNvPicPr>
            <a:picLocks noGrp="1" noChangeAspect="1"/>
          </p:cNvPicPr>
          <p:nvPr>
            <p:ph sz="half" idx="2"/>
          </p:nvPr>
        </p:nvPicPr>
        <p:blipFill>
          <a:blip r:embed="rId3"/>
          <a:stretch>
            <a:fillRect/>
          </a:stretch>
        </p:blipFill>
        <p:spPr>
          <a:xfrm>
            <a:off x="1481958" y="3349615"/>
            <a:ext cx="2693282" cy="2520859"/>
          </a:xfrm>
        </p:spPr>
      </p:pic>
      <p:sp>
        <p:nvSpPr>
          <p:cNvPr id="5" name="Text Placeholder 4">
            <a:extLst>
              <a:ext uri="{FF2B5EF4-FFF2-40B4-BE49-F238E27FC236}">
                <a16:creationId xmlns:a16="http://schemas.microsoft.com/office/drawing/2014/main" id="{7907AF24-D0E3-F06A-43D7-C41232EBD7E7}"/>
              </a:ext>
            </a:extLst>
          </p:cNvPr>
          <p:cNvSpPr>
            <a:spLocks noGrp="1"/>
          </p:cNvSpPr>
          <p:nvPr>
            <p:ph type="body" sz="quarter" idx="3"/>
          </p:nvPr>
        </p:nvSpPr>
        <p:spPr>
          <a:xfrm>
            <a:off x="6402002" y="1935163"/>
            <a:ext cx="4865554" cy="823912"/>
          </a:xfrm>
        </p:spPr>
        <p:txBody>
          <a:bodyPr/>
          <a:lstStyle/>
          <a:p>
            <a:r>
              <a:rPr lang="en-US" dirty="0"/>
              <a:t>Prediction</a:t>
            </a:r>
          </a:p>
        </p:txBody>
      </p:sp>
      <p:pic>
        <p:nvPicPr>
          <p:cNvPr id="12" name="Picture 11">
            <a:extLst>
              <a:ext uri="{FF2B5EF4-FFF2-40B4-BE49-F238E27FC236}">
                <a16:creationId xmlns:a16="http://schemas.microsoft.com/office/drawing/2014/main" id="{04534638-EFF1-BA4D-2E6F-CE016F8B3A04}"/>
              </a:ext>
            </a:extLst>
          </p:cNvPr>
          <p:cNvPicPr>
            <a:picLocks noChangeAspect="1"/>
          </p:cNvPicPr>
          <p:nvPr/>
        </p:nvPicPr>
        <p:blipFill>
          <a:blip r:embed="rId4"/>
          <a:stretch>
            <a:fillRect/>
          </a:stretch>
        </p:blipFill>
        <p:spPr>
          <a:xfrm>
            <a:off x="7367751" y="3349615"/>
            <a:ext cx="2693282" cy="2520859"/>
          </a:xfrm>
          <a:prstGeom prst="rect">
            <a:avLst/>
          </a:prstGeom>
        </p:spPr>
      </p:pic>
      <p:sp>
        <p:nvSpPr>
          <p:cNvPr id="15" name="TextBox 14">
            <a:extLst>
              <a:ext uri="{FF2B5EF4-FFF2-40B4-BE49-F238E27FC236}">
                <a16:creationId xmlns:a16="http://schemas.microsoft.com/office/drawing/2014/main" id="{BA1EC21E-1401-26F9-EAD4-8D5736E321D9}"/>
              </a:ext>
            </a:extLst>
          </p:cNvPr>
          <p:cNvSpPr txBox="1"/>
          <p:nvPr/>
        </p:nvSpPr>
        <p:spPr>
          <a:xfrm>
            <a:off x="4561490" y="3349615"/>
            <a:ext cx="2322786" cy="1477328"/>
          </a:xfrm>
          <a:prstGeom prst="rect">
            <a:avLst/>
          </a:prstGeom>
          <a:noFill/>
        </p:spPr>
        <p:txBody>
          <a:bodyPr wrap="square" rtlCol="0">
            <a:spAutoFit/>
          </a:bodyPr>
          <a:lstStyle/>
          <a:p>
            <a:r>
              <a:rPr lang="en-US" dirty="0"/>
              <a:t>Our actual results is a 50-50 split. Our oversample model had a 74% accuracy.</a:t>
            </a:r>
          </a:p>
        </p:txBody>
      </p:sp>
      <p:pic>
        <p:nvPicPr>
          <p:cNvPr id="17" name="Picture 16">
            <a:extLst>
              <a:ext uri="{FF2B5EF4-FFF2-40B4-BE49-F238E27FC236}">
                <a16:creationId xmlns:a16="http://schemas.microsoft.com/office/drawing/2014/main" id="{024B5BEC-9702-0CCF-2C37-567027690258}"/>
              </a:ext>
            </a:extLst>
          </p:cNvPr>
          <p:cNvPicPr>
            <a:picLocks noChangeAspect="1"/>
          </p:cNvPicPr>
          <p:nvPr/>
        </p:nvPicPr>
        <p:blipFill>
          <a:blip r:embed="rId5"/>
          <a:stretch>
            <a:fillRect/>
          </a:stretch>
        </p:blipFill>
        <p:spPr>
          <a:xfrm>
            <a:off x="10969066" y="6248400"/>
            <a:ext cx="1171584" cy="466728"/>
          </a:xfrm>
          <a:prstGeom prst="rect">
            <a:avLst/>
          </a:prstGeom>
        </p:spPr>
      </p:pic>
    </p:spTree>
    <p:extLst>
      <p:ext uri="{BB962C8B-B14F-4D97-AF65-F5344CB8AC3E}">
        <p14:creationId xmlns:p14="http://schemas.microsoft.com/office/powerpoint/2010/main" val="4017703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833E-C914-EABC-5202-6471398C6A77}"/>
              </a:ext>
            </a:extLst>
          </p:cNvPr>
          <p:cNvSpPr>
            <a:spLocks noGrp="1"/>
          </p:cNvSpPr>
          <p:nvPr>
            <p:ph type="title"/>
          </p:nvPr>
        </p:nvSpPr>
        <p:spPr/>
        <p:txBody>
          <a:bodyPr/>
          <a:lstStyle/>
          <a:p>
            <a:r>
              <a:rPr lang="en-US" dirty="0"/>
              <a:t>Age Outcome – Logistic Regression Model</a:t>
            </a:r>
          </a:p>
        </p:txBody>
      </p:sp>
      <p:sp>
        <p:nvSpPr>
          <p:cNvPr id="3" name="Text Placeholder 2">
            <a:extLst>
              <a:ext uri="{FF2B5EF4-FFF2-40B4-BE49-F238E27FC236}">
                <a16:creationId xmlns:a16="http://schemas.microsoft.com/office/drawing/2014/main" id="{E4801F87-D5D8-E5F0-4595-FF43AFEDF839}"/>
              </a:ext>
            </a:extLst>
          </p:cNvPr>
          <p:cNvSpPr>
            <a:spLocks noGrp="1"/>
          </p:cNvSpPr>
          <p:nvPr>
            <p:ph type="body" idx="1"/>
          </p:nvPr>
        </p:nvSpPr>
        <p:spPr>
          <a:xfrm>
            <a:off x="1036701" y="1709912"/>
            <a:ext cx="4879199" cy="823912"/>
          </a:xfrm>
        </p:spPr>
        <p:txBody>
          <a:bodyPr/>
          <a:lstStyle/>
          <a:p>
            <a:r>
              <a:rPr lang="en-US" dirty="0"/>
              <a:t>Actual</a:t>
            </a:r>
          </a:p>
        </p:txBody>
      </p:sp>
      <p:pic>
        <p:nvPicPr>
          <p:cNvPr id="8" name="Content Placeholder 7">
            <a:extLst>
              <a:ext uri="{FF2B5EF4-FFF2-40B4-BE49-F238E27FC236}">
                <a16:creationId xmlns:a16="http://schemas.microsoft.com/office/drawing/2014/main" id="{B6A90A1F-8841-71D2-94A1-E55CE1DFCC09}"/>
              </a:ext>
            </a:extLst>
          </p:cNvPr>
          <p:cNvPicPr>
            <a:picLocks noGrp="1" noChangeAspect="1"/>
          </p:cNvPicPr>
          <p:nvPr>
            <p:ph sz="half" idx="2"/>
          </p:nvPr>
        </p:nvPicPr>
        <p:blipFill>
          <a:blip r:embed="rId3"/>
          <a:stretch>
            <a:fillRect/>
          </a:stretch>
        </p:blipFill>
        <p:spPr>
          <a:xfrm>
            <a:off x="342805" y="2701268"/>
            <a:ext cx="5068258" cy="3547132"/>
          </a:xfrm>
        </p:spPr>
      </p:pic>
      <p:sp>
        <p:nvSpPr>
          <p:cNvPr id="5" name="Text Placeholder 4">
            <a:extLst>
              <a:ext uri="{FF2B5EF4-FFF2-40B4-BE49-F238E27FC236}">
                <a16:creationId xmlns:a16="http://schemas.microsoft.com/office/drawing/2014/main" id="{63ACBD71-51E1-E6A1-C1DF-117427E932D6}"/>
              </a:ext>
            </a:extLst>
          </p:cNvPr>
          <p:cNvSpPr>
            <a:spLocks noGrp="1"/>
          </p:cNvSpPr>
          <p:nvPr>
            <p:ph type="body" sz="quarter" idx="3"/>
          </p:nvPr>
        </p:nvSpPr>
        <p:spPr>
          <a:xfrm>
            <a:off x="6307972" y="1709912"/>
            <a:ext cx="4865554" cy="823912"/>
          </a:xfrm>
        </p:spPr>
        <p:txBody>
          <a:bodyPr/>
          <a:lstStyle/>
          <a:p>
            <a:r>
              <a:rPr lang="en-US" dirty="0"/>
              <a:t>Prediction</a:t>
            </a:r>
          </a:p>
        </p:txBody>
      </p:sp>
      <p:pic>
        <p:nvPicPr>
          <p:cNvPr id="10" name="Content Placeholder 9">
            <a:extLst>
              <a:ext uri="{FF2B5EF4-FFF2-40B4-BE49-F238E27FC236}">
                <a16:creationId xmlns:a16="http://schemas.microsoft.com/office/drawing/2014/main" id="{86388622-B3F5-5764-EC1B-929FFA257FB5}"/>
              </a:ext>
            </a:extLst>
          </p:cNvPr>
          <p:cNvPicPr>
            <a:picLocks noGrp="1" noChangeAspect="1"/>
          </p:cNvPicPr>
          <p:nvPr>
            <p:ph sz="quarter" idx="4"/>
          </p:nvPr>
        </p:nvPicPr>
        <p:blipFill>
          <a:blip r:embed="rId4"/>
          <a:stretch>
            <a:fillRect/>
          </a:stretch>
        </p:blipFill>
        <p:spPr>
          <a:xfrm>
            <a:off x="6259458" y="2701268"/>
            <a:ext cx="5589737" cy="3547132"/>
          </a:xfrm>
        </p:spPr>
      </p:pic>
      <p:pic>
        <p:nvPicPr>
          <p:cNvPr id="11" name="Picture 10">
            <a:extLst>
              <a:ext uri="{FF2B5EF4-FFF2-40B4-BE49-F238E27FC236}">
                <a16:creationId xmlns:a16="http://schemas.microsoft.com/office/drawing/2014/main" id="{9BEAFDBF-8485-9596-E853-19E3F5591A8E}"/>
              </a:ext>
            </a:extLst>
          </p:cNvPr>
          <p:cNvPicPr>
            <a:picLocks noChangeAspect="1"/>
          </p:cNvPicPr>
          <p:nvPr/>
        </p:nvPicPr>
        <p:blipFill>
          <a:blip r:embed="rId5"/>
          <a:stretch>
            <a:fillRect/>
          </a:stretch>
        </p:blipFill>
        <p:spPr>
          <a:xfrm>
            <a:off x="10963813" y="6294245"/>
            <a:ext cx="1171584" cy="466728"/>
          </a:xfrm>
          <a:prstGeom prst="rect">
            <a:avLst/>
          </a:prstGeom>
        </p:spPr>
      </p:pic>
    </p:spTree>
    <p:extLst>
      <p:ext uri="{BB962C8B-B14F-4D97-AF65-F5344CB8AC3E}">
        <p14:creationId xmlns:p14="http://schemas.microsoft.com/office/powerpoint/2010/main" val="1221119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659A-AAC2-2140-B852-4A192277E975}"/>
              </a:ext>
            </a:extLst>
          </p:cNvPr>
          <p:cNvSpPr>
            <a:spLocks noGrp="1"/>
          </p:cNvSpPr>
          <p:nvPr>
            <p:ph type="title"/>
          </p:nvPr>
        </p:nvSpPr>
        <p:spPr/>
        <p:txBody>
          <a:bodyPr>
            <a:normAutofit/>
          </a:bodyPr>
          <a:lstStyle/>
          <a:p>
            <a:r>
              <a:rPr lang="en-US" sz="3200" dirty="0"/>
              <a:t>Glucose Outcome – Logistic Regression Model</a:t>
            </a:r>
          </a:p>
        </p:txBody>
      </p:sp>
      <p:sp>
        <p:nvSpPr>
          <p:cNvPr id="3" name="Text Placeholder 2">
            <a:extLst>
              <a:ext uri="{FF2B5EF4-FFF2-40B4-BE49-F238E27FC236}">
                <a16:creationId xmlns:a16="http://schemas.microsoft.com/office/drawing/2014/main" id="{4781174E-1BEC-8B5E-9B4D-CAC03222C53B}"/>
              </a:ext>
            </a:extLst>
          </p:cNvPr>
          <p:cNvSpPr>
            <a:spLocks noGrp="1"/>
          </p:cNvSpPr>
          <p:nvPr>
            <p:ph type="body" idx="1"/>
          </p:nvPr>
        </p:nvSpPr>
        <p:spPr>
          <a:xfrm>
            <a:off x="1094508" y="1767754"/>
            <a:ext cx="4879199" cy="823912"/>
          </a:xfrm>
        </p:spPr>
        <p:txBody>
          <a:bodyPr/>
          <a:lstStyle/>
          <a:p>
            <a:r>
              <a:rPr lang="en-US" dirty="0"/>
              <a:t>Actual</a:t>
            </a:r>
          </a:p>
        </p:txBody>
      </p:sp>
      <p:pic>
        <p:nvPicPr>
          <p:cNvPr id="8" name="Content Placeholder 7">
            <a:extLst>
              <a:ext uri="{FF2B5EF4-FFF2-40B4-BE49-F238E27FC236}">
                <a16:creationId xmlns:a16="http://schemas.microsoft.com/office/drawing/2014/main" id="{0B4621CB-A098-9D1D-10CF-3944EE9576EB}"/>
              </a:ext>
            </a:extLst>
          </p:cNvPr>
          <p:cNvPicPr>
            <a:picLocks noGrp="1" noChangeAspect="1"/>
          </p:cNvPicPr>
          <p:nvPr>
            <p:ph sz="half" idx="2"/>
          </p:nvPr>
        </p:nvPicPr>
        <p:blipFill>
          <a:blip r:embed="rId3"/>
          <a:stretch>
            <a:fillRect/>
          </a:stretch>
        </p:blipFill>
        <p:spPr>
          <a:xfrm>
            <a:off x="913795" y="2659117"/>
            <a:ext cx="4273060" cy="4030717"/>
          </a:xfrm>
        </p:spPr>
      </p:pic>
      <p:sp>
        <p:nvSpPr>
          <p:cNvPr id="5" name="Text Placeholder 4">
            <a:extLst>
              <a:ext uri="{FF2B5EF4-FFF2-40B4-BE49-F238E27FC236}">
                <a16:creationId xmlns:a16="http://schemas.microsoft.com/office/drawing/2014/main" id="{3AC9AD18-7F7A-B01B-A981-25D8B48D339E}"/>
              </a:ext>
            </a:extLst>
          </p:cNvPr>
          <p:cNvSpPr>
            <a:spLocks noGrp="1"/>
          </p:cNvSpPr>
          <p:nvPr>
            <p:ph type="body" sz="quarter" idx="3"/>
          </p:nvPr>
        </p:nvSpPr>
        <p:spPr>
          <a:xfrm>
            <a:off x="6402002" y="1767754"/>
            <a:ext cx="4865554" cy="823912"/>
          </a:xfrm>
        </p:spPr>
        <p:txBody>
          <a:bodyPr/>
          <a:lstStyle/>
          <a:p>
            <a:r>
              <a:rPr lang="en-US" dirty="0"/>
              <a:t>Prediction</a:t>
            </a:r>
          </a:p>
        </p:txBody>
      </p:sp>
      <p:pic>
        <p:nvPicPr>
          <p:cNvPr id="10" name="Content Placeholder 9">
            <a:extLst>
              <a:ext uri="{FF2B5EF4-FFF2-40B4-BE49-F238E27FC236}">
                <a16:creationId xmlns:a16="http://schemas.microsoft.com/office/drawing/2014/main" id="{EE740A9D-4F30-A1FF-1C72-EAABA9F58123}"/>
              </a:ext>
            </a:extLst>
          </p:cNvPr>
          <p:cNvPicPr>
            <a:picLocks noGrp="1" noChangeAspect="1"/>
          </p:cNvPicPr>
          <p:nvPr>
            <p:ph sz="quarter" idx="4"/>
          </p:nvPr>
        </p:nvPicPr>
        <p:blipFill>
          <a:blip r:embed="rId4"/>
          <a:stretch>
            <a:fillRect/>
          </a:stretch>
        </p:blipFill>
        <p:spPr>
          <a:xfrm>
            <a:off x="6310996" y="2591666"/>
            <a:ext cx="4262411" cy="4030717"/>
          </a:xfrm>
        </p:spPr>
      </p:pic>
      <p:pic>
        <p:nvPicPr>
          <p:cNvPr id="11" name="Picture 10">
            <a:extLst>
              <a:ext uri="{FF2B5EF4-FFF2-40B4-BE49-F238E27FC236}">
                <a16:creationId xmlns:a16="http://schemas.microsoft.com/office/drawing/2014/main" id="{B873F4B9-86B4-D54B-BC9F-AD85CD870450}"/>
              </a:ext>
            </a:extLst>
          </p:cNvPr>
          <p:cNvPicPr>
            <a:picLocks noChangeAspect="1"/>
          </p:cNvPicPr>
          <p:nvPr/>
        </p:nvPicPr>
        <p:blipFill>
          <a:blip r:embed="rId5"/>
          <a:stretch>
            <a:fillRect/>
          </a:stretch>
        </p:blipFill>
        <p:spPr>
          <a:xfrm>
            <a:off x="10963813" y="6294245"/>
            <a:ext cx="1171584" cy="466728"/>
          </a:xfrm>
          <a:prstGeom prst="rect">
            <a:avLst/>
          </a:prstGeom>
        </p:spPr>
      </p:pic>
    </p:spTree>
    <p:extLst>
      <p:ext uri="{BB962C8B-B14F-4D97-AF65-F5344CB8AC3E}">
        <p14:creationId xmlns:p14="http://schemas.microsoft.com/office/powerpoint/2010/main" val="2863476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A48C87-4166-A5C3-8E11-9346247C5C79}"/>
              </a:ext>
            </a:extLst>
          </p:cNvPr>
          <p:cNvSpPr>
            <a:spLocks noGrp="1"/>
          </p:cNvSpPr>
          <p:nvPr>
            <p:ph type="title"/>
          </p:nvPr>
        </p:nvSpPr>
        <p:spPr/>
        <p:txBody>
          <a:bodyPr/>
          <a:lstStyle/>
          <a:p>
            <a:r>
              <a:rPr lang="en-US" dirty="0"/>
              <a:t>Overview</a:t>
            </a:r>
          </a:p>
        </p:txBody>
      </p:sp>
      <p:sp>
        <p:nvSpPr>
          <p:cNvPr id="6" name="Content Placeholder 5">
            <a:extLst>
              <a:ext uri="{FF2B5EF4-FFF2-40B4-BE49-F238E27FC236}">
                <a16:creationId xmlns:a16="http://schemas.microsoft.com/office/drawing/2014/main" id="{6727CB64-A07A-1D1F-618F-DB756BD553BB}"/>
              </a:ext>
            </a:extLst>
          </p:cNvPr>
          <p:cNvSpPr>
            <a:spLocks noGrp="1"/>
          </p:cNvSpPr>
          <p:nvPr>
            <p:ph idx="1"/>
          </p:nvPr>
        </p:nvSpPr>
        <p:spPr>
          <a:xfrm>
            <a:off x="814552" y="1702676"/>
            <a:ext cx="10583917" cy="4088525"/>
          </a:xfrm>
        </p:spPr>
        <p:txBody>
          <a:bodyPr>
            <a:normAutofit fontScale="55000" lnSpcReduction="20000"/>
          </a:bodyPr>
          <a:lstStyle/>
          <a:p>
            <a:pPr marL="0" indent="0">
              <a:buNone/>
            </a:pPr>
            <a:r>
              <a:rPr lang="en-US" sz="2900" dirty="0"/>
              <a:t>This dataset analyzes the health of 754 individuals. </a:t>
            </a:r>
          </a:p>
          <a:p>
            <a:pPr marL="0" indent="0">
              <a:buNone/>
            </a:pPr>
            <a:r>
              <a:rPr lang="en-US" sz="2900" dirty="0"/>
              <a:t>The data analyzes the following fields:</a:t>
            </a:r>
          </a:p>
          <a:p>
            <a:r>
              <a:rPr lang="en-US" sz="2500" dirty="0"/>
              <a:t>Age</a:t>
            </a:r>
          </a:p>
          <a:p>
            <a:r>
              <a:rPr lang="en-US" sz="2500" dirty="0"/>
              <a:t>Blood Pressure</a:t>
            </a:r>
          </a:p>
          <a:p>
            <a:r>
              <a:rPr lang="en-US" sz="2500" dirty="0"/>
              <a:t>Diabetes Pedigree Function</a:t>
            </a:r>
          </a:p>
          <a:p>
            <a:r>
              <a:rPr lang="en-US" sz="2500" dirty="0"/>
              <a:t>F1</a:t>
            </a:r>
          </a:p>
          <a:p>
            <a:r>
              <a:rPr lang="en-US" sz="2500" dirty="0"/>
              <a:t>Glucose</a:t>
            </a:r>
          </a:p>
          <a:p>
            <a:r>
              <a:rPr lang="en-US" sz="2500" dirty="0"/>
              <a:t>Insulin</a:t>
            </a:r>
          </a:p>
          <a:p>
            <a:r>
              <a:rPr lang="en-US" sz="2500" dirty="0"/>
              <a:t>Number of Pregnancies</a:t>
            </a:r>
          </a:p>
          <a:p>
            <a:r>
              <a:rPr lang="en-US" sz="2500" dirty="0"/>
              <a:t>Skin Thickness</a:t>
            </a:r>
          </a:p>
          <a:p>
            <a:pPr marL="0" indent="0">
              <a:buNone/>
            </a:pPr>
            <a:r>
              <a:rPr lang="en-US" sz="2900" dirty="0"/>
              <a:t>We used an oversampled model to help predict the accuracy of what are the odds of a individual having diabetes based on the outcome of each of the fields above.</a:t>
            </a:r>
          </a:p>
        </p:txBody>
      </p:sp>
    </p:spTree>
    <p:extLst>
      <p:ext uri="{BB962C8B-B14F-4D97-AF65-F5344CB8AC3E}">
        <p14:creationId xmlns:p14="http://schemas.microsoft.com/office/powerpoint/2010/main" val="1948033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37AAE58-B7D3-483F-829E-637C98F7F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E038AD-7C84-6ACC-03C0-6AF5B1B590CC}"/>
              </a:ext>
            </a:extLst>
          </p:cNvPr>
          <p:cNvSpPr>
            <a:spLocks noGrp="1"/>
          </p:cNvSpPr>
          <p:nvPr>
            <p:ph type="title"/>
          </p:nvPr>
        </p:nvSpPr>
        <p:spPr>
          <a:xfrm>
            <a:off x="913794" y="694478"/>
            <a:ext cx="10364412" cy="1264906"/>
          </a:xfrm>
        </p:spPr>
        <p:txBody>
          <a:bodyPr vert="horz" lIns="91440" tIns="45720" rIns="91440" bIns="45720" rtlCol="0" anchor="b">
            <a:normAutofit/>
          </a:bodyPr>
          <a:lstStyle/>
          <a:p>
            <a:r>
              <a:rPr lang="en-US" sz="3700" dirty="0"/>
              <a:t>preparing the data</a:t>
            </a:r>
            <a:br>
              <a:rPr lang="en-US" sz="3700" dirty="0"/>
            </a:br>
            <a:r>
              <a:rPr lang="en-US" sz="2000" dirty="0"/>
              <a:t>pandas</a:t>
            </a:r>
          </a:p>
        </p:txBody>
      </p:sp>
      <p:pic>
        <p:nvPicPr>
          <p:cNvPr id="7" name="Picture 6" descr="A white card with black text and numbers&#10;&#10;Description automatically generated">
            <a:extLst>
              <a:ext uri="{FF2B5EF4-FFF2-40B4-BE49-F238E27FC236}">
                <a16:creationId xmlns:a16="http://schemas.microsoft.com/office/drawing/2014/main" id="{33DB5425-C7FA-C07D-9BDC-629E1F578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4860" y="2902176"/>
            <a:ext cx="5847754" cy="1228027"/>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F43ECB8-1EC0-0582-4D65-F912D0736E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853" y="2865297"/>
            <a:ext cx="5621810" cy="1264906"/>
          </a:xfrm>
          <a:prstGeom prst="rect">
            <a:avLst/>
          </a:prstGeom>
        </p:spPr>
      </p:pic>
    </p:spTree>
    <p:extLst>
      <p:ext uri="{BB962C8B-B14F-4D97-AF65-F5344CB8AC3E}">
        <p14:creationId xmlns:p14="http://schemas.microsoft.com/office/powerpoint/2010/main" val="2790231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0BCE-B97A-CCEE-0B54-D3FA79263747}"/>
              </a:ext>
            </a:extLst>
          </p:cNvPr>
          <p:cNvSpPr>
            <a:spLocks noGrp="1"/>
          </p:cNvSpPr>
          <p:nvPr>
            <p:ph type="title"/>
          </p:nvPr>
        </p:nvSpPr>
        <p:spPr>
          <a:xfrm>
            <a:off x="189086" y="2782265"/>
            <a:ext cx="4362743" cy="1326321"/>
          </a:xfrm>
        </p:spPr>
        <p:txBody>
          <a:bodyPr/>
          <a:lstStyle/>
          <a:p>
            <a:r>
              <a:rPr lang="en-US" dirty="0"/>
              <a:t>Our Models</a:t>
            </a:r>
          </a:p>
        </p:txBody>
      </p:sp>
      <p:sp>
        <p:nvSpPr>
          <p:cNvPr id="3" name="Content Placeholder 2">
            <a:extLst>
              <a:ext uri="{FF2B5EF4-FFF2-40B4-BE49-F238E27FC236}">
                <a16:creationId xmlns:a16="http://schemas.microsoft.com/office/drawing/2014/main" id="{ABC5981C-B45C-D60C-D242-89AECAEE1F5D}"/>
              </a:ext>
            </a:extLst>
          </p:cNvPr>
          <p:cNvSpPr>
            <a:spLocks noGrp="1"/>
          </p:cNvSpPr>
          <p:nvPr>
            <p:ph idx="1"/>
          </p:nvPr>
        </p:nvSpPr>
        <p:spPr>
          <a:xfrm>
            <a:off x="5906125" y="959370"/>
            <a:ext cx="4362743" cy="4569802"/>
          </a:xfrm>
        </p:spPr>
        <p:txBody>
          <a:bodyPr/>
          <a:lstStyle/>
          <a:p>
            <a:pPr marL="457200" indent="-457200">
              <a:buFont typeface="+mj-lt"/>
              <a:buAutoNum type="arabicPeriod"/>
            </a:pPr>
            <a:r>
              <a:rPr lang="en-US" dirty="0"/>
              <a:t>Logistic Regression Model</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Random Forest Model</a:t>
            </a:r>
          </a:p>
        </p:txBody>
      </p:sp>
      <p:pic>
        <p:nvPicPr>
          <p:cNvPr id="8" name="Picture 7" descr="A screenshot of a computer&#10;&#10;Description automatically generated">
            <a:extLst>
              <a:ext uri="{FF2B5EF4-FFF2-40B4-BE49-F238E27FC236}">
                <a16:creationId xmlns:a16="http://schemas.microsoft.com/office/drawing/2014/main" id="{A63F60CA-3759-8B96-82EF-48B3479ED9C5}"/>
              </a:ext>
            </a:extLst>
          </p:cNvPr>
          <p:cNvPicPr>
            <a:picLocks noChangeAspect="1"/>
          </p:cNvPicPr>
          <p:nvPr/>
        </p:nvPicPr>
        <p:blipFill rotWithShape="1">
          <a:blip r:embed="rId2">
            <a:extLst>
              <a:ext uri="{28A0092B-C50C-407E-A947-70E740481C1C}">
                <a14:useLocalDpi xmlns:a14="http://schemas.microsoft.com/office/drawing/2010/main" val="0"/>
              </a:ext>
            </a:extLst>
          </a:blip>
          <a:srcRect r="39249"/>
          <a:stretch/>
        </p:blipFill>
        <p:spPr>
          <a:xfrm>
            <a:off x="5003261" y="1733779"/>
            <a:ext cx="6454624" cy="1711647"/>
          </a:xfrm>
          <a:prstGeom prst="rect">
            <a:avLst/>
          </a:prstGeom>
        </p:spPr>
      </p:pic>
      <p:pic>
        <p:nvPicPr>
          <p:cNvPr id="10" name="Picture 9">
            <a:extLst>
              <a:ext uri="{FF2B5EF4-FFF2-40B4-BE49-F238E27FC236}">
                <a16:creationId xmlns:a16="http://schemas.microsoft.com/office/drawing/2014/main" id="{B1808649-AC5F-71F4-FDF1-C4375422BE4B}"/>
              </a:ext>
            </a:extLst>
          </p:cNvPr>
          <p:cNvPicPr>
            <a:picLocks noChangeAspect="1"/>
          </p:cNvPicPr>
          <p:nvPr/>
        </p:nvPicPr>
        <p:blipFill rotWithShape="1">
          <a:blip r:embed="rId3">
            <a:extLst>
              <a:ext uri="{28A0092B-C50C-407E-A947-70E740481C1C}">
                <a14:useLocalDpi xmlns:a14="http://schemas.microsoft.com/office/drawing/2010/main" val="0"/>
              </a:ext>
            </a:extLst>
          </a:blip>
          <a:srcRect r="39249"/>
          <a:stretch/>
        </p:blipFill>
        <p:spPr>
          <a:xfrm>
            <a:off x="5003261" y="4629306"/>
            <a:ext cx="6907280" cy="1252135"/>
          </a:xfrm>
          <a:prstGeom prst="rect">
            <a:avLst/>
          </a:prstGeom>
        </p:spPr>
      </p:pic>
      <p:cxnSp>
        <p:nvCxnSpPr>
          <p:cNvPr id="12" name="Straight Connector 11">
            <a:extLst>
              <a:ext uri="{FF2B5EF4-FFF2-40B4-BE49-F238E27FC236}">
                <a16:creationId xmlns:a16="http://schemas.microsoft.com/office/drawing/2014/main" id="{8650D291-0D3D-ED76-CB97-AADA8437AE80}"/>
              </a:ext>
            </a:extLst>
          </p:cNvPr>
          <p:cNvCxnSpPr/>
          <p:nvPr/>
        </p:nvCxnSpPr>
        <p:spPr>
          <a:xfrm>
            <a:off x="4303776" y="1609344"/>
            <a:ext cx="0" cy="37551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319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824C404-FDA8-4DDB-9D85-52D60D775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0576BAB-9A66-46C6-8A15-DD1B73CDA1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7" cy="4212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A screenshot of a computer&#10;&#10;Description automatically generated">
            <a:extLst>
              <a:ext uri="{FF2B5EF4-FFF2-40B4-BE49-F238E27FC236}">
                <a16:creationId xmlns:a16="http://schemas.microsoft.com/office/drawing/2014/main" id="{27D4864E-90CA-F33B-A5C0-9A5CA2B57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267" y="284813"/>
            <a:ext cx="5513307" cy="3611217"/>
          </a:xfrm>
          <a:prstGeom prst="rect">
            <a:avLst/>
          </a:prstGeom>
        </p:spPr>
      </p:pic>
      <p:cxnSp>
        <p:nvCxnSpPr>
          <p:cNvPr id="48" name="Straight Connector 47">
            <a:extLst>
              <a:ext uri="{FF2B5EF4-FFF2-40B4-BE49-F238E27FC236}">
                <a16:creationId xmlns:a16="http://schemas.microsoft.com/office/drawing/2014/main" id="{65CD85AE-D994-4B11-BE24-C38EB7B9E8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154913"/>
            <a:ext cx="0" cy="2083837"/>
          </a:xfrm>
          <a:prstGeom prst="line">
            <a:avLst/>
          </a:prstGeom>
          <a:ln w="1905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A screenshot of a report&#10;&#10;Description automatically generated">
            <a:extLst>
              <a:ext uri="{FF2B5EF4-FFF2-40B4-BE49-F238E27FC236}">
                <a16:creationId xmlns:a16="http://schemas.microsoft.com/office/drawing/2014/main" id="{7AC7CF51-0E0B-C0A9-3C47-254A76D34F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6433" y="231998"/>
            <a:ext cx="5792899" cy="3664009"/>
          </a:xfrm>
          <a:prstGeom prst="rect">
            <a:avLst/>
          </a:prstGeom>
        </p:spPr>
      </p:pic>
      <p:sp>
        <p:nvSpPr>
          <p:cNvPr id="41" name="Content Placeholder 40">
            <a:extLst>
              <a:ext uri="{FF2B5EF4-FFF2-40B4-BE49-F238E27FC236}">
                <a16:creationId xmlns:a16="http://schemas.microsoft.com/office/drawing/2014/main" id="{3427B1D7-DA0E-63A0-6178-FFE98C28AE0D}"/>
              </a:ext>
            </a:extLst>
          </p:cNvPr>
          <p:cNvSpPr>
            <a:spLocks noGrp="1"/>
          </p:cNvSpPr>
          <p:nvPr>
            <p:ph idx="1"/>
          </p:nvPr>
        </p:nvSpPr>
        <p:spPr>
          <a:xfrm>
            <a:off x="7647970" y="4326819"/>
            <a:ext cx="3489824" cy="952318"/>
          </a:xfrm>
        </p:spPr>
        <p:txBody>
          <a:bodyPr anchor="ctr">
            <a:normAutofit/>
          </a:bodyPr>
          <a:lstStyle/>
          <a:p>
            <a:pPr marL="0" indent="0">
              <a:buNone/>
            </a:pPr>
            <a:r>
              <a:rPr lang="en-US" dirty="0"/>
              <a:t>First random forest model.</a:t>
            </a:r>
          </a:p>
        </p:txBody>
      </p:sp>
      <p:sp>
        <p:nvSpPr>
          <p:cNvPr id="14" name="Content Placeholder 40">
            <a:extLst>
              <a:ext uri="{FF2B5EF4-FFF2-40B4-BE49-F238E27FC236}">
                <a16:creationId xmlns:a16="http://schemas.microsoft.com/office/drawing/2014/main" id="{2E7C2750-D18A-AD6F-95DA-0D2B1F8F96BE}"/>
              </a:ext>
            </a:extLst>
          </p:cNvPr>
          <p:cNvSpPr txBox="1">
            <a:spLocks/>
          </p:cNvSpPr>
          <p:nvPr/>
        </p:nvSpPr>
        <p:spPr>
          <a:xfrm>
            <a:off x="741678" y="4326819"/>
            <a:ext cx="4624484" cy="952318"/>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en-US" dirty="0"/>
              <a:t>Optimized logistic regression model.</a:t>
            </a:r>
          </a:p>
        </p:txBody>
      </p:sp>
      <p:sp>
        <p:nvSpPr>
          <p:cNvPr id="17" name="Frame 16">
            <a:extLst>
              <a:ext uri="{FF2B5EF4-FFF2-40B4-BE49-F238E27FC236}">
                <a16:creationId xmlns:a16="http://schemas.microsoft.com/office/drawing/2014/main" id="{A0659C0F-791D-A9AF-AACC-320FA9EC4AEE}"/>
              </a:ext>
            </a:extLst>
          </p:cNvPr>
          <p:cNvSpPr/>
          <p:nvPr/>
        </p:nvSpPr>
        <p:spPr>
          <a:xfrm>
            <a:off x="8154649" y="1693889"/>
            <a:ext cx="884420" cy="314793"/>
          </a:xfrm>
          <a:prstGeom prst="frame">
            <a:avLst/>
          </a:prstGeom>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ame 18">
            <a:extLst>
              <a:ext uri="{FF2B5EF4-FFF2-40B4-BE49-F238E27FC236}">
                <a16:creationId xmlns:a16="http://schemas.microsoft.com/office/drawing/2014/main" id="{F74D06D8-B0C3-BDEE-FCAE-A73C9246EE5D}"/>
              </a:ext>
            </a:extLst>
          </p:cNvPr>
          <p:cNvSpPr/>
          <p:nvPr/>
        </p:nvSpPr>
        <p:spPr>
          <a:xfrm>
            <a:off x="1784430" y="1693889"/>
            <a:ext cx="1916244" cy="312293"/>
          </a:xfrm>
          <a:prstGeom prst="frame">
            <a:avLst/>
          </a:prstGeom>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2295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5E449-B95D-46A6-9234-5477BCBAD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26EFEB-4CD0-B251-B601-C1C103438C1A}"/>
              </a:ext>
            </a:extLst>
          </p:cNvPr>
          <p:cNvSpPr>
            <a:spLocks noGrp="1"/>
          </p:cNvSpPr>
          <p:nvPr>
            <p:ph type="title"/>
          </p:nvPr>
        </p:nvSpPr>
        <p:spPr>
          <a:xfrm>
            <a:off x="7859488" y="609600"/>
            <a:ext cx="3408068" cy="1326321"/>
          </a:xfrm>
        </p:spPr>
        <p:txBody>
          <a:bodyPr>
            <a:normAutofit/>
          </a:bodyPr>
          <a:lstStyle/>
          <a:p>
            <a:r>
              <a:rPr lang="en-US" sz="2800" dirty="0">
                <a:solidFill>
                  <a:srgbClr val="FFFFFF"/>
                </a:solidFill>
              </a:rPr>
              <a:t>Final model</a:t>
            </a:r>
          </a:p>
        </p:txBody>
      </p:sp>
      <p:sp>
        <p:nvSpPr>
          <p:cNvPr id="11" name="Rectangle 10">
            <a:extLst>
              <a:ext uri="{FF2B5EF4-FFF2-40B4-BE49-F238E27FC236}">
                <a16:creationId xmlns:a16="http://schemas.microsoft.com/office/drawing/2014/main" id="{57B113FE-00ED-4DFD-B853-285DBAE33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A screenshot of a computer&#10;&#10;Description automatically generated">
            <a:extLst>
              <a:ext uri="{FF2B5EF4-FFF2-40B4-BE49-F238E27FC236}">
                <a16:creationId xmlns:a16="http://schemas.microsoft.com/office/drawing/2014/main" id="{E7BB0003-D51A-795E-3286-548A130BF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490" y="1436368"/>
            <a:ext cx="5926045" cy="3985265"/>
          </a:xfrm>
          <a:prstGeom prst="rect">
            <a:avLst/>
          </a:prstGeom>
        </p:spPr>
      </p:pic>
      <p:sp>
        <p:nvSpPr>
          <p:cNvPr id="13" name="Rectangle 12">
            <a:extLst>
              <a:ext uri="{FF2B5EF4-FFF2-40B4-BE49-F238E27FC236}">
                <a16:creationId xmlns:a16="http://schemas.microsoft.com/office/drawing/2014/main" id="{08CC676F-74F1-441D-9B51-42C5B87F1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03981D6-4DB2-18D6-ADCE-7E4C5DC22046}"/>
              </a:ext>
            </a:extLst>
          </p:cNvPr>
          <p:cNvSpPr>
            <a:spLocks noGrp="1"/>
          </p:cNvSpPr>
          <p:nvPr>
            <p:ph idx="1"/>
          </p:nvPr>
        </p:nvSpPr>
        <p:spPr>
          <a:xfrm>
            <a:off x="7859487" y="2096064"/>
            <a:ext cx="3408070" cy="3962120"/>
          </a:xfrm>
        </p:spPr>
        <p:txBody>
          <a:bodyPr>
            <a:normAutofit/>
          </a:bodyPr>
          <a:lstStyle/>
          <a:p>
            <a:r>
              <a:rPr lang="en-US" sz="1600" dirty="0">
                <a:solidFill>
                  <a:srgbClr val="FFFFFF"/>
                </a:solidFill>
              </a:rPr>
              <a:t>Based on the </a:t>
            </a:r>
            <a:r>
              <a:rPr lang="en-US" sz="1600" dirty="0" err="1">
                <a:solidFill>
                  <a:srgbClr val="FFFFFF"/>
                </a:solidFill>
              </a:rPr>
              <a:t>diabetes.csv</a:t>
            </a:r>
            <a:r>
              <a:rPr lang="en-US" sz="1600" dirty="0">
                <a:solidFill>
                  <a:srgbClr val="FFFFFF"/>
                </a:solidFill>
              </a:rPr>
              <a:t> data, this random forest model is able to predict if someone has diabetes of not with 100% accuracy </a:t>
            </a:r>
          </a:p>
        </p:txBody>
      </p:sp>
    </p:spTree>
    <p:extLst>
      <p:ext uri="{BB962C8B-B14F-4D97-AF65-F5344CB8AC3E}">
        <p14:creationId xmlns:p14="http://schemas.microsoft.com/office/powerpoint/2010/main" val="387708389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E77E-38D3-13C2-6F85-A157913809A2}"/>
              </a:ext>
            </a:extLst>
          </p:cNvPr>
          <p:cNvSpPr>
            <a:spLocks noGrp="1"/>
          </p:cNvSpPr>
          <p:nvPr>
            <p:ph type="title"/>
          </p:nvPr>
        </p:nvSpPr>
        <p:spPr/>
        <p:txBody>
          <a:bodyPr/>
          <a:lstStyle/>
          <a:p>
            <a:r>
              <a:rPr lang="en-US" dirty="0"/>
              <a:t>csv file for our model</a:t>
            </a:r>
          </a:p>
        </p:txBody>
      </p:sp>
      <p:pic>
        <p:nvPicPr>
          <p:cNvPr id="5" name="Content Placeholder 4" descr="A table with numbers and letters&#10;&#10;Description automatically generated">
            <a:extLst>
              <a:ext uri="{FF2B5EF4-FFF2-40B4-BE49-F238E27FC236}">
                <a16:creationId xmlns:a16="http://schemas.microsoft.com/office/drawing/2014/main" id="{4D2A1B6B-A2F6-15BD-AA25-419FF5DDD6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598" y="2095500"/>
            <a:ext cx="9863278" cy="3695700"/>
          </a:xfrm>
        </p:spPr>
      </p:pic>
    </p:spTree>
    <p:extLst>
      <p:ext uri="{BB962C8B-B14F-4D97-AF65-F5344CB8AC3E}">
        <p14:creationId xmlns:p14="http://schemas.microsoft.com/office/powerpoint/2010/main" val="2232686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E029-A6F6-B650-D7F4-F7BD456D0BBD}"/>
              </a:ext>
            </a:extLst>
          </p:cNvPr>
          <p:cNvSpPr>
            <a:spLocks noGrp="1"/>
          </p:cNvSpPr>
          <p:nvPr>
            <p:ph type="title"/>
          </p:nvPr>
        </p:nvSpPr>
        <p:spPr/>
        <p:txBody>
          <a:bodyPr/>
          <a:lstStyle/>
          <a:p>
            <a:r>
              <a:rPr lang="en-US" dirty="0"/>
              <a:t>Age of Sample Size</a:t>
            </a:r>
          </a:p>
        </p:txBody>
      </p:sp>
      <p:pic>
        <p:nvPicPr>
          <p:cNvPr id="11" name="Content Placeholder 10">
            <a:extLst>
              <a:ext uri="{FF2B5EF4-FFF2-40B4-BE49-F238E27FC236}">
                <a16:creationId xmlns:a16="http://schemas.microsoft.com/office/drawing/2014/main" id="{DA6AB873-D149-2D9D-07F8-82187D6E147D}"/>
              </a:ext>
            </a:extLst>
          </p:cNvPr>
          <p:cNvPicPr>
            <a:picLocks noGrp="1" noChangeAspect="1"/>
          </p:cNvPicPr>
          <p:nvPr>
            <p:ph sz="half" idx="1"/>
          </p:nvPr>
        </p:nvPicPr>
        <p:blipFill>
          <a:blip r:embed="rId2"/>
          <a:stretch>
            <a:fillRect/>
          </a:stretch>
        </p:blipFill>
        <p:spPr>
          <a:xfrm>
            <a:off x="914400" y="2364213"/>
            <a:ext cx="5105400" cy="3150337"/>
          </a:xfrm>
        </p:spPr>
      </p:pic>
      <p:sp>
        <p:nvSpPr>
          <p:cNvPr id="9" name="Content Placeholder 8">
            <a:extLst>
              <a:ext uri="{FF2B5EF4-FFF2-40B4-BE49-F238E27FC236}">
                <a16:creationId xmlns:a16="http://schemas.microsoft.com/office/drawing/2014/main" id="{1EA84118-A2E5-8E87-16F4-E1B7160CB28D}"/>
              </a:ext>
            </a:extLst>
          </p:cNvPr>
          <p:cNvSpPr>
            <a:spLocks noGrp="1"/>
          </p:cNvSpPr>
          <p:nvPr>
            <p:ph sz="half" idx="2"/>
          </p:nvPr>
        </p:nvSpPr>
        <p:spPr>
          <a:xfrm>
            <a:off x="7940566" y="1918138"/>
            <a:ext cx="3106845" cy="4745420"/>
          </a:xfrm>
        </p:spPr>
        <p:txBody>
          <a:bodyPr>
            <a:normAutofit/>
          </a:bodyPr>
          <a:lstStyle/>
          <a:p>
            <a:r>
              <a:rPr lang="en-US" dirty="0"/>
              <a:t>The age of our sample ranged from 21 to 72 years old. The majority of our sample fell between 21 and 36 years old, with the highest number of individuals being 22 and 29 years old.</a:t>
            </a:r>
          </a:p>
        </p:txBody>
      </p:sp>
    </p:spTree>
    <p:extLst>
      <p:ext uri="{BB962C8B-B14F-4D97-AF65-F5344CB8AC3E}">
        <p14:creationId xmlns:p14="http://schemas.microsoft.com/office/powerpoint/2010/main" val="2314112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D36FC-BA6F-46CE-5009-8E4E16A0A34D}"/>
              </a:ext>
            </a:extLst>
          </p:cNvPr>
          <p:cNvSpPr>
            <a:spLocks noGrp="1"/>
          </p:cNvSpPr>
          <p:nvPr>
            <p:ph type="title"/>
          </p:nvPr>
        </p:nvSpPr>
        <p:spPr/>
        <p:txBody>
          <a:bodyPr/>
          <a:lstStyle/>
          <a:p>
            <a:r>
              <a:rPr lang="en-US" dirty="0"/>
              <a:t>Body Mass Index (</a:t>
            </a:r>
            <a:r>
              <a:rPr lang="en-US" dirty="0" err="1"/>
              <a:t>BMi</a:t>
            </a:r>
            <a:r>
              <a:rPr lang="en-US" dirty="0"/>
              <a:t>)</a:t>
            </a:r>
          </a:p>
        </p:txBody>
      </p:sp>
      <p:pic>
        <p:nvPicPr>
          <p:cNvPr id="6" name="Content Placeholder 5">
            <a:extLst>
              <a:ext uri="{FF2B5EF4-FFF2-40B4-BE49-F238E27FC236}">
                <a16:creationId xmlns:a16="http://schemas.microsoft.com/office/drawing/2014/main" id="{CC6B52CC-4610-C4BB-718D-903A53FE518F}"/>
              </a:ext>
            </a:extLst>
          </p:cNvPr>
          <p:cNvPicPr>
            <a:picLocks noGrp="1" noChangeAspect="1"/>
          </p:cNvPicPr>
          <p:nvPr>
            <p:ph sz="half" idx="1"/>
          </p:nvPr>
        </p:nvPicPr>
        <p:blipFill>
          <a:blip r:embed="rId2"/>
          <a:stretch>
            <a:fillRect/>
          </a:stretch>
        </p:blipFill>
        <p:spPr>
          <a:xfrm>
            <a:off x="740978" y="1786759"/>
            <a:ext cx="5355022" cy="4929351"/>
          </a:xfrm>
        </p:spPr>
      </p:pic>
      <p:sp>
        <p:nvSpPr>
          <p:cNvPr id="4" name="Content Placeholder 3">
            <a:extLst>
              <a:ext uri="{FF2B5EF4-FFF2-40B4-BE49-F238E27FC236}">
                <a16:creationId xmlns:a16="http://schemas.microsoft.com/office/drawing/2014/main" id="{5F37D5F8-F5E1-CF10-2780-1A6926F077EF}"/>
              </a:ext>
            </a:extLst>
          </p:cNvPr>
          <p:cNvSpPr>
            <a:spLocks noGrp="1"/>
          </p:cNvSpPr>
          <p:nvPr>
            <p:ph sz="half" idx="2"/>
          </p:nvPr>
        </p:nvSpPr>
        <p:spPr>
          <a:xfrm>
            <a:off x="6332482" y="1786759"/>
            <a:ext cx="5675587" cy="4855779"/>
          </a:xfrm>
        </p:spPr>
        <p:txBody>
          <a:bodyPr>
            <a:normAutofit/>
          </a:bodyPr>
          <a:lstStyle/>
          <a:p>
            <a:r>
              <a:rPr lang="en-US" dirty="0"/>
              <a:t>The Body Mass Index (BMI) was broken into 4 different categories; Underweight (&lt;18.5), Healthy (&gt;=18.5 – 25), Overweight (25 – 30), and Obese (&gt;30). </a:t>
            </a:r>
          </a:p>
        </p:txBody>
      </p:sp>
    </p:spTree>
    <p:extLst>
      <p:ext uri="{BB962C8B-B14F-4D97-AF65-F5344CB8AC3E}">
        <p14:creationId xmlns:p14="http://schemas.microsoft.com/office/powerpoint/2010/main" val="3091606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200</TotalTime>
  <Words>438</Words>
  <Application>Microsoft Macintosh PowerPoint</Application>
  <PresentationFormat>Widescreen</PresentationFormat>
  <Paragraphs>54</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Bookman Old Style</vt:lpstr>
      <vt:lpstr>Calibri</vt:lpstr>
      <vt:lpstr>Rockwell</vt:lpstr>
      <vt:lpstr>Damask</vt:lpstr>
      <vt:lpstr>Predicting Diabetes</vt:lpstr>
      <vt:lpstr>Overview</vt:lpstr>
      <vt:lpstr>preparing the data pandas</vt:lpstr>
      <vt:lpstr>Our Models</vt:lpstr>
      <vt:lpstr>PowerPoint Presentation</vt:lpstr>
      <vt:lpstr>Final model</vt:lpstr>
      <vt:lpstr>csv file for our model</vt:lpstr>
      <vt:lpstr>Age of Sample Size</vt:lpstr>
      <vt:lpstr>Body Mass Index (BMi)</vt:lpstr>
      <vt:lpstr>Age by BMI</vt:lpstr>
      <vt:lpstr>Blood Sugar Pressure</vt:lpstr>
      <vt:lpstr>Outcome – Logistic Regression Model</vt:lpstr>
      <vt:lpstr>Age Outcome – Logistic Regression Model</vt:lpstr>
      <vt:lpstr>Glucose Outcome – Logistic Regression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Diabetes</dc:title>
  <dc:creator>Lydia Bartnick</dc:creator>
  <cp:lastModifiedBy>Nicole Levy</cp:lastModifiedBy>
  <cp:revision>15</cp:revision>
  <dcterms:created xsi:type="dcterms:W3CDTF">2023-11-22T02:18:11Z</dcterms:created>
  <dcterms:modified xsi:type="dcterms:W3CDTF">2023-11-29T02:32:36Z</dcterms:modified>
</cp:coreProperties>
</file>