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31"/>
  </p:notesMasterIdLst>
  <p:sldIdLst>
    <p:sldId id="271" r:id="rId2"/>
    <p:sldId id="272" r:id="rId3"/>
    <p:sldId id="273" r:id="rId4"/>
    <p:sldId id="274" r:id="rId5"/>
    <p:sldId id="275" r:id="rId6"/>
    <p:sldId id="276" r:id="rId7"/>
    <p:sldId id="277" r:id="rId8"/>
    <p:sldId id="278" r:id="rId9"/>
    <p:sldId id="279" r:id="rId10"/>
    <p:sldId id="280" r:id="rId11"/>
    <p:sldId id="281" r:id="rId12"/>
    <p:sldId id="286" r:id="rId13"/>
    <p:sldId id="287" r:id="rId14"/>
    <p:sldId id="288" r:id="rId15"/>
    <p:sldId id="298" r:id="rId16"/>
    <p:sldId id="267" r:id="rId17"/>
    <p:sldId id="265" r:id="rId18"/>
    <p:sldId id="266" r:id="rId19"/>
    <p:sldId id="268" r:id="rId20"/>
    <p:sldId id="269" r:id="rId21"/>
    <p:sldId id="270" r:id="rId22"/>
    <p:sldId id="290" r:id="rId23"/>
    <p:sldId id="291" r:id="rId24"/>
    <p:sldId id="293" r:id="rId25"/>
    <p:sldId id="294" r:id="rId26"/>
    <p:sldId id="295" r:id="rId27"/>
    <p:sldId id="297" r:id="rId28"/>
    <p:sldId id="296" r:id="rId29"/>
    <p:sldId id="289"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EFBD67-0FAC-41AB-9698-CB8D7FCF52B4}" v="10" dt="2023-11-29T04:37:52.6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7" autoAdjust="0"/>
    <p:restoredTop sz="89346" autoAdjust="0"/>
  </p:normalViewPr>
  <p:slideViewPr>
    <p:cSldViewPr snapToGrid="0">
      <p:cViewPr varScale="1">
        <p:scale>
          <a:sx n="96" d="100"/>
          <a:sy n="96" d="100"/>
        </p:scale>
        <p:origin x="72" y="9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red Sletto" userId="917c3e5ce63edd80" providerId="LiveId" clId="{72EFBD67-0FAC-41AB-9698-CB8D7FCF52B4}"/>
    <pc:docChg chg="undo custSel addSld modSld">
      <pc:chgData name="Jared Sletto" userId="917c3e5ce63edd80" providerId="LiveId" clId="{72EFBD67-0FAC-41AB-9698-CB8D7FCF52B4}" dt="2023-11-29T04:38:21.880" v="47" actId="1076"/>
      <pc:docMkLst>
        <pc:docMk/>
      </pc:docMkLst>
      <pc:sldChg chg="modTransition">
        <pc:chgData name="Jared Sletto" userId="917c3e5ce63edd80" providerId="LiveId" clId="{72EFBD67-0FAC-41AB-9698-CB8D7FCF52B4}" dt="2023-11-29T04:36:09.930" v="19"/>
        <pc:sldMkLst>
          <pc:docMk/>
          <pc:sldMk cId="1113634370" sldId="265"/>
        </pc:sldMkLst>
      </pc:sldChg>
      <pc:sldChg chg="modSp mod">
        <pc:chgData name="Jared Sletto" userId="917c3e5ce63edd80" providerId="LiveId" clId="{72EFBD67-0FAC-41AB-9698-CB8D7FCF52B4}" dt="2023-11-29T04:32:10.920" v="4" actId="1076"/>
        <pc:sldMkLst>
          <pc:docMk/>
          <pc:sldMk cId="872245343" sldId="286"/>
        </pc:sldMkLst>
        <pc:spChg chg="mod">
          <ac:chgData name="Jared Sletto" userId="917c3e5ce63edd80" providerId="LiveId" clId="{72EFBD67-0FAC-41AB-9698-CB8D7FCF52B4}" dt="2023-11-29T04:32:10.920" v="4" actId="1076"/>
          <ac:spMkLst>
            <pc:docMk/>
            <pc:sldMk cId="872245343" sldId="286"/>
            <ac:spMk id="9" creationId="{FF55ED5E-166E-7C7F-5280-653596F3279A}"/>
          </ac:spMkLst>
        </pc:spChg>
        <pc:spChg chg="mod">
          <ac:chgData name="Jared Sletto" userId="917c3e5ce63edd80" providerId="LiveId" clId="{72EFBD67-0FAC-41AB-9698-CB8D7FCF52B4}" dt="2023-11-29T04:32:10.920" v="4" actId="1076"/>
          <ac:spMkLst>
            <pc:docMk/>
            <pc:sldMk cId="872245343" sldId="286"/>
            <ac:spMk id="10" creationId="{4912EFD1-5B2C-5609-477E-0A788C176223}"/>
          </ac:spMkLst>
        </pc:spChg>
        <pc:spChg chg="mod">
          <ac:chgData name="Jared Sletto" userId="917c3e5ce63edd80" providerId="LiveId" clId="{72EFBD67-0FAC-41AB-9698-CB8D7FCF52B4}" dt="2023-11-29T04:32:10.920" v="4" actId="1076"/>
          <ac:spMkLst>
            <pc:docMk/>
            <pc:sldMk cId="872245343" sldId="286"/>
            <ac:spMk id="12" creationId="{9EADC37D-6457-E5EF-236B-1B7F6623DA3E}"/>
          </ac:spMkLst>
        </pc:spChg>
        <pc:picChg chg="mod">
          <ac:chgData name="Jared Sletto" userId="917c3e5ce63edd80" providerId="LiveId" clId="{72EFBD67-0FAC-41AB-9698-CB8D7FCF52B4}" dt="2023-11-29T04:32:10.920" v="4" actId="1076"/>
          <ac:picMkLst>
            <pc:docMk/>
            <pc:sldMk cId="872245343" sldId="286"/>
            <ac:picMk id="11" creationId="{C057E423-2E0D-4178-2F8B-68C216C615E1}"/>
          </ac:picMkLst>
        </pc:picChg>
        <pc:picChg chg="mod">
          <ac:chgData name="Jared Sletto" userId="917c3e5ce63edd80" providerId="LiveId" clId="{72EFBD67-0FAC-41AB-9698-CB8D7FCF52B4}" dt="2023-11-29T04:32:10.920" v="4" actId="1076"/>
          <ac:picMkLst>
            <pc:docMk/>
            <pc:sldMk cId="872245343" sldId="286"/>
            <ac:picMk id="13" creationId="{DB041186-2640-98E2-F12F-F600278CCD0A}"/>
          </ac:picMkLst>
        </pc:picChg>
      </pc:sldChg>
      <pc:sldChg chg="modSp mod">
        <pc:chgData name="Jared Sletto" userId="917c3e5ce63edd80" providerId="LiveId" clId="{72EFBD67-0FAC-41AB-9698-CB8D7FCF52B4}" dt="2023-11-29T04:32:46.407" v="11" actId="1076"/>
        <pc:sldMkLst>
          <pc:docMk/>
          <pc:sldMk cId="4171384168" sldId="287"/>
        </pc:sldMkLst>
        <pc:spChg chg="mod">
          <ac:chgData name="Jared Sletto" userId="917c3e5ce63edd80" providerId="LiveId" clId="{72EFBD67-0FAC-41AB-9698-CB8D7FCF52B4}" dt="2023-11-29T04:32:46.407" v="11" actId="1076"/>
          <ac:spMkLst>
            <pc:docMk/>
            <pc:sldMk cId="4171384168" sldId="287"/>
            <ac:spMk id="3" creationId="{0A40DEDE-5811-D697-8E49-D1D8E2160138}"/>
          </ac:spMkLst>
        </pc:spChg>
        <pc:spChg chg="mod">
          <ac:chgData name="Jared Sletto" userId="917c3e5ce63edd80" providerId="LiveId" clId="{72EFBD67-0FAC-41AB-9698-CB8D7FCF52B4}" dt="2023-11-29T04:32:46.407" v="11" actId="1076"/>
          <ac:spMkLst>
            <pc:docMk/>
            <pc:sldMk cId="4171384168" sldId="287"/>
            <ac:spMk id="4" creationId="{ED164691-BB8C-9FED-4E68-D4C08C1AA1FE}"/>
          </ac:spMkLst>
        </pc:spChg>
        <pc:spChg chg="mod">
          <ac:chgData name="Jared Sletto" userId="917c3e5ce63edd80" providerId="LiveId" clId="{72EFBD67-0FAC-41AB-9698-CB8D7FCF52B4}" dt="2023-11-29T04:32:46.407" v="11" actId="1076"/>
          <ac:spMkLst>
            <pc:docMk/>
            <pc:sldMk cId="4171384168" sldId="287"/>
            <ac:spMk id="6" creationId="{4004FAD7-A835-F6F2-98FD-60342FF2A3C0}"/>
          </ac:spMkLst>
        </pc:spChg>
        <pc:spChg chg="mod">
          <ac:chgData name="Jared Sletto" userId="917c3e5ce63edd80" providerId="LiveId" clId="{72EFBD67-0FAC-41AB-9698-CB8D7FCF52B4}" dt="2023-11-29T04:32:46.407" v="11" actId="1076"/>
          <ac:spMkLst>
            <pc:docMk/>
            <pc:sldMk cId="4171384168" sldId="287"/>
            <ac:spMk id="8" creationId="{2F1413B9-17B5-6B28-6402-8B504E7897D6}"/>
          </ac:spMkLst>
        </pc:spChg>
        <pc:picChg chg="mod">
          <ac:chgData name="Jared Sletto" userId="917c3e5ce63edd80" providerId="LiveId" clId="{72EFBD67-0FAC-41AB-9698-CB8D7FCF52B4}" dt="2023-11-29T04:32:46.407" v="11" actId="1076"/>
          <ac:picMkLst>
            <pc:docMk/>
            <pc:sldMk cId="4171384168" sldId="287"/>
            <ac:picMk id="5" creationId="{AD3E62D1-FBE8-9811-A4A7-0123D576F913}"/>
          </ac:picMkLst>
        </pc:picChg>
        <pc:picChg chg="mod">
          <ac:chgData name="Jared Sletto" userId="917c3e5ce63edd80" providerId="LiveId" clId="{72EFBD67-0FAC-41AB-9698-CB8D7FCF52B4}" dt="2023-11-29T04:32:46.407" v="11" actId="1076"/>
          <ac:picMkLst>
            <pc:docMk/>
            <pc:sldMk cId="4171384168" sldId="287"/>
            <ac:picMk id="7" creationId="{D6D3DEBA-0B42-327B-9419-C65FA1FA27D0}"/>
          </ac:picMkLst>
        </pc:picChg>
      </pc:sldChg>
      <pc:sldChg chg="modTransition">
        <pc:chgData name="Jared Sletto" userId="917c3e5ce63edd80" providerId="LiveId" clId="{72EFBD67-0FAC-41AB-9698-CB8D7FCF52B4}" dt="2023-11-29T04:34:33.244" v="15"/>
        <pc:sldMkLst>
          <pc:docMk/>
          <pc:sldMk cId="4139157428" sldId="295"/>
        </pc:sldMkLst>
      </pc:sldChg>
      <pc:sldChg chg="modTransition">
        <pc:chgData name="Jared Sletto" userId="917c3e5ce63edd80" providerId="LiveId" clId="{72EFBD67-0FAC-41AB-9698-CB8D7FCF52B4}" dt="2023-11-29T04:34:00.324" v="13"/>
        <pc:sldMkLst>
          <pc:docMk/>
          <pc:sldMk cId="1558863324" sldId="297"/>
        </pc:sldMkLst>
      </pc:sldChg>
      <pc:sldChg chg="addSp delSp modSp add mod modTransition">
        <pc:chgData name="Jared Sletto" userId="917c3e5ce63edd80" providerId="LiveId" clId="{72EFBD67-0FAC-41AB-9698-CB8D7FCF52B4}" dt="2023-11-29T04:38:21.880" v="47" actId="1076"/>
        <pc:sldMkLst>
          <pc:docMk/>
          <pc:sldMk cId="303807206" sldId="298"/>
        </pc:sldMkLst>
        <pc:spChg chg="del mod">
          <ac:chgData name="Jared Sletto" userId="917c3e5ce63edd80" providerId="LiveId" clId="{72EFBD67-0FAC-41AB-9698-CB8D7FCF52B4}" dt="2023-11-29T04:37:10.793" v="37" actId="478"/>
          <ac:spMkLst>
            <pc:docMk/>
            <pc:sldMk cId="303807206" sldId="298"/>
            <ac:spMk id="9" creationId="{FF55ED5E-166E-7C7F-5280-653596F3279A}"/>
          </ac:spMkLst>
        </pc:spChg>
        <pc:spChg chg="del mod">
          <ac:chgData name="Jared Sletto" userId="917c3e5ce63edd80" providerId="LiveId" clId="{72EFBD67-0FAC-41AB-9698-CB8D7FCF52B4}" dt="2023-11-29T04:37:12.941" v="38" actId="478"/>
          <ac:spMkLst>
            <pc:docMk/>
            <pc:sldMk cId="303807206" sldId="298"/>
            <ac:spMk id="10" creationId="{4912EFD1-5B2C-5609-477E-0A788C176223}"/>
          </ac:spMkLst>
        </pc:spChg>
        <pc:spChg chg="del">
          <ac:chgData name="Jared Sletto" userId="917c3e5ce63edd80" providerId="LiveId" clId="{72EFBD67-0FAC-41AB-9698-CB8D7FCF52B4}" dt="2023-11-29T04:37:14.813" v="39" actId="478"/>
          <ac:spMkLst>
            <pc:docMk/>
            <pc:sldMk cId="303807206" sldId="298"/>
            <ac:spMk id="12" creationId="{9EADC37D-6457-E5EF-236B-1B7F6623DA3E}"/>
          </ac:spMkLst>
        </pc:spChg>
        <pc:spChg chg="mod">
          <ac:chgData name="Jared Sletto" userId="917c3e5ce63edd80" providerId="LiveId" clId="{72EFBD67-0FAC-41AB-9698-CB8D7FCF52B4}" dt="2023-11-29T04:37:25.171" v="42" actId="1076"/>
          <ac:spMkLst>
            <pc:docMk/>
            <pc:sldMk cId="303807206" sldId="298"/>
            <ac:spMk id="14" creationId="{FF7AC72C-2EB6-97CA-6A6C-86F48B85ED08}"/>
          </ac:spMkLst>
        </pc:spChg>
        <pc:spChg chg="mod">
          <ac:chgData name="Jared Sletto" userId="917c3e5ce63edd80" providerId="LiveId" clId="{72EFBD67-0FAC-41AB-9698-CB8D7FCF52B4}" dt="2023-11-29T04:38:21.880" v="47" actId="1076"/>
          <ac:spMkLst>
            <pc:docMk/>
            <pc:sldMk cId="303807206" sldId="298"/>
            <ac:spMk id="15" creationId="{D4A4392D-F779-D773-F26F-1A927CEBDF96}"/>
          </ac:spMkLst>
        </pc:spChg>
        <pc:spChg chg="mod">
          <ac:chgData name="Jared Sletto" userId="917c3e5ce63edd80" providerId="LiveId" clId="{72EFBD67-0FAC-41AB-9698-CB8D7FCF52B4}" dt="2023-11-29T04:38:21.880" v="47" actId="1076"/>
          <ac:spMkLst>
            <pc:docMk/>
            <pc:sldMk cId="303807206" sldId="298"/>
            <ac:spMk id="17" creationId="{8FEC4BA8-F495-98C5-E8C7-EABC74E30C29}"/>
          </ac:spMkLst>
        </pc:spChg>
        <pc:picChg chg="add del">
          <ac:chgData name="Jared Sletto" userId="917c3e5ce63edd80" providerId="LiveId" clId="{72EFBD67-0FAC-41AB-9698-CB8D7FCF52B4}" dt="2023-11-29T04:37:06.902" v="33" actId="478"/>
          <ac:picMkLst>
            <pc:docMk/>
            <pc:sldMk cId="303807206" sldId="298"/>
            <ac:picMk id="11" creationId="{C057E423-2E0D-4178-2F8B-68C216C615E1}"/>
          </ac:picMkLst>
        </pc:picChg>
        <pc:picChg chg="del">
          <ac:chgData name="Jared Sletto" userId="917c3e5ce63edd80" providerId="LiveId" clId="{72EFBD67-0FAC-41AB-9698-CB8D7FCF52B4}" dt="2023-11-29T04:37:16.036" v="40" actId="478"/>
          <ac:picMkLst>
            <pc:docMk/>
            <pc:sldMk cId="303807206" sldId="298"/>
            <ac:picMk id="13" creationId="{DB041186-2640-98E2-F12F-F600278CCD0A}"/>
          </ac:picMkLst>
        </pc:picChg>
        <pc:picChg chg="mod">
          <ac:chgData name="Jared Sletto" userId="917c3e5ce63edd80" providerId="LiveId" clId="{72EFBD67-0FAC-41AB-9698-CB8D7FCF52B4}" dt="2023-11-29T04:38:21.880" v="47" actId="1076"/>
          <ac:picMkLst>
            <pc:docMk/>
            <pc:sldMk cId="303807206" sldId="298"/>
            <ac:picMk id="16" creationId="{8E1BDF61-E546-8B50-ECEF-8C2850237D4B}"/>
          </ac:picMkLst>
        </pc:picChg>
        <pc:picChg chg="mod">
          <ac:chgData name="Jared Sletto" userId="917c3e5ce63edd80" providerId="LiveId" clId="{72EFBD67-0FAC-41AB-9698-CB8D7FCF52B4}" dt="2023-11-29T04:38:21.880" v="47" actId="1076"/>
          <ac:picMkLst>
            <pc:docMk/>
            <pc:sldMk cId="303807206" sldId="298"/>
            <ac:picMk id="18" creationId="{6E1E336F-117A-D077-EF68-FD4862B106F4}"/>
          </ac:picMkLst>
        </pc:pic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95371E-F8AF-4AAF-B32F-C722E6F3749E}"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215D20F5-7592-42B5-A608-1E99BC37AE2D}">
      <dgm:prSet/>
      <dgm:spPr/>
      <dgm:t>
        <a:bodyPr/>
        <a:lstStyle/>
        <a:p>
          <a:r>
            <a:rPr lang="en-US"/>
            <a:t>The Random Forest Model was ideal to predict our diabetes dataset. We produced an initial model and made edits to it in order to optimize the accuracy score. </a:t>
          </a:r>
        </a:p>
      </dgm:t>
    </dgm:pt>
    <dgm:pt modelId="{C4240EFE-0483-474E-8665-8FD5EA8A17DB}" type="parTrans" cxnId="{3861C237-2429-4CD1-9496-655C2BF7990A}">
      <dgm:prSet/>
      <dgm:spPr/>
      <dgm:t>
        <a:bodyPr/>
        <a:lstStyle/>
        <a:p>
          <a:endParaRPr lang="en-US"/>
        </a:p>
      </dgm:t>
    </dgm:pt>
    <dgm:pt modelId="{8B90B756-8991-4E69-9D41-1B203864FE2F}" type="sibTrans" cxnId="{3861C237-2429-4CD1-9496-655C2BF7990A}">
      <dgm:prSet/>
      <dgm:spPr/>
      <dgm:t>
        <a:bodyPr/>
        <a:lstStyle/>
        <a:p>
          <a:endParaRPr lang="en-US"/>
        </a:p>
      </dgm:t>
    </dgm:pt>
    <dgm:pt modelId="{C8221D1F-B764-4678-81BA-60FDAFC9ACBA}">
      <dgm:prSet/>
      <dgm:spPr/>
      <dgm:t>
        <a:bodyPr/>
        <a:lstStyle/>
        <a:p>
          <a:r>
            <a:rPr lang="en-US"/>
            <a:t>Our model achieved an accuracy score of 1.0, recall of 1.0, precision of 1.0, and f1-score of 1.0.</a:t>
          </a:r>
        </a:p>
      </dgm:t>
    </dgm:pt>
    <dgm:pt modelId="{7890AC03-BF4B-451C-8B6B-410D11F2A399}" type="parTrans" cxnId="{51E9E57E-6673-4DD5-A9FD-A4163CE8C6AB}">
      <dgm:prSet/>
      <dgm:spPr/>
      <dgm:t>
        <a:bodyPr/>
        <a:lstStyle/>
        <a:p>
          <a:endParaRPr lang="en-US"/>
        </a:p>
      </dgm:t>
    </dgm:pt>
    <dgm:pt modelId="{BABF631F-BC44-469A-B1FD-2B085EE1BE19}" type="sibTrans" cxnId="{51E9E57E-6673-4DD5-A9FD-A4163CE8C6AB}">
      <dgm:prSet/>
      <dgm:spPr/>
      <dgm:t>
        <a:bodyPr/>
        <a:lstStyle/>
        <a:p>
          <a:endParaRPr lang="en-US"/>
        </a:p>
      </dgm:t>
    </dgm:pt>
    <dgm:pt modelId="{926BF090-4530-487F-81E7-8444FE29F9AE}">
      <dgm:prSet/>
      <dgm:spPr/>
      <dgm:t>
        <a:bodyPr/>
        <a:lstStyle/>
        <a:p>
          <a:r>
            <a:rPr lang="en-US"/>
            <a:t>The three most important features from our dataset, according to the feature_importances_, are 1. glucose 2. BMI, 3. Age. </a:t>
          </a:r>
        </a:p>
      </dgm:t>
    </dgm:pt>
    <dgm:pt modelId="{31035A08-CFBA-4D8A-9E68-3CD58FE399EF}" type="parTrans" cxnId="{6F0653F6-6F1C-45EB-AEC4-C9C0EA09EE8D}">
      <dgm:prSet/>
      <dgm:spPr/>
      <dgm:t>
        <a:bodyPr/>
        <a:lstStyle/>
        <a:p>
          <a:endParaRPr lang="en-US"/>
        </a:p>
      </dgm:t>
    </dgm:pt>
    <dgm:pt modelId="{D8135EED-5C22-4D41-B9D9-EBC6DA16FC7E}" type="sibTrans" cxnId="{6F0653F6-6F1C-45EB-AEC4-C9C0EA09EE8D}">
      <dgm:prSet/>
      <dgm:spPr/>
      <dgm:t>
        <a:bodyPr/>
        <a:lstStyle/>
        <a:p>
          <a:endParaRPr lang="en-US"/>
        </a:p>
      </dgm:t>
    </dgm:pt>
    <dgm:pt modelId="{52AF9D01-8B97-46D5-B9D9-DDC621AF206F}">
      <dgm:prSet/>
      <dgm:spPr/>
      <dgm:t>
        <a:bodyPr/>
        <a:lstStyle/>
        <a:p>
          <a:r>
            <a:rPr lang="en-US"/>
            <a:t>While our model is able to predict with 100% accuracy this is due to the limitation that our sample size is small. Our data is comprised of 768 rows of data (females only) with 8 measurable variables and 1 outcome. We would benefit from inputting a larger dataset with both genders.</a:t>
          </a:r>
        </a:p>
      </dgm:t>
    </dgm:pt>
    <dgm:pt modelId="{026CA4DA-98EC-4DA3-9565-96CD58CD91D3}" type="parTrans" cxnId="{209BC113-FFE8-4E14-953F-634D3DCB684E}">
      <dgm:prSet/>
      <dgm:spPr/>
      <dgm:t>
        <a:bodyPr/>
        <a:lstStyle/>
        <a:p>
          <a:endParaRPr lang="en-US"/>
        </a:p>
      </dgm:t>
    </dgm:pt>
    <dgm:pt modelId="{A8778C9D-E338-41EC-8EFB-DA46DBFBE16B}" type="sibTrans" cxnId="{209BC113-FFE8-4E14-953F-634D3DCB684E}">
      <dgm:prSet/>
      <dgm:spPr/>
      <dgm:t>
        <a:bodyPr/>
        <a:lstStyle/>
        <a:p>
          <a:endParaRPr lang="en-US"/>
        </a:p>
      </dgm:t>
    </dgm:pt>
    <dgm:pt modelId="{68D6ABAC-9D3E-46D6-B618-EA9E32CF86F3}" type="pres">
      <dgm:prSet presAssocID="{2A95371E-F8AF-4AAF-B32F-C722E6F3749E}" presName="root" presStyleCnt="0">
        <dgm:presLayoutVars>
          <dgm:dir/>
          <dgm:resizeHandles val="exact"/>
        </dgm:presLayoutVars>
      </dgm:prSet>
      <dgm:spPr/>
    </dgm:pt>
    <dgm:pt modelId="{ECACD5B5-A9AF-450A-9D27-982DB83F3ABD}" type="pres">
      <dgm:prSet presAssocID="{2A95371E-F8AF-4AAF-B32F-C722E6F3749E}" presName="container" presStyleCnt="0">
        <dgm:presLayoutVars>
          <dgm:dir/>
          <dgm:resizeHandles val="exact"/>
        </dgm:presLayoutVars>
      </dgm:prSet>
      <dgm:spPr/>
    </dgm:pt>
    <dgm:pt modelId="{6AB7F0F3-FC77-42FE-A1BE-8AF28402337F}" type="pres">
      <dgm:prSet presAssocID="{215D20F5-7592-42B5-A608-1E99BC37AE2D}" presName="compNode" presStyleCnt="0"/>
      <dgm:spPr/>
    </dgm:pt>
    <dgm:pt modelId="{2C686EC5-542E-447D-AB08-81ACE161E3E2}" type="pres">
      <dgm:prSet presAssocID="{215D20F5-7592-42B5-A608-1E99BC37AE2D}" presName="iconBgRect" presStyleLbl="bgShp" presStyleIdx="0" presStyleCnt="4"/>
      <dgm:spPr/>
    </dgm:pt>
    <dgm:pt modelId="{71DECA29-D721-4CA0-A249-2878BF8AED9B}" type="pres">
      <dgm:prSet presAssocID="{215D20F5-7592-42B5-A608-1E99BC37AE2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NA"/>
        </a:ext>
      </dgm:extLst>
    </dgm:pt>
    <dgm:pt modelId="{075B9BF0-70CA-42A9-AF3A-F90D785997FA}" type="pres">
      <dgm:prSet presAssocID="{215D20F5-7592-42B5-A608-1E99BC37AE2D}" presName="spaceRect" presStyleCnt="0"/>
      <dgm:spPr/>
    </dgm:pt>
    <dgm:pt modelId="{CA9511E4-86C1-40C6-A719-5CA2E7033A7A}" type="pres">
      <dgm:prSet presAssocID="{215D20F5-7592-42B5-A608-1E99BC37AE2D}" presName="textRect" presStyleLbl="revTx" presStyleIdx="0" presStyleCnt="4">
        <dgm:presLayoutVars>
          <dgm:chMax val="1"/>
          <dgm:chPref val="1"/>
        </dgm:presLayoutVars>
      </dgm:prSet>
      <dgm:spPr/>
    </dgm:pt>
    <dgm:pt modelId="{6E1A03F5-6E2A-4DDE-ACAD-DFE9155F30EB}" type="pres">
      <dgm:prSet presAssocID="{8B90B756-8991-4E69-9D41-1B203864FE2F}" presName="sibTrans" presStyleLbl="sibTrans2D1" presStyleIdx="0" presStyleCnt="0"/>
      <dgm:spPr/>
    </dgm:pt>
    <dgm:pt modelId="{B6CAF76A-9C99-42FD-B1F5-A1F3CC0A2958}" type="pres">
      <dgm:prSet presAssocID="{C8221D1F-B764-4678-81BA-60FDAFC9ACBA}" presName="compNode" presStyleCnt="0"/>
      <dgm:spPr/>
    </dgm:pt>
    <dgm:pt modelId="{0019C5BE-AED7-4E46-B667-9483FA5D79B4}" type="pres">
      <dgm:prSet presAssocID="{C8221D1F-B764-4678-81BA-60FDAFC9ACBA}" presName="iconBgRect" presStyleLbl="bgShp" presStyleIdx="1" presStyleCnt="4"/>
      <dgm:spPr/>
    </dgm:pt>
    <dgm:pt modelId="{CF0E4075-B85B-48E6-871A-9AE08B368D0E}" type="pres">
      <dgm:prSet presAssocID="{C8221D1F-B764-4678-81BA-60FDAFC9ACB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rget"/>
        </a:ext>
      </dgm:extLst>
    </dgm:pt>
    <dgm:pt modelId="{A1D963CB-9486-490B-884A-B3E0260EF37D}" type="pres">
      <dgm:prSet presAssocID="{C8221D1F-B764-4678-81BA-60FDAFC9ACBA}" presName="spaceRect" presStyleCnt="0"/>
      <dgm:spPr/>
    </dgm:pt>
    <dgm:pt modelId="{11A6F066-F4EA-4A4A-8B68-EF15734B1705}" type="pres">
      <dgm:prSet presAssocID="{C8221D1F-B764-4678-81BA-60FDAFC9ACBA}" presName="textRect" presStyleLbl="revTx" presStyleIdx="1" presStyleCnt="4">
        <dgm:presLayoutVars>
          <dgm:chMax val="1"/>
          <dgm:chPref val="1"/>
        </dgm:presLayoutVars>
      </dgm:prSet>
      <dgm:spPr/>
    </dgm:pt>
    <dgm:pt modelId="{EC9EA552-2C7E-416D-904F-6F0588A6C0BC}" type="pres">
      <dgm:prSet presAssocID="{BABF631F-BC44-469A-B1FD-2B085EE1BE19}" presName="sibTrans" presStyleLbl="sibTrans2D1" presStyleIdx="0" presStyleCnt="0"/>
      <dgm:spPr/>
    </dgm:pt>
    <dgm:pt modelId="{ECCF3C71-E744-4E26-9355-C877C1C6C088}" type="pres">
      <dgm:prSet presAssocID="{926BF090-4530-487F-81E7-8444FE29F9AE}" presName="compNode" presStyleCnt="0"/>
      <dgm:spPr/>
    </dgm:pt>
    <dgm:pt modelId="{FD4FFDCE-6C13-452C-9C67-7E46F39B6B3C}" type="pres">
      <dgm:prSet presAssocID="{926BF090-4530-487F-81E7-8444FE29F9AE}" presName="iconBgRect" presStyleLbl="bgShp" presStyleIdx="2" presStyleCnt="4"/>
      <dgm:spPr/>
    </dgm:pt>
    <dgm:pt modelId="{682321E2-533F-4749-B75B-9A2FF323C69D}" type="pres">
      <dgm:prSet presAssocID="{926BF090-4530-487F-81E7-8444FE29F9A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74FEEC75-BABE-4AA3-822B-D4D66AFE6A2D}" type="pres">
      <dgm:prSet presAssocID="{926BF090-4530-487F-81E7-8444FE29F9AE}" presName="spaceRect" presStyleCnt="0"/>
      <dgm:spPr/>
    </dgm:pt>
    <dgm:pt modelId="{86E5F8C3-E394-47DB-87E3-E5855B7208E9}" type="pres">
      <dgm:prSet presAssocID="{926BF090-4530-487F-81E7-8444FE29F9AE}" presName="textRect" presStyleLbl="revTx" presStyleIdx="2" presStyleCnt="4">
        <dgm:presLayoutVars>
          <dgm:chMax val="1"/>
          <dgm:chPref val="1"/>
        </dgm:presLayoutVars>
      </dgm:prSet>
      <dgm:spPr/>
    </dgm:pt>
    <dgm:pt modelId="{912A93D2-CE1F-4F2D-9EE2-3D9786C3EAB6}" type="pres">
      <dgm:prSet presAssocID="{D8135EED-5C22-4D41-B9D9-EBC6DA16FC7E}" presName="sibTrans" presStyleLbl="sibTrans2D1" presStyleIdx="0" presStyleCnt="0"/>
      <dgm:spPr/>
    </dgm:pt>
    <dgm:pt modelId="{B9472479-B431-4D34-9F41-801D94C1F9AF}" type="pres">
      <dgm:prSet presAssocID="{52AF9D01-8B97-46D5-B9D9-DDC621AF206F}" presName="compNode" presStyleCnt="0"/>
      <dgm:spPr/>
    </dgm:pt>
    <dgm:pt modelId="{DBA4A6FB-D744-4B1E-9E92-B0A9CEE050A6}" type="pres">
      <dgm:prSet presAssocID="{52AF9D01-8B97-46D5-B9D9-DDC621AF206F}" presName="iconBgRect" presStyleLbl="bgShp" presStyleIdx="3" presStyleCnt="4"/>
      <dgm:spPr/>
    </dgm:pt>
    <dgm:pt modelId="{00354B8F-0E26-4F10-A45A-8A914F429D94}" type="pres">
      <dgm:prSet presAssocID="{52AF9D01-8B97-46D5-B9D9-DDC621AF206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atistics"/>
        </a:ext>
      </dgm:extLst>
    </dgm:pt>
    <dgm:pt modelId="{816FC989-539E-477C-9EBA-9860239E711F}" type="pres">
      <dgm:prSet presAssocID="{52AF9D01-8B97-46D5-B9D9-DDC621AF206F}" presName="spaceRect" presStyleCnt="0"/>
      <dgm:spPr/>
    </dgm:pt>
    <dgm:pt modelId="{589DE963-A5DF-46CD-829B-A6628C3D2E06}" type="pres">
      <dgm:prSet presAssocID="{52AF9D01-8B97-46D5-B9D9-DDC621AF206F}" presName="textRect" presStyleLbl="revTx" presStyleIdx="3" presStyleCnt="4">
        <dgm:presLayoutVars>
          <dgm:chMax val="1"/>
          <dgm:chPref val="1"/>
        </dgm:presLayoutVars>
      </dgm:prSet>
      <dgm:spPr/>
    </dgm:pt>
  </dgm:ptLst>
  <dgm:cxnLst>
    <dgm:cxn modelId="{61188308-BD3A-4C10-9925-B6FA506DEE9E}" type="presOf" srcId="{C8221D1F-B764-4678-81BA-60FDAFC9ACBA}" destId="{11A6F066-F4EA-4A4A-8B68-EF15734B1705}" srcOrd="0" destOrd="0" presId="urn:microsoft.com/office/officeart/2018/2/layout/IconCircleList"/>
    <dgm:cxn modelId="{047AB208-4A86-4DC5-BFD6-5DCB2093C799}" type="presOf" srcId="{926BF090-4530-487F-81E7-8444FE29F9AE}" destId="{86E5F8C3-E394-47DB-87E3-E5855B7208E9}" srcOrd="0" destOrd="0" presId="urn:microsoft.com/office/officeart/2018/2/layout/IconCircleList"/>
    <dgm:cxn modelId="{209BC113-FFE8-4E14-953F-634D3DCB684E}" srcId="{2A95371E-F8AF-4AAF-B32F-C722E6F3749E}" destId="{52AF9D01-8B97-46D5-B9D9-DDC621AF206F}" srcOrd="3" destOrd="0" parTransId="{026CA4DA-98EC-4DA3-9565-96CD58CD91D3}" sibTransId="{A8778C9D-E338-41EC-8EFB-DA46DBFBE16B}"/>
    <dgm:cxn modelId="{F001A01B-8715-4E5C-84B7-C99F489CE86F}" type="presOf" srcId="{52AF9D01-8B97-46D5-B9D9-DDC621AF206F}" destId="{589DE963-A5DF-46CD-829B-A6628C3D2E06}" srcOrd="0" destOrd="0" presId="urn:microsoft.com/office/officeart/2018/2/layout/IconCircleList"/>
    <dgm:cxn modelId="{39D85F2A-05A4-4B34-9DA0-FD6A6EF1B4B8}" type="presOf" srcId="{8B90B756-8991-4E69-9D41-1B203864FE2F}" destId="{6E1A03F5-6E2A-4DDE-ACAD-DFE9155F30EB}" srcOrd="0" destOrd="0" presId="urn:microsoft.com/office/officeart/2018/2/layout/IconCircleList"/>
    <dgm:cxn modelId="{3861C237-2429-4CD1-9496-655C2BF7990A}" srcId="{2A95371E-F8AF-4AAF-B32F-C722E6F3749E}" destId="{215D20F5-7592-42B5-A608-1E99BC37AE2D}" srcOrd="0" destOrd="0" parTransId="{C4240EFE-0483-474E-8665-8FD5EA8A17DB}" sibTransId="{8B90B756-8991-4E69-9D41-1B203864FE2F}"/>
    <dgm:cxn modelId="{70854144-5861-404B-AD23-E4443B88622A}" type="presOf" srcId="{2A95371E-F8AF-4AAF-B32F-C722E6F3749E}" destId="{68D6ABAC-9D3E-46D6-B618-EA9E32CF86F3}" srcOrd="0" destOrd="0" presId="urn:microsoft.com/office/officeart/2018/2/layout/IconCircleList"/>
    <dgm:cxn modelId="{84D5A16B-514D-404D-98A1-CCA0A0042A04}" type="presOf" srcId="{D8135EED-5C22-4D41-B9D9-EBC6DA16FC7E}" destId="{912A93D2-CE1F-4F2D-9EE2-3D9786C3EAB6}" srcOrd="0" destOrd="0" presId="urn:microsoft.com/office/officeart/2018/2/layout/IconCircleList"/>
    <dgm:cxn modelId="{51E9E57E-6673-4DD5-A9FD-A4163CE8C6AB}" srcId="{2A95371E-F8AF-4AAF-B32F-C722E6F3749E}" destId="{C8221D1F-B764-4678-81BA-60FDAFC9ACBA}" srcOrd="1" destOrd="0" parTransId="{7890AC03-BF4B-451C-8B6B-410D11F2A399}" sibTransId="{BABF631F-BC44-469A-B1FD-2B085EE1BE19}"/>
    <dgm:cxn modelId="{4B5D909C-47B4-46CA-A590-1D2DD5D8985B}" type="presOf" srcId="{BABF631F-BC44-469A-B1FD-2B085EE1BE19}" destId="{EC9EA552-2C7E-416D-904F-6F0588A6C0BC}" srcOrd="0" destOrd="0" presId="urn:microsoft.com/office/officeart/2018/2/layout/IconCircleList"/>
    <dgm:cxn modelId="{C631E1AA-01F0-4B2F-BA7C-2328A99F21E1}" type="presOf" srcId="{215D20F5-7592-42B5-A608-1E99BC37AE2D}" destId="{CA9511E4-86C1-40C6-A719-5CA2E7033A7A}" srcOrd="0" destOrd="0" presId="urn:microsoft.com/office/officeart/2018/2/layout/IconCircleList"/>
    <dgm:cxn modelId="{6F0653F6-6F1C-45EB-AEC4-C9C0EA09EE8D}" srcId="{2A95371E-F8AF-4AAF-B32F-C722E6F3749E}" destId="{926BF090-4530-487F-81E7-8444FE29F9AE}" srcOrd="2" destOrd="0" parTransId="{31035A08-CFBA-4D8A-9E68-3CD58FE399EF}" sibTransId="{D8135EED-5C22-4D41-B9D9-EBC6DA16FC7E}"/>
    <dgm:cxn modelId="{DEF41408-7561-4231-A316-A5BE706C1A94}" type="presParOf" srcId="{68D6ABAC-9D3E-46D6-B618-EA9E32CF86F3}" destId="{ECACD5B5-A9AF-450A-9D27-982DB83F3ABD}" srcOrd="0" destOrd="0" presId="urn:microsoft.com/office/officeart/2018/2/layout/IconCircleList"/>
    <dgm:cxn modelId="{86FABA7C-0501-49FF-9807-6E6275429E90}" type="presParOf" srcId="{ECACD5B5-A9AF-450A-9D27-982DB83F3ABD}" destId="{6AB7F0F3-FC77-42FE-A1BE-8AF28402337F}" srcOrd="0" destOrd="0" presId="urn:microsoft.com/office/officeart/2018/2/layout/IconCircleList"/>
    <dgm:cxn modelId="{8964F051-4314-4323-8CF0-72DC6D4AC297}" type="presParOf" srcId="{6AB7F0F3-FC77-42FE-A1BE-8AF28402337F}" destId="{2C686EC5-542E-447D-AB08-81ACE161E3E2}" srcOrd="0" destOrd="0" presId="urn:microsoft.com/office/officeart/2018/2/layout/IconCircleList"/>
    <dgm:cxn modelId="{5721BAC1-72B9-4E91-A835-94446D68641E}" type="presParOf" srcId="{6AB7F0F3-FC77-42FE-A1BE-8AF28402337F}" destId="{71DECA29-D721-4CA0-A249-2878BF8AED9B}" srcOrd="1" destOrd="0" presId="urn:microsoft.com/office/officeart/2018/2/layout/IconCircleList"/>
    <dgm:cxn modelId="{15081A81-01BF-4788-B088-81B1EA8139EE}" type="presParOf" srcId="{6AB7F0F3-FC77-42FE-A1BE-8AF28402337F}" destId="{075B9BF0-70CA-42A9-AF3A-F90D785997FA}" srcOrd="2" destOrd="0" presId="urn:microsoft.com/office/officeart/2018/2/layout/IconCircleList"/>
    <dgm:cxn modelId="{E0CBAA52-8AC1-40E5-B2E9-13A1880D7AE4}" type="presParOf" srcId="{6AB7F0F3-FC77-42FE-A1BE-8AF28402337F}" destId="{CA9511E4-86C1-40C6-A719-5CA2E7033A7A}" srcOrd="3" destOrd="0" presId="urn:microsoft.com/office/officeart/2018/2/layout/IconCircleList"/>
    <dgm:cxn modelId="{187393B0-B85F-4982-B785-2ECEBAA54546}" type="presParOf" srcId="{ECACD5B5-A9AF-450A-9D27-982DB83F3ABD}" destId="{6E1A03F5-6E2A-4DDE-ACAD-DFE9155F30EB}" srcOrd="1" destOrd="0" presId="urn:microsoft.com/office/officeart/2018/2/layout/IconCircleList"/>
    <dgm:cxn modelId="{5040D442-0826-41C8-9B3B-71BDB901A2EC}" type="presParOf" srcId="{ECACD5B5-A9AF-450A-9D27-982DB83F3ABD}" destId="{B6CAF76A-9C99-42FD-B1F5-A1F3CC0A2958}" srcOrd="2" destOrd="0" presId="urn:microsoft.com/office/officeart/2018/2/layout/IconCircleList"/>
    <dgm:cxn modelId="{04BFB8F2-35D1-4CAF-88CF-5FFE3A45E8FF}" type="presParOf" srcId="{B6CAF76A-9C99-42FD-B1F5-A1F3CC0A2958}" destId="{0019C5BE-AED7-4E46-B667-9483FA5D79B4}" srcOrd="0" destOrd="0" presId="urn:microsoft.com/office/officeart/2018/2/layout/IconCircleList"/>
    <dgm:cxn modelId="{D41E60CB-6BF9-479A-9D4D-EE29AAAA9F48}" type="presParOf" srcId="{B6CAF76A-9C99-42FD-B1F5-A1F3CC0A2958}" destId="{CF0E4075-B85B-48E6-871A-9AE08B368D0E}" srcOrd="1" destOrd="0" presId="urn:microsoft.com/office/officeart/2018/2/layout/IconCircleList"/>
    <dgm:cxn modelId="{7EC5F3D1-2CFA-4A95-874B-716E03647E8C}" type="presParOf" srcId="{B6CAF76A-9C99-42FD-B1F5-A1F3CC0A2958}" destId="{A1D963CB-9486-490B-884A-B3E0260EF37D}" srcOrd="2" destOrd="0" presId="urn:microsoft.com/office/officeart/2018/2/layout/IconCircleList"/>
    <dgm:cxn modelId="{6B31B434-FA19-4959-88C2-056CE0553019}" type="presParOf" srcId="{B6CAF76A-9C99-42FD-B1F5-A1F3CC0A2958}" destId="{11A6F066-F4EA-4A4A-8B68-EF15734B1705}" srcOrd="3" destOrd="0" presId="urn:microsoft.com/office/officeart/2018/2/layout/IconCircleList"/>
    <dgm:cxn modelId="{67A50D59-3479-4F83-BBC9-E84B69319E66}" type="presParOf" srcId="{ECACD5B5-A9AF-450A-9D27-982DB83F3ABD}" destId="{EC9EA552-2C7E-416D-904F-6F0588A6C0BC}" srcOrd="3" destOrd="0" presId="urn:microsoft.com/office/officeart/2018/2/layout/IconCircleList"/>
    <dgm:cxn modelId="{614F6C86-9EB0-471D-9BCC-253D5568FE93}" type="presParOf" srcId="{ECACD5B5-A9AF-450A-9D27-982DB83F3ABD}" destId="{ECCF3C71-E744-4E26-9355-C877C1C6C088}" srcOrd="4" destOrd="0" presId="urn:microsoft.com/office/officeart/2018/2/layout/IconCircleList"/>
    <dgm:cxn modelId="{D9F0F17C-770B-41B8-AA34-40CCD45BE2C4}" type="presParOf" srcId="{ECCF3C71-E744-4E26-9355-C877C1C6C088}" destId="{FD4FFDCE-6C13-452C-9C67-7E46F39B6B3C}" srcOrd="0" destOrd="0" presId="urn:microsoft.com/office/officeart/2018/2/layout/IconCircleList"/>
    <dgm:cxn modelId="{59151005-B7FB-4FB8-9DFC-6D502189AC91}" type="presParOf" srcId="{ECCF3C71-E744-4E26-9355-C877C1C6C088}" destId="{682321E2-533F-4749-B75B-9A2FF323C69D}" srcOrd="1" destOrd="0" presId="urn:microsoft.com/office/officeart/2018/2/layout/IconCircleList"/>
    <dgm:cxn modelId="{A62D0457-507D-4478-A214-DAD5D286AA4C}" type="presParOf" srcId="{ECCF3C71-E744-4E26-9355-C877C1C6C088}" destId="{74FEEC75-BABE-4AA3-822B-D4D66AFE6A2D}" srcOrd="2" destOrd="0" presId="urn:microsoft.com/office/officeart/2018/2/layout/IconCircleList"/>
    <dgm:cxn modelId="{709E4C25-912B-4C3B-B29F-184A22953B43}" type="presParOf" srcId="{ECCF3C71-E744-4E26-9355-C877C1C6C088}" destId="{86E5F8C3-E394-47DB-87E3-E5855B7208E9}" srcOrd="3" destOrd="0" presId="urn:microsoft.com/office/officeart/2018/2/layout/IconCircleList"/>
    <dgm:cxn modelId="{A76EDF33-EDD6-45C1-9FD5-FABF041EFB00}" type="presParOf" srcId="{ECACD5B5-A9AF-450A-9D27-982DB83F3ABD}" destId="{912A93D2-CE1F-4F2D-9EE2-3D9786C3EAB6}" srcOrd="5" destOrd="0" presId="urn:microsoft.com/office/officeart/2018/2/layout/IconCircleList"/>
    <dgm:cxn modelId="{54F910A7-7A90-4746-BFF0-BD49D72463D3}" type="presParOf" srcId="{ECACD5B5-A9AF-450A-9D27-982DB83F3ABD}" destId="{B9472479-B431-4D34-9F41-801D94C1F9AF}" srcOrd="6" destOrd="0" presId="urn:microsoft.com/office/officeart/2018/2/layout/IconCircleList"/>
    <dgm:cxn modelId="{FDAD9ACE-AABF-4328-AEB1-B318DD0A5FF1}" type="presParOf" srcId="{B9472479-B431-4D34-9F41-801D94C1F9AF}" destId="{DBA4A6FB-D744-4B1E-9E92-B0A9CEE050A6}" srcOrd="0" destOrd="0" presId="urn:microsoft.com/office/officeart/2018/2/layout/IconCircleList"/>
    <dgm:cxn modelId="{9037C425-EE36-4A81-84FE-A44596FBC3E1}" type="presParOf" srcId="{B9472479-B431-4D34-9F41-801D94C1F9AF}" destId="{00354B8F-0E26-4F10-A45A-8A914F429D94}" srcOrd="1" destOrd="0" presId="urn:microsoft.com/office/officeart/2018/2/layout/IconCircleList"/>
    <dgm:cxn modelId="{A55C33C8-8231-43D5-826F-DABA40F47539}" type="presParOf" srcId="{B9472479-B431-4D34-9F41-801D94C1F9AF}" destId="{816FC989-539E-477C-9EBA-9860239E711F}" srcOrd="2" destOrd="0" presId="urn:microsoft.com/office/officeart/2018/2/layout/IconCircleList"/>
    <dgm:cxn modelId="{6CBF32FB-402D-46B2-9E33-9566F540F8F4}" type="presParOf" srcId="{B9472479-B431-4D34-9F41-801D94C1F9AF}" destId="{589DE963-A5DF-46CD-829B-A6628C3D2E06}"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686EC5-542E-447D-AB08-81ACE161E3E2}">
      <dsp:nvSpPr>
        <dsp:cNvPr id="0" name=""/>
        <dsp:cNvSpPr/>
      </dsp:nvSpPr>
      <dsp:spPr>
        <a:xfrm>
          <a:off x="184883" y="49366"/>
          <a:ext cx="1321746" cy="132174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DECA29-D721-4CA0-A249-2878BF8AED9B}">
      <dsp:nvSpPr>
        <dsp:cNvPr id="0" name=""/>
        <dsp:cNvSpPr/>
      </dsp:nvSpPr>
      <dsp:spPr>
        <a:xfrm>
          <a:off x="462450" y="326933"/>
          <a:ext cx="766613" cy="7666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A9511E4-86C1-40C6-A719-5CA2E7033A7A}">
      <dsp:nvSpPr>
        <dsp:cNvPr id="0" name=""/>
        <dsp:cNvSpPr/>
      </dsp:nvSpPr>
      <dsp:spPr>
        <a:xfrm>
          <a:off x="1789861" y="49366"/>
          <a:ext cx="3115545" cy="13217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kern="1200"/>
            <a:t>The Random Forest Model was ideal to predict our diabetes dataset. We produced an initial model and made edits to it in order to optimize the accuracy score. </a:t>
          </a:r>
        </a:p>
      </dsp:txBody>
      <dsp:txXfrm>
        <a:off x="1789861" y="49366"/>
        <a:ext cx="3115545" cy="1321746"/>
      </dsp:txXfrm>
    </dsp:sp>
    <dsp:sp modelId="{0019C5BE-AED7-4E46-B667-9483FA5D79B4}">
      <dsp:nvSpPr>
        <dsp:cNvPr id="0" name=""/>
        <dsp:cNvSpPr/>
      </dsp:nvSpPr>
      <dsp:spPr>
        <a:xfrm>
          <a:off x="5448267" y="49366"/>
          <a:ext cx="1321746" cy="132174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0E4075-B85B-48E6-871A-9AE08B368D0E}">
      <dsp:nvSpPr>
        <dsp:cNvPr id="0" name=""/>
        <dsp:cNvSpPr/>
      </dsp:nvSpPr>
      <dsp:spPr>
        <a:xfrm>
          <a:off x="5725834" y="326933"/>
          <a:ext cx="766613" cy="76661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1A6F066-F4EA-4A4A-8B68-EF15734B1705}">
      <dsp:nvSpPr>
        <dsp:cNvPr id="0" name=""/>
        <dsp:cNvSpPr/>
      </dsp:nvSpPr>
      <dsp:spPr>
        <a:xfrm>
          <a:off x="7053245" y="49366"/>
          <a:ext cx="3115545" cy="13217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kern="1200"/>
            <a:t>Our model achieved an accuracy score of 1.0, recall of 1.0, precision of 1.0, and f1-score of 1.0.</a:t>
          </a:r>
        </a:p>
      </dsp:txBody>
      <dsp:txXfrm>
        <a:off x="7053245" y="49366"/>
        <a:ext cx="3115545" cy="1321746"/>
      </dsp:txXfrm>
    </dsp:sp>
    <dsp:sp modelId="{FD4FFDCE-6C13-452C-9C67-7E46F39B6B3C}">
      <dsp:nvSpPr>
        <dsp:cNvPr id="0" name=""/>
        <dsp:cNvSpPr/>
      </dsp:nvSpPr>
      <dsp:spPr>
        <a:xfrm>
          <a:off x="184883" y="1932774"/>
          <a:ext cx="1321746" cy="132174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2321E2-533F-4749-B75B-9A2FF323C69D}">
      <dsp:nvSpPr>
        <dsp:cNvPr id="0" name=""/>
        <dsp:cNvSpPr/>
      </dsp:nvSpPr>
      <dsp:spPr>
        <a:xfrm>
          <a:off x="462450" y="2210341"/>
          <a:ext cx="766613" cy="76661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6E5F8C3-E394-47DB-87E3-E5855B7208E9}">
      <dsp:nvSpPr>
        <dsp:cNvPr id="0" name=""/>
        <dsp:cNvSpPr/>
      </dsp:nvSpPr>
      <dsp:spPr>
        <a:xfrm>
          <a:off x="1789861" y="1932774"/>
          <a:ext cx="3115545" cy="13217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kern="1200"/>
            <a:t>The three most important features from our dataset, according to the feature_importances_, are 1. glucose 2. BMI, 3. Age. </a:t>
          </a:r>
        </a:p>
      </dsp:txBody>
      <dsp:txXfrm>
        <a:off x="1789861" y="1932774"/>
        <a:ext cx="3115545" cy="1321746"/>
      </dsp:txXfrm>
    </dsp:sp>
    <dsp:sp modelId="{DBA4A6FB-D744-4B1E-9E92-B0A9CEE050A6}">
      <dsp:nvSpPr>
        <dsp:cNvPr id="0" name=""/>
        <dsp:cNvSpPr/>
      </dsp:nvSpPr>
      <dsp:spPr>
        <a:xfrm>
          <a:off x="5448267" y="1932774"/>
          <a:ext cx="1321746" cy="1321746"/>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354B8F-0E26-4F10-A45A-8A914F429D94}">
      <dsp:nvSpPr>
        <dsp:cNvPr id="0" name=""/>
        <dsp:cNvSpPr/>
      </dsp:nvSpPr>
      <dsp:spPr>
        <a:xfrm>
          <a:off x="5725834" y="2210341"/>
          <a:ext cx="766613" cy="76661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89DE963-A5DF-46CD-829B-A6628C3D2E06}">
      <dsp:nvSpPr>
        <dsp:cNvPr id="0" name=""/>
        <dsp:cNvSpPr/>
      </dsp:nvSpPr>
      <dsp:spPr>
        <a:xfrm>
          <a:off x="7053245" y="1932774"/>
          <a:ext cx="3115545" cy="13217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kern="1200"/>
            <a:t>While our model is able to predict with 100% accuracy this is due to the limitation that our sample size is small. Our data is comprised of 768 rows of data (females only) with 8 measurable variables and 1 outcome. We would benefit from inputting a larger dataset with both genders.</a:t>
          </a:r>
        </a:p>
      </dsp:txBody>
      <dsp:txXfrm>
        <a:off x="7053245" y="1932774"/>
        <a:ext cx="3115545" cy="1321746"/>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E06F24-416E-4FE9-BE7A-346C8E2A8456}" type="datetimeFigureOut">
              <a:rPr lang="en-US" smtClean="0"/>
              <a:t>11/28/2023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F9756E-D1BE-492A-B4AD-5962611D9A78}" type="slidenum">
              <a:rPr lang="en-US" smtClean="0"/>
              <a:t>‹#›</a:t>
            </a:fld>
            <a:endParaRPr lang="en-US"/>
          </a:p>
        </p:txBody>
      </p:sp>
    </p:spTree>
    <p:extLst>
      <p:ext uri="{BB962C8B-B14F-4D97-AF65-F5344CB8AC3E}">
        <p14:creationId xmlns:p14="http://schemas.microsoft.com/office/powerpoint/2010/main" val="3019301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F9756E-D1BE-492A-B4AD-5962611D9A78}" type="slidenum">
              <a:rPr lang="en-US" smtClean="0"/>
              <a:t>16</a:t>
            </a:fld>
            <a:endParaRPr lang="en-US"/>
          </a:p>
        </p:txBody>
      </p:sp>
    </p:spTree>
    <p:extLst>
      <p:ext uri="{BB962C8B-B14F-4D97-AF65-F5344CB8AC3E}">
        <p14:creationId xmlns:p14="http://schemas.microsoft.com/office/powerpoint/2010/main" val="19449560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0D4D648-79E3-406C-889D-B77647E82D44}" type="datetimeFigureOut">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1415724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D4D648-79E3-406C-889D-B77647E82D44}" type="datetimeFigureOut">
              <a:rPr lang="en-US" smtClean="0"/>
              <a:t>11/28/2023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743213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D4D648-79E3-406C-889D-B77647E82D44}" type="datetimeFigureOut">
              <a:rPr lang="en-US" smtClean="0"/>
              <a:t>11/28/2023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3932308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D4D648-79E3-406C-889D-B77647E82D44}" type="datetimeFigureOut">
              <a:rPr lang="en-US" smtClean="0"/>
              <a:t>11/28/2023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190C99-ADCB-47B9-8A84-9E30A2ED5F21}"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378725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D4D648-79E3-406C-889D-B77647E82D44}" type="datetimeFigureOut">
              <a:rPr lang="en-US" smtClean="0"/>
              <a:t>11/28/2023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21714080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0D4D648-79E3-406C-889D-B77647E82D44}" type="datetimeFigureOut">
              <a:rPr lang="en-US" smtClean="0"/>
              <a:t>11/28/2023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2861090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0D4D648-79E3-406C-889D-B77647E82D44}" type="datetimeFigureOut">
              <a:rPr lang="en-US" smtClean="0"/>
              <a:t>11/28/2023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42737608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D4D648-79E3-406C-889D-B77647E82D44}" type="datetimeFigureOut">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12558883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D4D648-79E3-406C-889D-B77647E82D44}" type="datetimeFigureOut">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3117192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D4D648-79E3-406C-889D-B77647E82D44}" type="datetimeFigureOut">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3143004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D4D648-79E3-406C-889D-B77647E82D44}" type="datetimeFigureOut">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462605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0D4D648-79E3-406C-889D-B77647E82D44}" type="datetimeFigureOut">
              <a:rPr lang="en-US" smtClean="0"/>
              <a:t>11/28/2023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442368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D4D648-79E3-406C-889D-B77647E82D44}" type="datetimeFigureOut">
              <a:rPr lang="en-US" smtClean="0"/>
              <a:t>11/28/2023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4144479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D4D648-79E3-406C-889D-B77647E82D44}" type="datetimeFigureOut">
              <a:rPr lang="en-US" smtClean="0"/>
              <a:t>11/28/2023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1782934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D4D648-79E3-406C-889D-B77647E82D44}" type="datetimeFigureOut">
              <a:rPr lang="en-US" smtClean="0"/>
              <a:t>11/28/2023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3471890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D4D648-79E3-406C-889D-B77647E82D44}" type="datetimeFigureOut">
              <a:rPr lang="en-US" smtClean="0"/>
              <a:t>11/28/2023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3485721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D4D648-79E3-406C-889D-B77647E82D44}" type="datetimeFigureOut">
              <a:rPr lang="en-US" smtClean="0"/>
              <a:t>11/28/2023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257458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0D4D648-79E3-406C-889D-B77647E82D44}" type="datetimeFigureOut">
              <a:rPr lang="en-US" smtClean="0"/>
              <a:t>11/28/2023</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2190C99-ADCB-47B9-8A84-9E30A2ED5F21}" type="slidenum">
              <a:rPr lang="en-US" smtClean="0"/>
              <a:t>‹#›</a:t>
            </a:fld>
            <a:endParaRPr lang="en-US"/>
          </a:p>
        </p:txBody>
      </p:sp>
    </p:spTree>
    <p:extLst>
      <p:ext uri="{BB962C8B-B14F-4D97-AF65-F5344CB8AC3E}">
        <p14:creationId xmlns:p14="http://schemas.microsoft.com/office/powerpoint/2010/main" val="3477303969"/>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5.png"/><Relationship Id="rId7" Type="http://schemas.openxmlformats.org/officeDocument/2006/relationships/image" Target="../media/image20.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6.png"/><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7.png"/><Relationship Id="rId7" Type="http://schemas.openxmlformats.org/officeDocument/2006/relationships/image" Target="../media/image24.png"/><Relationship Id="rId2"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3.png"/><Relationship Id="rId10" Type="http://schemas.openxmlformats.org/officeDocument/2006/relationships/image" Target="../media/image26.png"/><Relationship Id="rId4" Type="http://schemas.openxmlformats.org/officeDocument/2006/relationships/image" Target="../media/image28.png"/><Relationship Id="rId9" Type="http://schemas.openxmlformats.org/officeDocument/2006/relationships/image" Target="../media/image29.png"/></Relationships>
</file>

<file path=ppt/slides/_rels/slide2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7.png"/><Relationship Id="rId7" Type="http://schemas.openxmlformats.org/officeDocument/2006/relationships/image" Target="../media/image24.png"/><Relationship Id="rId2"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3.png"/><Relationship Id="rId10" Type="http://schemas.openxmlformats.org/officeDocument/2006/relationships/image" Target="../media/image26.png"/><Relationship Id="rId4" Type="http://schemas.openxmlformats.org/officeDocument/2006/relationships/image" Target="../media/image28.png"/><Relationship Id="rId9" Type="http://schemas.openxmlformats.org/officeDocument/2006/relationships/image" Target="../media/image29.png"/></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1F54F-B6A5-74E4-4236-130FAA0578C3}"/>
              </a:ext>
            </a:extLst>
          </p:cNvPr>
          <p:cNvSpPr>
            <a:spLocks noGrp="1"/>
          </p:cNvSpPr>
          <p:nvPr>
            <p:ph type="ctrTitle"/>
          </p:nvPr>
        </p:nvSpPr>
        <p:spPr/>
        <p:txBody>
          <a:bodyPr/>
          <a:lstStyle/>
          <a:p>
            <a:r>
              <a:rPr lang="en-US" dirty="0"/>
              <a:t>Predicting Diabetes</a:t>
            </a:r>
          </a:p>
        </p:txBody>
      </p:sp>
      <p:sp>
        <p:nvSpPr>
          <p:cNvPr id="3" name="Subtitle 2">
            <a:extLst>
              <a:ext uri="{FF2B5EF4-FFF2-40B4-BE49-F238E27FC236}">
                <a16:creationId xmlns:a16="http://schemas.microsoft.com/office/drawing/2014/main" id="{875BB22D-E31B-B660-8F71-BCAA7139CF3C}"/>
              </a:ext>
            </a:extLst>
          </p:cNvPr>
          <p:cNvSpPr>
            <a:spLocks noGrp="1"/>
          </p:cNvSpPr>
          <p:nvPr>
            <p:ph type="subTitle" idx="1"/>
          </p:nvPr>
        </p:nvSpPr>
        <p:spPr/>
        <p:txBody>
          <a:bodyPr>
            <a:normAutofit fontScale="77500" lnSpcReduction="20000"/>
          </a:bodyPr>
          <a:lstStyle/>
          <a:p>
            <a:r>
              <a:rPr lang="en-US" dirty="0"/>
              <a:t>Lydia Bartnick</a:t>
            </a:r>
          </a:p>
          <a:p>
            <a:r>
              <a:rPr lang="en-US" dirty="0"/>
              <a:t>Anna </a:t>
            </a:r>
            <a:r>
              <a:rPr lang="en-US" dirty="0" err="1"/>
              <a:t>Collawn</a:t>
            </a:r>
            <a:endParaRPr lang="en-US" dirty="0"/>
          </a:p>
          <a:p>
            <a:r>
              <a:rPr lang="en-US" dirty="0"/>
              <a:t>Gil Fernandez</a:t>
            </a:r>
          </a:p>
          <a:p>
            <a:r>
              <a:rPr lang="en-US" dirty="0"/>
              <a:t>Jared </a:t>
            </a:r>
            <a:r>
              <a:rPr lang="en-US" dirty="0" err="1"/>
              <a:t>Sletto</a:t>
            </a:r>
            <a:endParaRPr lang="en-US" dirty="0"/>
          </a:p>
          <a:p>
            <a:endParaRPr lang="en-US" dirty="0"/>
          </a:p>
        </p:txBody>
      </p:sp>
    </p:spTree>
    <p:extLst>
      <p:ext uri="{BB962C8B-B14F-4D97-AF65-F5344CB8AC3E}">
        <p14:creationId xmlns:p14="http://schemas.microsoft.com/office/powerpoint/2010/main" val="261408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4D253-3129-105E-95F1-42860F4AD68E}"/>
              </a:ext>
            </a:extLst>
          </p:cNvPr>
          <p:cNvSpPr>
            <a:spLocks noGrp="1"/>
          </p:cNvSpPr>
          <p:nvPr>
            <p:ph type="title"/>
          </p:nvPr>
        </p:nvSpPr>
        <p:spPr/>
        <p:txBody>
          <a:bodyPr/>
          <a:lstStyle/>
          <a:p>
            <a:r>
              <a:rPr lang="en-US" dirty="0"/>
              <a:t>Age by BMI</a:t>
            </a:r>
          </a:p>
        </p:txBody>
      </p:sp>
      <p:pic>
        <p:nvPicPr>
          <p:cNvPr id="5" name="Content Placeholder 4">
            <a:extLst>
              <a:ext uri="{FF2B5EF4-FFF2-40B4-BE49-F238E27FC236}">
                <a16:creationId xmlns:a16="http://schemas.microsoft.com/office/drawing/2014/main" id="{AC09B623-63E1-0722-ACC0-1E8F9F01C9C3}"/>
              </a:ext>
            </a:extLst>
          </p:cNvPr>
          <p:cNvPicPr>
            <a:picLocks noGrp="1" noChangeAspect="1"/>
          </p:cNvPicPr>
          <p:nvPr>
            <p:ph idx="1"/>
          </p:nvPr>
        </p:nvPicPr>
        <p:blipFill>
          <a:blip r:embed="rId2"/>
          <a:stretch>
            <a:fillRect/>
          </a:stretch>
        </p:blipFill>
        <p:spPr>
          <a:xfrm>
            <a:off x="309990" y="1935921"/>
            <a:ext cx="8492424" cy="4683673"/>
          </a:xfrm>
        </p:spPr>
      </p:pic>
      <p:sp>
        <p:nvSpPr>
          <p:cNvPr id="6" name="TextBox 5">
            <a:extLst>
              <a:ext uri="{FF2B5EF4-FFF2-40B4-BE49-F238E27FC236}">
                <a16:creationId xmlns:a16="http://schemas.microsoft.com/office/drawing/2014/main" id="{948662B6-9051-0D01-2545-0F3DCA3C731F}"/>
              </a:ext>
            </a:extLst>
          </p:cNvPr>
          <p:cNvSpPr txBox="1"/>
          <p:nvPr/>
        </p:nvSpPr>
        <p:spPr>
          <a:xfrm>
            <a:off x="9217572" y="1935921"/>
            <a:ext cx="2643352" cy="1754326"/>
          </a:xfrm>
          <a:prstGeom prst="rect">
            <a:avLst/>
          </a:prstGeom>
          <a:noFill/>
        </p:spPr>
        <p:txBody>
          <a:bodyPr wrap="square" rtlCol="0">
            <a:spAutoFit/>
          </a:bodyPr>
          <a:lstStyle/>
          <a:p>
            <a:r>
              <a:rPr lang="en-US" dirty="0"/>
              <a:t>The majority of our sample were considered Obese. The majority of individuals were between 20 and 30 years old.</a:t>
            </a:r>
          </a:p>
        </p:txBody>
      </p:sp>
    </p:spTree>
    <p:extLst>
      <p:ext uri="{BB962C8B-B14F-4D97-AF65-F5344CB8AC3E}">
        <p14:creationId xmlns:p14="http://schemas.microsoft.com/office/powerpoint/2010/main" val="2465661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E3C81-2B2E-9849-5185-C8B15BE7CF3A}"/>
              </a:ext>
            </a:extLst>
          </p:cNvPr>
          <p:cNvSpPr>
            <a:spLocks noGrp="1"/>
          </p:cNvSpPr>
          <p:nvPr>
            <p:ph type="title"/>
          </p:nvPr>
        </p:nvSpPr>
        <p:spPr/>
        <p:txBody>
          <a:bodyPr/>
          <a:lstStyle/>
          <a:p>
            <a:r>
              <a:rPr lang="en-US" dirty="0"/>
              <a:t>Glucose Levels</a:t>
            </a:r>
          </a:p>
        </p:txBody>
      </p:sp>
      <p:pic>
        <p:nvPicPr>
          <p:cNvPr id="6" name="Content Placeholder 5">
            <a:extLst>
              <a:ext uri="{FF2B5EF4-FFF2-40B4-BE49-F238E27FC236}">
                <a16:creationId xmlns:a16="http://schemas.microsoft.com/office/drawing/2014/main" id="{A0D4BF55-C707-0573-93A2-B81412017725}"/>
              </a:ext>
            </a:extLst>
          </p:cNvPr>
          <p:cNvPicPr>
            <a:picLocks noGrp="1" noChangeAspect="1"/>
          </p:cNvPicPr>
          <p:nvPr>
            <p:ph sz="half" idx="1"/>
          </p:nvPr>
        </p:nvPicPr>
        <p:blipFill>
          <a:blip r:embed="rId2"/>
          <a:stretch>
            <a:fillRect/>
          </a:stretch>
        </p:blipFill>
        <p:spPr>
          <a:xfrm>
            <a:off x="677917" y="1991711"/>
            <a:ext cx="5202621" cy="4755930"/>
          </a:xfrm>
        </p:spPr>
      </p:pic>
      <p:sp>
        <p:nvSpPr>
          <p:cNvPr id="4" name="Content Placeholder 3">
            <a:extLst>
              <a:ext uri="{FF2B5EF4-FFF2-40B4-BE49-F238E27FC236}">
                <a16:creationId xmlns:a16="http://schemas.microsoft.com/office/drawing/2014/main" id="{37BE28A1-BAB9-E6B0-7EBD-E365B87ACED1}"/>
              </a:ext>
            </a:extLst>
          </p:cNvPr>
          <p:cNvSpPr>
            <a:spLocks noGrp="1"/>
          </p:cNvSpPr>
          <p:nvPr>
            <p:ph sz="half" idx="2"/>
          </p:nvPr>
        </p:nvSpPr>
        <p:spPr>
          <a:xfrm>
            <a:off x="5980386" y="2249486"/>
            <a:ext cx="6164317" cy="3541714"/>
          </a:xfrm>
        </p:spPr>
        <p:txBody>
          <a:bodyPr/>
          <a:lstStyle/>
          <a:p>
            <a:r>
              <a:rPr lang="en-US" dirty="0"/>
              <a:t>Next, we looked at where our sample’s glucose level fell. This was broken into 3 categories; Normal Blood Sugar (&lt;= 100), Above Average Blood Sugar (100 - &gt;=125), and High Blood Sugar (&gt;=126).</a:t>
            </a:r>
          </a:p>
        </p:txBody>
      </p:sp>
    </p:spTree>
    <p:extLst>
      <p:ext uri="{BB962C8B-B14F-4D97-AF65-F5344CB8AC3E}">
        <p14:creationId xmlns:p14="http://schemas.microsoft.com/office/powerpoint/2010/main" val="459928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D7E19DB-2DCA-84F5-EF5B-F4FEED4D6A2E}"/>
              </a:ext>
            </a:extLst>
          </p:cNvPr>
          <p:cNvSpPr/>
          <p:nvPr/>
        </p:nvSpPr>
        <p:spPr>
          <a:xfrm>
            <a:off x="0" y="0"/>
            <a:ext cx="12192000" cy="68580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0A40DEDE-5811-D697-8E49-D1D8E2160138}"/>
              </a:ext>
            </a:extLst>
          </p:cNvPr>
          <p:cNvSpPr txBox="1">
            <a:spLocks/>
          </p:cNvSpPr>
          <p:nvPr/>
        </p:nvSpPr>
        <p:spPr>
          <a:xfrm>
            <a:off x="913795" y="609600"/>
            <a:ext cx="10353761" cy="1325563"/>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dirty="0">
                <a:solidFill>
                  <a:schemeClr val="tx1">
                    <a:lumMod val="65000"/>
                  </a:schemeClr>
                </a:solidFill>
              </a:rPr>
              <a:t>Outcome – Logistic Regression Model</a:t>
            </a:r>
          </a:p>
        </p:txBody>
      </p:sp>
      <p:sp>
        <p:nvSpPr>
          <p:cNvPr id="4" name="Text Placeholder 2">
            <a:extLst>
              <a:ext uri="{FF2B5EF4-FFF2-40B4-BE49-F238E27FC236}">
                <a16:creationId xmlns:a16="http://schemas.microsoft.com/office/drawing/2014/main" id="{ED164691-BB8C-9FED-4E68-D4C08C1AA1FE}"/>
              </a:ext>
            </a:extLst>
          </p:cNvPr>
          <p:cNvSpPr txBox="1">
            <a:spLocks/>
          </p:cNvSpPr>
          <p:nvPr/>
        </p:nvSpPr>
        <p:spPr>
          <a:xfrm>
            <a:off x="1110273" y="1935163"/>
            <a:ext cx="4879199" cy="823912"/>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dirty="0">
                <a:solidFill>
                  <a:schemeClr val="tx1">
                    <a:lumMod val="65000"/>
                  </a:schemeClr>
                </a:solidFill>
              </a:rPr>
              <a:t>Actual</a:t>
            </a:r>
          </a:p>
        </p:txBody>
      </p:sp>
      <p:pic>
        <p:nvPicPr>
          <p:cNvPr id="5" name="Content Placeholder 13">
            <a:extLst>
              <a:ext uri="{FF2B5EF4-FFF2-40B4-BE49-F238E27FC236}">
                <a16:creationId xmlns:a16="http://schemas.microsoft.com/office/drawing/2014/main" id="{AD3E62D1-FBE8-9811-A4A7-0123D576F913}"/>
              </a:ext>
            </a:extLst>
          </p:cNvPr>
          <p:cNvPicPr>
            <a:picLocks noChangeAspect="1"/>
          </p:cNvPicPr>
          <p:nvPr/>
        </p:nvPicPr>
        <p:blipFill>
          <a:blip r:embed="rId2"/>
          <a:stretch>
            <a:fillRect/>
          </a:stretch>
        </p:blipFill>
        <p:spPr>
          <a:xfrm>
            <a:off x="1481958" y="3349615"/>
            <a:ext cx="2693282" cy="2520859"/>
          </a:xfrm>
          <a:prstGeom prst="rect">
            <a:avLst/>
          </a:prstGeom>
        </p:spPr>
      </p:pic>
      <p:sp>
        <p:nvSpPr>
          <p:cNvPr id="6" name="Text Placeholder 4">
            <a:extLst>
              <a:ext uri="{FF2B5EF4-FFF2-40B4-BE49-F238E27FC236}">
                <a16:creationId xmlns:a16="http://schemas.microsoft.com/office/drawing/2014/main" id="{4004FAD7-A835-F6F2-98FD-60342FF2A3C0}"/>
              </a:ext>
            </a:extLst>
          </p:cNvPr>
          <p:cNvSpPr txBox="1">
            <a:spLocks/>
          </p:cNvSpPr>
          <p:nvPr/>
        </p:nvSpPr>
        <p:spPr>
          <a:xfrm>
            <a:off x="6402002" y="1935163"/>
            <a:ext cx="4865554" cy="823912"/>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dirty="0">
                <a:solidFill>
                  <a:schemeClr val="tx1">
                    <a:lumMod val="65000"/>
                  </a:schemeClr>
                </a:solidFill>
              </a:rPr>
              <a:t>Prediction</a:t>
            </a:r>
          </a:p>
        </p:txBody>
      </p:sp>
      <p:pic>
        <p:nvPicPr>
          <p:cNvPr id="7" name="Picture 6">
            <a:extLst>
              <a:ext uri="{FF2B5EF4-FFF2-40B4-BE49-F238E27FC236}">
                <a16:creationId xmlns:a16="http://schemas.microsoft.com/office/drawing/2014/main" id="{D6D3DEBA-0B42-327B-9419-C65FA1FA27D0}"/>
              </a:ext>
            </a:extLst>
          </p:cNvPr>
          <p:cNvPicPr>
            <a:picLocks noChangeAspect="1"/>
          </p:cNvPicPr>
          <p:nvPr/>
        </p:nvPicPr>
        <p:blipFill>
          <a:blip r:embed="rId3"/>
          <a:stretch>
            <a:fillRect/>
          </a:stretch>
        </p:blipFill>
        <p:spPr>
          <a:xfrm>
            <a:off x="7367751" y="3349615"/>
            <a:ext cx="2693282" cy="2520859"/>
          </a:xfrm>
          <a:prstGeom prst="rect">
            <a:avLst/>
          </a:prstGeom>
        </p:spPr>
      </p:pic>
      <p:sp>
        <p:nvSpPr>
          <p:cNvPr id="8" name="TextBox 7">
            <a:extLst>
              <a:ext uri="{FF2B5EF4-FFF2-40B4-BE49-F238E27FC236}">
                <a16:creationId xmlns:a16="http://schemas.microsoft.com/office/drawing/2014/main" id="{2F1413B9-17B5-6B28-6402-8B504E7897D6}"/>
              </a:ext>
            </a:extLst>
          </p:cNvPr>
          <p:cNvSpPr txBox="1"/>
          <p:nvPr/>
        </p:nvSpPr>
        <p:spPr>
          <a:xfrm>
            <a:off x="4561490" y="3349615"/>
            <a:ext cx="2322786" cy="1477328"/>
          </a:xfrm>
          <a:prstGeom prst="rect">
            <a:avLst/>
          </a:prstGeom>
          <a:noFill/>
        </p:spPr>
        <p:txBody>
          <a:bodyPr wrap="square" rtlCol="0">
            <a:spAutoFit/>
          </a:bodyPr>
          <a:lstStyle/>
          <a:p>
            <a:r>
              <a:rPr lang="en-US" dirty="0">
                <a:solidFill>
                  <a:schemeClr val="tx1">
                    <a:lumMod val="65000"/>
                  </a:schemeClr>
                </a:solidFill>
              </a:rPr>
              <a:t>Our actual results is a 50-50 split. Our oversample model had a 74% accuracy.</a:t>
            </a:r>
          </a:p>
        </p:txBody>
      </p:sp>
      <p:sp>
        <p:nvSpPr>
          <p:cNvPr id="9" name="Title 1">
            <a:extLst>
              <a:ext uri="{FF2B5EF4-FFF2-40B4-BE49-F238E27FC236}">
                <a16:creationId xmlns:a16="http://schemas.microsoft.com/office/drawing/2014/main" id="{FF55ED5E-166E-7C7F-5280-653596F3279A}"/>
              </a:ext>
            </a:extLst>
          </p:cNvPr>
          <p:cNvSpPr txBox="1">
            <a:spLocks/>
          </p:cNvSpPr>
          <p:nvPr/>
        </p:nvSpPr>
        <p:spPr>
          <a:xfrm>
            <a:off x="-12402927" y="961709"/>
            <a:ext cx="10353761" cy="1325563"/>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dirty="0"/>
              <a:t>Age Outcome – Oversample Model</a:t>
            </a:r>
          </a:p>
        </p:txBody>
      </p:sp>
      <p:sp>
        <p:nvSpPr>
          <p:cNvPr id="10" name="Text Placeholder 2">
            <a:extLst>
              <a:ext uri="{FF2B5EF4-FFF2-40B4-BE49-F238E27FC236}">
                <a16:creationId xmlns:a16="http://schemas.microsoft.com/office/drawing/2014/main" id="{4912EFD1-5B2C-5609-477E-0A788C176223}"/>
              </a:ext>
            </a:extLst>
          </p:cNvPr>
          <p:cNvSpPr txBox="1">
            <a:spLocks/>
          </p:cNvSpPr>
          <p:nvPr/>
        </p:nvSpPr>
        <p:spPr>
          <a:xfrm>
            <a:off x="-12280021" y="2062021"/>
            <a:ext cx="4879199" cy="823912"/>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a:solidFill>
                  <a:schemeClr val="tx1">
                    <a:lumMod val="65000"/>
                  </a:schemeClr>
                </a:solidFill>
              </a:rPr>
              <a:t>Actual</a:t>
            </a:r>
            <a:endParaRPr lang="en-US" dirty="0">
              <a:solidFill>
                <a:schemeClr val="tx1">
                  <a:lumMod val="65000"/>
                </a:schemeClr>
              </a:solidFill>
            </a:endParaRPr>
          </a:p>
        </p:txBody>
      </p:sp>
      <p:pic>
        <p:nvPicPr>
          <p:cNvPr id="11" name="Content Placeholder 7">
            <a:extLst>
              <a:ext uri="{FF2B5EF4-FFF2-40B4-BE49-F238E27FC236}">
                <a16:creationId xmlns:a16="http://schemas.microsoft.com/office/drawing/2014/main" id="{C057E423-2E0D-4178-2F8B-68C216C615E1}"/>
              </a:ext>
            </a:extLst>
          </p:cNvPr>
          <p:cNvPicPr>
            <a:picLocks noChangeAspect="1"/>
          </p:cNvPicPr>
          <p:nvPr/>
        </p:nvPicPr>
        <p:blipFill>
          <a:blip r:embed="rId4"/>
          <a:stretch>
            <a:fillRect/>
          </a:stretch>
        </p:blipFill>
        <p:spPr>
          <a:xfrm>
            <a:off x="-12973917" y="3053377"/>
            <a:ext cx="5068258" cy="3547132"/>
          </a:xfrm>
          <a:prstGeom prst="rect">
            <a:avLst/>
          </a:prstGeom>
        </p:spPr>
      </p:pic>
      <p:sp>
        <p:nvSpPr>
          <p:cNvPr id="12" name="Text Placeholder 4">
            <a:extLst>
              <a:ext uri="{FF2B5EF4-FFF2-40B4-BE49-F238E27FC236}">
                <a16:creationId xmlns:a16="http://schemas.microsoft.com/office/drawing/2014/main" id="{9EADC37D-6457-E5EF-236B-1B7F6623DA3E}"/>
              </a:ext>
            </a:extLst>
          </p:cNvPr>
          <p:cNvSpPr txBox="1">
            <a:spLocks/>
          </p:cNvSpPr>
          <p:nvPr/>
        </p:nvSpPr>
        <p:spPr>
          <a:xfrm>
            <a:off x="-7008750" y="2062021"/>
            <a:ext cx="4865554" cy="823912"/>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a:solidFill>
                  <a:schemeClr val="tx1">
                    <a:lumMod val="65000"/>
                  </a:schemeClr>
                </a:solidFill>
              </a:rPr>
              <a:t>Prediction</a:t>
            </a:r>
            <a:endParaRPr lang="en-US" dirty="0">
              <a:solidFill>
                <a:schemeClr val="tx1">
                  <a:lumMod val="65000"/>
                </a:schemeClr>
              </a:solidFill>
            </a:endParaRPr>
          </a:p>
        </p:txBody>
      </p:sp>
      <p:pic>
        <p:nvPicPr>
          <p:cNvPr id="13" name="Content Placeholder 9">
            <a:extLst>
              <a:ext uri="{FF2B5EF4-FFF2-40B4-BE49-F238E27FC236}">
                <a16:creationId xmlns:a16="http://schemas.microsoft.com/office/drawing/2014/main" id="{DB041186-2640-98E2-F12F-F600278CCD0A}"/>
              </a:ext>
            </a:extLst>
          </p:cNvPr>
          <p:cNvPicPr>
            <a:picLocks noChangeAspect="1"/>
          </p:cNvPicPr>
          <p:nvPr/>
        </p:nvPicPr>
        <p:blipFill>
          <a:blip r:embed="rId5"/>
          <a:stretch>
            <a:fillRect/>
          </a:stretch>
        </p:blipFill>
        <p:spPr>
          <a:xfrm>
            <a:off x="-7057264" y="3053377"/>
            <a:ext cx="5589737" cy="3547132"/>
          </a:xfrm>
          <a:prstGeom prst="rect">
            <a:avLst/>
          </a:prstGeom>
        </p:spPr>
      </p:pic>
      <p:pic>
        <p:nvPicPr>
          <p:cNvPr id="14" name="Picture 13">
            <a:extLst>
              <a:ext uri="{FF2B5EF4-FFF2-40B4-BE49-F238E27FC236}">
                <a16:creationId xmlns:a16="http://schemas.microsoft.com/office/drawing/2014/main" id="{C1761B70-AD4B-5C61-FA97-A50DCC3C2563}"/>
              </a:ext>
            </a:extLst>
          </p:cNvPr>
          <p:cNvPicPr>
            <a:picLocks noChangeAspect="1"/>
          </p:cNvPicPr>
          <p:nvPr/>
        </p:nvPicPr>
        <p:blipFill>
          <a:blip r:embed="rId6"/>
          <a:stretch>
            <a:fillRect/>
          </a:stretch>
        </p:blipFill>
        <p:spPr>
          <a:xfrm>
            <a:off x="10422194" y="6152956"/>
            <a:ext cx="1769806" cy="705044"/>
          </a:xfrm>
          <a:prstGeom prst="rect">
            <a:avLst/>
          </a:prstGeom>
        </p:spPr>
      </p:pic>
    </p:spTree>
    <p:extLst>
      <p:ext uri="{BB962C8B-B14F-4D97-AF65-F5344CB8AC3E}">
        <p14:creationId xmlns:p14="http://schemas.microsoft.com/office/powerpoint/2010/main" val="8722453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750"/>
                                        <p:tgtEl>
                                          <p:spTgt spid="3"/>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750"/>
                                        <p:tgtEl>
                                          <p:spTgt spid="4"/>
                                        </p:tgtEl>
                                      </p:cBhvr>
                                    </p:animEffect>
                                  </p:childTnLst>
                                </p:cTn>
                              </p:par>
                              <p:par>
                                <p:cTn id="11" presetID="10" presetClass="entr" presetSubtype="0" fill="hold" nodeType="withEffect">
                                  <p:stCondLst>
                                    <p:cond delay="25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750"/>
                                        <p:tgtEl>
                                          <p:spTgt spid="5"/>
                                        </p:tgtEl>
                                      </p:cBhvr>
                                    </p:animEffect>
                                  </p:childTnLst>
                                </p:cTn>
                              </p:par>
                              <p:par>
                                <p:cTn id="14" presetID="10" presetClass="entr" presetSubtype="0" fill="hold" grpId="0" nodeType="withEffect">
                                  <p:stCondLst>
                                    <p:cond delay="25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750"/>
                                        <p:tgtEl>
                                          <p:spTgt spid="8"/>
                                        </p:tgtEl>
                                      </p:cBhvr>
                                    </p:animEffect>
                                  </p:childTnLst>
                                </p:cTn>
                              </p:par>
                              <p:par>
                                <p:cTn id="17" presetID="10" presetClass="entr" presetSubtype="0" fill="hold" nodeType="withEffect">
                                  <p:stCondLst>
                                    <p:cond delay="25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750"/>
                                        <p:tgtEl>
                                          <p:spTgt spid="7"/>
                                        </p:tgtEl>
                                      </p:cBhvr>
                                    </p:animEffect>
                                  </p:childTnLst>
                                </p:cTn>
                              </p:par>
                              <p:par>
                                <p:cTn id="20" presetID="10" presetClass="entr" presetSubtype="0" fill="hold" grpId="0" nodeType="withEffect">
                                  <p:stCondLst>
                                    <p:cond delay="25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750"/>
                                        <p:tgtEl>
                                          <p:spTgt spid="6"/>
                                        </p:tgtEl>
                                      </p:cBhvr>
                                    </p:animEffect>
                                  </p:childTnLst>
                                </p:cTn>
                              </p:par>
                              <p:par>
                                <p:cTn id="23" presetID="10" presetClass="entr" presetSubtype="0" fill="hold" nodeType="withEffect">
                                  <p:stCondLst>
                                    <p:cond delay="25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7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D7E19DB-2DCA-84F5-EF5B-F4FEED4D6A2E}"/>
              </a:ext>
            </a:extLst>
          </p:cNvPr>
          <p:cNvSpPr/>
          <p:nvPr/>
        </p:nvSpPr>
        <p:spPr>
          <a:xfrm>
            <a:off x="0" y="0"/>
            <a:ext cx="12192000" cy="68580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0A40DEDE-5811-D697-8E49-D1D8E2160138}"/>
              </a:ext>
            </a:extLst>
          </p:cNvPr>
          <p:cNvSpPr txBox="1">
            <a:spLocks/>
          </p:cNvSpPr>
          <p:nvPr/>
        </p:nvSpPr>
        <p:spPr>
          <a:xfrm>
            <a:off x="14314187" y="688985"/>
            <a:ext cx="10353761" cy="1325563"/>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dirty="0"/>
              <a:t>Outcome – Oversample Model</a:t>
            </a:r>
          </a:p>
        </p:txBody>
      </p:sp>
      <p:sp>
        <p:nvSpPr>
          <p:cNvPr id="4" name="Text Placeholder 2">
            <a:extLst>
              <a:ext uri="{FF2B5EF4-FFF2-40B4-BE49-F238E27FC236}">
                <a16:creationId xmlns:a16="http://schemas.microsoft.com/office/drawing/2014/main" id="{ED164691-BB8C-9FED-4E68-D4C08C1AA1FE}"/>
              </a:ext>
            </a:extLst>
          </p:cNvPr>
          <p:cNvSpPr txBox="1">
            <a:spLocks/>
          </p:cNvSpPr>
          <p:nvPr/>
        </p:nvSpPr>
        <p:spPr>
          <a:xfrm>
            <a:off x="14510665" y="2014548"/>
            <a:ext cx="4879199" cy="823912"/>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dirty="0">
                <a:solidFill>
                  <a:schemeClr val="tx1">
                    <a:lumMod val="65000"/>
                  </a:schemeClr>
                </a:solidFill>
              </a:rPr>
              <a:t>Actual</a:t>
            </a:r>
          </a:p>
        </p:txBody>
      </p:sp>
      <p:pic>
        <p:nvPicPr>
          <p:cNvPr id="5" name="Content Placeholder 13">
            <a:extLst>
              <a:ext uri="{FF2B5EF4-FFF2-40B4-BE49-F238E27FC236}">
                <a16:creationId xmlns:a16="http://schemas.microsoft.com/office/drawing/2014/main" id="{AD3E62D1-FBE8-9811-A4A7-0123D576F913}"/>
              </a:ext>
            </a:extLst>
          </p:cNvPr>
          <p:cNvPicPr>
            <a:picLocks noChangeAspect="1"/>
          </p:cNvPicPr>
          <p:nvPr/>
        </p:nvPicPr>
        <p:blipFill>
          <a:blip r:embed="rId2"/>
          <a:stretch>
            <a:fillRect/>
          </a:stretch>
        </p:blipFill>
        <p:spPr>
          <a:xfrm>
            <a:off x="14882350" y="3429000"/>
            <a:ext cx="2693282" cy="2520859"/>
          </a:xfrm>
          <a:prstGeom prst="rect">
            <a:avLst/>
          </a:prstGeom>
        </p:spPr>
      </p:pic>
      <p:sp>
        <p:nvSpPr>
          <p:cNvPr id="6" name="Text Placeholder 4">
            <a:extLst>
              <a:ext uri="{FF2B5EF4-FFF2-40B4-BE49-F238E27FC236}">
                <a16:creationId xmlns:a16="http://schemas.microsoft.com/office/drawing/2014/main" id="{4004FAD7-A835-F6F2-98FD-60342FF2A3C0}"/>
              </a:ext>
            </a:extLst>
          </p:cNvPr>
          <p:cNvSpPr txBox="1">
            <a:spLocks/>
          </p:cNvSpPr>
          <p:nvPr/>
        </p:nvSpPr>
        <p:spPr>
          <a:xfrm>
            <a:off x="19802394" y="2014548"/>
            <a:ext cx="4865554" cy="823912"/>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dirty="0">
                <a:solidFill>
                  <a:schemeClr val="tx1">
                    <a:lumMod val="65000"/>
                  </a:schemeClr>
                </a:solidFill>
              </a:rPr>
              <a:t>Prediction</a:t>
            </a:r>
          </a:p>
        </p:txBody>
      </p:sp>
      <p:pic>
        <p:nvPicPr>
          <p:cNvPr id="7" name="Picture 6">
            <a:extLst>
              <a:ext uri="{FF2B5EF4-FFF2-40B4-BE49-F238E27FC236}">
                <a16:creationId xmlns:a16="http://schemas.microsoft.com/office/drawing/2014/main" id="{D6D3DEBA-0B42-327B-9419-C65FA1FA27D0}"/>
              </a:ext>
            </a:extLst>
          </p:cNvPr>
          <p:cNvPicPr>
            <a:picLocks noChangeAspect="1"/>
          </p:cNvPicPr>
          <p:nvPr/>
        </p:nvPicPr>
        <p:blipFill>
          <a:blip r:embed="rId3"/>
          <a:stretch>
            <a:fillRect/>
          </a:stretch>
        </p:blipFill>
        <p:spPr>
          <a:xfrm>
            <a:off x="20738326" y="3429000"/>
            <a:ext cx="2693282" cy="2520859"/>
          </a:xfrm>
          <a:prstGeom prst="rect">
            <a:avLst/>
          </a:prstGeom>
        </p:spPr>
      </p:pic>
      <p:sp>
        <p:nvSpPr>
          <p:cNvPr id="8" name="TextBox 7">
            <a:extLst>
              <a:ext uri="{FF2B5EF4-FFF2-40B4-BE49-F238E27FC236}">
                <a16:creationId xmlns:a16="http://schemas.microsoft.com/office/drawing/2014/main" id="{2F1413B9-17B5-6B28-6402-8B504E7897D6}"/>
              </a:ext>
            </a:extLst>
          </p:cNvPr>
          <p:cNvSpPr txBox="1"/>
          <p:nvPr/>
        </p:nvSpPr>
        <p:spPr>
          <a:xfrm>
            <a:off x="17961882" y="3429000"/>
            <a:ext cx="2322786" cy="1477328"/>
          </a:xfrm>
          <a:prstGeom prst="rect">
            <a:avLst/>
          </a:prstGeom>
          <a:noFill/>
        </p:spPr>
        <p:txBody>
          <a:bodyPr wrap="square" rtlCol="0">
            <a:spAutoFit/>
          </a:bodyPr>
          <a:lstStyle/>
          <a:p>
            <a:r>
              <a:rPr lang="en-US" dirty="0">
                <a:solidFill>
                  <a:schemeClr val="tx1">
                    <a:lumMod val="65000"/>
                  </a:schemeClr>
                </a:solidFill>
              </a:rPr>
              <a:t>Our actual results is a 50-50 split. Our oversample model had a 74% accuracy.</a:t>
            </a:r>
          </a:p>
        </p:txBody>
      </p:sp>
      <p:sp>
        <p:nvSpPr>
          <p:cNvPr id="9" name="Title 1">
            <a:extLst>
              <a:ext uri="{FF2B5EF4-FFF2-40B4-BE49-F238E27FC236}">
                <a16:creationId xmlns:a16="http://schemas.microsoft.com/office/drawing/2014/main" id="{FF55ED5E-166E-7C7F-5280-653596F3279A}"/>
              </a:ext>
            </a:extLst>
          </p:cNvPr>
          <p:cNvSpPr txBox="1">
            <a:spLocks/>
          </p:cNvSpPr>
          <p:nvPr/>
        </p:nvSpPr>
        <p:spPr>
          <a:xfrm>
            <a:off x="870011" y="575187"/>
            <a:ext cx="10353761" cy="1325563"/>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dirty="0">
                <a:solidFill>
                  <a:schemeClr val="tx1">
                    <a:lumMod val="65000"/>
                  </a:schemeClr>
                </a:solidFill>
              </a:rPr>
              <a:t>Age Outcome – Logistic Regression Model</a:t>
            </a:r>
          </a:p>
        </p:txBody>
      </p:sp>
      <p:sp>
        <p:nvSpPr>
          <p:cNvPr id="10" name="Text Placeholder 2">
            <a:extLst>
              <a:ext uri="{FF2B5EF4-FFF2-40B4-BE49-F238E27FC236}">
                <a16:creationId xmlns:a16="http://schemas.microsoft.com/office/drawing/2014/main" id="{4912EFD1-5B2C-5609-477E-0A788C176223}"/>
              </a:ext>
            </a:extLst>
          </p:cNvPr>
          <p:cNvSpPr txBox="1">
            <a:spLocks/>
          </p:cNvSpPr>
          <p:nvPr/>
        </p:nvSpPr>
        <p:spPr>
          <a:xfrm>
            <a:off x="992917" y="1675499"/>
            <a:ext cx="4879199" cy="823912"/>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a:solidFill>
                  <a:schemeClr val="tx1">
                    <a:lumMod val="65000"/>
                  </a:schemeClr>
                </a:solidFill>
              </a:rPr>
              <a:t>Actual</a:t>
            </a:r>
            <a:endParaRPr lang="en-US" dirty="0">
              <a:solidFill>
                <a:schemeClr val="tx1">
                  <a:lumMod val="65000"/>
                </a:schemeClr>
              </a:solidFill>
            </a:endParaRPr>
          </a:p>
        </p:txBody>
      </p:sp>
      <p:pic>
        <p:nvPicPr>
          <p:cNvPr id="11" name="Content Placeholder 7">
            <a:extLst>
              <a:ext uri="{FF2B5EF4-FFF2-40B4-BE49-F238E27FC236}">
                <a16:creationId xmlns:a16="http://schemas.microsoft.com/office/drawing/2014/main" id="{C057E423-2E0D-4178-2F8B-68C216C615E1}"/>
              </a:ext>
            </a:extLst>
          </p:cNvPr>
          <p:cNvPicPr>
            <a:picLocks noChangeAspect="1"/>
          </p:cNvPicPr>
          <p:nvPr/>
        </p:nvPicPr>
        <p:blipFill>
          <a:blip r:embed="rId4"/>
          <a:stretch>
            <a:fillRect/>
          </a:stretch>
        </p:blipFill>
        <p:spPr>
          <a:xfrm>
            <a:off x="299021" y="2666855"/>
            <a:ext cx="5068258" cy="3547132"/>
          </a:xfrm>
          <a:prstGeom prst="rect">
            <a:avLst/>
          </a:prstGeom>
        </p:spPr>
      </p:pic>
      <p:sp>
        <p:nvSpPr>
          <p:cNvPr id="12" name="Text Placeholder 4">
            <a:extLst>
              <a:ext uri="{FF2B5EF4-FFF2-40B4-BE49-F238E27FC236}">
                <a16:creationId xmlns:a16="http://schemas.microsoft.com/office/drawing/2014/main" id="{9EADC37D-6457-E5EF-236B-1B7F6623DA3E}"/>
              </a:ext>
            </a:extLst>
          </p:cNvPr>
          <p:cNvSpPr txBox="1">
            <a:spLocks/>
          </p:cNvSpPr>
          <p:nvPr/>
        </p:nvSpPr>
        <p:spPr>
          <a:xfrm>
            <a:off x="6264188" y="1675499"/>
            <a:ext cx="4865554" cy="823912"/>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a:solidFill>
                  <a:schemeClr val="tx1">
                    <a:lumMod val="65000"/>
                  </a:schemeClr>
                </a:solidFill>
              </a:rPr>
              <a:t>Prediction</a:t>
            </a:r>
            <a:endParaRPr lang="en-US" dirty="0">
              <a:solidFill>
                <a:schemeClr val="tx1">
                  <a:lumMod val="65000"/>
                </a:schemeClr>
              </a:solidFill>
            </a:endParaRPr>
          </a:p>
        </p:txBody>
      </p:sp>
      <p:pic>
        <p:nvPicPr>
          <p:cNvPr id="13" name="Content Placeholder 9">
            <a:extLst>
              <a:ext uri="{FF2B5EF4-FFF2-40B4-BE49-F238E27FC236}">
                <a16:creationId xmlns:a16="http://schemas.microsoft.com/office/drawing/2014/main" id="{DB041186-2640-98E2-F12F-F600278CCD0A}"/>
              </a:ext>
            </a:extLst>
          </p:cNvPr>
          <p:cNvPicPr>
            <a:picLocks noChangeAspect="1"/>
          </p:cNvPicPr>
          <p:nvPr/>
        </p:nvPicPr>
        <p:blipFill>
          <a:blip r:embed="rId5"/>
          <a:stretch>
            <a:fillRect/>
          </a:stretch>
        </p:blipFill>
        <p:spPr>
          <a:xfrm>
            <a:off x="6215674" y="2666855"/>
            <a:ext cx="5589737" cy="3547132"/>
          </a:xfrm>
          <a:prstGeom prst="rect">
            <a:avLst/>
          </a:prstGeom>
        </p:spPr>
      </p:pic>
      <p:sp>
        <p:nvSpPr>
          <p:cNvPr id="14" name="Title 1">
            <a:extLst>
              <a:ext uri="{FF2B5EF4-FFF2-40B4-BE49-F238E27FC236}">
                <a16:creationId xmlns:a16="http://schemas.microsoft.com/office/drawing/2014/main" id="{FF7AC72C-2EB6-97CA-6A6C-86F48B85ED08}"/>
              </a:ext>
            </a:extLst>
          </p:cNvPr>
          <p:cNvSpPr txBox="1">
            <a:spLocks/>
          </p:cNvSpPr>
          <p:nvPr/>
        </p:nvSpPr>
        <p:spPr>
          <a:xfrm>
            <a:off x="-12143444" y="432740"/>
            <a:ext cx="10353761" cy="1325563"/>
          </a:xfrm>
          <a:prstGeom prst="rect">
            <a:avLst/>
          </a:prstGeom>
        </p:spPr>
        <p:txBody>
          <a:bodyPr>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3200"/>
              <a:t>Glucose Outcome – Oversample Model</a:t>
            </a:r>
            <a:endParaRPr lang="en-US" sz="3200" dirty="0"/>
          </a:p>
        </p:txBody>
      </p:sp>
      <p:sp>
        <p:nvSpPr>
          <p:cNvPr id="15" name="Text Placeholder 2">
            <a:extLst>
              <a:ext uri="{FF2B5EF4-FFF2-40B4-BE49-F238E27FC236}">
                <a16:creationId xmlns:a16="http://schemas.microsoft.com/office/drawing/2014/main" id="{D4A4392D-F779-D773-F26F-1A927CEBDF96}"/>
              </a:ext>
            </a:extLst>
          </p:cNvPr>
          <p:cNvSpPr txBox="1">
            <a:spLocks/>
          </p:cNvSpPr>
          <p:nvPr/>
        </p:nvSpPr>
        <p:spPr>
          <a:xfrm>
            <a:off x="-11962731" y="1590894"/>
            <a:ext cx="4879199" cy="823912"/>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dirty="0"/>
              <a:t>Actual</a:t>
            </a:r>
          </a:p>
        </p:txBody>
      </p:sp>
      <p:pic>
        <p:nvPicPr>
          <p:cNvPr id="16" name="Content Placeholder 7">
            <a:extLst>
              <a:ext uri="{FF2B5EF4-FFF2-40B4-BE49-F238E27FC236}">
                <a16:creationId xmlns:a16="http://schemas.microsoft.com/office/drawing/2014/main" id="{8E1BDF61-E546-8B50-ECEF-8C2850237D4B}"/>
              </a:ext>
            </a:extLst>
          </p:cNvPr>
          <p:cNvPicPr>
            <a:picLocks noChangeAspect="1"/>
          </p:cNvPicPr>
          <p:nvPr/>
        </p:nvPicPr>
        <p:blipFill>
          <a:blip r:embed="rId6"/>
          <a:stretch>
            <a:fillRect/>
          </a:stretch>
        </p:blipFill>
        <p:spPr>
          <a:xfrm>
            <a:off x="-12143444" y="2482257"/>
            <a:ext cx="4273060" cy="4030717"/>
          </a:xfrm>
          <a:prstGeom prst="rect">
            <a:avLst/>
          </a:prstGeom>
        </p:spPr>
      </p:pic>
      <p:sp>
        <p:nvSpPr>
          <p:cNvPr id="17" name="Text Placeholder 4">
            <a:extLst>
              <a:ext uri="{FF2B5EF4-FFF2-40B4-BE49-F238E27FC236}">
                <a16:creationId xmlns:a16="http://schemas.microsoft.com/office/drawing/2014/main" id="{8FEC4BA8-F495-98C5-E8C7-EABC74E30C29}"/>
              </a:ext>
            </a:extLst>
          </p:cNvPr>
          <p:cNvSpPr txBox="1">
            <a:spLocks/>
          </p:cNvSpPr>
          <p:nvPr/>
        </p:nvSpPr>
        <p:spPr>
          <a:xfrm>
            <a:off x="-6655237" y="1590894"/>
            <a:ext cx="4865554" cy="823912"/>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a:t>Prediction</a:t>
            </a:r>
            <a:endParaRPr lang="en-US" dirty="0"/>
          </a:p>
        </p:txBody>
      </p:sp>
      <p:pic>
        <p:nvPicPr>
          <p:cNvPr id="18" name="Content Placeholder 9">
            <a:extLst>
              <a:ext uri="{FF2B5EF4-FFF2-40B4-BE49-F238E27FC236}">
                <a16:creationId xmlns:a16="http://schemas.microsoft.com/office/drawing/2014/main" id="{6E1E336F-117A-D077-EF68-FD4862B106F4}"/>
              </a:ext>
            </a:extLst>
          </p:cNvPr>
          <p:cNvPicPr>
            <a:picLocks noChangeAspect="1"/>
          </p:cNvPicPr>
          <p:nvPr/>
        </p:nvPicPr>
        <p:blipFill>
          <a:blip r:embed="rId7"/>
          <a:stretch>
            <a:fillRect/>
          </a:stretch>
        </p:blipFill>
        <p:spPr>
          <a:xfrm>
            <a:off x="-6746243" y="2414806"/>
            <a:ext cx="4262411" cy="4030717"/>
          </a:xfrm>
          <a:prstGeom prst="rect">
            <a:avLst/>
          </a:prstGeom>
        </p:spPr>
      </p:pic>
      <p:pic>
        <p:nvPicPr>
          <p:cNvPr id="20" name="Picture 19">
            <a:extLst>
              <a:ext uri="{FF2B5EF4-FFF2-40B4-BE49-F238E27FC236}">
                <a16:creationId xmlns:a16="http://schemas.microsoft.com/office/drawing/2014/main" id="{9FC1A358-C2CC-7E3E-3269-2016C1A8531C}"/>
              </a:ext>
            </a:extLst>
          </p:cNvPr>
          <p:cNvPicPr>
            <a:picLocks noChangeAspect="1"/>
          </p:cNvPicPr>
          <p:nvPr/>
        </p:nvPicPr>
        <p:blipFill>
          <a:blip r:embed="rId8"/>
          <a:stretch>
            <a:fillRect/>
          </a:stretch>
        </p:blipFill>
        <p:spPr>
          <a:xfrm>
            <a:off x="10422194" y="6152956"/>
            <a:ext cx="1769806" cy="705044"/>
          </a:xfrm>
          <a:prstGeom prst="rect">
            <a:avLst/>
          </a:prstGeom>
        </p:spPr>
      </p:pic>
    </p:spTree>
    <p:extLst>
      <p:ext uri="{BB962C8B-B14F-4D97-AF65-F5344CB8AC3E}">
        <p14:creationId xmlns:p14="http://schemas.microsoft.com/office/powerpoint/2010/main" val="417138416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D7E19DB-2DCA-84F5-EF5B-F4FEED4D6A2E}"/>
              </a:ext>
            </a:extLst>
          </p:cNvPr>
          <p:cNvSpPr/>
          <p:nvPr/>
        </p:nvSpPr>
        <p:spPr>
          <a:xfrm>
            <a:off x="0" y="0"/>
            <a:ext cx="12192000" cy="68580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FF55ED5E-166E-7C7F-5280-653596F3279A}"/>
              </a:ext>
            </a:extLst>
          </p:cNvPr>
          <p:cNvSpPr txBox="1">
            <a:spLocks/>
          </p:cNvSpPr>
          <p:nvPr/>
        </p:nvSpPr>
        <p:spPr>
          <a:xfrm>
            <a:off x="13907585" y="506361"/>
            <a:ext cx="10353761" cy="1325563"/>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dirty="0"/>
              <a:t>Age Outcome – Oversample Model</a:t>
            </a:r>
          </a:p>
        </p:txBody>
      </p:sp>
      <p:sp>
        <p:nvSpPr>
          <p:cNvPr id="10" name="Text Placeholder 2">
            <a:extLst>
              <a:ext uri="{FF2B5EF4-FFF2-40B4-BE49-F238E27FC236}">
                <a16:creationId xmlns:a16="http://schemas.microsoft.com/office/drawing/2014/main" id="{4912EFD1-5B2C-5609-477E-0A788C176223}"/>
              </a:ext>
            </a:extLst>
          </p:cNvPr>
          <p:cNvSpPr txBox="1">
            <a:spLocks/>
          </p:cNvSpPr>
          <p:nvPr/>
        </p:nvSpPr>
        <p:spPr>
          <a:xfrm>
            <a:off x="14030491" y="1606673"/>
            <a:ext cx="4879199" cy="823912"/>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a:solidFill>
                  <a:schemeClr val="tx1">
                    <a:lumMod val="65000"/>
                  </a:schemeClr>
                </a:solidFill>
              </a:rPr>
              <a:t>Actual</a:t>
            </a:r>
            <a:endParaRPr lang="en-US" dirty="0">
              <a:solidFill>
                <a:schemeClr val="tx1">
                  <a:lumMod val="65000"/>
                </a:schemeClr>
              </a:solidFill>
            </a:endParaRPr>
          </a:p>
        </p:txBody>
      </p:sp>
      <p:pic>
        <p:nvPicPr>
          <p:cNvPr id="11" name="Content Placeholder 7">
            <a:extLst>
              <a:ext uri="{FF2B5EF4-FFF2-40B4-BE49-F238E27FC236}">
                <a16:creationId xmlns:a16="http://schemas.microsoft.com/office/drawing/2014/main" id="{C057E423-2E0D-4178-2F8B-68C216C615E1}"/>
              </a:ext>
            </a:extLst>
          </p:cNvPr>
          <p:cNvPicPr>
            <a:picLocks noChangeAspect="1"/>
          </p:cNvPicPr>
          <p:nvPr/>
        </p:nvPicPr>
        <p:blipFill>
          <a:blip r:embed="rId2"/>
          <a:stretch>
            <a:fillRect/>
          </a:stretch>
        </p:blipFill>
        <p:spPr>
          <a:xfrm>
            <a:off x="13336595" y="2598029"/>
            <a:ext cx="5068258" cy="3547132"/>
          </a:xfrm>
          <a:prstGeom prst="rect">
            <a:avLst/>
          </a:prstGeom>
        </p:spPr>
      </p:pic>
      <p:sp>
        <p:nvSpPr>
          <p:cNvPr id="12" name="Text Placeholder 4">
            <a:extLst>
              <a:ext uri="{FF2B5EF4-FFF2-40B4-BE49-F238E27FC236}">
                <a16:creationId xmlns:a16="http://schemas.microsoft.com/office/drawing/2014/main" id="{9EADC37D-6457-E5EF-236B-1B7F6623DA3E}"/>
              </a:ext>
            </a:extLst>
          </p:cNvPr>
          <p:cNvSpPr txBox="1">
            <a:spLocks/>
          </p:cNvSpPr>
          <p:nvPr/>
        </p:nvSpPr>
        <p:spPr>
          <a:xfrm>
            <a:off x="19301762" y="1606673"/>
            <a:ext cx="4865554" cy="823912"/>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a:solidFill>
                  <a:schemeClr val="tx1">
                    <a:lumMod val="65000"/>
                  </a:schemeClr>
                </a:solidFill>
              </a:rPr>
              <a:t>Prediction</a:t>
            </a:r>
            <a:endParaRPr lang="en-US" dirty="0">
              <a:solidFill>
                <a:schemeClr val="tx1">
                  <a:lumMod val="65000"/>
                </a:schemeClr>
              </a:solidFill>
            </a:endParaRPr>
          </a:p>
        </p:txBody>
      </p:sp>
      <p:pic>
        <p:nvPicPr>
          <p:cNvPr id="13" name="Content Placeholder 9">
            <a:extLst>
              <a:ext uri="{FF2B5EF4-FFF2-40B4-BE49-F238E27FC236}">
                <a16:creationId xmlns:a16="http://schemas.microsoft.com/office/drawing/2014/main" id="{DB041186-2640-98E2-F12F-F600278CCD0A}"/>
              </a:ext>
            </a:extLst>
          </p:cNvPr>
          <p:cNvPicPr>
            <a:picLocks noChangeAspect="1"/>
          </p:cNvPicPr>
          <p:nvPr/>
        </p:nvPicPr>
        <p:blipFill>
          <a:blip r:embed="rId3"/>
          <a:stretch>
            <a:fillRect/>
          </a:stretch>
        </p:blipFill>
        <p:spPr>
          <a:xfrm>
            <a:off x="19253248" y="2598029"/>
            <a:ext cx="5589737" cy="3547132"/>
          </a:xfrm>
          <a:prstGeom prst="rect">
            <a:avLst/>
          </a:prstGeom>
        </p:spPr>
      </p:pic>
      <p:sp>
        <p:nvSpPr>
          <p:cNvPr id="14" name="Title 1">
            <a:extLst>
              <a:ext uri="{FF2B5EF4-FFF2-40B4-BE49-F238E27FC236}">
                <a16:creationId xmlns:a16="http://schemas.microsoft.com/office/drawing/2014/main" id="{FF7AC72C-2EB6-97CA-6A6C-86F48B85ED08}"/>
              </a:ext>
            </a:extLst>
          </p:cNvPr>
          <p:cNvSpPr txBox="1">
            <a:spLocks/>
          </p:cNvSpPr>
          <p:nvPr/>
        </p:nvSpPr>
        <p:spPr>
          <a:xfrm>
            <a:off x="894130" y="363914"/>
            <a:ext cx="10353761" cy="1325563"/>
          </a:xfrm>
          <a:prstGeom prst="rect">
            <a:avLst/>
          </a:prstGeom>
        </p:spPr>
        <p:txBody>
          <a:bodyPr>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3200" dirty="0">
                <a:solidFill>
                  <a:schemeClr val="tx1">
                    <a:lumMod val="65000"/>
                  </a:schemeClr>
                </a:solidFill>
              </a:rPr>
              <a:t>Glucose Outcome – Logistic Regression Model</a:t>
            </a:r>
          </a:p>
        </p:txBody>
      </p:sp>
      <p:sp>
        <p:nvSpPr>
          <p:cNvPr id="15" name="Text Placeholder 2">
            <a:extLst>
              <a:ext uri="{FF2B5EF4-FFF2-40B4-BE49-F238E27FC236}">
                <a16:creationId xmlns:a16="http://schemas.microsoft.com/office/drawing/2014/main" id="{D4A4392D-F779-D773-F26F-1A927CEBDF96}"/>
              </a:ext>
            </a:extLst>
          </p:cNvPr>
          <p:cNvSpPr txBox="1">
            <a:spLocks/>
          </p:cNvSpPr>
          <p:nvPr/>
        </p:nvSpPr>
        <p:spPr>
          <a:xfrm>
            <a:off x="1074843" y="1522068"/>
            <a:ext cx="4879199" cy="823912"/>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dirty="0"/>
              <a:t>Actual</a:t>
            </a:r>
          </a:p>
        </p:txBody>
      </p:sp>
      <p:pic>
        <p:nvPicPr>
          <p:cNvPr id="16" name="Content Placeholder 7">
            <a:extLst>
              <a:ext uri="{FF2B5EF4-FFF2-40B4-BE49-F238E27FC236}">
                <a16:creationId xmlns:a16="http://schemas.microsoft.com/office/drawing/2014/main" id="{8E1BDF61-E546-8B50-ECEF-8C2850237D4B}"/>
              </a:ext>
            </a:extLst>
          </p:cNvPr>
          <p:cNvPicPr>
            <a:picLocks noChangeAspect="1"/>
          </p:cNvPicPr>
          <p:nvPr/>
        </p:nvPicPr>
        <p:blipFill>
          <a:blip r:embed="rId4"/>
          <a:stretch>
            <a:fillRect/>
          </a:stretch>
        </p:blipFill>
        <p:spPr>
          <a:xfrm>
            <a:off x="894130" y="2413431"/>
            <a:ext cx="4273060" cy="4030717"/>
          </a:xfrm>
          <a:prstGeom prst="rect">
            <a:avLst/>
          </a:prstGeom>
        </p:spPr>
      </p:pic>
      <p:sp>
        <p:nvSpPr>
          <p:cNvPr id="17" name="Text Placeholder 4">
            <a:extLst>
              <a:ext uri="{FF2B5EF4-FFF2-40B4-BE49-F238E27FC236}">
                <a16:creationId xmlns:a16="http://schemas.microsoft.com/office/drawing/2014/main" id="{8FEC4BA8-F495-98C5-E8C7-EABC74E30C29}"/>
              </a:ext>
            </a:extLst>
          </p:cNvPr>
          <p:cNvSpPr txBox="1">
            <a:spLocks/>
          </p:cNvSpPr>
          <p:nvPr/>
        </p:nvSpPr>
        <p:spPr>
          <a:xfrm>
            <a:off x="6382337" y="1522068"/>
            <a:ext cx="4865554" cy="823912"/>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a:t>Prediction</a:t>
            </a:r>
            <a:endParaRPr lang="en-US" dirty="0"/>
          </a:p>
        </p:txBody>
      </p:sp>
      <p:pic>
        <p:nvPicPr>
          <p:cNvPr id="18" name="Content Placeholder 9">
            <a:extLst>
              <a:ext uri="{FF2B5EF4-FFF2-40B4-BE49-F238E27FC236}">
                <a16:creationId xmlns:a16="http://schemas.microsoft.com/office/drawing/2014/main" id="{6E1E336F-117A-D077-EF68-FD4862B106F4}"/>
              </a:ext>
            </a:extLst>
          </p:cNvPr>
          <p:cNvPicPr>
            <a:picLocks noChangeAspect="1"/>
          </p:cNvPicPr>
          <p:nvPr/>
        </p:nvPicPr>
        <p:blipFill>
          <a:blip r:embed="rId5"/>
          <a:stretch>
            <a:fillRect/>
          </a:stretch>
        </p:blipFill>
        <p:spPr>
          <a:xfrm>
            <a:off x="6291331" y="2345980"/>
            <a:ext cx="4262411" cy="4030717"/>
          </a:xfrm>
          <a:prstGeom prst="rect">
            <a:avLst/>
          </a:prstGeom>
        </p:spPr>
      </p:pic>
      <p:pic>
        <p:nvPicPr>
          <p:cNvPr id="20" name="Picture 19">
            <a:extLst>
              <a:ext uri="{FF2B5EF4-FFF2-40B4-BE49-F238E27FC236}">
                <a16:creationId xmlns:a16="http://schemas.microsoft.com/office/drawing/2014/main" id="{8D7EEE04-C301-85D7-8530-378A1CE6D602}"/>
              </a:ext>
            </a:extLst>
          </p:cNvPr>
          <p:cNvPicPr>
            <a:picLocks noChangeAspect="1"/>
          </p:cNvPicPr>
          <p:nvPr/>
        </p:nvPicPr>
        <p:blipFill>
          <a:blip r:embed="rId6"/>
          <a:stretch>
            <a:fillRect/>
          </a:stretch>
        </p:blipFill>
        <p:spPr>
          <a:xfrm>
            <a:off x="10422194" y="6152956"/>
            <a:ext cx="1769806" cy="705044"/>
          </a:xfrm>
          <a:prstGeom prst="rect">
            <a:avLst/>
          </a:prstGeom>
        </p:spPr>
      </p:pic>
    </p:spTree>
    <p:extLst>
      <p:ext uri="{BB962C8B-B14F-4D97-AF65-F5344CB8AC3E}">
        <p14:creationId xmlns:p14="http://schemas.microsoft.com/office/powerpoint/2010/main" val="18097715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D7E19DB-2DCA-84F5-EF5B-F4FEED4D6A2E}"/>
              </a:ext>
            </a:extLst>
          </p:cNvPr>
          <p:cNvSpPr/>
          <p:nvPr/>
        </p:nvSpPr>
        <p:spPr>
          <a:xfrm>
            <a:off x="0" y="0"/>
            <a:ext cx="12192000" cy="68580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FF7AC72C-2EB6-97CA-6A6C-86F48B85ED08}"/>
              </a:ext>
            </a:extLst>
          </p:cNvPr>
          <p:cNvSpPr txBox="1">
            <a:spLocks/>
          </p:cNvSpPr>
          <p:nvPr/>
        </p:nvSpPr>
        <p:spPr>
          <a:xfrm>
            <a:off x="894130" y="363914"/>
            <a:ext cx="10353761" cy="1325563"/>
          </a:xfrm>
          <a:prstGeom prst="rect">
            <a:avLst/>
          </a:prstGeom>
        </p:spPr>
        <p:txBody>
          <a:bodyPr>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3200" dirty="0">
                <a:solidFill>
                  <a:schemeClr val="tx1">
                    <a:lumMod val="65000"/>
                  </a:schemeClr>
                </a:solidFill>
              </a:rPr>
              <a:t>Glucose Outcome – Logistic Regression Model</a:t>
            </a:r>
          </a:p>
        </p:txBody>
      </p:sp>
      <p:sp>
        <p:nvSpPr>
          <p:cNvPr id="15" name="Text Placeholder 2">
            <a:extLst>
              <a:ext uri="{FF2B5EF4-FFF2-40B4-BE49-F238E27FC236}">
                <a16:creationId xmlns:a16="http://schemas.microsoft.com/office/drawing/2014/main" id="{D4A4392D-F779-D773-F26F-1A927CEBDF96}"/>
              </a:ext>
            </a:extLst>
          </p:cNvPr>
          <p:cNvSpPr txBox="1">
            <a:spLocks/>
          </p:cNvSpPr>
          <p:nvPr/>
        </p:nvSpPr>
        <p:spPr>
          <a:xfrm>
            <a:off x="12372713" y="1072576"/>
            <a:ext cx="4879199" cy="823912"/>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dirty="0"/>
              <a:t>Actual</a:t>
            </a:r>
          </a:p>
        </p:txBody>
      </p:sp>
      <p:pic>
        <p:nvPicPr>
          <p:cNvPr id="16" name="Content Placeholder 7">
            <a:extLst>
              <a:ext uri="{FF2B5EF4-FFF2-40B4-BE49-F238E27FC236}">
                <a16:creationId xmlns:a16="http://schemas.microsoft.com/office/drawing/2014/main" id="{8E1BDF61-E546-8B50-ECEF-8C2850237D4B}"/>
              </a:ext>
            </a:extLst>
          </p:cNvPr>
          <p:cNvPicPr>
            <a:picLocks noChangeAspect="1"/>
          </p:cNvPicPr>
          <p:nvPr/>
        </p:nvPicPr>
        <p:blipFill>
          <a:blip r:embed="rId2"/>
          <a:stretch>
            <a:fillRect/>
          </a:stretch>
        </p:blipFill>
        <p:spPr>
          <a:xfrm>
            <a:off x="12192000" y="1963939"/>
            <a:ext cx="4273060" cy="4030717"/>
          </a:xfrm>
          <a:prstGeom prst="rect">
            <a:avLst/>
          </a:prstGeom>
        </p:spPr>
      </p:pic>
      <p:sp>
        <p:nvSpPr>
          <p:cNvPr id="17" name="Text Placeholder 4">
            <a:extLst>
              <a:ext uri="{FF2B5EF4-FFF2-40B4-BE49-F238E27FC236}">
                <a16:creationId xmlns:a16="http://schemas.microsoft.com/office/drawing/2014/main" id="{8FEC4BA8-F495-98C5-E8C7-EABC74E30C29}"/>
              </a:ext>
            </a:extLst>
          </p:cNvPr>
          <p:cNvSpPr txBox="1">
            <a:spLocks/>
          </p:cNvSpPr>
          <p:nvPr/>
        </p:nvSpPr>
        <p:spPr>
          <a:xfrm>
            <a:off x="17680207" y="1072576"/>
            <a:ext cx="4865554" cy="823912"/>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a:t>Prediction</a:t>
            </a:r>
            <a:endParaRPr lang="en-US" dirty="0"/>
          </a:p>
        </p:txBody>
      </p:sp>
      <p:pic>
        <p:nvPicPr>
          <p:cNvPr id="18" name="Content Placeholder 9">
            <a:extLst>
              <a:ext uri="{FF2B5EF4-FFF2-40B4-BE49-F238E27FC236}">
                <a16:creationId xmlns:a16="http://schemas.microsoft.com/office/drawing/2014/main" id="{6E1E336F-117A-D077-EF68-FD4862B106F4}"/>
              </a:ext>
            </a:extLst>
          </p:cNvPr>
          <p:cNvPicPr>
            <a:picLocks noChangeAspect="1"/>
          </p:cNvPicPr>
          <p:nvPr/>
        </p:nvPicPr>
        <p:blipFill>
          <a:blip r:embed="rId3"/>
          <a:stretch>
            <a:fillRect/>
          </a:stretch>
        </p:blipFill>
        <p:spPr>
          <a:xfrm>
            <a:off x="17589201" y="1896488"/>
            <a:ext cx="4262411" cy="4030717"/>
          </a:xfrm>
          <a:prstGeom prst="rect">
            <a:avLst/>
          </a:prstGeom>
        </p:spPr>
      </p:pic>
      <p:pic>
        <p:nvPicPr>
          <p:cNvPr id="20" name="Picture 19">
            <a:extLst>
              <a:ext uri="{FF2B5EF4-FFF2-40B4-BE49-F238E27FC236}">
                <a16:creationId xmlns:a16="http://schemas.microsoft.com/office/drawing/2014/main" id="{8D7EEE04-C301-85D7-8530-378A1CE6D602}"/>
              </a:ext>
            </a:extLst>
          </p:cNvPr>
          <p:cNvPicPr>
            <a:picLocks noChangeAspect="1"/>
          </p:cNvPicPr>
          <p:nvPr/>
        </p:nvPicPr>
        <p:blipFill>
          <a:blip r:embed="rId4"/>
          <a:stretch>
            <a:fillRect/>
          </a:stretch>
        </p:blipFill>
        <p:spPr>
          <a:xfrm>
            <a:off x="10422194" y="6152956"/>
            <a:ext cx="1769806" cy="705044"/>
          </a:xfrm>
          <a:prstGeom prst="rect">
            <a:avLst/>
          </a:prstGeom>
        </p:spPr>
      </p:pic>
    </p:spTree>
    <p:extLst>
      <p:ext uri="{BB962C8B-B14F-4D97-AF65-F5344CB8AC3E}">
        <p14:creationId xmlns:p14="http://schemas.microsoft.com/office/powerpoint/2010/main" val="30380720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advTm="0">
        <p159:morph option="byObject"/>
      </p:transition>
    </mc:Choice>
    <mc:Fallback>
      <p:transition spd="slow" advClick="0" advTm="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08BA9-0666-2909-9F88-1B6844F00100}"/>
              </a:ext>
            </a:extLst>
          </p:cNvPr>
          <p:cNvSpPr>
            <a:spLocks noGrp="1"/>
          </p:cNvSpPr>
          <p:nvPr>
            <p:ph type="title"/>
          </p:nvPr>
        </p:nvSpPr>
        <p:spPr/>
        <p:txBody>
          <a:bodyPr/>
          <a:lstStyle/>
          <a:p>
            <a:r>
              <a:rPr lang="en-US" dirty="0"/>
              <a:t>Random Forest Model</a:t>
            </a:r>
          </a:p>
        </p:txBody>
      </p:sp>
      <p:pic>
        <p:nvPicPr>
          <p:cNvPr id="4" name="Picture 3" descr="A bar graph with blue bars&#10;&#10;Description automatically generated">
            <a:extLst>
              <a:ext uri="{FF2B5EF4-FFF2-40B4-BE49-F238E27FC236}">
                <a16:creationId xmlns:a16="http://schemas.microsoft.com/office/drawing/2014/main" id="{5737052E-32BF-1E6A-3ACB-685BA159F7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6970" y="2125225"/>
            <a:ext cx="4458119" cy="3343589"/>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5" name="TextBox 4">
            <a:extLst>
              <a:ext uri="{FF2B5EF4-FFF2-40B4-BE49-F238E27FC236}">
                <a16:creationId xmlns:a16="http://schemas.microsoft.com/office/drawing/2014/main" id="{699867FA-23EA-9C8E-38D5-470E8279E7AE}"/>
              </a:ext>
            </a:extLst>
          </p:cNvPr>
          <p:cNvSpPr txBox="1"/>
          <p:nvPr/>
        </p:nvSpPr>
        <p:spPr>
          <a:xfrm>
            <a:off x="779041" y="1674674"/>
            <a:ext cx="1713902" cy="1754326"/>
          </a:xfrm>
          <a:prstGeom prst="rect">
            <a:avLst/>
          </a:prstGeom>
          <a:noFill/>
        </p:spPr>
        <p:txBody>
          <a:bodyPr wrap="square" rtlCol="0">
            <a:spAutoFit/>
          </a:bodyPr>
          <a:lstStyle/>
          <a:p>
            <a:r>
              <a:rPr lang="en-US" dirty="0">
                <a:solidFill>
                  <a:srgbClr val="FF0000"/>
                </a:solidFill>
                <a:latin typeface="Amasis MT Pro Black" panose="020F0502020204030204" pitchFamily="18" charset="0"/>
              </a:rPr>
              <a:t>C</a:t>
            </a:r>
            <a:r>
              <a:rPr lang="en-US" b="0" i="0" dirty="0">
                <a:solidFill>
                  <a:srgbClr val="FF0000"/>
                </a:solidFill>
                <a:effectLst/>
                <a:latin typeface="Amasis MT Pro Black" panose="020F0502020204030204" pitchFamily="18" charset="0"/>
              </a:rPr>
              <a:t>ombines the output of multiple decision trees to reach a single result.</a:t>
            </a:r>
            <a:endParaRPr lang="en-US" dirty="0">
              <a:solidFill>
                <a:srgbClr val="FF0000"/>
              </a:solidFill>
              <a:latin typeface="Amasis MT Pro Black" panose="020F0502020204030204" pitchFamily="18" charset="0"/>
            </a:endParaRPr>
          </a:p>
        </p:txBody>
      </p:sp>
      <p:sp>
        <p:nvSpPr>
          <p:cNvPr id="6" name="TextBox 5">
            <a:extLst>
              <a:ext uri="{FF2B5EF4-FFF2-40B4-BE49-F238E27FC236}">
                <a16:creationId xmlns:a16="http://schemas.microsoft.com/office/drawing/2014/main" id="{B0807F56-DBA0-9FBC-59F7-5A562339E560}"/>
              </a:ext>
            </a:extLst>
          </p:cNvPr>
          <p:cNvSpPr txBox="1"/>
          <p:nvPr/>
        </p:nvSpPr>
        <p:spPr>
          <a:xfrm>
            <a:off x="9375007" y="3764341"/>
            <a:ext cx="2050181" cy="1200329"/>
          </a:xfrm>
          <a:prstGeom prst="rect">
            <a:avLst/>
          </a:prstGeom>
          <a:noFill/>
        </p:spPr>
        <p:txBody>
          <a:bodyPr wrap="square" rtlCol="0">
            <a:spAutoFit/>
          </a:bodyPr>
          <a:lstStyle/>
          <a:p>
            <a:r>
              <a:rPr lang="en-US" dirty="0">
                <a:solidFill>
                  <a:srgbClr val="FF0000"/>
                </a:solidFill>
                <a:latin typeface="Amasis MT Pro Black" panose="02040A04050005020304" pitchFamily="18" charset="0"/>
              </a:rPr>
              <a:t>Addresses b</a:t>
            </a:r>
            <a:r>
              <a:rPr lang="en-US" b="0" i="0" dirty="0">
                <a:solidFill>
                  <a:srgbClr val="FF0000"/>
                </a:solidFill>
                <a:effectLst/>
                <a:latin typeface="Amasis MT Pro Black" panose="02040A04050005020304" pitchFamily="18" charset="0"/>
              </a:rPr>
              <a:t>oth classification and regression problems.</a:t>
            </a:r>
            <a:endParaRPr lang="en-US" dirty="0">
              <a:solidFill>
                <a:srgbClr val="FF0000"/>
              </a:solidFill>
              <a:latin typeface="Amasis MT Pro Black" panose="02040A04050005020304" pitchFamily="18" charset="0"/>
            </a:endParaRPr>
          </a:p>
        </p:txBody>
      </p:sp>
      <p:sp>
        <p:nvSpPr>
          <p:cNvPr id="8" name="Double Brace 7">
            <a:extLst>
              <a:ext uri="{FF2B5EF4-FFF2-40B4-BE49-F238E27FC236}">
                <a16:creationId xmlns:a16="http://schemas.microsoft.com/office/drawing/2014/main" id="{59135BAA-6D94-BF2A-CF6E-B96628CC29A0}"/>
              </a:ext>
            </a:extLst>
          </p:cNvPr>
          <p:cNvSpPr/>
          <p:nvPr/>
        </p:nvSpPr>
        <p:spPr>
          <a:xfrm>
            <a:off x="533899" y="1603228"/>
            <a:ext cx="2204186" cy="2158465"/>
          </a:xfrm>
          <a:prstGeom prst="bracePair">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Double Brace 8">
            <a:extLst>
              <a:ext uri="{FF2B5EF4-FFF2-40B4-BE49-F238E27FC236}">
                <a16:creationId xmlns:a16="http://schemas.microsoft.com/office/drawing/2014/main" id="{D628168B-DFB1-7282-12E0-5BE831D8A88E}"/>
              </a:ext>
            </a:extLst>
          </p:cNvPr>
          <p:cNvSpPr/>
          <p:nvPr/>
        </p:nvSpPr>
        <p:spPr>
          <a:xfrm>
            <a:off x="9177688" y="3797019"/>
            <a:ext cx="2324501" cy="1200329"/>
          </a:xfrm>
          <a:prstGeom prst="bracePair">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9271162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9FA62C-D140-75CF-07A2-23A86700A835}"/>
              </a:ext>
            </a:extLst>
          </p:cNvPr>
          <p:cNvSpPr/>
          <p:nvPr/>
        </p:nvSpPr>
        <p:spPr>
          <a:xfrm>
            <a:off x="0" y="-1"/>
            <a:ext cx="12192000" cy="8005865"/>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graph with text and a line&#10;&#10;Description automatically generated with medium confidence">
            <a:extLst>
              <a:ext uri="{FF2B5EF4-FFF2-40B4-BE49-F238E27FC236}">
                <a16:creationId xmlns:a16="http://schemas.microsoft.com/office/drawing/2014/main" id="{69DEB489-A849-1DC1-3620-57921EB4E7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9948673"/>
          </a:xfrm>
          <a:prstGeom prst="rect">
            <a:avLst/>
          </a:prstGeom>
        </p:spPr>
      </p:pic>
    </p:spTree>
    <p:extLst>
      <p:ext uri="{BB962C8B-B14F-4D97-AF65-F5344CB8AC3E}">
        <p14:creationId xmlns:p14="http://schemas.microsoft.com/office/powerpoint/2010/main" val="1113634370"/>
      </p:ext>
    </p:extLst>
  </p:cSld>
  <p:clrMapOvr>
    <a:masterClrMapping/>
  </p:clrMapOvr>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25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9FA62C-D140-75CF-07A2-23A86700A835}"/>
              </a:ext>
            </a:extLst>
          </p:cNvPr>
          <p:cNvSpPr/>
          <p:nvPr/>
        </p:nvSpPr>
        <p:spPr>
          <a:xfrm>
            <a:off x="0" y="-1"/>
            <a:ext cx="12192000" cy="8005865"/>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graph with text and a line&#10;&#10;Description automatically generated with medium confidence">
            <a:extLst>
              <a:ext uri="{FF2B5EF4-FFF2-40B4-BE49-F238E27FC236}">
                <a16:creationId xmlns:a16="http://schemas.microsoft.com/office/drawing/2014/main" id="{69DEB489-A849-1DC1-3620-57921EB4E7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8404412" cy="6858001"/>
          </a:xfrm>
          <a:prstGeom prst="rect">
            <a:avLst/>
          </a:prstGeom>
        </p:spPr>
      </p:pic>
      <p:sp>
        <p:nvSpPr>
          <p:cNvPr id="2" name="Oval 1">
            <a:extLst>
              <a:ext uri="{FF2B5EF4-FFF2-40B4-BE49-F238E27FC236}">
                <a16:creationId xmlns:a16="http://schemas.microsoft.com/office/drawing/2014/main" id="{07620126-4D4A-C76C-FD73-922C57A776D2}"/>
              </a:ext>
            </a:extLst>
          </p:cNvPr>
          <p:cNvSpPr/>
          <p:nvPr/>
        </p:nvSpPr>
        <p:spPr>
          <a:xfrm>
            <a:off x="1174281" y="5491212"/>
            <a:ext cx="4302494" cy="1366788"/>
          </a:xfrm>
          <a:prstGeom prst="ellipse">
            <a:avLst/>
          </a:prstGeom>
          <a:noFill/>
          <a:ln w="7620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graph with green lines">
            <a:extLst>
              <a:ext uri="{FF2B5EF4-FFF2-40B4-BE49-F238E27FC236}">
                <a16:creationId xmlns:a16="http://schemas.microsoft.com/office/drawing/2014/main" id="{1C7D8CFD-4CBD-9C07-1F0E-062DE9DDC722}"/>
              </a:ext>
              <a:ext uri="{C183D7F6-B498-43B3-948B-1728B52AA6E4}">
                <adec:decorative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7066" y="7377687"/>
            <a:ext cx="7597798" cy="6119390"/>
          </a:xfrm>
          <a:prstGeom prst="rect">
            <a:avLst/>
          </a:prstGeom>
        </p:spPr>
      </p:pic>
    </p:spTree>
    <p:extLst>
      <p:ext uri="{BB962C8B-B14F-4D97-AF65-F5344CB8AC3E}">
        <p14:creationId xmlns:p14="http://schemas.microsoft.com/office/powerpoint/2010/main" val="78325632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9FA62C-D140-75CF-07A2-23A86700A835}"/>
              </a:ext>
            </a:extLst>
          </p:cNvPr>
          <p:cNvSpPr/>
          <p:nvPr/>
        </p:nvSpPr>
        <p:spPr>
          <a:xfrm>
            <a:off x="0" y="-1"/>
            <a:ext cx="12192000" cy="8005865"/>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graph with text and a line&#10;&#10;Description automatically generated with medium confidence">
            <a:extLst>
              <a:ext uri="{FF2B5EF4-FFF2-40B4-BE49-F238E27FC236}">
                <a16:creationId xmlns:a16="http://schemas.microsoft.com/office/drawing/2014/main" id="{69DEB489-A849-1DC1-3620-57921EB4E7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 y="-8556878"/>
            <a:ext cx="9412344" cy="7680474"/>
          </a:xfrm>
          <a:prstGeom prst="rect">
            <a:avLst/>
          </a:prstGeom>
        </p:spPr>
      </p:pic>
      <p:sp>
        <p:nvSpPr>
          <p:cNvPr id="2" name="Oval 1">
            <a:extLst>
              <a:ext uri="{FF2B5EF4-FFF2-40B4-BE49-F238E27FC236}">
                <a16:creationId xmlns:a16="http://schemas.microsoft.com/office/drawing/2014/main" id="{07620126-4D4A-C76C-FD73-922C57A776D2}"/>
              </a:ext>
            </a:extLst>
          </p:cNvPr>
          <p:cNvSpPr/>
          <p:nvPr/>
        </p:nvSpPr>
        <p:spPr>
          <a:xfrm>
            <a:off x="985436" y="-2383821"/>
            <a:ext cx="4796537" cy="1530705"/>
          </a:xfrm>
          <a:prstGeom prst="ellipse">
            <a:avLst/>
          </a:prstGeom>
          <a:noFill/>
          <a:ln w="7620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graph with green lines">
            <a:extLst>
              <a:ext uri="{FF2B5EF4-FFF2-40B4-BE49-F238E27FC236}">
                <a16:creationId xmlns:a16="http://schemas.microsoft.com/office/drawing/2014/main" id="{1C7D8CFD-4CBD-9C07-1F0E-062DE9DDC722}"/>
              </a:ext>
              <a:ext uri="{C183D7F6-B498-43B3-948B-1728B52AA6E4}">
                <adec:decorative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4143" y="0"/>
            <a:ext cx="8133347" cy="6550730"/>
          </a:xfrm>
          <a:prstGeom prst="rect">
            <a:avLst/>
          </a:prstGeom>
        </p:spPr>
      </p:pic>
      <p:pic>
        <p:nvPicPr>
          <p:cNvPr id="9" name="Picture 8" descr="A graph with red and blue dots&#10;&#10;Description automatically generated">
            <a:extLst>
              <a:ext uri="{FF2B5EF4-FFF2-40B4-BE49-F238E27FC236}">
                <a16:creationId xmlns:a16="http://schemas.microsoft.com/office/drawing/2014/main" id="{922D5AAB-19D4-58E4-C563-9240C88A8E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59217" y="-2098306"/>
            <a:ext cx="2332784" cy="1922780"/>
          </a:xfrm>
          <a:prstGeom prst="rect">
            <a:avLst/>
          </a:prstGeom>
        </p:spPr>
      </p:pic>
    </p:spTree>
    <p:extLst>
      <p:ext uri="{BB962C8B-B14F-4D97-AF65-F5344CB8AC3E}">
        <p14:creationId xmlns:p14="http://schemas.microsoft.com/office/powerpoint/2010/main" val="313163310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DA48C87-4166-A5C3-8E11-9346247C5C79}"/>
              </a:ext>
            </a:extLst>
          </p:cNvPr>
          <p:cNvSpPr>
            <a:spLocks noGrp="1"/>
          </p:cNvSpPr>
          <p:nvPr>
            <p:ph type="title"/>
          </p:nvPr>
        </p:nvSpPr>
        <p:spPr/>
        <p:txBody>
          <a:bodyPr/>
          <a:lstStyle/>
          <a:p>
            <a:r>
              <a:rPr lang="en-US" dirty="0"/>
              <a:t>Overview</a:t>
            </a:r>
          </a:p>
        </p:txBody>
      </p:sp>
      <p:sp>
        <p:nvSpPr>
          <p:cNvPr id="6" name="Content Placeholder 5">
            <a:extLst>
              <a:ext uri="{FF2B5EF4-FFF2-40B4-BE49-F238E27FC236}">
                <a16:creationId xmlns:a16="http://schemas.microsoft.com/office/drawing/2014/main" id="{6727CB64-A07A-1D1F-618F-DB756BD553BB}"/>
              </a:ext>
            </a:extLst>
          </p:cNvPr>
          <p:cNvSpPr>
            <a:spLocks noGrp="1"/>
          </p:cNvSpPr>
          <p:nvPr>
            <p:ph idx="1"/>
          </p:nvPr>
        </p:nvSpPr>
        <p:spPr>
          <a:xfrm>
            <a:off x="814552" y="1702676"/>
            <a:ext cx="10583917" cy="4088525"/>
          </a:xfrm>
        </p:spPr>
        <p:txBody>
          <a:bodyPr>
            <a:normAutofit fontScale="55000" lnSpcReduction="20000"/>
          </a:bodyPr>
          <a:lstStyle/>
          <a:p>
            <a:pPr marL="0" indent="0">
              <a:buNone/>
            </a:pPr>
            <a:r>
              <a:rPr lang="en-US" sz="2900" dirty="0"/>
              <a:t>This dataset analyzes the health of 754 individuals. </a:t>
            </a:r>
          </a:p>
          <a:p>
            <a:pPr marL="0" indent="0">
              <a:buNone/>
            </a:pPr>
            <a:r>
              <a:rPr lang="en-US" sz="2900" dirty="0"/>
              <a:t>The data analyzes the following fields:</a:t>
            </a:r>
          </a:p>
          <a:p>
            <a:r>
              <a:rPr lang="en-US" sz="2500" dirty="0"/>
              <a:t>Age</a:t>
            </a:r>
          </a:p>
          <a:p>
            <a:r>
              <a:rPr lang="en-US" sz="2500" dirty="0"/>
              <a:t>Blood Pressure</a:t>
            </a:r>
          </a:p>
          <a:p>
            <a:r>
              <a:rPr lang="en-US" sz="2500" dirty="0"/>
              <a:t>Diabetes Pedigree Function</a:t>
            </a:r>
          </a:p>
          <a:p>
            <a:r>
              <a:rPr lang="en-US" sz="2500" dirty="0"/>
              <a:t>F1</a:t>
            </a:r>
          </a:p>
          <a:p>
            <a:r>
              <a:rPr lang="en-US" sz="2500" dirty="0"/>
              <a:t>Glucose</a:t>
            </a:r>
          </a:p>
          <a:p>
            <a:r>
              <a:rPr lang="en-US" sz="2500" dirty="0"/>
              <a:t>Insulin</a:t>
            </a:r>
          </a:p>
          <a:p>
            <a:r>
              <a:rPr lang="en-US" sz="2500" dirty="0"/>
              <a:t>Number of Pregnancies</a:t>
            </a:r>
          </a:p>
          <a:p>
            <a:r>
              <a:rPr lang="en-US" sz="2500" dirty="0"/>
              <a:t>Skin Thickness</a:t>
            </a:r>
          </a:p>
          <a:p>
            <a:pPr marL="0" indent="0">
              <a:buNone/>
            </a:pPr>
            <a:r>
              <a:rPr lang="en-US" sz="2900" dirty="0"/>
              <a:t>We used an oversampled model to help predict the accuracy of what are the odds of a individual having diabetes based on the outcome of each of the fields above.</a:t>
            </a:r>
          </a:p>
        </p:txBody>
      </p:sp>
    </p:spTree>
    <p:extLst>
      <p:ext uri="{BB962C8B-B14F-4D97-AF65-F5344CB8AC3E}">
        <p14:creationId xmlns:p14="http://schemas.microsoft.com/office/powerpoint/2010/main" val="25598371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9FA62C-D140-75CF-07A2-23A86700A835}"/>
              </a:ext>
            </a:extLst>
          </p:cNvPr>
          <p:cNvSpPr/>
          <p:nvPr/>
        </p:nvSpPr>
        <p:spPr>
          <a:xfrm>
            <a:off x="0" y="-1"/>
            <a:ext cx="12192000" cy="8005865"/>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graph with green lines">
            <a:extLst>
              <a:ext uri="{FF2B5EF4-FFF2-40B4-BE49-F238E27FC236}">
                <a16:creationId xmlns:a16="http://schemas.microsoft.com/office/drawing/2014/main" id="{1C7D8CFD-4CBD-9C07-1F0E-062DE9DDC722}"/>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220" y="7004059"/>
            <a:ext cx="1002686" cy="807580"/>
          </a:xfrm>
          <a:prstGeom prst="rect">
            <a:avLst/>
          </a:prstGeom>
        </p:spPr>
      </p:pic>
      <p:pic>
        <p:nvPicPr>
          <p:cNvPr id="9" name="Picture 8" descr="A graph with red and blue dots&#10;&#10;Description automatically generated">
            <a:extLst>
              <a:ext uri="{FF2B5EF4-FFF2-40B4-BE49-F238E27FC236}">
                <a16:creationId xmlns:a16="http://schemas.microsoft.com/office/drawing/2014/main" id="{922D5AAB-19D4-58E4-C563-9240C88A8E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5768" y="115355"/>
            <a:ext cx="8040463" cy="6627290"/>
          </a:xfrm>
          <a:prstGeom prst="rect">
            <a:avLst/>
          </a:prstGeom>
        </p:spPr>
      </p:pic>
      <p:pic>
        <p:nvPicPr>
          <p:cNvPr id="7" name="Picture 6" descr="A screenshot of a graph&#10;&#10;Description automatically generated">
            <a:extLst>
              <a:ext uri="{FF2B5EF4-FFF2-40B4-BE49-F238E27FC236}">
                <a16:creationId xmlns:a16="http://schemas.microsoft.com/office/drawing/2014/main" id="{1EE2B2A7-E2E9-3929-D83B-D87CE2B372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84594" y="115355"/>
            <a:ext cx="5271644" cy="6388450"/>
          </a:xfrm>
          <a:prstGeom prst="rect">
            <a:avLst/>
          </a:prstGeom>
        </p:spPr>
      </p:pic>
    </p:spTree>
    <p:extLst>
      <p:ext uri="{BB962C8B-B14F-4D97-AF65-F5344CB8AC3E}">
        <p14:creationId xmlns:p14="http://schemas.microsoft.com/office/powerpoint/2010/main" val="98446977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9FA62C-D140-75CF-07A2-23A86700A835}"/>
              </a:ext>
            </a:extLst>
          </p:cNvPr>
          <p:cNvSpPr/>
          <p:nvPr/>
        </p:nvSpPr>
        <p:spPr>
          <a:xfrm>
            <a:off x="0" y="-1"/>
            <a:ext cx="12192000" cy="8005865"/>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graph with red and blue dots&#10;&#10;Description automatically generated">
            <a:extLst>
              <a:ext uri="{FF2B5EF4-FFF2-40B4-BE49-F238E27FC236}">
                <a16:creationId xmlns:a16="http://schemas.microsoft.com/office/drawing/2014/main" id="{922D5AAB-19D4-58E4-C563-9240C88A8E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1771" y="0"/>
            <a:ext cx="8040463" cy="6627290"/>
          </a:xfrm>
          <a:prstGeom prst="rect">
            <a:avLst/>
          </a:prstGeom>
        </p:spPr>
      </p:pic>
      <p:pic>
        <p:nvPicPr>
          <p:cNvPr id="3" name="Picture 2" descr="A screenshot of a computer screen&#10;&#10;Description automatically generated">
            <a:extLst>
              <a:ext uri="{FF2B5EF4-FFF2-40B4-BE49-F238E27FC236}">
                <a16:creationId xmlns:a16="http://schemas.microsoft.com/office/drawing/2014/main" id="{95375F9F-86FB-13A4-AD96-DB1DB38C4D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0" y="546003"/>
            <a:ext cx="7658764" cy="6081287"/>
          </a:xfrm>
          <a:prstGeom prst="rect">
            <a:avLst/>
          </a:prstGeom>
        </p:spPr>
      </p:pic>
      <p:pic>
        <p:nvPicPr>
          <p:cNvPr id="7" name="Picture 6" descr="A screenshot of a graph&#10;&#10;Description automatically generated">
            <a:extLst>
              <a:ext uri="{FF2B5EF4-FFF2-40B4-BE49-F238E27FC236}">
                <a16:creationId xmlns:a16="http://schemas.microsoft.com/office/drawing/2014/main" id="{1EE2B2A7-E2E9-3929-D83B-D87CE2B372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60178" y="0"/>
            <a:ext cx="5271644" cy="6388450"/>
          </a:xfrm>
          <a:prstGeom prst="rect">
            <a:avLst/>
          </a:prstGeom>
        </p:spPr>
      </p:pic>
    </p:spTree>
    <p:extLst>
      <p:ext uri="{BB962C8B-B14F-4D97-AF65-F5344CB8AC3E}">
        <p14:creationId xmlns:p14="http://schemas.microsoft.com/office/powerpoint/2010/main" val="52230493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9FA62C-D140-75CF-07A2-23A86700A835}"/>
              </a:ext>
            </a:extLst>
          </p:cNvPr>
          <p:cNvSpPr/>
          <p:nvPr/>
        </p:nvSpPr>
        <p:spPr>
          <a:xfrm>
            <a:off x="0" y="-1"/>
            <a:ext cx="12192000" cy="8005865"/>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omputer screen&#10;&#10;Description automatically generated">
            <a:extLst>
              <a:ext uri="{FF2B5EF4-FFF2-40B4-BE49-F238E27FC236}">
                <a16:creationId xmlns:a16="http://schemas.microsoft.com/office/drawing/2014/main" id="{95375F9F-86FB-13A4-AD96-DB1DB38C4D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5171" y="1131598"/>
            <a:ext cx="7108116" cy="5644056"/>
          </a:xfrm>
          <a:prstGeom prst="rect">
            <a:avLst/>
          </a:prstGeom>
        </p:spPr>
      </p:pic>
      <p:pic>
        <p:nvPicPr>
          <p:cNvPr id="7" name="Picture 6" descr="A screenshot of a graph&#10;&#10;Description automatically generated">
            <a:extLst>
              <a:ext uri="{FF2B5EF4-FFF2-40B4-BE49-F238E27FC236}">
                <a16:creationId xmlns:a16="http://schemas.microsoft.com/office/drawing/2014/main" id="{1EE2B2A7-E2E9-3929-D83B-D87CE2B372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994995">
            <a:off x="890609" y="-209994"/>
            <a:ext cx="2369264" cy="2871196"/>
          </a:xfrm>
          <a:prstGeom prst="rect">
            <a:avLst/>
          </a:prstGeom>
        </p:spPr>
      </p:pic>
      <p:pic>
        <p:nvPicPr>
          <p:cNvPr id="5" name="Picture 4" descr="A graph with green lines&#10;&#10;Description automatically generated">
            <a:extLst>
              <a:ext uri="{FF2B5EF4-FFF2-40B4-BE49-F238E27FC236}">
                <a16:creationId xmlns:a16="http://schemas.microsoft.com/office/drawing/2014/main" id="{7ABDE8A0-5A21-28CD-CB98-B093D7211B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09993" y="522457"/>
            <a:ext cx="7696867" cy="6134632"/>
          </a:xfrm>
          <a:prstGeom prst="rect">
            <a:avLst/>
          </a:prstGeom>
        </p:spPr>
      </p:pic>
    </p:spTree>
    <p:extLst>
      <p:ext uri="{BB962C8B-B14F-4D97-AF65-F5344CB8AC3E}">
        <p14:creationId xmlns:p14="http://schemas.microsoft.com/office/powerpoint/2010/main" val="19584830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9FA62C-D140-75CF-07A2-23A86700A835}"/>
              </a:ext>
            </a:extLst>
          </p:cNvPr>
          <p:cNvSpPr/>
          <p:nvPr/>
        </p:nvSpPr>
        <p:spPr>
          <a:xfrm>
            <a:off x="0" y="-1"/>
            <a:ext cx="12192000" cy="8005865"/>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omputer screen&#10;&#10;Description automatically generated">
            <a:extLst>
              <a:ext uri="{FF2B5EF4-FFF2-40B4-BE49-F238E27FC236}">
                <a16:creationId xmlns:a16="http://schemas.microsoft.com/office/drawing/2014/main" id="{95375F9F-86FB-13A4-AD96-DB1DB38C4D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53722" y="777763"/>
            <a:ext cx="6657062" cy="5285906"/>
          </a:xfrm>
          <a:prstGeom prst="rect">
            <a:avLst/>
          </a:prstGeom>
        </p:spPr>
      </p:pic>
      <p:pic>
        <p:nvPicPr>
          <p:cNvPr id="7" name="Picture 6" descr="A screenshot of a graph&#10;&#10;Description automatically generated">
            <a:extLst>
              <a:ext uri="{FF2B5EF4-FFF2-40B4-BE49-F238E27FC236}">
                <a16:creationId xmlns:a16="http://schemas.microsoft.com/office/drawing/2014/main" id="{1EE2B2A7-E2E9-3929-D83B-D87CE2B372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994995">
            <a:off x="12969581" y="-301404"/>
            <a:ext cx="2486386" cy="3013130"/>
          </a:xfrm>
          <a:prstGeom prst="rect">
            <a:avLst/>
          </a:prstGeom>
        </p:spPr>
      </p:pic>
      <p:pic>
        <p:nvPicPr>
          <p:cNvPr id="5" name="Picture 4" descr="A graph with green lines&#10;&#10;Description automatically generated">
            <a:extLst>
              <a:ext uri="{FF2B5EF4-FFF2-40B4-BE49-F238E27FC236}">
                <a16:creationId xmlns:a16="http://schemas.microsoft.com/office/drawing/2014/main" id="{7ABDE8A0-5A21-28CD-CB98-B093D7211B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38365" y="210054"/>
            <a:ext cx="8077354" cy="6437892"/>
          </a:xfrm>
          <a:prstGeom prst="rect">
            <a:avLst/>
          </a:prstGeom>
        </p:spPr>
      </p:pic>
      <p:pic>
        <p:nvPicPr>
          <p:cNvPr id="6" name="Picture 5" descr="A graph showing a line&#10;&#10;Description automatically generated">
            <a:extLst>
              <a:ext uri="{FF2B5EF4-FFF2-40B4-BE49-F238E27FC236}">
                <a16:creationId xmlns:a16="http://schemas.microsoft.com/office/drawing/2014/main" id="{9D7E7C0D-6C42-3E7C-E686-B0A6C0ED8F9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55312" y="335012"/>
            <a:ext cx="7620660" cy="6187976"/>
          </a:xfrm>
          <a:prstGeom prst="rect">
            <a:avLst/>
          </a:prstGeom>
        </p:spPr>
      </p:pic>
    </p:spTree>
    <p:extLst>
      <p:ext uri="{BB962C8B-B14F-4D97-AF65-F5344CB8AC3E}">
        <p14:creationId xmlns:p14="http://schemas.microsoft.com/office/powerpoint/2010/main" val="226673367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9FA62C-D140-75CF-07A2-23A86700A835}"/>
              </a:ext>
            </a:extLst>
          </p:cNvPr>
          <p:cNvSpPr/>
          <p:nvPr/>
        </p:nvSpPr>
        <p:spPr>
          <a:xfrm>
            <a:off x="0" y="-1"/>
            <a:ext cx="12192000" cy="8005865"/>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aph with green lines&#10;&#10;Description automatically generated">
            <a:extLst>
              <a:ext uri="{FF2B5EF4-FFF2-40B4-BE49-F238E27FC236}">
                <a16:creationId xmlns:a16="http://schemas.microsoft.com/office/drawing/2014/main" id="{7ABDE8A0-5A21-28CD-CB98-B093D7211B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45840" y="191343"/>
            <a:ext cx="8427812" cy="6717218"/>
          </a:xfrm>
          <a:prstGeom prst="rect">
            <a:avLst/>
          </a:prstGeom>
        </p:spPr>
      </p:pic>
      <p:pic>
        <p:nvPicPr>
          <p:cNvPr id="6" name="Picture 5" descr="A graph showing a line&#10;&#10;Description automatically generated">
            <a:extLst>
              <a:ext uri="{FF2B5EF4-FFF2-40B4-BE49-F238E27FC236}">
                <a16:creationId xmlns:a16="http://schemas.microsoft.com/office/drawing/2014/main" id="{9D7E7C0D-6C42-3E7C-E686-B0A6C0ED8F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9835" y="320499"/>
            <a:ext cx="7951303" cy="6456459"/>
          </a:xfrm>
          <a:prstGeom prst="rect">
            <a:avLst/>
          </a:prstGeom>
        </p:spPr>
      </p:pic>
      <p:sp>
        <p:nvSpPr>
          <p:cNvPr id="2" name="Multiplication Sign 1">
            <a:extLst>
              <a:ext uri="{FF2B5EF4-FFF2-40B4-BE49-F238E27FC236}">
                <a16:creationId xmlns:a16="http://schemas.microsoft.com/office/drawing/2014/main" id="{C1C178A4-48F6-7C66-ACB1-1447E1259A30}"/>
              </a:ext>
            </a:extLst>
          </p:cNvPr>
          <p:cNvSpPr/>
          <p:nvPr/>
        </p:nvSpPr>
        <p:spPr>
          <a:xfrm>
            <a:off x="2117035" y="715617"/>
            <a:ext cx="1441174" cy="1262270"/>
          </a:xfrm>
          <a:prstGeom prst="mathMultiply">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89A53FB-50E4-0555-D34D-8381AFCF32AD}"/>
              </a:ext>
            </a:extLst>
          </p:cNvPr>
          <p:cNvSpPr/>
          <p:nvPr/>
        </p:nvSpPr>
        <p:spPr>
          <a:xfrm>
            <a:off x="-21533" y="-6937513"/>
            <a:ext cx="12261574" cy="6831499"/>
          </a:xfrm>
          <a:prstGeom prst="rect">
            <a:avLst/>
          </a:prstGeom>
          <a:solidFill>
            <a:schemeClr val="tx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7" name="Picture 6" descr="A graph with green dots&#10;&#10;Description automatically generated">
            <a:extLst>
              <a:ext uri="{FF2B5EF4-FFF2-40B4-BE49-F238E27FC236}">
                <a16:creationId xmlns:a16="http://schemas.microsoft.com/office/drawing/2014/main" id="{1C3E09C2-78ED-52F9-9B70-782375A221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19963" y="-6448113"/>
            <a:ext cx="7552074" cy="6157494"/>
          </a:xfrm>
          <a:prstGeom prst="rect">
            <a:avLst/>
          </a:prstGeom>
        </p:spPr>
      </p:pic>
      <p:sp>
        <p:nvSpPr>
          <p:cNvPr id="9" name="Rectangle 8">
            <a:extLst>
              <a:ext uri="{FF2B5EF4-FFF2-40B4-BE49-F238E27FC236}">
                <a16:creationId xmlns:a16="http://schemas.microsoft.com/office/drawing/2014/main" id="{B6DD281A-0130-0669-009B-DE577DB2878D}"/>
              </a:ext>
            </a:extLst>
          </p:cNvPr>
          <p:cNvSpPr/>
          <p:nvPr/>
        </p:nvSpPr>
        <p:spPr>
          <a:xfrm>
            <a:off x="-34787" y="-99391"/>
            <a:ext cx="12261574" cy="9939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973433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9FA62C-D140-75CF-07A2-23A86700A835}"/>
              </a:ext>
            </a:extLst>
          </p:cNvPr>
          <p:cNvSpPr/>
          <p:nvPr/>
        </p:nvSpPr>
        <p:spPr>
          <a:xfrm>
            <a:off x="0" y="-1"/>
            <a:ext cx="12192000" cy="8005865"/>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graph showing a line&#10;&#10;Description automatically generated">
            <a:extLst>
              <a:ext uri="{FF2B5EF4-FFF2-40B4-BE49-F238E27FC236}">
                <a16:creationId xmlns:a16="http://schemas.microsoft.com/office/drawing/2014/main" id="{9D7E7C0D-6C42-3E7C-E686-B0A6C0ED8F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9835" y="320499"/>
            <a:ext cx="7951303" cy="6456459"/>
          </a:xfrm>
          <a:prstGeom prst="rect">
            <a:avLst/>
          </a:prstGeom>
        </p:spPr>
      </p:pic>
      <p:sp>
        <p:nvSpPr>
          <p:cNvPr id="2" name="Multiplication Sign 1">
            <a:extLst>
              <a:ext uri="{FF2B5EF4-FFF2-40B4-BE49-F238E27FC236}">
                <a16:creationId xmlns:a16="http://schemas.microsoft.com/office/drawing/2014/main" id="{C1C178A4-48F6-7C66-ACB1-1447E1259A30}"/>
              </a:ext>
            </a:extLst>
          </p:cNvPr>
          <p:cNvSpPr/>
          <p:nvPr/>
        </p:nvSpPr>
        <p:spPr>
          <a:xfrm>
            <a:off x="2117035" y="715617"/>
            <a:ext cx="1441174" cy="1262270"/>
          </a:xfrm>
          <a:prstGeom prst="mathMultiply">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89A53FB-50E4-0555-D34D-8381AFCF32AD}"/>
              </a:ext>
            </a:extLst>
          </p:cNvPr>
          <p:cNvSpPr/>
          <p:nvPr/>
        </p:nvSpPr>
        <p:spPr>
          <a:xfrm>
            <a:off x="-34787" y="320499"/>
            <a:ext cx="12261574" cy="7764253"/>
          </a:xfrm>
          <a:prstGeom prst="rect">
            <a:avLst/>
          </a:prstGeom>
          <a:solidFill>
            <a:schemeClr val="tx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7" name="Picture 6" descr="A graph with green dots&#10;&#10;Description automatically generated">
            <a:extLst>
              <a:ext uri="{FF2B5EF4-FFF2-40B4-BE49-F238E27FC236}">
                <a16:creationId xmlns:a16="http://schemas.microsoft.com/office/drawing/2014/main" id="{1C3E09C2-78ED-52F9-9B70-782375A221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7999" y="241612"/>
            <a:ext cx="7567926" cy="6170419"/>
          </a:xfrm>
          <a:prstGeom prst="rect">
            <a:avLst/>
          </a:prstGeom>
        </p:spPr>
      </p:pic>
      <p:sp>
        <p:nvSpPr>
          <p:cNvPr id="9" name="Rectangle 8">
            <a:extLst>
              <a:ext uri="{FF2B5EF4-FFF2-40B4-BE49-F238E27FC236}">
                <a16:creationId xmlns:a16="http://schemas.microsoft.com/office/drawing/2014/main" id="{B6DD281A-0130-0669-009B-DE577DB2878D}"/>
              </a:ext>
            </a:extLst>
          </p:cNvPr>
          <p:cNvSpPr/>
          <p:nvPr/>
        </p:nvSpPr>
        <p:spPr>
          <a:xfrm>
            <a:off x="-48041" y="8091374"/>
            <a:ext cx="12261574" cy="9939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8" name="Picture 7" descr="A graph with numbers and green lines&#10;&#10;Description automatically generated">
            <a:extLst>
              <a:ext uri="{FF2B5EF4-FFF2-40B4-BE49-F238E27FC236}">
                <a16:creationId xmlns:a16="http://schemas.microsoft.com/office/drawing/2014/main" id="{EF615F45-400A-375D-C3EC-60A2FC3E88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2226787" y="-6271804"/>
            <a:ext cx="7605419" cy="6271803"/>
          </a:xfrm>
          <a:prstGeom prst="rect">
            <a:avLst/>
          </a:prstGeom>
        </p:spPr>
      </p:pic>
    </p:spTree>
    <p:extLst>
      <p:ext uri="{BB962C8B-B14F-4D97-AF65-F5344CB8AC3E}">
        <p14:creationId xmlns:p14="http://schemas.microsoft.com/office/powerpoint/2010/main" val="367201450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9FA62C-D140-75CF-07A2-23A86700A835}"/>
              </a:ext>
            </a:extLst>
          </p:cNvPr>
          <p:cNvSpPr/>
          <p:nvPr/>
        </p:nvSpPr>
        <p:spPr>
          <a:xfrm>
            <a:off x="0" y="-1"/>
            <a:ext cx="12192000" cy="8005865"/>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graph with green dots&#10;&#10;Description automatically generated">
            <a:extLst>
              <a:ext uri="{FF2B5EF4-FFF2-40B4-BE49-F238E27FC236}">
                <a16:creationId xmlns:a16="http://schemas.microsoft.com/office/drawing/2014/main" id="{1C3E09C2-78ED-52F9-9B70-782375A221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7602713" y="-6330669"/>
            <a:ext cx="7567926" cy="6170419"/>
          </a:xfrm>
          <a:prstGeom prst="rect">
            <a:avLst/>
          </a:prstGeom>
        </p:spPr>
      </p:pic>
      <p:sp>
        <p:nvSpPr>
          <p:cNvPr id="10" name="Rectangle 9">
            <a:extLst>
              <a:ext uri="{FF2B5EF4-FFF2-40B4-BE49-F238E27FC236}">
                <a16:creationId xmlns:a16="http://schemas.microsoft.com/office/drawing/2014/main" id="{889A53FB-50E4-0555-D34D-8381AFCF32AD}"/>
              </a:ext>
            </a:extLst>
          </p:cNvPr>
          <p:cNvSpPr/>
          <p:nvPr/>
        </p:nvSpPr>
        <p:spPr>
          <a:xfrm>
            <a:off x="-34787" y="320499"/>
            <a:ext cx="12261574" cy="7764253"/>
          </a:xfrm>
          <a:prstGeom prst="rect">
            <a:avLst/>
          </a:prstGeom>
          <a:solidFill>
            <a:schemeClr val="tx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8" name="Picture 7" descr="A graph with numbers and green lines&#10;&#10;Description automatically generated">
            <a:extLst>
              <a:ext uri="{FF2B5EF4-FFF2-40B4-BE49-F238E27FC236}">
                <a16:creationId xmlns:a16="http://schemas.microsoft.com/office/drawing/2014/main" id="{EF615F45-400A-375D-C3EC-60A2FC3E88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7948" y="116587"/>
            <a:ext cx="8174887" cy="6741414"/>
          </a:xfrm>
          <a:prstGeom prst="rect">
            <a:avLst/>
          </a:prstGeom>
        </p:spPr>
      </p:pic>
    </p:spTree>
    <p:extLst>
      <p:ext uri="{BB962C8B-B14F-4D97-AF65-F5344CB8AC3E}">
        <p14:creationId xmlns:p14="http://schemas.microsoft.com/office/powerpoint/2010/main" val="413915742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9FA62C-D140-75CF-07A2-23A86700A835}"/>
              </a:ext>
            </a:extLst>
          </p:cNvPr>
          <p:cNvSpPr/>
          <p:nvPr/>
        </p:nvSpPr>
        <p:spPr>
          <a:xfrm>
            <a:off x="0" y="-1"/>
            <a:ext cx="12192000" cy="8005865"/>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89A53FB-50E4-0555-D34D-8381AFCF32AD}"/>
              </a:ext>
            </a:extLst>
          </p:cNvPr>
          <p:cNvSpPr/>
          <p:nvPr/>
        </p:nvSpPr>
        <p:spPr>
          <a:xfrm>
            <a:off x="-34787" y="320499"/>
            <a:ext cx="12261574" cy="7764253"/>
          </a:xfrm>
          <a:prstGeom prst="rect">
            <a:avLst/>
          </a:prstGeom>
          <a:solidFill>
            <a:schemeClr val="tx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8" name="Picture 7" descr="A graph with numbers and green lines&#10;&#10;Description automatically generated">
            <a:extLst>
              <a:ext uri="{FF2B5EF4-FFF2-40B4-BE49-F238E27FC236}">
                <a16:creationId xmlns:a16="http://schemas.microsoft.com/office/drawing/2014/main" id="{EF615F45-400A-375D-C3EC-60A2FC3E88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7948" y="116587"/>
            <a:ext cx="8174887" cy="6741414"/>
          </a:xfrm>
          <a:prstGeom prst="rect">
            <a:avLst/>
          </a:prstGeom>
        </p:spPr>
      </p:pic>
      <p:pic>
        <p:nvPicPr>
          <p:cNvPr id="5" name="Picture 4" descr="A graph with green lines&#10;&#10;Description automatically generated">
            <a:extLst>
              <a:ext uri="{FF2B5EF4-FFF2-40B4-BE49-F238E27FC236}">
                <a16:creationId xmlns:a16="http://schemas.microsoft.com/office/drawing/2014/main" id="{FEF17B71-1FFC-C2C9-A9DC-482BDDAF21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27281" y="7535385"/>
            <a:ext cx="12308496" cy="9810237"/>
          </a:xfrm>
          <a:prstGeom prst="rect">
            <a:avLst/>
          </a:prstGeom>
        </p:spPr>
      </p:pic>
      <p:pic>
        <p:nvPicPr>
          <p:cNvPr id="12" name="Picture 11" descr="A graph showing a line&#10;&#10;Description automatically generated">
            <a:extLst>
              <a:ext uri="{FF2B5EF4-FFF2-40B4-BE49-F238E27FC236}">
                <a16:creationId xmlns:a16="http://schemas.microsoft.com/office/drawing/2014/main" id="{033A5531-F2F3-66E3-EF89-2D7AEAE8CD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08563" y="11915769"/>
            <a:ext cx="7363640" cy="5979276"/>
          </a:xfrm>
          <a:prstGeom prst="rect">
            <a:avLst/>
          </a:prstGeom>
        </p:spPr>
      </p:pic>
      <p:pic>
        <p:nvPicPr>
          <p:cNvPr id="16" name="Picture 15" descr="A graph with green lines&#10;&#10;Description automatically generated">
            <a:extLst>
              <a:ext uri="{FF2B5EF4-FFF2-40B4-BE49-F238E27FC236}">
                <a16:creationId xmlns:a16="http://schemas.microsoft.com/office/drawing/2014/main" id="{33734519-7BDE-D91E-D141-5A46A63375A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18750" y="-5057513"/>
            <a:ext cx="4664636" cy="3756974"/>
          </a:xfrm>
          <a:prstGeom prst="rect">
            <a:avLst/>
          </a:prstGeom>
        </p:spPr>
      </p:pic>
      <p:pic>
        <p:nvPicPr>
          <p:cNvPr id="18" name="Picture 17" descr="A graph with text and a line&#10;&#10;Description automatically generated with medium confidence">
            <a:extLst>
              <a:ext uri="{FF2B5EF4-FFF2-40B4-BE49-F238E27FC236}">
                <a16:creationId xmlns:a16="http://schemas.microsoft.com/office/drawing/2014/main" id="{D5A25ADA-FB22-45BA-0935-A21CD7541F6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106397" y="-3249670"/>
            <a:ext cx="8250630" cy="6732514"/>
          </a:xfrm>
          <a:prstGeom prst="rect">
            <a:avLst/>
          </a:prstGeom>
        </p:spPr>
      </p:pic>
      <p:pic>
        <p:nvPicPr>
          <p:cNvPr id="20" name="Picture 19" descr="A graph with red and blue dots&#10;&#10;Description automatically generated">
            <a:extLst>
              <a:ext uri="{FF2B5EF4-FFF2-40B4-BE49-F238E27FC236}">
                <a16:creationId xmlns:a16="http://schemas.microsoft.com/office/drawing/2014/main" id="{52CDB22F-CF5E-7AB6-DDA5-12EE9A352FB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23773" y="-7121975"/>
            <a:ext cx="7544454" cy="6218459"/>
          </a:xfrm>
          <a:prstGeom prst="rect">
            <a:avLst/>
          </a:prstGeom>
        </p:spPr>
      </p:pic>
      <p:pic>
        <p:nvPicPr>
          <p:cNvPr id="22" name="Picture 21" descr="A screenshot of a graph&#10;&#10;Description automatically generated">
            <a:extLst>
              <a:ext uri="{FF2B5EF4-FFF2-40B4-BE49-F238E27FC236}">
                <a16:creationId xmlns:a16="http://schemas.microsoft.com/office/drawing/2014/main" id="{0EE6C7AE-F015-C3D1-3D83-8DF090263F8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577738" y="-9317395"/>
            <a:ext cx="5143946" cy="6233700"/>
          </a:xfrm>
          <a:prstGeom prst="rect">
            <a:avLst/>
          </a:prstGeom>
        </p:spPr>
      </p:pic>
      <p:pic>
        <p:nvPicPr>
          <p:cNvPr id="26" name="Picture 25" descr="A graph with green dots&#10;&#10;Description automatically generated">
            <a:extLst>
              <a:ext uri="{FF2B5EF4-FFF2-40B4-BE49-F238E27FC236}">
                <a16:creationId xmlns:a16="http://schemas.microsoft.com/office/drawing/2014/main" id="{853328D7-ED2A-BD2B-A0C9-F1E0B7A546B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553886" y="3135333"/>
            <a:ext cx="4472669" cy="3646738"/>
          </a:xfrm>
          <a:prstGeom prst="rect">
            <a:avLst/>
          </a:prstGeom>
        </p:spPr>
      </p:pic>
      <p:pic>
        <p:nvPicPr>
          <p:cNvPr id="28" name="Picture 27" descr="A screenshot of a computer screen&#10;&#10;Description automatically generated">
            <a:extLst>
              <a:ext uri="{FF2B5EF4-FFF2-40B4-BE49-F238E27FC236}">
                <a16:creationId xmlns:a16="http://schemas.microsoft.com/office/drawing/2014/main" id="{92B65271-B339-C63F-A8B5-89E6AFB7991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3138295" y="-1215815"/>
            <a:ext cx="4990059" cy="3962256"/>
          </a:xfrm>
          <a:prstGeom prst="rect">
            <a:avLst/>
          </a:prstGeom>
        </p:spPr>
      </p:pic>
    </p:spTree>
    <p:extLst>
      <p:ext uri="{BB962C8B-B14F-4D97-AF65-F5344CB8AC3E}">
        <p14:creationId xmlns:p14="http://schemas.microsoft.com/office/powerpoint/2010/main" val="155886332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advTm="0">
        <p159:morph option="byObject"/>
      </p:transition>
    </mc:Choice>
    <mc:Fallback>
      <p:transition spd="slow" advClick="0" advTm="0">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9FA62C-D140-75CF-07A2-23A86700A835}"/>
              </a:ext>
            </a:extLst>
          </p:cNvPr>
          <p:cNvSpPr/>
          <p:nvPr/>
        </p:nvSpPr>
        <p:spPr>
          <a:xfrm>
            <a:off x="0" y="-1"/>
            <a:ext cx="12192000" cy="8005865"/>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89A53FB-50E4-0555-D34D-8381AFCF32AD}"/>
              </a:ext>
            </a:extLst>
          </p:cNvPr>
          <p:cNvSpPr/>
          <p:nvPr/>
        </p:nvSpPr>
        <p:spPr>
          <a:xfrm>
            <a:off x="-34787" y="320499"/>
            <a:ext cx="12261574" cy="7764253"/>
          </a:xfrm>
          <a:prstGeom prst="rect">
            <a:avLst/>
          </a:prstGeom>
          <a:solidFill>
            <a:schemeClr val="tx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8" name="Picture 7" descr="A graph with numbers and green lines&#10;&#10;Description automatically generated">
            <a:extLst>
              <a:ext uri="{FF2B5EF4-FFF2-40B4-BE49-F238E27FC236}">
                <a16:creationId xmlns:a16="http://schemas.microsoft.com/office/drawing/2014/main" id="{EF615F45-400A-375D-C3EC-60A2FC3E88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90440" y="3624718"/>
            <a:ext cx="2509624" cy="2069560"/>
          </a:xfrm>
          <a:prstGeom prst="rect">
            <a:avLst/>
          </a:prstGeom>
        </p:spPr>
      </p:pic>
      <p:pic>
        <p:nvPicPr>
          <p:cNvPr id="5" name="Picture 4" descr="A graph with green lines&#10;&#10;Description automatically generated">
            <a:extLst>
              <a:ext uri="{FF2B5EF4-FFF2-40B4-BE49-F238E27FC236}">
                <a16:creationId xmlns:a16="http://schemas.microsoft.com/office/drawing/2014/main" id="{FEF17B71-1FFC-C2C9-A9DC-482BDDAF21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0629" y="3558930"/>
            <a:ext cx="2690933" cy="2144754"/>
          </a:xfrm>
          <a:prstGeom prst="rect">
            <a:avLst/>
          </a:prstGeom>
        </p:spPr>
      </p:pic>
      <p:pic>
        <p:nvPicPr>
          <p:cNvPr id="12" name="Picture 11" descr="A graph showing a line&#10;&#10;Description automatically generated">
            <a:extLst>
              <a:ext uri="{FF2B5EF4-FFF2-40B4-BE49-F238E27FC236}">
                <a16:creationId xmlns:a16="http://schemas.microsoft.com/office/drawing/2014/main" id="{033A5531-F2F3-66E3-EF89-2D7AEAE8CD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43516" y="3640590"/>
            <a:ext cx="2509625" cy="2037816"/>
          </a:xfrm>
          <a:prstGeom prst="rect">
            <a:avLst/>
          </a:prstGeom>
        </p:spPr>
      </p:pic>
      <p:pic>
        <p:nvPicPr>
          <p:cNvPr id="16" name="Picture 15" descr="A graph with green lines&#10;&#10;Description automatically generated">
            <a:extLst>
              <a:ext uri="{FF2B5EF4-FFF2-40B4-BE49-F238E27FC236}">
                <a16:creationId xmlns:a16="http://schemas.microsoft.com/office/drawing/2014/main" id="{33734519-7BDE-D91E-D141-5A46A63375A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78725" y="943935"/>
            <a:ext cx="2302579" cy="1854534"/>
          </a:xfrm>
          <a:prstGeom prst="rect">
            <a:avLst/>
          </a:prstGeom>
        </p:spPr>
      </p:pic>
      <p:pic>
        <p:nvPicPr>
          <p:cNvPr id="18" name="Picture 17" descr="A graph with text and a line&#10;&#10;Description automatically generated with medium confidence">
            <a:extLst>
              <a:ext uri="{FF2B5EF4-FFF2-40B4-BE49-F238E27FC236}">
                <a16:creationId xmlns:a16="http://schemas.microsoft.com/office/drawing/2014/main" id="{D5A25ADA-FB22-45BA-0935-A21CD7541F6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8600" y="940578"/>
            <a:ext cx="2302579" cy="1878905"/>
          </a:xfrm>
          <a:prstGeom prst="rect">
            <a:avLst/>
          </a:prstGeom>
        </p:spPr>
      </p:pic>
      <p:pic>
        <p:nvPicPr>
          <p:cNvPr id="20" name="Picture 19" descr="A graph with red and blue dots&#10;&#10;Description automatically generated">
            <a:extLst>
              <a:ext uri="{FF2B5EF4-FFF2-40B4-BE49-F238E27FC236}">
                <a16:creationId xmlns:a16="http://schemas.microsoft.com/office/drawing/2014/main" id="{52CDB22F-CF5E-7AB6-DDA5-12EE9A352FB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944710" y="900586"/>
            <a:ext cx="2302579" cy="1897883"/>
          </a:xfrm>
          <a:prstGeom prst="rect">
            <a:avLst/>
          </a:prstGeom>
        </p:spPr>
      </p:pic>
      <p:pic>
        <p:nvPicPr>
          <p:cNvPr id="22" name="Picture 21" descr="A screenshot of a graph&#10;&#10;Description automatically generated">
            <a:extLst>
              <a:ext uri="{FF2B5EF4-FFF2-40B4-BE49-F238E27FC236}">
                <a16:creationId xmlns:a16="http://schemas.microsoft.com/office/drawing/2014/main" id="{0EE6C7AE-F015-C3D1-3D83-8DF090263F8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496409" y="909415"/>
            <a:ext cx="1566101" cy="1897882"/>
          </a:xfrm>
          <a:prstGeom prst="rect">
            <a:avLst/>
          </a:prstGeom>
        </p:spPr>
      </p:pic>
      <p:pic>
        <p:nvPicPr>
          <p:cNvPr id="26" name="Picture 25" descr="A graph with green dots&#10;&#10;Description automatically generated">
            <a:extLst>
              <a:ext uri="{FF2B5EF4-FFF2-40B4-BE49-F238E27FC236}">
                <a16:creationId xmlns:a16="http://schemas.microsoft.com/office/drawing/2014/main" id="{853328D7-ED2A-BD2B-A0C9-F1E0B7A546B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095999" y="3622064"/>
            <a:ext cx="2475642" cy="2018486"/>
          </a:xfrm>
          <a:prstGeom prst="rect">
            <a:avLst/>
          </a:prstGeom>
        </p:spPr>
      </p:pic>
      <p:pic>
        <p:nvPicPr>
          <p:cNvPr id="28" name="Picture 27" descr="A screenshot of a computer screen&#10;&#10;Description automatically generated">
            <a:extLst>
              <a:ext uri="{FF2B5EF4-FFF2-40B4-BE49-F238E27FC236}">
                <a16:creationId xmlns:a16="http://schemas.microsoft.com/office/drawing/2014/main" id="{92B65271-B339-C63F-A8B5-89E6AFB7991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208892" y="745435"/>
            <a:ext cx="2606401" cy="2069560"/>
          </a:xfrm>
          <a:prstGeom prst="rect">
            <a:avLst/>
          </a:prstGeom>
        </p:spPr>
      </p:pic>
    </p:spTree>
    <p:extLst>
      <p:ext uri="{BB962C8B-B14F-4D97-AF65-F5344CB8AC3E}">
        <p14:creationId xmlns:p14="http://schemas.microsoft.com/office/powerpoint/2010/main" val="132797240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D9E09-7CAF-2F2A-5344-97C570A79049}"/>
              </a:ext>
            </a:extLst>
          </p:cNvPr>
          <p:cNvSpPr>
            <a:spLocks noGrp="1"/>
          </p:cNvSpPr>
          <p:nvPr>
            <p:ph type="title"/>
          </p:nvPr>
        </p:nvSpPr>
        <p:spPr>
          <a:xfrm>
            <a:off x="913795" y="609600"/>
            <a:ext cx="10353761" cy="1326321"/>
          </a:xfrm>
        </p:spPr>
        <p:txBody>
          <a:bodyPr>
            <a:normAutofit/>
          </a:bodyPr>
          <a:lstStyle/>
          <a:p>
            <a:r>
              <a:rPr lang="en-US" dirty="0"/>
              <a:t>Summary</a:t>
            </a:r>
          </a:p>
        </p:txBody>
      </p:sp>
      <p:graphicFrame>
        <p:nvGraphicFramePr>
          <p:cNvPr id="15" name="Content Placeholder 2">
            <a:extLst>
              <a:ext uri="{FF2B5EF4-FFF2-40B4-BE49-F238E27FC236}">
                <a16:creationId xmlns:a16="http://schemas.microsoft.com/office/drawing/2014/main" id="{8C2F2237-CB1B-BACE-9869-2FDA05566D47}"/>
              </a:ext>
            </a:extLst>
          </p:cNvPr>
          <p:cNvGraphicFramePr>
            <a:graphicFrameLocks noGrp="1"/>
          </p:cNvGraphicFramePr>
          <p:nvPr>
            <p:ph idx="1"/>
            <p:extLst>
              <p:ext uri="{D42A27DB-BD31-4B8C-83A1-F6EECF244321}">
                <p14:modId xmlns:p14="http://schemas.microsoft.com/office/powerpoint/2010/main" val="699309231"/>
              </p:ext>
            </p:extLst>
          </p:nvPr>
        </p:nvGraphicFramePr>
        <p:xfrm>
          <a:off x="914400" y="2257654"/>
          <a:ext cx="10353675" cy="33038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76337209"/>
      </p:ext>
    </p:extLst>
  </p:cSld>
  <p:clrMapOvr>
    <a:masterClrMapping/>
  </p:clrMapOvr>
  <mc:AlternateContent xmlns:mc="http://schemas.openxmlformats.org/markup-compatibility/2006">
    <mc:Choice xmlns:p14="http://schemas.microsoft.com/office/powerpoint/2010/main" Requires="p14">
      <p:transition spd="slow" p14:dur="15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038AD-7C84-6ACC-03C0-6AF5B1B590CC}"/>
              </a:ext>
            </a:extLst>
          </p:cNvPr>
          <p:cNvSpPr>
            <a:spLocks noGrp="1"/>
          </p:cNvSpPr>
          <p:nvPr>
            <p:ph type="title"/>
          </p:nvPr>
        </p:nvSpPr>
        <p:spPr>
          <a:xfrm>
            <a:off x="913794" y="694478"/>
            <a:ext cx="10364412" cy="1264906"/>
          </a:xfrm>
        </p:spPr>
        <p:txBody>
          <a:bodyPr vert="horz" lIns="91440" tIns="45720" rIns="91440" bIns="45720" rtlCol="0" anchor="b">
            <a:normAutofit/>
          </a:bodyPr>
          <a:lstStyle/>
          <a:p>
            <a:r>
              <a:rPr lang="en-US" sz="3700" dirty="0"/>
              <a:t>preparing the data</a:t>
            </a:r>
            <a:br>
              <a:rPr lang="en-US" sz="3700" dirty="0"/>
            </a:br>
            <a:r>
              <a:rPr lang="en-US" sz="2000" dirty="0"/>
              <a:t>pandas</a:t>
            </a:r>
          </a:p>
        </p:txBody>
      </p:sp>
      <p:pic>
        <p:nvPicPr>
          <p:cNvPr id="7" name="Picture 6" descr="A white card with black text and numbers&#10;&#10;Description automatically generated">
            <a:extLst>
              <a:ext uri="{FF2B5EF4-FFF2-40B4-BE49-F238E27FC236}">
                <a16:creationId xmlns:a16="http://schemas.microsoft.com/office/drawing/2014/main" id="{33DB5425-C7FA-C07D-9BDC-629E1F5781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4860" y="2902176"/>
            <a:ext cx="5847754" cy="1228027"/>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7F43ECB8-1EC0-0582-4D65-F912D0736E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853" y="2865297"/>
            <a:ext cx="5621810" cy="1264906"/>
          </a:xfrm>
          <a:prstGeom prst="rect">
            <a:avLst/>
          </a:prstGeom>
        </p:spPr>
      </p:pic>
    </p:spTree>
    <p:extLst>
      <p:ext uri="{BB962C8B-B14F-4D97-AF65-F5344CB8AC3E}">
        <p14:creationId xmlns:p14="http://schemas.microsoft.com/office/powerpoint/2010/main" val="2790231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80BCE-B97A-CCEE-0B54-D3FA79263747}"/>
              </a:ext>
            </a:extLst>
          </p:cNvPr>
          <p:cNvSpPr>
            <a:spLocks noGrp="1"/>
          </p:cNvSpPr>
          <p:nvPr>
            <p:ph type="title"/>
          </p:nvPr>
        </p:nvSpPr>
        <p:spPr>
          <a:xfrm>
            <a:off x="189086" y="2782265"/>
            <a:ext cx="4362743" cy="1326321"/>
          </a:xfrm>
        </p:spPr>
        <p:txBody>
          <a:bodyPr/>
          <a:lstStyle/>
          <a:p>
            <a:r>
              <a:rPr lang="en-US" dirty="0"/>
              <a:t>Our Models</a:t>
            </a:r>
          </a:p>
        </p:txBody>
      </p:sp>
      <p:sp>
        <p:nvSpPr>
          <p:cNvPr id="3" name="Content Placeholder 2">
            <a:extLst>
              <a:ext uri="{FF2B5EF4-FFF2-40B4-BE49-F238E27FC236}">
                <a16:creationId xmlns:a16="http://schemas.microsoft.com/office/drawing/2014/main" id="{ABC5981C-B45C-D60C-D242-89AECAEE1F5D}"/>
              </a:ext>
            </a:extLst>
          </p:cNvPr>
          <p:cNvSpPr>
            <a:spLocks noGrp="1"/>
          </p:cNvSpPr>
          <p:nvPr>
            <p:ph idx="1"/>
          </p:nvPr>
        </p:nvSpPr>
        <p:spPr>
          <a:xfrm>
            <a:off x="5906125" y="959370"/>
            <a:ext cx="4362743" cy="4569802"/>
          </a:xfrm>
        </p:spPr>
        <p:txBody>
          <a:bodyPr/>
          <a:lstStyle/>
          <a:p>
            <a:pPr marL="457200" indent="-457200">
              <a:buFont typeface="+mj-lt"/>
              <a:buAutoNum type="arabicPeriod"/>
            </a:pPr>
            <a:r>
              <a:rPr lang="en-US" dirty="0"/>
              <a:t>Logistic Regression Model</a:t>
            </a:r>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r>
              <a:rPr lang="en-US" dirty="0"/>
              <a:t>Random Forest Model</a:t>
            </a:r>
          </a:p>
        </p:txBody>
      </p:sp>
      <p:pic>
        <p:nvPicPr>
          <p:cNvPr id="8" name="Picture 7" descr="A screenshot of a computer&#10;&#10;Description automatically generated">
            <a:extLst>
              <a:ext uri="{FF2B5EF4-FFF2-40B4-BE49-F238E27FC236}">
                <a16:creationId xmlns:a16="http://schemas.microsoft.com/office/drawing/2014/main" id="{A63F60CA-3759-8B96-82EF-48B3479ED9C5}"/>
              </a:ext>
            </a:extLst>
          </p:cNvPr>
          <p:cNvPicPr>
            <a:picLocks noChangeAspect="1"/>
          </p:cNvPicPr>
          <p:nvPr/>
        </p:nvPicPr>
        <p:blipFill rotWithShape="1">
          <a:blip r:embed="rId2">
            <a:extLst>
              <a:ext uri="{28A0092B-C50C-407E-A947-70E740481C1C}">
                <a14:useLocalDpi xmlns:a14="http://schemas.microsoft.com/office/drawing/2010/main" val="0"/>
              </a:ext>
            </a:extLst>
          </a:blip>
          <a:srcRect r="39249"/>
          <a:stretch/>
        </p:blipFill>
        <p:spPr>
          <a:xfrm>
            <a:off x="5003261" y="1733779"/>
            <a:ext cx="6454624" cy="1711647"/>
          </a:xfrm>
          <a:prstGeom prst="rect">
            <a:avLst/>
          </a:prstGeom>
        </p:spPr>
      </p:pic>
      <p:pic>
        <p:nvPicPr>
          <p:cNvPr id="10" name="Picture 9">
            <a:extLst>
              <a:ext uri="{FF2B5EF4-FFF2-40B4-BE49-F238E27FC236}">
                <a16:creationId xmlns:a16="http://schemas.microsoft.com/office/drawing/2014/main" id="{B1808649-AC5F-71F4-FDF1-C4375422BE4B}"/>
              </a:ext>
            </a:extLst>
          </p:cNvPr>
          <p:cNvPicPr>
            <a:picLocks noChangeAspect="1"/>
          </p:cNvPicPr>
          <p:nvPr/>
        </p:nvPicPr>
        <p:blipFill rotWithShape="1">
          <a:blip r:embed="rId3">
            <a:extLst>
              <a:ext uri="{28A0092B-C50C-407E-A947-70E740481C1C}">
                <a14:useLocalDpi xmlns:a14="http://schemas.microsoft.com/office/drawing/2010/main" val="0"/>
              </a:ext>
            </a:extLst>
          </a:blip>
          <a:srcRect r="39249"/>
          <a:stretch/>
        </p:blipFill>
        <p:spPr>
          <a:xfrm>
            <a:off x="5003261" y="4629306"/>
            <a:ext cx="6907280" cy="1252135"/>
          </a:xfrm>
          <a:prstGeom prst="rect">
            <a:avLst/>
          </a:prstGeom>
        </p:spPr>
      </p:pic>
      <p:cxnSp>
        <p:nvCxnSpPr>
          <p:cNvPr id="12" name="Straight Connector 11">
            <a:extLst>
              <a:ext uri="{FF2B5EF4-FFF2-40B4-BE49-F238E27FC236}">
                <a16:creationId xmlns:a16="http://schemas.microsoft.com/office/drawing/2014/main" id="{8650D291-0D3D-ED76-CB97-AADA8437AE80}"/>
              </a:ext>
            </a:extLst>
          </p:cNvPr>
          <p:cNvCxnSpPr/>
          <p:nvPr/>
        </p:nvCxnSpPr>
        <p:spPr>
          <a:xfrm>
            <a:off x="4303776" y="1609344"/>
            <a:ext cx="0" cy="375513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8319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descr="A screenshot of a computer&#10;&#10;Description automatically generated">
            <a:extLst>
              <a:ext uri="{FF2B5EF4-FFF2-40B4-BE49-F238E27FC236}">
                <a16:creationId xmlns:a16="http://schemas.microsoft.com/office/drawing/2014/main" id="{27D4864E-90CA-F33B-A5C0-9A5CA2B57D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267" y="284813"/>
            <a:ext cx="5513307" cy="3611217"/>
          </a:xfrm>
          <a:prstGeom prst="rect">
            <a:avLst/>
          </a:prstGeom>
        </p:spPr>
      </p:pic>
      <p:pic>
        <p:nvPicPr>
          <p:cNvPr id="13" name="Picture 12" descr="A screenshot of a report&#10;&#10;Description automatically generated">
            <a:extLst>
              <a:ext uri="{FF2B5EF4-FFF2-40B4-BE49-F238E27FC236}">
                <a16:creationId xmlns:a16="http://schemas.microsoft.com/office/drawing/2014/main" id="{7AC7CF51-0E0B-C0A9-3C47-254A76D34F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6433" y="231998"/>
            <a:ext cx="5792899" cy="3664009"/>
          </a:xfrm>
          <a:prstGeom prst="rect">
            <a:avLst/>
          </a:prstGeom>
        </p:spPr>
      </p:pic>
      <p:sp>
        <p:nvSpPr>
          <p:cNvPr id="41" name="Content Placeholder 40">
            <a:extLst>
              <a:ext uri="{FF2B5EF4-FFF2-40B4-BE49-F238E27FC236}">
                <a16:creationId xmlns:a16="http://schemas.microsoft.com/office/drawing/2014/main" id="{3427B1D7-DA0E-63A0-6178-FFE98C28AE0D}"/>
              </a:ext>
            </a:extLst>
          </p:cNvPr>
          <p:cNvSpPr>
            <a:spLocks noGrp="1"/>
          </p:cNvSpPr>
          <p:nvPr>
            <p:ph idx="1"/>
          </p:nvPr>
        </p:nvSpPr>
        <p:spPr>
          <a:xfrm>
            <a:off x="7647970" y="4326819"/>
            <a:ext cx="3489824" cy="952318"/>
          </a:xfrm>
        </p:spPr>
        <p:txBody>
          <a:bodyPr anchor="ctr">
            <a:normAutofit/>
          </a:bodyPr>
          <a:lstStyle/>
          <a:p>
            <a:pPr marL="0" indent="0">
              <a:buNone/>
            </a:pPr>
            <a:r>
              <a:rPr lang="en-US" dirty="0"/>
              <a:t>First random forest model.</a:t>
            </a:r>
          </a:p>
        </p:txBody>
      </p:sp>
      <p:sp>
        <p:nvSpPr>
          <p:cNvPr id="14" name="Content Placeholder 40">
            <a:extLst>
              <a:ext uri="{FF2B5EF4-FFF2-40B4-BE49-F238E27FC236}">
                <a16:creationId xmlns:a16="http://schemas.microsoft.com/office/drawing/2014/main" id="{2E7C2750-D18A-AD6F-95DA-0D2B1F8F96BE}"/>
              </a:ext>
            </a:extLst>
          </p:cNvPr>
          <p:cNvSpPr txBox="1">
            <a:spLocks/>
          </p:cNvSpPr>
          <p:nvPr/>
        </p:nvSpPr>
        <p:spPr>
          <a:xfrm>
            <a:off x="741678" y="4326819"/>
            <a:ext cx="4624484" cy="952318"/>
          </a:xfrm>
          <a:prstGeom prst="rect">
            <a:avLst/>
          </a:prstGeom>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buFont typeface="Arial" panose="020B0604020202020204" pitchFamily="34" charset="0"/>
              <a:buNone/>
            </a:pPr>
            <a:r>
              <a:rPr lang="en-US" dirty="0"/>
              <a:t>Optimized logistic regression model.</a:t>
            </a:r>
          </a:p>
        </p:txBody>
      </p:sp>
      <p:sp>
        <p:nvSpPr>
          <p:cNvPr id="17" name="Frame 16">
            <a:extLst>
              <a:ext uri="{FF2B5EF4-FFF2-40B4-BE49-F238E27FC236}">
                <a16:creationId xmlns:a16="http://schemas.microsoft.com/office/drawing/2014/main" id="{A0659C0F-791D-A9AF-AACC-320FA9EC4AEE}"/>
              </a:ext>
            </a:extLst>
          </p:cNvPr>
          <p:cNvSpPr/>
          <p:nvPr/>
        </p:nvSpPr>
        <p:spPr>
          <a:xfrm>
            <a:off x="8154649" y="1693889"/>
            <a:ext cx="884420" cy="314793"/>
          </a:xfrm>
          <a:prstGeom prst="frame">
            <a:avLst/>
          </a:prstGeom>
          <a:ln w="28575">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Frame 18">
            <a:extLst>
              <a:ext uri="{FF2B5EF4-FFF2-40B4-BE49-F238E27FC236}">
                <a16:creationId xmlns:a16="http://schemas.microsoft.com/office/drawing/2014/main" id="{F74D06D8-B0C3-BDEE-FCAE-A73C9246EE5D}"/>
              </a:ext>
            </a:extLst>
          </p:cNvPr>
          <p:cNvSpPr/>
          <p:nvPr/>
        </p:nvSpPr>
        <p:spPr>
          <a:xfrm>
            <a:off x="1845390" y="1693889"/>
            <a:ext cx="1916244" cy="312293"/>
          </a:xfrm>
          <a:prstGeom prst="frame">
            <a:avLst/>
          </a:prstGeom>
          <a:ln w="28575">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122957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6EFEB-4CD0-B251-B601-C1C103438C1A}"/>
              </a:ext>
            </a:extLst>
          </p:cNvPr>
          <p:cNvSpPr>
            <a:spLocks noGrp="1"/>
          </p:cNvSpPr>
          <p:nvPr>
            <p:ph type="title"/>
          </p:nvPr>
        </p:nvSpPr>
        <p:spPr>
          <a:xfrm>
            <a:off x="7859488" y="609600"/>
            <a:ext cx="3408068" cy="1326321"/>
          </a:xfrm>
        </p:spPr>
        <p:txBody>
          <a:bodyPr>
            <a:normAutofit/>
          </a:bodyPr>
          <a:lstStyle/>
          <a:p>
            <a:r>
              <a:rPr lang="en-US" sz="2800" dirty="0">
                <a:solidFill>
                  <a:srgbClr val="FFFFFF"/>
                </a:solidFill>
              </a:rPr>
              <a:t>Final model</a:t>
            </a:r>
          </a:p>
        </p:txBody>
      </p:sp>
      <p:pic>
        <p:nvPicPr>
          <p:cNvPr id="4" name="Content Placeholder 4" descr="A screenshot of a computer&#10;&#10;Description automatically generated">
            <a:extLst>
              <a:ext uri="{FF2B5EF4-FFF2-40B4-BE49-F238E27FC236}">
                <a16:creationId xmlns:a16="http://schemas.microsoft.com/office/drawing/2014/main" id="{E7BB0003-D51A-795E-3286-548A130BFE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7490" y="1436368"/>
            <a:ext cx="5926045" cy="3985265"/>
          </a:xfrm>
          <a:prstGeom prst="rect">
            <a:avLst/>
          </a:prstGeom>
        </p:spPr>
      </p:pic>
      <p:sp>
        <p:nvSpPr>
          <p:cNvPr id="3" name="Content Placeholder 2">
            <a:extLst>
              <a:ext uri="{FF2B5EF4-FFF2-40B4-BE49-F238E27FC236}">
                <a16:creationId xmlns:a16="http://schemas.microsoft.com/office/drawing/2014/main" id="{D03981D6-4DB2-18D6-ADCE-7E4C5DC22046}"/>
              </a:ext>
            </a:extLst>
          </p:cNvPr>
          <p:cNvSpPr>
            <a:spLocks noGrp="1"/>
          </p:cNvSpPr>
          <p:nvPr>
            <p:ph idx="1"/>
          </p:nvPr>
        </p:nvSpPr>
        <p:spPr>
          <a:xfrm>
            <a:off x="7859487" y="2096064"/>
            <a:ext cx="3408070" cy="3962120"/>
          </a:xfrm>
        </p:spPr>
        <p:txBody>
          <a:bodyPr>
            <a:normAutofit/>
          </a:bodyPr>
          <a:lstStyle/>
          <a:p>
            <a:r>
              <a:rPr lang="en-US" sz="1600" dirty="0">
                <a:solidFill>
                  <a:srgbClr val="FFFFFF"/>
                </a:solidFill>
              </a:rPr>
              <a:t>Based on the </a:t>
            </a:r>
            <a:r>
              <a:rPr lang="en-US" sz="1600" dirty="0" err="1">
                <a:solidFill>
                  <a:srgbClr val="FFFFFF"/>
                </a:solidFill>
              </a:rPr>
              <a:t>diabetes.csv</a:t>
            </a:r>
            <a:r>
              <a:rPr lang="en-US" sz="1600" dirty="0">
                <a:solidFill>
                  <a:srgbClr val="FFFFFF"/>
                </a:solidFill>
              </a:rPr>
              <a:t> data, this random forest model is able to predict if someone has diabetes of not with 100% accuracy </a:t>
            </a:r>
          </a:p>
        </p:txBody>
      </p:sp>
    </p:spTree>
    <p:extLst>
      <p:ext uri="{BB962C8B-B14F-4D97-AF65-F5344CB8AC3E}">
        <p14:creationId xmlns:p14="http://schemas.microsoft.com/office/powerpoint/2010/main" val="3877083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9E77E-38D3-13C2-6F85-A157913809A2}"/>
              </a:ext>
            </a:extLst>
          </p:cNvPr>
          <p:cNvSpPr>
            <a:spLocks noGrp="1"/>
          </p:cNvSpPr>
          <p:nvPr>
            <p:ph type="title"/>
          </p:nvPr>
        </p:nvSpPr>
        <p:spPr/>
        <p:txBody>
          <a:bodyPr/>
          <a:lstStyle/>
          <a:p>
            <a:r>
              <a:rPr lang="en-US" dirty="0"/>
              <a:t>csv file for our model</a:t>
            </a:r>
          </a:p>
        </p:txBody>
      </p:sp>
      <p:pic>
        <p:nvPicPr>
          <p:cNvPr id="5" name="Content Placeholder 4" descr="A table with numbers and letters&#10;&#10;Description automatically generated">
            <a:extLst>
              <a:ext uri="{FF2B5EF4-FFF2-40B4-BE49-F238E27FC236}">
                <a16:creationId xmlns:a16="http://schemas.microsoft.com/office/drawing/2014/main" id="{4D2A1B6B-A2F6-15BD-AA25-419FF5DDD6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9598" y="2095500"/>
            <a:ext cx="9863278" cy="3695700"/>
          </a:xfrm>
        </p:spPr>
      </p:pic>
    </p:spTree>
    <p:extLst>
      <p:ext uri="{BB962C8B-B14F-4D97-AF65-F5344CB8AC3E}">
        <p14:creationId xmlns:p14="http://schemas.microsoft.com/office/powerpoint/2010/main" val="2232686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5E029-A6F6-B650-D7F4-F7BD456D0BBD}"/>
              </a:ext>
            </a:extLst>
          </p:cNvPr>
          <p:cNvSpPr>
            <a:spLocks noGrp="1"/>
          </p:cNvSpPr>
          <p:nvPr>
            <p:ph type="title"/>
          </p:nvPr>
        </p:nvSpPr>
        <p:spPr/>
        <p:txBody>
          <a:bodyPr/>
          <a:lstStyle/>
          <a:p>
            <a:r>
              <a:rPr lang="en-US" dirty="0"/>
              <a:t>Age of Sample Size</a:t>
            </a:r>
          </a:p>
        </p:txBody>
      </p:sp>
      <p:pic>
        <p:nvPicPr>
          <p:cNvPr id="11" name="Content Placeholder 10">
            <a:extLst>
              <a:ext uri="{FF2B5EF4-FFF2-40B4-BE49-F238E27FC236}">
                <a16:creationId xmlns:a16="http://schemas.microsoft.com/office/drawing/2014/main" id="{DA6AB873-D149-2D9D-07F8-82187D6E147D}"/>
              </a:ext>
            </a:extLst>
          </p:cNvPr>
          <p:cNvPicPr>
            <a:picLocks noGrp="1" noChangeAspect="1"/>
          </p:cNvPicPr>
          <p:nvPr>
            <p:ph sz="half" idx="1"/>
          </p:nvPr>
        </p:nvPicPr>
        <p:blipFill>
          <a:blip r:embed="rId2"/>
          <a:stretch>
            <a:fillRect/>
          </a:stretch>
        </p:blipFill>
        <p:spPr>
          <a:xfrm>
            <a:off x="914400" y="2364213"/>
            <a:ext cx="5105400" cy="3150337"/>
          </a:xfrm>
        </p:spPr>
      </p:pic>
      <p:sp>
        <p:nvSpPr>
          <p:cNvPr id="9" name="Content Placeholder 8">
            <a:extLst>
              <a:ext uri="{FF2B5EF4-FFF2-40B4-BE49-F238E27FC236}">
                <a16:creationId xmlns:a16="http://schemas.microsoft.com/office/drawing/2014/main" id="{1EA84118-A2E5-8E87-16F4-E1B7160CB28D}"/>
              </a:ext>
            </a:extLst>
          </p:cNvPr>
          <p:cNvSpPr>
            <a:spLocks noGrp="1"/>
          </p:cNvSpPr>
          <p:nvPr>
            <p:ph sz="half" idx="2"/>
          </p:nvPr>
        </p:nvSpPr>
        <p:spPr>
          <a:xfrm>
            <a:off x="7940566" y="1918138"/>
            <a:ext cx="3106845" cy="4745420"/>
          </a:xfrm>
        </p:spPr>
        <p:txBody>
          <a:bodyPr>
            <a:normAutofit/>
          </a:bodyPr>
          <a:lstStyle/>
          <a:p>
            <a:r>
              <a:rPr lang="en-US" dirty="0"/>
              <a:t>The age of our sample ranged from 21 to 72 years old. The majority of our sample fell between 21 and 36 years old, with the highest number of individuals being 22 and 29 years old.</a:t>
            </a:r>
          </a:p>
        </p:txBody>
      </p:sp>
    </p:spTree>
    <p:extLst>
      <p:ext uri="{BB962C8B-B14F-4D97-AF65-F5344CB8AC3E}">
        <p14:creationId xmlns:p14="http://schemas.microsoft.com/office/powerpoint/2010/main" val="403651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D36FC-BA6F-46CE-5009-8E4E16A0A34D}"/>
              </a:ext>
            </a:extLst>
          </p:cNvPr>
          <p:cNvSpPr>
            <a:spLocks noGrp="1"/>
          </p:cNvSpPr>
          <p:nvPr>
            <p:ph type="title"/>
          </p:nvPr>
        </p:nvSpPr>
        <p:spPr/>
        <p:txBody>
          <a:bodyPr/>
          <a:lstStyle/>
          <a:p>
            <a:r>
              <a:rPr lang="en-US" dirty="0"/>
              <a:t>Body Mass Index (BM)</a:t>
            </a:r>
          </a:p>
        </p:txBody>
      </p:sp>
      <p:pic>
        <p:nvPicPr>
          <p:cNvPr id="6" name="Content Placeholder 5">
            <a:extLst>
              <a:ext uri="{FF2B5EF4-FFF2-40B4-BE49-F238E27FC236}">
                <a16:creationId xmlns:a16="http://schemas.microsoft.com/office/drawing/2014/main" id="{CC6B52CC-4610-C4BB-718D-903A53FE518F}"/>
              </a:ext>
            </a:extLst>
          </p:cNvPr>
          <p:cNvPicPr>
            <a:picLocks noGrp="1" noChangeAspect="1"/>
          </p:cNvPicPr>
          <p:nvPr>
            <p:ph sz="half" idx="1"/>
          </p:nvPr>
        </p:nvPicPr>
        <p:blipFill>
          <a:blip r:embed="rId2"/>
          <a:stretch>
            <a:fillRect/>
          </a:stretch>
        </p:blipFill>
        <p:spPr>
          <a:xfrm>
            <a:off x="740978" y="1786759"/>
            <a:ext cx="5355022" cy="4929351"/>
          </a:xfrm>
        </p:spPr>
      </p:pic>
      <p:sp>
        <p:nvSpPr>
          <p:cNvPr id="4" name="Content Placeholder 3">
            <a:extLst>
              <a:ext uri="{FF2B5EF4-FFF2-40B4-BE49-F238E27FC236}">
                <a16:creationId xmlns:a16="http://schemas.microsoft.com/office/drawing/2014/main" id="{5F37D5F8-F5E1-CF10-2780-1A6926F077EF}"/>
              </a:ext>
            </a:extLst>
          </p:cNvPr>
          <p:cNvSpPr>
            <a:spLocks noGrp="1"/>
          </p:cNvSpPr>
          <p:nvPr>
            <p:ph sz="half" idx="2"/>
          </p:nvPr>
        </p:nvSpPr>
        <p:spPr>
          <a:xfrm>
            <a:off x="6332482" y="1786759"/>
            <a:ext cx="5675587" cy="4855779"/>
          </a:xfrm>
        </p:spPr>
        <p:txBody>
          <a:bodyPr>
            <a:normAutofit/>
          </a:bodyPr>
          <a:lstStyle/>
          <a:p>
            <a:r>
              <a:rPr lang="en-US" dirty="0"/>
              <a:t>The Body Mass Index (BMI) was broken into 4 different categories; Underweight (&lt;18.5), Healthy (&gt;=18.5 – 25), Overweight (25 – 30), and Obese (&gt;30). </a:t>
            </a:r>
          </a:p>
        </p:txBody>
      </p:sp>
    </p:spTree>
    <p:extLst>
      <p:ext uri="{BB962C8B-B14F-4D97-AF65-F5344CB8AC3E}">
        <p14:creationId xmlns:p14="http://schemas.microsoft.com/office/powerpoint/2010/main" val="37680227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253</TotalTime>
  <Words>534</Words>
  <Application>Microsoft Office PowerPoint</Application>
  <PresentationFormat>Widescreen</PresentationFormat>
  <Paragraphs>74</Paragraphs>
  <Slides>29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Amasis MT Pro Black</vt:lpstr>
      <vt:lpstr>Arial</vt:lpstr>
      <vt:lpstr>Bookman Old Style</vt:lpstr>
      <vt:lpstr>Calibri</vt:lpstr>
      <vt:lpstr>Rockwell</vt:lpstr>
      <vt:lpstr>Damask</vt:lpstr>
      <vt:lpstr>Predicting Diabetes</vt:lpstr>
      <vt:lpstr>Overview</vt:lpstr>
      <vt:lpstr>preparing the data pandas</vt:lpstr>
      <vt:lpstr>Our Models</vt:lpstr>
      <vt:lpstr>PowerPoint Presentation</vt:lpstr>
      <vt:lpstr>Final model</vt:lpstr>
      <vt:lpstr>csv file for our model</vt:lpstr>
      <vt:lpstr>Age of Sample Size</vt:lpstr>
      <vt:lpstr>Body Mass Index (BM)</vt:lpstr>
      <vt:lpstr>Age by BMI</vt:lpstr>
      <vt:lpstr>Glucose Levels</vt:lpstr>
      <vt:lpstr>PowerPoint Presentation</vt:lpstr>
      <vt:lpstr>PowerPoint Presentation</vt:lpstr>
      <vt:lpstr>PowerPoint Presentation</vt:lpstr>
      <vt:lpstr>PowerPoint Presentation</vt:lpstr>
      <vt:lpstr>Random Forest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Diabetes</dc:title>
  <dc:creator>Lydia Bartnick</dc:creator>
  <cp:lastModifiedBy>Jared Sletto</cp:lastModifiedBy>
  <cp:revision>7</cp:revision>
  <dcterms:created xsi:type="dcterms:W3CDTF">2023-11-22T02:18:11Z</dcterms:created>
  <dcterms:modified xsi:type="dcterms:W3CDTF">2023-11-29T04:38:30Z</dcterms:modified>
</cp:coreProperties>
</file>