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71" r:id="rId2"/>
    <p:sldId id="272" r:id="rId3"/>
    <p:sldId id="273" r:id="rId4"/>
    <p:sldId id="274" r:id="rId5"/>
    <p:sldId id="275" r:id="rId6"/>
    <p:sldId id="276" r:id="rId7"/>
    <p:sldId id="277" r:id="rId8"/>
    <p:sldId id="278" r:id="rId9"/>
    <p:sldId id="279" r:id="rId10"/>
    <p:sldId id="280" r:id="rId11"/>
    <p:sldId id="281" r:id="rId12"/>
    <p:sldId id="286" r:id="rId13"/>
    <p:sldId id="287" r:id="rId14"/>
    <p:sldId id="288" r:id="rId15"/>
    <p:sldId id="298" r:id="rId16"/>
    <p:sldId id="267" r:id="rId17"/>
    <p:sldId id="265" r:id="rId18"/>
    <p:sldId id="266" r:id="rId19"/>
    <p:sldId id="268" r:id="rId20"/>
    <p:sldId id="269" r:id="rId21"/>
    <p:sldId id="270" r:id="rId22"/>
    <p:sldId id="290" r:id="rId23"/>
    <p:sldId id="291" r:id="rId24"/>
    <p:sldId id="293" r:id="rId25"/>
    <p:sldId id="294" r:id="rId26"/>
    <p:sldId id="295" r:id="rId27"/>
    <p:sldId id="297" r:id="rId28"/>
    <p:sldId id="296"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64391" autoAdjust="0"/>
  </p:normalViewPr>
  <p:slideViewPr>
    <p:cSldViewPr snapToGrid="0">
      <p:cViewPr varScale="1">
        <p:scale>
          <a:sx n="73" d="100"/>
          <a:sy n="73" d="100"/>
        </p:scale>
        <p:origin x="1920"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5371E-F8AF-4AAF-B32F-C722E6F374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5D20F5-7592-42B5-A608-1E99BC37AE2D}">
      <dgm:prSet/>
      <dgm:spPr/>
      <dgm:t>
        <a:bodyPr/>
        <a:lstStyle/>
        <a:p>
          <a:r>
            <a:rPr lang="en-US"/>
            <a:t>The Random Forest Model was ideal to predict our diabetes dataset. We produced an initial model and made edits to it in order to optimize the accuracy score. </a:t>
          </a:r>
        </a:p>
      </dgm:t>
    </dgm:pt>
    <dgm:pt modelId="{C4240EFE-0483-474E-8665-8FD5EA8A17DB}" type="parTrans" cxnId="{3861C237-2429-4CD1-9496-655C2BF7990A}">
      <dgm:prSet/>
      <dgm:spPr/>
      <dgm:t>
        <a:bodyPr/>
        <a:lstStyle/>
        <a:p>
          <a:endParaRPr lang="en-US"/>
        </a:p>
      </dgm:t>
    </dgm:pt>
    <dgm:pt modelId="{8B90B756-8991-4E69-9D41-1B203864FE2F}" type="sibTrans" cxnId="{3861C237-2429-4CD1-9496-655C2BF7990A}">
      <dgm:prSet/>
      <dgm:spPr/>
      <dgm:t>
        <a:bodyPr/>
        <a:lstStyle/>
        <a:p>
          <a:endParaRPr lang="en-US"/>
        </a:p>
      </dgm:t>
    </dgm:pt>
    <dgm:pt modelId="{C8221D1F-B764-4678-81BA-60FDAFC9ACBA}">
      <dgm:prSet/>
      <dgm:spPr/>
      <dgm:t>
        <a:bodyPr/>
        <a:lstStyle/>
        <a:p>
          <a:r>
            <a:rPr lang="en-US"/>
            <a:t>Our model achieved an accuracy score of 1.0, recall of 1.0, precision of 1.0, and f1-score of 1.0.</a:t>
          </a:r>
        </a:p>
      </dgm:t>
    </dgm:pt>
    <dgm:pt modelId="{7890AC03-BF4B-451C-8B6B-410D11F2A399}" type="parTrans" cxnId="{51E9E57E-6673-4DD5-A9FD-A4163CE8C6AB}">
      <dgm:prSet/>
      <dgm:spPr/>
      <dgm:t>
        <a:bodyPr/>
        <a:lstStyle/>
        <a:p>
          <a:endParaRPr lang="en-US"/>
        </a:p>
      </dgm:t>
    </dgm:pt>
    <dgm:pt modelId="{BABF631F-BC44-469A-B1FD-2B085EE1BE19}" type="sibTrans" cxnId="{51E9E57E-6673-4DD5-A9FD-A4163CE8C6AB}">
      <dgm:prSet/>
      <dgm:spPr/>
      <dgm:t>
        <a:bodyPr/>
        <a:lstStyle/>
        <a:p>
          <a:endParaRPr lang="en-US"/>
        </a:p>
      </dgm:t>
    </dgm:pt>
    <dgm:pt modelId="{926BF090-4530-487F-81E7-8444FE29F9AE}">
      <dgm:prSet/>
      <dgm:spPr/>
      <dgm:t>
        <a:bodyPr/>
        <a:lstStyle/>
        <a:p>
          <a:r>
            <a:rPr lang="en-US"/>
            <a:t>The three most important features from our dataset, according to the feature_importances_, are 1. glucose 2. BMI, 3. Age. </a:t>
          </a:r>
        </a:p>
      </dgm:t>
    </dgm:pt>
    <dgm:pt modelId="{31035A08-CFBA-4D8A-9E68-3CD58FE399EF}" type="parTrans" cxnId="{6F0653F6-6F1C-45EB-AEC4-C9C0EA09EE8D}">
      <dgm:prSet/>
      <dgm:spPr/>
      <dgm:t>
        <a:bodyPr/>
        <a:lstStyle/>
        <a:p>
          <a:endParaRPr lang="en-US"/>
        </a:p>
      </dgm:t>
    </dgm:pt>
    <dgm:pt modelId="{D8135EED-5C22-4D41-B9D9-EBC6DA16FC7E}" type="sibTrans" cxnId="{6F0653F6-6F1C-45EB-AEC4-C9C0EA09EE8D}">
      <dgm:prSet/>
      <dgm:spPr/>
      <dgm:t>
        <a:bodyPr/>
        <a:lstStyle/>
        <a:p>
          <a:endParaRPr lang="en-US"/>
        </a:p>
      </dgm:t>
    </dgm:pt>
    <dgm:pt modelId="{52AF9D01-8B97-46D5-B9D9-DDC621AF206F}">
      <dgm:prSet/>
      <dgm:spPr/>
      <dgm:t>
        <a:bodyPr/>
        <a:lstStyle/>
        <a:p>
          <a:r>
            <a:rPr lang="en-US"/>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gm:t>
    </dgm:pt>
    <dgm:pt modelId="{026CA4DA-98EC-4DA3-9565-96CD58CD91D3}" type="parTrans" cxnId="{209BC113-FFE8-4E14-953F-634D3DCB684E}">
      <dgm:prSet/>
      <dgm:spPr/>
      <dgm:t>
        <a:bodyPr/>
        <a:lstStyle/>
        <a:p>
          <a:endParaRPr lang="en-US"/>
        </a:p>
      </dgm:t>
    </dgm:pt>
    <dgm:pt modelId="{A8778C9D-E338-41EC-8EFB-DA46DBFBE16B}" type="sibTrans" cxnId="{209BC113-FFE8-4E14-953F-634D3DCB684E}">
      <dgm:prSet/>
      <dgm:spPr/>
      <dgm:t>
        <a:bodyPr/>
        <a:lstStyle/>
        <a:p>
          <a:endParaRPr lang="en-US"/>
        </a:p>
      </dgm:t>
    </dgm:pt>
    <dgm:pt modelId="{68D6ABAC-9D3E-46D6-B618-EA9E32CF86F3}" type="pres">
      <dgm:prSet presAssocID="{2A95371E-F8AF-4AAF-B32F-C722E6F3749E}" presName="root" presStyleCnt="0">
        <dgm:presLayoutVars>
          <dgm:dir/>
          <dgm:resizeHandles val="exact"/>
        </dgm:presLayoutVars>
      </dgm:prSet>
      <dgm:spPr/>
    </dgm:pt>
    <dgm:pt modelId="{ECACD5B5-A9AF-450A-9D27-982DB83F3ABD}" type="pres">
      <dgm:prSet presAssocID="{2A95371E-F8AF-4AAF-B32F-C722E6F3749E}" presName="container" presStyleCnt="0">
        <dgm:presLayoutVars>
          <dgm:dir/>
          <dgm:resizeHandles val="exact"/>
        </dgm:presLayoutVars>
      </dgm:prSet>
      <dgm:spPr/>
    </dgm:pt>
    <dgm:pt modelId="{6AB7F0F3-FC77-42FE-A1BE-8AF28402337F}" type="pres">
      <dgm:prSet presAssocID="{215D20F5-7592-42B5-A608-1E99BC37AE2D}" presName="compNode" presStyleCnt="0"/>
      <dgm:spPr/>
    </dgm:pt>
    <dgm:pt modelId="{2C686EC5-542E-447D-AB08-81ACE161E3E2}" type="pres">
      <dgm:prSet presAssocID="{215D20F5-7592-42B5-A608-1E99BC37AE2D}" presName="iconBgRect" presStyleLbl="bgShp" presStyleIdx="0" presStyleCnt="4"/>
      <dgm:spPr/>
    </dgm:pt>
    <dgm:pt modelId="{71DECA29-D721-4CA0-A249-2878BF8AED9B}" type="pres">
      <dgm:prSet presAssocID="{215D20F5-7592-42B5-A608-1E99BC37AE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075B9BF0-70CA-42A9-AF3A-F90D785997FA}" type="pres">
      <dgm:prSet presAssocID="{215D20F5-7592-42B5-A608-1E99BC37AE2D}" presName="spaceRect" presStyleCnt="0"/>
      <dgm:spPr/>
    </dgm:pt>
    <dgm:pt modelId="{CA9511E4-86C1-40C6-A719-5CA2E7033A7A}" type="pres">
      <dgm:prSet presAssocID="{215D20F5-7592-42B5-A608-1E99BC37AE2D}" presName="textRect" presStyleLbl="revTx" presStyleIdx="0" presStyleCnt="4">
        <dgm:presLayoutVars>
          <dgm:chMax val="1"/>
          <dgm:chPref val="1"/>
        </dgm:presLayoutVars>
      </dgm:prSet>
      <dgm:spPr/>
    </dgm:pt>
    <dgm:pt modelId="{6E1A03F5-6E2A-4DDE-ACAD-DFE9155F30EB}" type="pres">
      <dgm:prSet presAssocID="{8B90B756-8991-4E69-9D41-1B203864FE2F}" presName="sibTrans" presStyleLbl="sibTrans2D1" presStyleIdx="0" presStyleCnt="0"/>
      <dgm:spPr/>
    </dgm:pt>
    <dgm:pt modelId="{B6CAF76A-9C99-42FD-B1F5-A1F3CC0A2958}" type="pres">
      <dgm:prSet presAssocID="{C8221D1F-B764-4678-81BA-60FDAFC9ACBA}" presName="compNode" presStyleCnt="0"/>
      <dgm:spPr/>
    </dgm:pt>
    <dgm:pt modelId="{0019C5BE-AED7-4E46-B667-9483FA5D79B4}" type="pres">
      <dgm:prSet presAssocID="{C8221D1F-B764-4678-81BA-60FDAFC9ACBA}" presName="iconBgRect" presStyleLbl="bgShp" presStyleIdx="1" presStyleCnt="4"/>
      <dgm:spPr/>
    </dgm:pt>
    <dgm:pt modelId="{CF0E4075-B85B-48E6-871A-9AE08B368D0E}" type="pres">
      <dgm:prSet presAssocID="{C8221D1F-B764-4678-81BA-60FDAFC9AC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A1D963CB-9486-490B-884A-B3E0260EF37D}" type="pres">
      <dgm:prSet presAssocID="{C8221D1F-B764-4678-81BA-60FDAFC9ACBA}" presName="spaceRect" presStyleCnt="0"/>
      <dgm:spPr/>
    </dgm:pt>
    <dgm:pt modelId="{11A6F066-F4EA-4A4A-8B68-EF15734B1705}" type="pres">
      <dgm:prSet presAssocID="{C8221D1F-B764-4678-81BA-60FDAFC9ACBA}" presName="textRect" presStyleLbl="revTx" presStyleIdx="1" presStyleCnt="4">
        <dgm:presLayoutVars>
          <dgm:chMax val="1"/>
          <dgm:chPref val="1"/>
        </dgm:presLayoutVars>
      </dgm:prSet>
      <dgm:spPr/>
    </dgm:pt>
    <dgm:pt modelId="{EC9EA552-2C7E-416D-904F-6F0588A6C0BC}" type="pres">
      <dgm:prSet presAssocID="{BABF631F-BC44-469A-B1FD-2B085EE1BE19}" presName="sibTrans" presStyleLbl="sibTrans2D1" presStyleIdx="0" presStyleCnt="0"/>
      <dgm:spPr/>
    </dgm:pt>
    <dgm:pt modelId="{ECCF3C71-E744-4E26-9355-C877C1C6C088}" type="pres">
      <dgm:prSet presAssocID="{926BF090-4530-487F-81E7-8444FE29F9AE}" presName="compNode" presStyleCnt="0"/>
      <dgm:spPr/>
    </dgm:pt>
    <dgm:pt modelId="{FD4FFDCE-6C13-452C-9C67-7E46F39B6B3C}" type="pres">
      <dgm:prSet presAssocID="{926BF090-4530-487F-81E7-8444FE29F9AE}" presName="iconBgRect" presStyleLbl="bgShp" presStyleIdx="2" presStyleCnt="4"/>
      <dgm:spPr/>
    </dgm:pt>
    <dgm:pt modelId="{682321E2-533F-4749-B75B-9A2FF323C69D}" type="pres">
      <dgm:prSet presAssocID="{926BF090-4530-487F-81E7-8444FE29F9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4FEEC75-BABE-4AA3-822B-D4D66AFE6A2D}" type="pres">
      <dgm:prSet presAssocID="{926BF090-4530-487F-81E7-8444FE29F9AE}" presName="spaceRect" presStyleCnt="0"/>
      <dgm:spPr/>
    </dgm:pt>
    <dgm:pt modelId="{86E5F8C3-E394-47DB-87E3-E5855B7208E9}" type="pres">
      <dgm:prSet presAssocID="{926BF090-4530-487F-81E7-8444FE29F9AE}" presName="textRect" presStyleLbl="revTx" presStyleIdx="2" presStyleCnt="4">
        <dgm:presLayoutVars>
          <dgm:chMax val="1"/>
          <dgm:chPref val="1"/>
        </dgm:presLayoutVars>
      </dgm:prSet>
      <dgm:spPr/>
    </dgm:pt>
    <dgm:pt modelId="{912A93D2-CE1F-4F2D-9EE2-3D9786C3EAB6}" type="pres">
      <dgm:prSet presAssocID="{D8135EED-5C22-4D41-B9D9-EBC6DA16FC7E}" presName="sibTrans" presStyleLbl="sibTrans2D1" presStyleIdx="0" presStyleCnt="0"/>
      <dgm:spPr/>
    </dgm:pt>
    <dgm:pt modelId="{B9472479-B431-4D34-9F41-801D94C1F9AF}" type="pres">
      <dgm:prSet presAssocID="{52AF9D01-8B97-46D5-B9D9-DDC621AF206F}" presName="compNode" presStyleCnt="0"/>
      <dgm:spPr/>
    </dgm:pt>
    <dgm:pt modelId="{DBA4A6FB-D744-4B1E-9E92-B0A9CEE050A6}" type="pres">
      <dgm:prSet presAssocID="{52AF9D01-8B97-46D5-B9D9-DDC621AF206F}" presName="iconBgRect" presStyleLbl="bgShp" presStyleIdx="3" presStyleCnt="4"/>
      <dgm:spPr/>
    </dgm:pt>
    <dgm:pt modelId="{00354B8F-0E26-4F10-A45A-8A914F429D94}" type="pres">
      <dgm:prSet presAssocID="{52AF9D01-8B97-46D5-B9D9-DDC621AF20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16FC989-539E-477C-9EBA-9860239E711F}" type="pres">
      <dgm:prSet presAssocID="{52AF9D01-8B97-46D5-B9D9-DDC621AF206F}" presName="spaceRect" presStyleCnt="0"/>
      <dgm:spPr/>
    </dgm:pt>
    <dgm:pt modelId="{589DE963-A5DF-46CD-829B-A6628C3D2E06}" type="pres">
      <dgm:prSet presAssocID="{52AF9D01-8B97-46D5-B9D9-DDC621AF206F}" presName="textRect" presStyleLbl="revTx" presStyleIdx="3" presStyleCnt="4">
        <dgm:presLayoutVars>
          <dgm:chMax val="1"/>
          <dgm:chPref val="1"/>
        </dgm:presLayoutVars>
      </dgm:prSet>
      <dgm:spPr/>
    </dgm:pt>
  </dgm:ptLst>
  <dgm:cxnLst>
    <dgm:cxn modelId="{61188308-BD3A-4C10-9925-B6FA506DEE9E}" type="presOf" srcId="{C8221D1F-B764-4678-81BA-60FDAFC9ACBA}" destId="{11A6F066-F4EA-4A4A-8B68-EF15734B1705}" srcOrd="0" destOrd="0" presId="urn:microsoft.com/office/officeart/2018/2/layout/IconCircleList"/>
    <dgm:cxn modelId="{047AB208-4A86-4DC5-BFD6-5DCB2093C799}" type="presOf" srcId="{926BF090-4530-487F-81E7-8444FE29F9AE}" destId="{86E5F8C3-E394-47DB-87E3-E5855B7208E9}" srcOrd="0" destOrd="0" presId="urn:microsoft.com/office/officeart/2018/2/layout/IconCircleList"/>
    <dgm:cxn modelId="{209BC113-FFE8-4E14-953F-634D3DCB684E}" srcId="{2A95371E-F8AF-4AAF-B32F-C722E6F3749E}" destId="{52AF9D01-8B97-46D5-B9D9-DDC621AF206F}" srcOrd="3" destOrd="0" parTransId="{026CA4DA-98EC-4DA3-9565-96CD58CD91D3}" sibTransId="{A8778C9D-E338-41EC-8EFB-DA46DBFBE16B}"/>
    <dgm:cxn modelId="{F001A01B-8715-4E5C-84B7-C99F489CE86F}" type="presOf" srcId="{52AF9D01-8B97-46D5-B9D9-DDC621AF206F}" destId="{589DE963-A5DF-46CD-829B-A6628C3D2E06}" srcOrd="0" destOrd="0" presId="urn:microsoft.com/office/officeart/2018/2/layout/IconCircleList"/>
    <dgm:cxn modelId="{39D85F2A-05A4-4B34-9DA0-FD6A6EF1B4B8}" type="presOf" srcId="{8B90B756-8991-4E69-9D41-1B203864FE2F}" destId="{6E1A03F5-6E2A-4DDE-ACAD-DFE9155F30EB}" srcOrd="0" destOrd="0" presId="urn:microsoft.com/office/officeart/2018/2/layout/IconCircleList"/>
    <dgm:cxn modelId="{3861C237-2429-4CD1-9496-655C2BF7990A}" srcId="{2A95371E-F8AF-4AAF-B32F-C722E6F3749E}" destId="{215D20F5-7592-42B5-A608-1E99BC37AE2D}" srcOrd="0" destOrd="0" parTransId="{C4240EFE-0483-474E-8665-8FD5EA8A17DB}" sibTransId="{8B90B756-8991-4E69-9D41-1B203864FE2F}"/>
    <dgm:cxn modelId="{70854144-5861-404B-AD23-E4443B88622A}" type="presOf" srcId="{2A95371E-F8AF-4AAF-B32F-C722E6F3749E}" destId="{68D6ABAC-9D3E-46D6-B618-EA9E32CF86F3}" srcOrd="0" destOrd="0" presId="urn:microsoft.com/office/officeart/2018/2/layout/IconCircleList"/>
    <dgm:cxn modelId="{84D5A16B-514D-404D-98A1-CCA0A0042A04}" type="presOf" srcId="{D8135EED-5C22-4D41-B9D9-EBC6DA16FC7E}" destId="{912A93D2-CE1F-4F2D-9EE2-3D9786C3EAB6}" srcOrd="0" destOrd="0" presId="urn:microsoft.com/office/officeart/2018/2/layout/IconCircleList"/>
    <dgm:cxn modelId="{51E9E57E-6673-4DD5-A9FD-A4163CE8C6AB}" srcId="{2A95371E-F8AF-4AAF-B32F-C722E6F3749E}" destId="{C8221D1F-B764-4678-81BA-60FDAFC9ACBA}" srcOrd="1" destOrd="0" parTransId="{7890AC03-BF4B-451C-8B6B-410D11F2A399}" sibTransId="{BABF631F-BC44-469A-B1FD-2B085EE1BE19}"/>
    <dgm:cxn modelId="{4B5D909C-47B4-46CA-A590-1D2DD5D8985B}" type="presOf" srcId="{BABF631F-BC44-469A-B1FD-2B085EE1BE19}" destId="{EC9EA552-2C7E-416D-904F-6F0588A6C0BC}" srcOrd="0" destOrd="0" presId="urn:microsoft.com/office/officeart/2018/2/layout/IconCircleList"/>
    <dgm:cxn modelId="{C631E1AA-01F0-4B2F-BA7C-2328A99F21E1}" type="presOf" srcId="{215D20F5-7592-42B5-A608-1E99BC37AE2D}" destId="{CA9511E4-86C1-40C6-A719-5CA2E7033A7A}" srcOrd="0" destOrd="0" presId="urn:microsoft.com/office/officeart/2018/2/layout/IconCircleList"/>
    <dgm:cxn modelId="{6F0653F6-6F1C-45EB-AEC4-C9C0EA09EE8D}" srcId="{2A95371E-F8AF-4AAF-B32F-C722E6F3749E}" destId="{926BF090-4530-487F-81E7-8444FE29F9AE}" srcOrd="2" destOrd="0" parTransId="{31035A08-CFBA-4D8A-9E68-3CD58FE399EF}" sibTransId="{D8135EED-5C22-4D41-B9D9-EBC6DA16FC7E}"/>
    <dgm:cxn modelId="{DEF41408-7561-4231-A316-A5BE706C1A94}" type="presParOf" srcId="{68D6ABAC-9D3E-46D6-B618-EA9E32CF86F3}" destId="{ECACD5B5-A9AF-450A-9D27-982DB83F3ABD}" srcOrd="0" destOrd="0" presId="urn:microsoft.com/office/officeart/2018/2/layout/IconCircleList"/>
    <dgm:cxn modelId="{86FABA7C-0501-49FF-9807-6E6275429E90}" type="presParOf" srcId="{ECACD5B5-A9AF-450A-9D27-982DB83F3ABD}" destId="{6AB7F0F3-FC77-42FE-A1BE-8AF28402337F}" srcOrd="0" destOrd="0" presId="urn:microsoft.com/office/officeart/2018/2/layout/IconCircleList"/>
    <dgm:cxn modelId="{8964F051-4314-4323-8CF0-72DC6D4AC297}" type="presParOf" srcId="{6AB7F0F3-FC77-42FE-A1BE-8AF28402337F}" destId="{2C686EC5-542E-447D-AB08-81ACE161E3E2}" srcOrd="0" destOrd="0" presId="urn:microsoft.com/office/officeart/2018/2/layout/IconCircleList"/>
    <dgm:cxn modelId="{5721BAC1-72B9-4E91-A835-94446D68641E}" type="presParOf" srcId="{6AB7F0F3-FC77-42FE-A1BE-8AF28402337F}" destId="{71DECA29-D721-4CA0-A249-2878BF8AED9B}" srcOrd="1" destOrd="0" presId="urn:microsoft.com/office/officeart/2018/2/layout/IconCircleList"/>
    <dgm:cxn modelId="{15081A81-01BF-4788-B088-81B1EA8139EE}" type="presParOf" srcId="{6AB7F0F3-FC77-42FE-A1BE-8AF28402337F}" destId="{075B9BF0-70CA-42A9-AF3A-F90D785997FA}" srcOrd="2" destOrd="0" presId="urn:microsoft.com/office/officeart/2018/2/layout/IconCircleList"/>
    <dgm:cxn modelId="{E0CBAA52-8AC1-40E5-B2E9-13A1880D7AE4}" type="presParOf" srcId="{6AB7F0F3-FC77-42FE-A1BE-8AF28402337F}" destId="{CA9511E4-86C1-40C6-A719-5CA2E7033A7A}" srcOrd="3" destOrd="0" presId="urn:microsoft.com/office/officeart/2018/2/layout/IconCircleList"/>
    <dgm:cxn modelId="{187393B0-B85F-4982-B785-2ECEBAA54546}" type="presParOf" srcId="{ECACD5B5-A9AF-450A-9D27-982DB83F3ABD}" destId="{6E1A03F5-6E2A-4DDE-ACAD-DFE9155F30EB}" srcOrd="1" destOrd="0" presId="urn:microsoft.com/office/officeart/2018/2/layout/IconCircleList"/>
    <dgm:cxn modelId="{5040D442-0826-41C8-9B3B-71BDB901A2EC}" type="presParOf" srcId="{ECACD5B5-A9AF-450A-9D27-982DB83F3ABD}" destId="{B6CAF76A-9C99-42FD-B1F5-A1F3CC0A2958}" srcOrd="2" destOrd="0" presId="urn:microsoft.com/office/officeart/2018/2/layout/IconCircleList"/>
    <dgm:cxn modelId="{04BFB8F2-35D1-4CAF-88CF-5FFE3A45E8FF}" type="presParOf" srcId="{B6CAF76A-9C99-42FD-B1F5-A1F3CC0A2958}" destId="{0019C5BE-AED7-4E46-B667-9483FA5D79B4}" srcOrd="0" destOrd="0" presId="urn:microsoft.com/office/officeart/2018/2/layout/IconCircleList"/>
    <dgm:cxn modelId="{D41E60CB-6BF9-479A-9D4D-EE29AAAA9F48}" type="presParOf" srcId="{B6CAF76A-9C99-42FD-B1F5-A1F3CC0A2958}" destId="{CF0E4075-B85B-48E6-871A-9AE08B368D0E}" srcOrd="1" destOrd="0" presId="urn:microsoft.com/office/officeart/2018/2/layout/IconCircleList"/>
    <dgm:cxn modelId="{7EC5F3D1-2CFA-4A95-874B-716E03647E8C}" type="presParOf" srcId="{B6CAF76A-9C99-42FD-B1F5-A1F3CC0A2958}" destId="{A1D963CB-9486-490B-884A-B3E0260EF37D}" srcOrd="2" destOrd="0" presId="urn:microsoft.com/office/officeart/2018/2/layout/IconCircleList"/>
    <dgm:cxn modelId="{6B31B434-FA19-4959-88C2-056CE0553019}" type="presParOf" srcId="{B6CAF76A-9C99-42FD-B1F5-A1F3CC0A2958}" destId="{11A6F066-F4EA-4A4A-8B68-EF15734B1705}" srcOrd="3" destOrd="0" presId="urn:microsoft.com/office/officeart/2018/2/layout/IconCircleList"/>
    <dgm:cxn modelId="{67A50D59-3479-4F83-BBC9-E84B69319E66}" type="presParOf" srcId="{ECACD5B5-A9AF-450A-9D27-982DB83F3ABD}" destId="{EC9EA552-2C7E-416D-904F-6F0588A6C0BC}" srcOrd="3" destOrd="0" presId="urn:microsoft.com/office/officeart/2018/2/layout/IconCircleList"/>
    <dgm:cxn modelId="{614F6C86-9EB0-471D-9BCC-253D5568FE93}" type="presParOf" srcId="{ECACD5B5-A9AF-450A-9D27-982DB83F3ABD}" destId="{ECCF3C71-E744-4E26-9355-C877C1C6C088}" srcOrd="4" destOrd="0" presId="urn:microsoft.com/office/officeart/2018/2/layout/IconCircleList"/>
    <dgm:cxn modelId="{D9F0F17C-770B-41B8-AA34-40CCD45BE2C4}" type="presParOf" srcId="{ECCF3C71-E744-4E26-9355-C877C1C6C088}" destId="{FD4FFDCE-6C13-452C-9C67-7E46F39B6B3C}" srcOrd="0" destOrd="0" presId="urn:microsoft.com/office/officeart/2018/2/layout/IconCircleList"/>
    <dgm:cxn modelId="{59151005-B7FB-4FB8-9DFC-6D502189AC91}" type="presParOf" srcId="{ECCF3C71-E744-4E26-9355-C877C1C6C088}" destId="{682321E2-533F-4749-B75B-9A2FF323C69D}" srcOrd="1" destOrd="0" presId="urn:microsoft.com/office/officeart/2018/2/layout/IconCircleList"/>
    <dgm:cxn modelId="{A62D0457-507D-4478-A214-DAD5D286AA4C}" type="presParOf" srcId="{ECCF3C71-E744-4E26-9355-C877C1C6C088}" destId="{74FEEC75-BABE-4AA3-822B-D4D66AFE6A2D}" srcOrd="2" destOrd="0" presId="urn:microsoft.com/office/officeart/2018/2/layout/IconCircleList"/>
    <dgm:cxn modelId="{709E4C25-912B-4C3B-B29F-184A22953B43}" type="presParOf" srcId="{ECCF3C71-E744-4E26-9355-C877C1C6C088}" destId="{86E5F8C3-E394-47DB-87E3-E5855B7208E9}" srcOrd="3" destOrd="0" presId="urn:microsoft.com/office/officeart/2018/2/layout/IconCircleList"/>
    <dgm:cxn modelId="{A76EDF33-EDD6-45C1-9FD5-FABF041EFB00}" type="presParOf" srcId="{ECACD5B5-A9AF-450A-9D27-982DB83F3ABD}" destId="{912A93D2-CE1F-4F2D-9EE2-3D9786C3EAB6}" srcOrd="5" destOrd="0" presId="urn:microsoft.com/office/officeart/2018/2/layout/IconCircleList"/>
    <dgm:cxn modelId="{54F910A7-7A90-4746-BFF0-BD49D72463D3}" type="presParOf" srcId="{ECACD5B5-A9AF-450A-9D27-982DB83F3ABD}" destId="{B9472479-B431-4D34-9F41-801D94C1F9AF}" srcOrd="6" destOrd="0" presId="urn:microsoft.com/office/officeart/2018/2/layout/IconCircleList"/>
    <dgm:cxn modelId="{FDAD9ACE-AABF-4328-AEB1-B318DD0A5FF1}" type="presParOf" srcId="{B9472479-B431-4D34-9F41-801D94C1F9AF}" destId="{DBA4A6FB-D744-4B1E-9E92-B0A9CEE050A6}" srcOrd="0" destOrd="0" presId="urn:microsoft.com/office/officeart/2018/2/layout/IconCircleList"/>
    <dgm:cxn modelId="{9037C425-EE36-4A81-84FE-A44596FBC3E1}" type="presParOf" srcId="{B9472479-B431-4D34-9F41-801D94C1F9AF}" destId="{00354B8F-0E26-4F10-A45A-8A914F429D94}" srcOrd="1" destOrd="0" presId="urn:microsoft.com/office/officeart/2018/2/layout/IconCircleList"/>
    <dgm:cxn modelId="{A55C33C8-8231-43D5-826F-DABA40F47539}" type="presParOf" srcId="{B9472479-B431-4D34-9F41-801D94C1F9AF}" destId="{816FC989-539E-477C-9EBA-9860239E711F}" srcOrd="2" destOrd="0" presId="urn:microsoft.com/office/officeart/2018/2/layout/IconCircleList"/>
    <dgm:cxn modelId="{6CBF32FB-402D-46B2-9E33-9566F540F8F4}" type="presParOf" srcId="{B9472479-B431-4D34-9F41-801D94C1F9AF}" destId="{589DE963-A5DF-46CD-829B-A6628C3D2E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86EC5-542E-447D-AB08-81ACE161E3E2}">
      <dsp:nvSpPr>
        <dsp:cNvPr id="0" name=""/>
        <dsp:cNvSpPr/>
      </dsp:nvSpPr>
      <dsp:spPr>
        <a:xfrm>
          <a:off x="184883" y="4936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ECA29-D721-4CA0-A249-2878BF8AED9B}">
      <dsp:nvSpPr>
        <dsp:cNvPr id="0" name=""/>
        <dsp:cNvSpPr/>
      </dsp:nvSpPr>
      <dsp:spPr>
        <a:xfrm>
          <a:off x="462450" y="32693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511E4-86C1-40C6-A719-5CA2E7033A7A}">
      <dsp:nvSpPr>
        <dsp:cNvPr id="0" name=""/>
        <dsp:cNvSpPr/>
      </dsp:nvSpPr>
      <dsp:spPr>
        <a:xfrm>
          <a:off x="1789861"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Random Forest Model was ideal to predict our diabetes dataset. We produced an initial model and made edits to it in order to optimize the accuracy score. </a:t>
          </a:r>
        </a:p>
      </dsp:txBody>
      <dsp:txXfrm>
        <a:off x="1789861" y="49366"/>
        <a:ext cx="3115545" cy="1321746"/>
      </dsp:txXfrm>
    </dsp:sp>
    <dsp:sp modelId="{0019C5BE-AED7-4E46-B667-9483FA5D79B4}">
      <dsp:nvSpPr>
        <dsp:cNvPr id="0" name=""/>
        <dsp:cNvSpPr/>
      </dsp:nvSpPr>
      <dsp:spPr>
        <a:xfrm>
          <a:off x="5448267" y="4936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E4075-B85B-48E6-871A-9AE08B368D0E}">
      <dsp:nvSpPr>
        <dsp:cNvPr id="0" name=""/>
        <dsp:cNvSpPr/>
      </dsp:nvSpPr>
      <dsp:spPr>
        <a:xfrm>
          <a:off x="5725834" y="32693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6F066-F4EA-4A4A-8B68-EF15734B1705}">
      <dsp:nvSpPr>
        <dsp:cNvPr id="0" name=""/>
        <dsp:cNvSpPr/>
      </dsp:nvSpPr>
      <dsp:spPr>
        <a:xfrm>
          <a:off x="7053245"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Our model achieved an accuracy score of 1.0, recall of 1.0, precision of 1.0, and f1-score of 1.0.</a:t>
          </a:r>
        </a:p>
      </dsp:txBody>
      <dsp:txXfrm>
        <a:off x="7053245" y="49366"/>
        <a:ext cx="3115545" cy="1321746"/>
      </dsp:txXfrm>
    </dsp:sp>
    <dsp:sp modelId="{FD4FFDCE-6C13-452C-9C67-7E46F39B6B3C}">
      <dsp:nvSpPr>
        <dsp:cNvPr id="0" name=""/>
        <dsp:cNvSpPr/>
      </dsp:nvSpPr>
      <dsp:spPr>
        <a:xfrm>
          <a:off x="184883" y="193277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321E2-533F-4749-B75B-9A2FF323C69D}">
      <dsp:nvSpPr>
        <dsp:cNvPr id="0" name=""/>
        <dsp:cNvSpPr/>
      </dsp:nvSpPr>
      <dsp:spPr>
        <a:xfrm>
          <a:off x="462450" y="221034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5F8C3-E394-47DB-87E3-E5855B7208E9}">
      <dsp:nvSpPr>
        <dsp:cNvPr id="0" name=""/>
        <dsp:cNvSpPr/>
      </dsp:nvSpPr>
      <dsp:spPr>
        <a:xfrm>
          <a:off x="1789861"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three most important features from our dataset, according to the feature_importances_, are 1. glucose 2. BMI, 3. Age. </a:t>
          </a:r>
        </a:p>
      </dsp:txBody>
      <dsp:txXfrm>
        <a:off x="1789861" y="1932774"/>
        <a:ext cx="3115545" cy="1321746"/>
      </dsp:txXfrm>
    </dsp:sp>
    <dsp:sp modelId="{DBA4A6FB-D744-4B1E-9E92-B0A9CEE050A6}">
      <dsp:nvSpPr>
        <dsp:cNvPr id="0" name=""/>
        <dsp:cNvSpPr/>
      </dsp:nvSpPr>
      <dsp:spPr>
        <a:xfrm>
          <a:off x="5448267" y="193277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54B8F-0E26-4F10-A45A-8A914F429D94}">
      <dsp:nvSpPr>
        <dsp:cNvPr id="0" name=""/>
        <dsp:cNvSpPr/>
      </dsp:nvSpPr>
      <dsp:spPr>
        <a:xfrm>
          <a:off x="5725834" y="221034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DE963-A5DF-46CD-829B-A6628C3D2E06}">
      <dsp:nvSpPr>
        <dsp:cNvPr id="0" name=""/>
        <dsp:cNvSpPr/>
      </dsp:nvSpPr>
      <dsp:spPr>
        <a:xfrm>
          <a:off x="7053245"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sp:txBody>
      <dsp:txXfrm>
        <a:off x="7053245" y="1932774"/>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3</a:t>
            </a:fld>
            <a:endParaRPr lang="en-US"/>
          </a:p>
        </p:txBody>
      </p:sp>
    </p:spTree>
    <p:extLst>
      <p:ext uri="{BB962C8B-B14F-4D97-AF65-F5344CB8AC3E}">
        <p14:creationId xmlns:p14="http://schemas.microsoft.com/office/powerpoint/2010/main" val="346688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Roboto" panose="020F0502020204030204" pitchFamily="34" charset="0"/>
              </a:rPr>
              <a:t>Logistic regression </a:t>
            </a:r>
            <a:r>
              <a:rPr lang="en-US" sz="1800" dirty="0">
                <a:effectLst/>
                <a:latin typeface="Roboto" panose="020F0502020204030204" pitchFamily="34" charset="0"/>
              </a:rPr>
              <a:t>is a statistical method for predicting binary outcomes from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Roboto" panose="02000000000000000000" pitchFamily="2" charset="0"/>
              </a:rPr>
              <a:t>Random Forest Algorithm </a:t>
            </a:r>
            <a:r>
              <a:rPr lang="en-US" sz="1800" b="0" dirty="0">
                <a:effectLst/>
                <a:latin typeface="+mn-lt"/>
              </a:rPr>
              <a:t>the </a:t>
            </a:r>
            <a:r>
              <a:rPr lang="en-US" sz="1800" dirty="0">
                <a:effectLst/>
                <a:latin typeface="Roboto" panose="02000000000000000000" pitchFamily="2" charset="0"/>
              </a:rPr>
              <a:t>random forest algorithm samples</a:t>
            </a:r>
            <a:endParaRPr lang="en-US" dirty="0">
              <a:effectLst/>
            </a:endParaRPr>
          </a:p>
          <a:p>
            <a:r>
              <a:rPr lang="en-US" sz="1800" dirty="0">
                <a:effectLst/>
                <a:latin typeface="Roboto" panose="02000000000000000000" pitchFamily="2" charset="0"/>
              </a:rPr>
              <a:t>the data and build several smaller, simpler decision trees.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4</a:t>
            </a:fld>
            <a:endParaRPr lang="en-US"/>
          </a:p>
        </p:txBody>
      </p:sp>
    </p:spTree>
    <p:extLst>
      <p:ext uri="{BB962C8B-B14F-4D97-AF65-F5344CB8AC3E}">
        <p14:creationId xmlns:p14="http://schemas.microsoft.com/office/powerpoint/2010/main" val="215356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Roboto" panose="02000000000000000000" pitchFamily="2" charset="0"/>
              </a:rPr>
              <a:t>Accuracy, precision, and recall are especially important for classification models that involve a binary decision problem. Binary decision problems have two possible correct answers: True Positive and True Negative.</a:t>
            </a:r>
          </a:p>
          <a:p>
            <a:endParaRPr lang="en-US" sz="180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Roboto" panose="02000000000000000000" pitchFamily="2" charset="0"/>
              </a:rPr>
              <a:t>We use a </a:t>
            </a:r>
            <a:r>
              <a:rPr lang="en-US" sz="1800" b="1" dirty="0">
                <a:effectLst/>
                <a:latin typeface="Roboto" panose="02000000000000000000" pitchFamily="2" charset="0"/>
              </a:rPr>
              <a:t>confusion matrix </a:t>
            </a:r>
            <a:r>
              <a:rPr lang="en-US" sz="1800" dirty="0">
                <a:effectLst/>
                <a:latin typeface="Roboto" panose="02000000000000000000" pitchFamily="2" charset="0"/>
              </a:rPr>
              <a:t>to measure and gauge the success of a model. </a:t>
            </a:r>
            <a:endParaRPr lang="en-US" sz="2800" dirty="0">
              <a:effectLst/>
            </a:endParaRPr>
          </a:p>
          <a:p>
            <a:endParaRPr lang="en-US" sz="1800" dirty="0">
              <a:effectLst/>
              <a:latin typeface="Roboto" panose="02000000000000000000" pitchFamily="2" charset="0"/>
            </a:endParaRPr>
          </a:p>
          <a:p>
            <a:endParaRPr lang="en-US" sz="180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Roboto" panose="02000000000000000000" pitchFamily="2" charset="0"/>
              </a:rPr>
              <a:t>Accuracy </a:t>
            </a:r>
            <a:r>
              <a:rPr lang="en-US" sz="1800" dirty="0">
                <a:effectLst/>
                <a:latin typeface="Roboto" panose="02000000000000000000" pitchFamily="2" charset="0"/>
              </a:rPr>
              <a:t>is how often the model is correct—the ratio of correctly predicted observations to the total number of observations. </a:t>
            </a:r>
            <a:endParaRPr lang="en-US" sz="2800" dirty="0">
              <a:effectLst/>
            </a:endParaRP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Roboto" panose="02000000000000000000" pitchFamily="2" charset="0"/>
              </a:rPr>
              <a:t>Precision </a:t>
            </a:r>
            <a:r>
              <a:rPr lang="en-US" sz="1800" dirty="0">
                <a:effectLst/>
                <a:latin typeface="Roboto" panose="02000000000000000000" pitchFamily="2" charset="0"/>
              </a:rPr>
              <a:t>is the ratio of correctly predicted positive observations to the total predicted positive observations.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Roboto" panose="02000000000000000000" pitchFamily="2" charset="0"/>
              </a:rPr>
              <a:t>(i.e., of all the samples classified as having diabetes, how many actually have diabetes?)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Roboto" panose="02000000000000000000" pitchFamily="2" charset="0"/>
              </a:rPr>
              <a:t>Recall </a:t>
            </a:r>
            <a:r>
              <a:rPr lang="en-US" sz="1800" dirty="0">
                <a:effectLst/>
                <a:latin typeface="Roboto" panose="02000000000000000000" pitchFamily="2" charset="0"/>
              </a:rPr>
              <a:t>is the ratio of correctly predicted positive observations to all predicted observations for that class.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Roboto" panose="02000000000000000000" pitchFamily="2" charset="0"/>
              </a:rPr>
              <a:t>(i.e., of all of the actual diabetes samples, how many were correctly classified as having diabetes?)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5</a:t>
            </a:fld>
            <a:endParaRPr lang="en-US"/>
          </a:p>
        </p:txBody>
      </p:sp>
    </p:spTree>
    <p:extLst>
      <p:ext uri="{BB962C8B-B14F-4D97-AF65-F5344CB8AC3E}">
        <p14:creationId xmlns:p14="http://schemas.microsoft.com/office/powerpoint/2010/main" val="2881857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16</a:t>
            </a:fld>
            <a:endParaRPr lang="en-US"/>
          </a:p>
        </p:txBody>
      </p:sp>
    </p:spTree>
    <p:extLst>
      <p:ext uri="{BB962C8B-B14F-4D97-AF65-F5344CB8AC3E}">
        <p14:creationId xmlns:p14="http://schemas.microsoft.com/office/powerpoint/2010/main" val="194495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11/29/23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28.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28.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26140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935921"/>
            <a:ext cx="8492424" cy="4683673"/>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1754326"/>
          </a:xfrm>
          <a:prstGeom prst="rect">
            <a:avLst/>
          </a:prstGeom>
          <a:noFill/>
        </p:spPr>
        <p:txBody>
          <a:bodyPr wrap="square" rtlCol="0">
            <a:spAutoFit/>
          </a:bodyPr>
          <a:lstStyle/>
          <a:p>
            <a:r>
              <a:rPr lang="en-US" dirty="0"/>
              <a:t>The majority of our sample were considered Obese. The majority of individuals were between 20 and 30 years old.</a:t>
            </a:r>
          </a:p>
        </p:txBody>
      </p:sp>
    </p:spTree>
    <p:extLst>
      <p:ext uri="{BB962C8B-B14F-4D97-AF65-F5344CB8AC3E}">
        <p14:creationId xmlns:p14="http://schemas.microsoft.com/office/powerpoint/2010/main" val="246566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Glucose Levels</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677917" y="1991711"/>
            <a:ext cx="5202621" cy="4755930"/>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5980386" y="2249486"/>
            <a:ext cx="6164317" cy="3541714"/>
          </a:xfrm>
        </p:spPr>
        <p:txBody>
          <a:bodyPr/>
          <a:lstStyle/>
          <a:p>
            <a:r>
              <a:rPr lang="en-US" dirty="0"/>
              <a:t>Next, we looked at where our sample’s glucose level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45992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913795" y="609600"/>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tx1">
                    <a:lumMod val="65000"/>
                  </a:schemeClr>
                </a:solidFill>
              </a:rPr>
              <a:t>Outcome – Logistic Regression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110273" y="193516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1958" y="3349615"/>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6402002" y="193516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4561490" y="3349615"/>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2402927" y="961709"/>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2280021" y="2062021"/>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12973917" y="3053377"/>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7008750" y="2062021"/>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7057264" y="3053377"/>
            <a:ext cx="5589737" cy="3547132"/>
          </a:xfrm>
          <a:prstGeom prst="rect">
            <a:avLst/>
          </a:prstGeom>
        </p:spPr>
      </p:pic>
      <p:pic>
        <p:nvPicPr>
          <p:cNvPr id="14" name="Picture 13">
            <a:extLst>
              <a:ext uri="{FF2B5EF4-FFF2-40B4-BE49-F238E27FC236}">
                <a16:creationId xmlns:a16="http://schemas.microsoft.com/office/drawing/2014/main" id="{C1761B70-AD4B-5C61-FA97-A50DCC3C2563}"/>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87224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par>
                                <p:cTn id="17" presetID="10" presetClass="entr" presetSubtype="0"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par>
                                <p:cTn id="23" presetID="10" presetClass="entr" presetSubtype="0" fill="hold" nodeType="with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14314187" y="688985"/>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Outcome – Oversample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4510665" y="201454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82350" y="3429000"/>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19802394" y="201454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20738326" y="3429000"/>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17961882" y="3429000"/>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870011" y="575187"/>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tx1">
                    <a:lumMod val="65000"/>
                  </a:schemeClr>
                </a:solidFill>
              </a:rPr>
              <a:t>Age Outcome – Logistic Regression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992917" y="1675499"/>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299021" y="2666855"/>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6264188" y="1675499"/>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6215674" y="2666855"/>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12143444" y="432740"/>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a:t>Glucose Outcome – Oversample Model</a:t>
            </a:r>
            <a:endParaRPr lang="en-US" sz="3200" dirty="0"/>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1962731" y="1590894"/>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6"/>
          <a:stretch>
            <a:fillRect/>
          </a:stretch>
        </p:blipFill>
        <p:spPr>
          <a:xfrm>
            <a:off x="-12143444" y="2482257"/>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655237" y="1590894"/>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7"/>
          <a:stretch>
            <a:fillRect/>
          </a:stretch>
        </p:blipFill>
        <p:spPr>
          <a:xfrm>
            <a:off x="-6746243" y="2414806"/>
            <a:ext cx="4262411" cy="4030717"/>
          </a:xfrm>
          <a:prstGeom prst="rect">
            <a:avLst/>
          </a:prstGeom>
        </p:spPr>
      </p:pic>
      <p:pic>
        <p:nvPicPr>
          <p:cNvPr id="20" name="Picture 19">
            <a:extLst>
              <a:ext uri="{FF2B5EF4-FFF2-40B4-BE49-F238E27FC236}">
                <a16:creationId xmlns:a16="http://schemas.microsoft.com/office/drawing/2014/main" id="{9FC1A358-C2CC-7E3E-3269-2016C1A8531C}"/>
              </a:ext>
            </a:extLst>
          </p:cNvPr>
          <p:cNvPicPr>
            <a:picLocks noChangeAspect="1"/>
          </p:cNvPicPr>
          <p:nvPr/>
        </p:nvPicPr>
        <p:blipFill>
          <a:blip r:embed="rId8"/>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4171384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3907585" y="506361"/>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4030491" y="160667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2"/>
          <a:stretch>
            <a:fillRect/>
          </a:stretch>
        </p:blipFill>
        <p:spPr>
          <a:xfrm>
            <a:off x="13336595" y="2598029"/>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19301762" y="160667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3"/>
          <a:stretch>
            <a:fillRect/>
          </a:stretch>
        </p:blipFill>
        <p:spPr>
          <a:xfrm>
            <a:off x="19253248" y="2598029"/>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tx1">
                    <a:lumMod val="65000"/>
                  </a:schemeClr>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074843" y="152206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4"/>
          <a:stretch>
            <a:fillRect/>
          </a:stretch>
        </p:blipFill>
        <p:spPr>
          <a:xfrm>
            <a:off x="894130" y="2413431"/>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382337" y="152206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5"/>
          <a:stretch>
            <a:fillRect/>
          </a:stretch>
        </p:blipFill>
        <p:spPr>
          <a:xfrm>
            <a:off x="6291331" y="2345980"/>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18097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tx1">
                    <a:lumMod val="65000"/>
                  </a:schemeClr>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2372713" y="1072576"/>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2"/>
          <a:stretch>
            <a:fillRect/>
          </a:stretch>
        </p:blipFill>
        <p:spPr>
          <a:xfrm>
            <a:off x="12192000" y="1963939"/>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17680207" y="1072576"/>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3"/>
          <a:stretch>
            <a:fillRect/>
          </a:stretch>
        </p:blipFill>
        <p:spPr>
          <a:xfrm>
            <a:off x="17589201" y="1896488"/>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4"/>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30380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BA9-0666-2909-9F88-1B6844F00100}"/>
              </a:ext>
            </a:extLst>
          </p:cNvPr>
          <p:cNvSpPr>
            <a:spLocks noGrp="1"/>
          </p:cNvSpPr>
          <p:nvPr>
            <p:ph type="title"/>
          </p:nvPr>
        </p:nvSpPr>
        <p:spPr/>
        <p:txBody>
          <a:bodyPr/>
          <a:lstStyle/>
          <a:p>
            <a:r>
              <a:rPr lang="en-US" dirty="0"/>
              <a:t>Random Forest Model</a:t>
            </a:r>
          </a:p>
        </p:txBody>
      </p:sp>
      <p:pic>
        <p:nvPicPr>
          <p:cNvPr id="4" name="Picture 3" descr="A bar graph with blue bars&#10;&#10;Description automatically generated">
            <a:extLst>
              <a:ext uri="{FF2B5EF4-FFF2-40B4-BE49-F238E27FC236}">
                <a16:creationId xmlns:a16="http://schemas.microsoft.com/office/drawing/2014/main" id="{5737052E-32BF-1E6A-3ACB-685BA159F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70" y="2125225"/>
            <a:ext cx="4458119" cy="33435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699867FA-23EA-9C8E-38D5-470E8279E7AE}"/>
              </a:ext>
            </a:extLst>
          </p:cNvPr>
          <p:cNvSpPr txBox="1"/>
          <p:nvPr/>
        </p:nvSpPr>
        <p:spPr>
          <a:xfrm>
            <a:off x="779041" y="1674674"/>
            <a:ext cx="1713902" cy="1754326"/>
          </a:xfrm>
          <a:prstGeom prst="rect">
            <a:avLst/>
          </a:prstGeom>
          <a:noFill/>
        </p:spPr>
        <p:txBody>
          <a:bodyPr wrap="square" rtlCol="0">
            <a:spAutoFit/>
          </a:bodyPr>
          <a:lstStyle/>
          <a:p>
            <a:r>
              <a:rPr lang="en-US" dirty="0">
                <a:solidFill>
                  <a:srgbClr val="FF0000"/>
                </a:solidFill>
                <a:latin typeface="Amasis MT Pro Black" panose="020F0502020204030204" pitchFamily="18" charset="0"/>
              </a:rPr>
              <a:t>C</a:t>
            </a:r>
            <a:r>
              <a:rPr lang="en-US" b="0" i="0" dirty="0">
                <a:solidFill>
                  <a:srgbClr val="FF0000"/>
                </a:solidFill>
                <a:effectLst/>
                <a:latin typeface="Amasis MT Pro Black" panose="020F0502020204030204" pitchFamily="18" charset="0"/>
              </a:rPr>
              <a:t>ombines the output of multiple decision trees to reach a single result.</a:t>
            </a:r>
            <a:endParaRPr lang="en-US" dirty="0">
              <a:solidFill>
                <a:srgbClr val="FF0000"/>
              </a:solidFill>
              <a:latin typeface="Amasis MT Pro Black" panose="020F0502020204030204" pitchFamily="18" charset="0"/>
            </a:endParaRPr>
          </a:p>
        </p:txBody>
      </p:sp>
      <p:sp>
        <p:nvSpPr>
          <p:cNvPr id="6" name="TextBox 5">
            <a:extLst>
              <a:ext uri="{FF2B5EF4-FFF2-40B4-BE49-F238E27FC236}">
                <a16:creationId xmlns:a16="http://schemas.microsoft.com/office/drawing/2014/main" id="{B0807F56-DBA0-9FBC-59F7-5A562339E560}"/>
              </a:ext>
            </a:extLst>
          </p:cNvPr>
          <p:cNvSpPr txBox="1"/>
          <p:nvPr/>
        </p:nvSpPr>
        <p:spPr>
          <a:xfrm>
            <a:off x="9375007" y="3764341"/>
            <a:ext cx="2050181" cy="1200329"/>
          </a:xfrm>
          <a:prstGeom prst="rect">
            <a:avLst/>
          </a:prstGeom>
          <a:noFill/>
        </p:spPr>
        <p:txBody>
          <a:bodyPr wrap="square" rtlCol="0">
            <a:spAutoFit/>
          </a:bodyPr>
          <a:lstStyle/>
          <a:p>
            <a:r>
              <a:rPr lang="en-US" dirty="0">
                <a:solidFill>
                  <a:srgbClr val="FF0000"/>
                </a:solidFill>
                <a:latin typeface="Amasis MT Pro Black" panose="02040A04050005020304" pitchFamily="18" charset="0"/>
              </a:rPr>
              <a:t>Addresses b</a:t>
            </a:r>
            <a:r>
              <a:rPr lang="en-US" b="0" i="0" dirty="0">
                <a:solidFill>
                  <a:srgbClr val="FF0000"/>
                </a:solidFill>
                <a:effectLst/>
                <a:latin typeface="Amasis MT Pro Black" panose="02040A04050005020304" pitchFamily="18" charset="0"/>
              </a:rPr>
              <a:t>oth classification and regression problems.</a:t>
            </a:r>
            <a:endParaRPr lang="en-US" dirty="0">
              <a:solidFill>
                <a:srgbClr val="FF0000"/>
              </a:solidFill>
              <a:latin typeface="Amasis MT Pro Black" panose="02040A04050005020304" pitchFamily="18" charset="0"/>
            </a:endParaRPr>
          </a:p>
        </p:txBody>
      </p:sp>
      <p:sp>
        <p:nvSpPr>
          <p:cNvPr id="8" name="Double Brace 7">
            <a:extLst>
              <a:ext uri="{FF2B5EF4-FFF2-40B4-BE49-F238E27FC236}">
                <a16:creationId xmlns:a16="http://schemas.microsoft.com/office/drawing/2014/main" id="{59135BAA-6D94-BF2A-CF6E-B96628CC29A0}"/>
              </a:ext>
            </a:extLst>
          </p:cNvPr>
          <p:cNvSpPr/>
          <p:nvPr/>
        </p:nvSpPr>
        <p:spPr>
          <a:xfrm>
            <a:off x="533899" y="1603228"/>
            <a:ext cx="2204186" cy="2158465"/>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D628168B-DFB1-7282-12E0-5BE831D8A88E}"/>
              </a:ext>
            </a:extLst>
          </p:cNvPr>
          <p:cNvSpPr/>
          <p:nvPr/>
        </p:nvSpPr>
        <p:spPr>
          <a:xfrm>
            <a:off x="9177688" y="3797019"/>
            <a:ext cx="2324501" cy="1200329"/>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711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9948673"/>
          </a:xfrm>
          <a:prstGeom prst="rect">
            <a:avLst/>
          </a:prstGeom>
        </p:spPr>
      </p:pic>
    </p:spTree>
    <p:extLst>
      <p:ext uri="{BB962C8B-B14F-4D97-AF65-F5344CB8AC3E}">
        <p14:creationId xmlns:p14="http://schemas.microsoft.com/office/powerpoint/2010/main" val="111363437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404412" cy="6858001"/>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1174281" y="5491212"/>
            <a:ext cx="4302494" cy="1366788"/>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66" y="7377687"/>
            <a:ext cx="7597798" cy="6119390"/>
          </a:xfrm>
          <a:prstGeom prst="rect">
            <a:avLst/>
          </a:prstGeom>
        </p:spPr>
      </p:pic>
    </p:spTree>
    <p:extLst>
      <p:ext uri="{BB962C8B-B14F-4D97-AF65-F5344CB8AC3E}">
        <p14:creationId xmlns:p14="http://schemas.microsoft.com/office/powerpoint/2010/main" val="78325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8556878"/>
            <a:ext cx="9412344" cy="7680474"/>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985436" y="-2383821"/>
            <a:ext cx="4796537" cy="153070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143" y="0"/>
            <a:ext cx="8133347" cy="655073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9217" y="-2098306"/>
            <a:ext cx="2332784" cy="1922780"/>
          </a:xfrm>
          <a:prstGeom prst="rect">
            <a:avLst/>
          </a:prstGeom>
        </p:spPr>
      </p:pic>
    </p:spTree>
    <p:extLst>
      <p:ext uri="{BB962C8B-B14F-4D97-AF65-F5344CB8AC3E}">
        <p14:creationId xmlns:p14="http://schemas.microsoft.com/office/powerpoint/2010/main" val="313163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255983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0" y="7004059"/>
            <a:ext cx="1002686" cy="80758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768" y="115355"/>
            <a:ext cx="8040463" cy="662729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4594" y="115355"/>
            <a:ext cx="5271644" cy="6388450"/>
          </a:xfrm>
          <a:prstGeom prst="rect">
            <a:avLst/>
          </a:prstGeom>
        </p:spPr>
      </p:pic>
    </p:spTree>
    <p:extLst>
      <p:ext uri="{BB962C8B-B14F-4D97-AF65-F5344CB8AC3E}">
        <p14:creationId xmlns:p14="http://schemas.microsoft.com/office/powerpoint/2010/main" val="984469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771" y="0"/>
            <a:ext cx="8040463" cy="6627290"/>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46003"/>
            <a:ext cx="7658764" cy="608128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178" y="0"/>
            <a:ext cx="5271644" cy="6388450"/>
          </a:xfrm>
          <a:prstGeom prst="rect">
            <a:avLst/>
          </a:prstGeom>
        </p:spPr>
      </p:pic>
    </p:spTree>
    <p:extLst>
      <p:ext uri="{BB962C8B-B14F-4D97-AF65-F5344CB8AC3E}">
        <p14:creationId xmlns:p14="http://schemas.microsoft.com/office/powerpoint/2010/main" val="522304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71" y="1131598"/>
            <a:ext cx="7108116" cy="564405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890609" y="-209994"/>
            <a:ext cx="2369264" cy="2871196"/>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993" y="522457"/>
            <a:ext cx="7696867" cy="6134632"/>
          </a:xfrm>
          <a:prstGeom prst="rect">
            <a:avLst/>
          </a:prstGeom>
        </p:spPr>
      </p:pic>
    </p:spTree>
    <p:extLst>
      <p:ext uri="{BB962C8B-B14F-4D97-AF65-F5344CB8AC3E}">
        <p14:creationId xmlns:p14="http://schemas.microsoft.com/office/powerpoint/2010/main" val="19584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722" y="777763"/>
            <a:ext cx="6657062" cy="528590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12969581" y="-301404"/>
            <a:ext cx="2486386" cy="301313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65" y="210054"/>
            <a:ext cx="8077354" cy="6437892"/>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5312" y="335012"/>
            <a:ext cx="7620660" cy="6187976"/>
          </a:xfrm>
          <a:prstGeom prst="rect">
            <a:avLst/>
          </a:prstGeom>
        </p:spPr>
      </p:pic>
    </p:spTree>
    <p:extLst>
      <p:ext uri="{BB962C8B-B14F-4D97-AF65-F5344CB8AC3E}">
        <p14:creationId xmlns:p14="http://schemas.microsoft.com/office/powerpoint/2010/main" val="226673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840" y="191343"/>
            <a:ext cx="8427812" cy="6717218"/>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21533" y="-6937513"/>
            <a:ext cx="12261574" cy="6831499"/>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963" y="-6448113"/>
            <a:ext cx="7552074" cy="6157494"/>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34787" y="-99391"/>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999" y="241612"/>
            <a:ext cx="7567926" cy="6170419"/>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48041" y="8091374"/>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26787" y="-6271804"/>
            <a:ext cx="7605419" cy="6271803"/>
          </a:xfrm>
          <a:prstGeom prst="rect">
            <a:avLst/>
          </a:prstGeom>
        </p:spPr>
      </p:pic>
    </p:spTree>
    <p:extLst>
      <p:ext uri="{BB962C8B-B14F-4D97-AF65-F5344CB8AC3E}">
        <p14:creationId xmlns:p14="http://schemas.microsoft.com/office/powerpoint/2010/main" val="367201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02713" y="-6330669"/>
            <a:ext cx="7567926" cy="6170419"/>
          </a:xfrm>
          <a:prstGeom prst="rect">
            <a:avLst/>
          </a:prstGeom>
        </p:spPr>
      </p:pic>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spTree>
    <p:extLst>
      <p:ext uri="{BB962C8B-B14F-4D97-AF65-F5344CB8AC3E}">
        <p14:creationId xmlns:p14="http://schemas.microsoft.com/office/powerpoint/2010/main" val="413915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281" y="7535385"/>
            <a:ext cx="12308496" cy="9810237"/>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563" y="11915769"/>
            <a:ext cx="7363640" cy="597927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750" y="-5057513"/>
            <a:ext cx="4664636" cy="375697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6397" y="-3249670"/>
            <a:ext cx="8250630" cy="6732514"/>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3773" y="-7121975"/>
            <a:ext cx="7544454" cy="6218459"/>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77738" y="-9317395"/>
            <a:ext cx="5143946" cy="6233700"/>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886" y="3135333"/>
            <a:ext cx="4472669" cy="3646738"/>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38295" y="-1215815"/>
            <a:ext cx="4990059" cy="3962256"/>
          </a:xfrm>
          <a:prstGeom prst="rect">
            <a:avLst/>
          </a:prstGeom>
        </p:spPr>
      </p:pic>
    </p:spTree>
    <p:extLst>
      <p:ext uri="{BB962C8B-B14F-4D97-AF65-F5344CB8AC3E}">
        <p14:creationId xmlns:p14="http://schemas.microsoft.com/office/powerpoint/2010/main" val="155886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440" y="3624718"/>
            <a:ext cx="2509624" cy="206956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29" y="3558930"/>
            <a:ext cx="2690933" cy="2144754"/>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516" y="3640590"/>
            <a:ext cx="2509625" cy="203781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8725" y="943935"/>
            <a:ext cx="2302579" cy="185453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940578"/>
            <a:ext cx="2302579" cy="1878905"/>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4710" y="900586"/>
            <a:ext cx="2302579" cy="1897883"/>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6409" y="909415"/>
            <a:ext cx="1566101" cy="1897882"/>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5999" y="3622064"/>
            <a:ext cx="2475642" cy="2018486"/>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08892" y="745435"/>
            <a:ext cx="2606401" cy="2069560"/>
          </a:xfrm>
          <a:prstGeom prst="rect">
            <a:avLst/>
          </a:prstGeom>
        </p:spPr>
      </p:pic>
    </p:spTree>
    <p:extLst>
      <p:ext uri="{BB962C8B-B14F-4D97-AF65-F5344CB8AC3E}">
        <p14:creationId xmlns:p14="http://schemas.microsoft.com/office/powerpoint/2010/main" val="132797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9E09-7CAF-2F2A-5344-97C570A79049}"/>
              </a:ext>
            </a:extLst>
          </p:cNvPr>
          <p:cNvSpPr>
            <a:spLocks noGrp="1"/>
          </p:cNvSpPr>
          <p:nvPr>
            <p:ph type="title"/>
          </p:nvPr>
        </p:nvSpPr>
        <p:spPr>
          <a:xfrm>
            <a:off x="913795" y="609600"/>
            <a:ext cx="10353761" cy="1326321"/>
          </a:xfrm>
        </p:spPr>
        <p:txBody>
          <a:bodyPr>
            <a:normAutofit/>
          </a:bodyPr>
          <a:lstStyle/>
          <a:p>
            <a:r>
              <a:rPr lang="en-US" dirty="0"/>
              <a:t>Summary</a:t>
            </a:r>
          </a:p>
        </p:txBody>
      </p:sp>
      <p:graphicFrame>
        <p:nvGraphicFramePr>
          <p:cNvPr id="15" name="Content Placeholder 2">
            <a:extLst>
              <a:ext uri="{FF2B5EF4-FFF2-40B4-BE49-F238E27FC236}">
                <a16:creationId xmlns:a16="http://schemas.microsoft.com/office/drawing/2014/main" id="{8C2F2237-CB1B-BACE-9869-2FDA05566D47}"/>
              </a:ext>
            </a:extLst>
          </p:cNvPr>
          <p:cNvGraphicFramePr>
            <a:graphicFrameLocks noGrp="1"/>
          </p:cNvGraphicFramePr>
          <p:nvPr>
            <p:ph idx="1"/>
            <p:extLst>
              <p:ext uri="{D42A27DB-BD31-4B8C-83A1-F6EECF244321}">
                <p14:modId xmlns:p14="http://schemas.microsoft.com/office/powerpoint/2010/main" val="699309231"/>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33720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a:extLst>
              <a:ext uri="{FF2B5EF4-FFF2-40B4-BE49-F238E27FC236}">
                <a16:creationId xmlns:a16="http://schemas.microsoft.com/office/drawing/2014/main" id="{33DB5425-C7FA-C07D-9BDC-629E1F5781BC}"/>
              </a:ext>
            </a:extLst>
          </p:cNvPr>
          <p:cNvPicPr>
            <a:picLocks noChangeAspect="1"/>
          </p:cNvPicPr>
          <p:nvPr/>
        </p:nvPicPr>
        <p:blipFill rotWithShape="1">
          <a:blip r:embed="rId3">
            <a:extLst>
              <a:ext uri="{28A0092B-C50C-407E-A947-70E740481C1C}">
                <a14:useLocalDpi xmlns:a14="http://schemas.microsoft.com/office/drawing/2010/main" val="0"/>
              </a:ext>
            </a:extLst>
          </a:blip>
          <a:srcRect r="42100"/>
          <a:stretch/>
        </p:blipFill>
        <p:spPr>
          <a:xfrm>
            <a:off x="6117036" y="2865298"/>
            <a:ext cx="5882147" cy="12649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464"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4">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664" y="284813"/>
            <a:ext cx="5709433" cy="3611217"/>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342468" y="430523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7890880" y="1746704"/>
            <a:ext cx="841734" cy="310257"/>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84539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outcome</a:t>
            </a:r>
          </a:p>
        </p:txBody>
      </p:sp>
      <p:pic>
        <p:nvPicPr>
          <p:cNvPr id="4" name="Content Placeholder 4">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4443" y="1298476"/>
            <a:ext cx="6246164" cy="4261048"/>
          </a:xfrm>
          <a:prstGeom prst="rect">
            <a:avLst/>
          </a:prstGeom>
        </p:spPr>
      </p:pic>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914400" y="2364213"/>
            <a:ext cx="5105400" cy="3150337"/>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3106845"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40365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740978" y="1786759"/>
            <a:ext cx="5355022" cy="4929351"/>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332482" y="1786759"/>
            <a:ext cx="5675587"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768022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502</TotalTime>
  <Words>715</Words>
  <Application>Microsoft Macintosh PowerPoint</Application>
  <PresentationFormat>Widescreen</PresentationFormat>
  <Paragraphs>93</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Amasis MT Pro Black</vt:lpstr>
      <vt:lpstr>Arial</vt:lpstr>
      <vt:lpstr>Bookman Old Style</vt:lpstr>
      <vt:lpstr>Calibri</vt:lpstr>
      <vt:lpstr>Roboto</vt:lpstr>
      <vt:lpstr>Rockwell</vt:lpstr>
      <vt:lpstr>Damask</vt:lpstr>
      <vt:lpstr>Predicting Diabetes</vt:lpstr>
      <vt:lpstr>Overview</vt:lpstr>
      <vt:lpstr>preparing the data pandas</vt:lpstr>
      <vt:lpstr>Our Models</vt:lpstr>
      <vt:lpstr>PowerPoint Presentation</vt:lpstr>
      <vt:lpstr>Final outcome</vt:lpstr>
      <vt:lpstr>csv file for our model</vt:lpstr>
      <vt:lpstr>Age of Sample Size</vt:lpstr>
      <vt:lpstr>Body Mass Index (BM)</vt:lpstr>
      <vt:lpstr>Age by BMI</vt:lpstr>
      <vt:lpstr>Glucose Levels</vt:lpstr>
      <vt:lpstr>PowerPoint Presentation</vt:lpstr>
      <vt:lpstr>PowerPoint Presentation</vt:lpstr>
      <vt:lpstr>PowerPoint Presentation</vt:lpstr>
      <vt:lpstr>PowerPoint Presentation</vt:lpstr>
      <vt:lpstr>Random Forest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Nicole Levy</cp:lastModifiedBy>
  <cp:revision>13</cp:revision>
  <dcterms:created xsi:type="dcterms:W3CDTF">2023-11-22T02:18:11Z</dcterms:created>
  <dcterms:modified xsi:type="dcterms:W3CDTF">2023-11-30T01:34:02Z</dcterms:modified>
</cp:coreProperties>
</file>