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66" r:id="rId4"/>
    <p:sldId id="265" r:id="rId5"/>
    <p:sldId id="267" r:id="rId6"/>
    <p:sldId id="268" r:id="rId7"/>
    <p:sldId id="269" r:id="rId8"/>
    <p:sldId id="258" r:id="rId9"/>
    <p:sldId id="259" r:id="rId10"/>
    <p:sldId id="263" r:id="rId11"/>
    <p:sldId id="260" r:id="rId12"/>
    <p:sldId id="262" r:id="rId13"/>
    <p:sldId id="26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89868" autoAdjust="0"/>
  </p:normalViewPr>
  <p:slideViewPr>
    <p:cSldViewPr snapToGrid="0">
      <p:cViewPr varScale="1">
        <p:scale>
          <a:sx n="86" d="100"/>
          <a:sy n="86" d="100"/>
        </p:scale>
        <p:origin x="23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sample had many individuals between 21 and 35 years old, a majority of the were considered diabetic. The further you move up in age, the number 0f people over 35 decreased but more were considered diabetic. This goes for both models.</a:t>
            </a:r>
          </a:p>
        </p:txBody>
      </p:sp>
      <p:sp>
        <p:nvSpPr>
          <p:cNvPr id="4" name="Slide Number Placeholder 3"/>
          <p:cNvSpPr>
            <a:spLocks noGrp="1"/>
          </p:cNvSpPr>
          <p:nvPr>
            <p:ph type="sldNum" sz="quarter" idx="5"/>
          </p:nvPr>
        </p:nvSpPr>
        <p:spPr/>
        <p:txBody>
          <a:bodyPr/>
          <a:lstStyle/>
          <a:p>
            <a:fld id="{36F9756E-D1BE-492A-B4AD-5962611D9A78}" type="slidenum">
              <a:rPr lang="en-US" smtClean="0"/>
              <a:t>13</a:t>
            </a:fld>
            <a:endParaRPr lang="en-US"/>
          </a:p>
        </p:txBody>
      </p:sp>
    </p:spTree>
    <p:extLst>
      <p:ext uri="{BB962C8B-B14F-4D97-AF65-F5344CB8AC3E}">
        <p14:creationId xmlns:p14="http://schemas.microsoft.com/office/powerpoint/2010/main" val="228203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models, those with normal or above average blood sugar were non diabetic, while those with High Blood Sugar were diabetic. By comparing both models you can see the oversample model (prediction) anticipated more of our sample to have high blood pressure and more of our sample to have normal to above blood pressure than our actual outcome. </a:t>
            </a:r>
          </a:p>
        </p:txBody>
      </p:sp>
      <p:sp>
        <p:nvSpPr>
          <p:cNvPr id="4" name="Slide Number Placeholder 3"/>
          <p:cNvSpPr>
            <a:spLocks noGrp="1"/>
          </p:cNvSpPr>
          <p:nvPr>
            <p:ph type="sldNum" sz="quarter" idx="5"/>
          </p:nvPr>
        </p:nvSpPr>
        <p:spPr/>
        <p:txBody>
          <a:bodyPr/>
          <a:lstStyle/>
          <a:p>
            <a:fld id="{36F9756E-D1BE-492A-B4AD-5962611D9A78}" type="slidenum">
              <a:rPr lang="en-US" smtClean="0"/>
              <a:t>14</a:t>
            </a:fld>
            <a:endParaRPr lang="en-US"/>
          </a:p>
        </p:txBody>
      </p:sp>
    </p:spTree>
    <p:extLst>
      <p:ext uri="{BB962C8B-B14F-4D97-AF65-F5344CB8AC3E}">
        <p14:creationId xmlns:p14="http://schemas.microsoft.com/office/powerpoint/2010/main" val="385988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11/28/23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327157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7764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Blood Sugar Pressure</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what our sample’s blood sugar pressure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185010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203-82B3-EE89-79CB-9BBF953B51C4}"/>
              </a:ext>
            </a:extLst>
          </p:cNvPr>
          <p:cNvSpPr>
            <a:spLocks noGrp="1"/>
          </p:cNvSpPr>
          <p:nvPr>
            <p:ph type="title"/>
          </p:nvPr>
        </p:nvSpPr>
        <p:spPr/>
        <p:txBody>
          <a:bodyPr/>
          <a:lstStyle/>
          <a:p>
            <a:r>
              <a:rPr lang="en-US" dirty="0"/>
              <a:t>Outcome – Oversample Model</a:t>
            </a:r>
          </a:p>
        </p:txBody>
      </p:sp>
      <p:sp>
        <p:nvSpPr>
          <p:cNvPr id="3" name="Text Placeholder 2">
            <a:extLst>
              <a:ext uri="{FF2B5EF4-FFF2-40B4-BE49-F238E27FC236}">
                <a16:creationId xmlns:a16="http://schemas.microsoft.com/office/drawing/2014/main" id="{31378D3E-37FC-115C-CFE8-A3F37AE939BA}"/>
              </a:ext>
            </a:extLst>
          </p:cNvPr>
          <p:cNvSpPr>
            <a:spLocks noGrp="1"/>
          </p:cNvSpPr>
          <p:nvPr>
            <p:ph type="body" idx="1"/>
          </p:nvPr>
        </p:nvSpPr>
        <p:spPr>
          <a:xfrm>
            <a:off x="1110273" y="1935163"/>
            <a:ext cx="4879199" cy="823912"/>
          </a:xfrm>
        </p:spPr>
        <p:txBody>
          <a:bodyPr/>
          <a:lstStyle/>
          <a:p>
            <a:r>
              <a:rPr lang="en-US" dirty="0"/>
              <a:t>Actual</a:t>
            </a:r>
          </a:p>
        </p:txBody>
      </p:sp>
      <p:pic>
        <p:nvPicPr>
          <p:cNvPr id="14" name="Content Placeholder 13">
            <a:extLst>
              <a:ext uri="{FF2B5EF4-FFF2-40B4-BE49-F238E27FC236}">
                <a16:creationId xmlns:a16="http://schemas.microsoft.com/office/drawing/2014/main" id="{1F60D23D-CD2E-D1A1-66CA-6FE7866977C7}"/>
              </a:ext>
            </a:extLst>
          </p:cNvPr>
          <p:cNvPicPr>
            <a:picLocks noGrp="1" noChangeAspect="1"/>
          </p:cNvPicPr>
          <p:nvPr>
            <p:ph sz="half" idx="2"/>
          </p:nvPr>
        </p:nvPicPr>
        <p:blipFill>
          <a:blip r:embed="rId2"/>
          <a:stretch>
            <a:fillRect/>
          </a:stretch>
        </p:blipFill>
        <p:spPr>
          <a:xfrm>
            <a:off x="1481958" y="3349615"/>
            <a:ext cx="2693282" cy="2520859"/>
          </a:xfrm>
        </p:spPr>
      </p:pic>
      <p:sp>
        <p:nvSpPr>
          <p:cNvPr id="5" name="Text Placeholder 4">
            <a:extLst>
              <a:ext uri="{FF2B5EF4-FFF2-40B4-BE49-F238E27FC236}">
                <a16:creationId xmlns:a16="http://schemas.microsoft.com/office/drawing/2014/main" id="{7907AF24-D0E3-F06A-43D7-C41232EBD7E7}"/>
              </a:ext>
            </a:extLst>
          </p:cNvPr>
          <p:cNvSpPr>
            <a:spLocks noGrp="1"/>
          </p:cNvSpPr>
          <p:nvPr>
            <p:ph type="body" sz="quarter" idx="3"/>
          </p:nvPr>
        </p:nvSpPr>
        <p:spPr>
          <a:xfrm>
            <a:off x="6402002" y="1935163"/>
            <a:ext cx="4865554" cy="823912"/>
          </a:xfrm>
        </p:spPr>
        <p:txBody>
          <a:bodyPr/>
          <a:lstStyle/>
          <a:p>
            <a:r>
              <a:rPr lang="en-US" dirty="0"/>
              <a:t>Prediction</a:t>
            </a:r>
          </a:p>
        </p:txBody>
      </p:sp>
      <p:pic>
        <p:nvPicPr>
          <p:cNvPr id="12" name="Picture 11">
            <a:extLst>
              <a:ext uri="{FF2B5EF4-FFF2-40B4-BE49-F238E27FC236}">
                <a16:creationId xmlns:a16="http://schemas.microsoft.com/office/drawing/2014/main" id="{04534638-EFF1-BA4D-2E6F-CE016F8B3A04}"/>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15" name="TextBox 14">
            <a:extLst>
              <a:ext uri="{FF2B5EF4-FFF2-40B4-BE49-F238E27FC236}">
                <a16:creationId xmlns:a16="http://schemas.microsoft.com/office/drawing/2014/main" id="{BA1EC21E-1401-26F9-EAD4-8D5736E321D9}"/>
              </a:ext>
            </a:extLst>
          </p:cNvPr>
          <p:cNvSpPr txBox="1"/>
          <p:nvPr/>
        </p:nvSpPr>
        <p:spPr>
          <a:xfrm>
            <a:off x="4561490" y="3349615"/>
            <a:ext cx="2322786" cy="1477328"/>
          </a:xfrm>
          <a:prstGeom prst="rect">
            <a:avLst/>
          </a:prstGeom>
          <a:noFill/>
        </p:spPr>
        <p:txBody>
          <a:bodyPr wrap="square" rtlCol="0">
            <a:spAutoFit/>
          </a:bodyPr>
          <a:lstStyle/>
          <a:p>
            <a:r>
              <a:rPr lang="en-US" dirty="0"/>
              <a:t>Our actual results is a 50-50 split. Our oversample model had a 74% accuracy.</a:t>
            </a:r>
          </a:p>
        </p:txBody>
      </p:sp>
      <p:pic>
        <p:nvPicPr>
          <p:cNvPr id="17" name="Picture 16">
            <a:extLst>
              <a:ext uri="{FF2B5EF4-FFF2-40B4-BE49-F238E27FC236}">
                <a16:creationId xmlns:a16="http://schemas.microsoft.com/office/drawing/2014/main" id="{024B5BEC-9702-0CCF-2C37-567027690258}"/>
              </a:ext>
            </a:extLst>
          </p:cNvPr>
          <p:cNvPicPr>
            <a:picLocks noChangeAspect="1"/>
          </p:cNvPicPr>
          <p:nvPr/>
        </p:nvPicPr>
        <p:blipFill>
          <a:blip r:embed="rId4"/>
          <a:stretch>
            <a:fillRect/>
          </a:stretch>
        </p:blipFill>
        <p:spPr>
          <a:xfrm>
            <a:off x="10969066" y="6248400"/>
            <a:ext cx="1171584" cy="466728"/>
          </a:xfrm>
          <a:prstGeom prst="rect">
            <a:avLst/>
          </a:prstGeom>
        </p:spPr>
      </p:pic>
    </p:spTree>
    <p:extLst>
      <p:ext uri="{BB962C8B-B14F-4D97-AF65-F5344CB8AC3E}">
        <p14:creationId xmlns:p14="http://schemas.microsoft.com/office/powerpoint/2010/main" val="40177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33E-C914-EABC-5202-6471398C6A77}"/>
              </a:ext>
            </a:extLst>
          </p:cNvPr>
          <p:cNvSpPr>
            <a:spLocks noGrp="1"/>
          </p:cNvSpPr>
          <p:nvPr>
            <p:ph type="title"/>
          </p:nvPr>
        </p:nvSpPr>
        <p:spPr/>
        <p:txBody>
          <a:bodyPr/>
          <a:lstStyle/>
          <a:p>
            <a:r>
              <a:rPr lang="en-US" dirty="0"/>
              <a:t>Age Outcome – Oversample Model</a:t>
            </a:r>
          </a:p>
        </p:txBody>
      </p:sp>
      <p:sp>
        <p:nvSpPr>
          <p:cNvPr id="3" name="Text Placeholder 2">
            <a:extLst>
              <a:ext uri="{FF2B5EF4-FFF2-40B4-BE49-F238E27FC236}">
                <a16:creationId xmlns:a16="http://schemas.microsoft.com/office/drawing/2014/main" id="{E4801F87-D5D8-E5F0-4595-FF43AFEDF839}"/>
              </a:ext>
            </a:extLst>
          </p:cNvPr>
          <p:cNvSpPr>
            <a:spLocks noGrp="1"/>
          </p:cNvSpPr>
          <p:nvPr>
            <p:ph type="body" idx="1"/>
          </p:nvPr>
        </p:nvSpPr>
        <p:spPr>
          <a:xfrm>
            <a:off x="1036701" y="1709912"/>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B6A90A1F-8841-71D2-94A1-E55CE1DFCC09}"/>
              </a:ext>
            </a:extLst>
          </p:cNvPr>
          <p:cNvPicPr>
            <a:picLocks noGrp="1" noChangeAspect="1"/>
          </p:cNvPicPr>
          <p:nvPr>
            <p:ph sz="half" idx="2"/>
          </p:nvPr>
        </p:nvPicPr>
        <p:blipFill>
          <a:blip r:embed="rId3"/>
          <a:stretch>
            <a:fillRect/>
          </a:stretch>
        </p:blipFill>
        <p:spPr>
          <a:xfrm>
            <a:off x="342805" y="2701268"/>
            <a:ext cx="5068258" cy="3547132"/>
          </a:xfrm>
        </p:spPr>
      </p:pic>
      <p:sp>
        <p:nvSpPr>
          <p:cNvPr id="5" name="Text Placeholder 4">
            <a:extLst>
              <a:ext uri="{FF2B5EF4-FFF2-40B4-BE49-F238E27FC236}">
                <a16:creationId xmlns:a16="http://schemas.microsoft.com/office/drawing/2014/main" id="{63ACBD71-51E1-E6A1-C1DF-117427E932D6}"/>
              </a:ext>
            </a:extLst>
          </p:cNvPr>
          <p:cNvSpPr>
            <a:spLocks noGrp="1"/>
          </p:cNvSpPr>
          <p:nvPr>
            <p:ph type="body" sz="quarter" idx="3"/>
          </p:nvPr>
        </p:nvSpPr>
        <p:spPr>
          <a:xfrm>
            <a:off x="6307972" y="1709912"/>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86388622-B3F5-5764-EC1B-929FFA257FB5}"/>
              </a:ext>
            </a:extLst>
          </p:cNvPr>
          <p:cNvPicPr>
            <a:picLocks noGrp="1" noChangeAspect="1"/>
          </p:cNvPicPr>
          <p:nvPr>
            <p:ph sz="quarter" idx="4"/>
          </p:nvPr>
        </p:nvPicPr>
        <p:blipFill>
          <a:blip r:embed="rId4"/>
          <a:stretch>
            <a:fillRect/>
          </a:stretch>
        </p:blipFill>
        <p:spPr>
          <a:xfrm>
            <a:off x="6259458" y="2701268"/>
            <a:ext cx="5589737" cy="3547132"/>
          </a:xfrm>
        </p:spPr>
      </p:pic>
      <p:pic>
        <p:nvPicPr>
          <p:cNvPr id="11" name="Picture 10">
            <a:extLst>
              <a:ext uri="{FF2B5EF4-FFF2-40B4-BE49-F238E27FC236}">
                <a16:creationId xmlns:a16="http://schemas.microsoft.com/office/drawing/2014/main" id="{9BEAFDBF-8485-9596-E853-19E3F5591A8E}"/>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122111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659A-AAC2-2140-B852-4A192277E975}"/>
              </a:ext>
            </a:extLst>
          </p:cNvPr>
          <p:cNvSpPr>
            <a:spLocks noGrp="1"/>
          </p:cNvSpPr>
          <p:nvPr>
            <p:ph type="title"/>
          </p:nvPr>
        </p:nvSpPr>
        <p:spPr/>
        <p:txBody>
          <a:bodyPr>
            <a:normAutofit/>
          </a:bodyPr>
          <a:lstStyle/>
          <a:p>
            <a:r>
              <a:rPr lang="en-US" sz="3200" dirty="0"/>
              <a:t>Glucose Outcome – Oversample Model</a:t>
            </a:r>
          </a:p>
        </p:txBody>
      </p:sp>
      <p:sp>
        <p:nvSpPr>
          <p:cNvPr id="3" name="Text Placeholder 2">
            <a:extLst>
              <a:ext uri="{FF2B5EF4-FFF2-40B4-BE49-F238E27FC236}">
                <a16:creationId xmlns:a16="http://schemas.microsoft.com/office/drawing/2014/main" id="{4781174E-1BEC-8B5E-9B4D-CAC03222C53B}"/>
              </a:ext>
            </a:extLst>
          </p:cNvPr>
          <p:cNvSpPr>
            <a:spLocks noGrp="1"/>
          </p:cNvSpPr>
          <p:nvPr>
            <p:ph type="body" idx="1"/>
          </p:nvPr>
        </p:nvSpPr>
        <p:spPr>
          <a:xfrm>
            <a:off x="1094508" y="1767754"/>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0B4621CB-A098-9D1D-10CF-3944EE9576EB}"/>
              </a:ext>
            </a:extLst>
          </p:cNvPr>
          <p:cNvPicPr>
            <a:picLocks noGrp="1" noChangeAspect="1"/>
          </p:cNvPicPr>
          <p:nvPr>
            <p:ph sz="half" idx="2"/>
          </p:nvPr>
        </p:nvPicPr>
        <p:blipFill>
          <a:blip r:embed="rId3"/>
          <a:stretch>
            <a:fillRect/>
          </a:stretch>
        </p:blipFill>
        <p:spPr>
          <a:xfrm>
            <a:off x="913795" y="2659117"/>
            <a:ext cx="4273060" cy="4030717"/>
          </a:xfrm>
        </p:spPr>
      </p:pic>
      <p:sp>
        <p:nvSpPr>
          <p:cNvPr id="5" name="Text Placeholder 4">
            <a:extLst>
              <a:ext uri="{FF2B5EF4-FFF2-40B4-BE49-F238E27FC236}">
                <a16:creationId xmlns:a16="http://schemas.microsoft.com/office/drawing/2014/main" id="{3AC9AD18-7F7A-B01B-A981-25D8B48D339E}"/>
              </a:ext>
            </a:extLst>
          </p:cNvPr>
          <p:cNvSpPr>
            <a:spLocks noGrp="1"/>
          </p:cNvSpPr>
          <p:nvPr>
            <p:ph type="body" sz="quarter" idx="3"/>
          </p:nvPr>
        </p:nvSpPr>
        <p:spPr>
          <a:xfrm>
            <a:off x="6402002" y="1767754"/>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EE740A9D-4F30-A1FF-1C72-EAABA9F58123}"/>
              </a:ext>
            </a:extLst>
          </p:cNvPr>
          <p:cNvPicPr>
            <a:picLocks noGrp="1" noChangeAspect="1"/>
          </p:cNvPicPr>
          <p:nvPr>
            <p:ph sz="quarter" idx="4"/>
          </p:nvPr>
        </p:nvPicPr>
        <p:blipFill>
          <a:blip r:embed="rId4"/>
          <a:stretch>
            <a:fillRect/>
          </a:stretch>
        </p:blipFill>
        <p:spPr>
          <a:xfrm>
            <a:off x="6310996" y="2591666"/>
            <a:ext cx="4262411" cy="4030717"/>
          </a:xfrm>
        </p:spPr>
      </p:pic>
      <p:pic>
        <p:nvPicPr>
          <p:cNvPr id="11" name="Picture 10">
            <a:extLst>
              <a:ext uri="{FF2B5EF4-FFF2-40B4-BE49-F238E27FC236}">
                <a16:creationId xmlns:a16="http://schemas.microsoft.com/office/drawing/2014/main" id="{B873F4B9-86B4-D54B-BC9F-AD85CD870450}"/>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286347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194803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descr="A white card with black text and numbers&#10;&#10;Description automatically generated">
            <a:extLst>
              <a:ext uri="{FF2B5EF4-FFF2-40B4-BE49-F238E27FC236}">
                <a16:creationId xmlns:a16="http://schemas.microsoft.com/office/drawing/2014/main" id="{33DB5425-C7FA-C07D-9BDC-629E1F578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860" y="2902176"/>
            <a:ext cx="5847754" cy="12280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53"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2">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824C404-FDA8-4DDB-9D85-52D60D775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0576BAB-9A66-46C6-8A15-DD1B73CDA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cxnSp>
        <p:nvCxnSpPr>
          <p:cNvPr id="48" name="Straight Connector 47">
            <a:extLst>
              <a:ext uri="{FF2B5EF4-FFF2-40B4-BE49-F238E27FC236}">
                <a16:creationId xmlns:a16="http://schemas.microsoft.com/office/drawing/2014/main" id="{65CD85AE-D994-4B11-BE24-C38EB7B9E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433" y="231998"/>
            <a:ext cx="5792899" cy="3664009"/>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647970" y="432681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8154649" y="1693889"/>
            <a:ext cx="884420" cy="3147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model</a:t>
            </a:r>
          </a:p>
        </p:txBody>
      </p:sp>
      <p:sp>
        <p:nvSpPr>
          <p:cNvPr id="11" name="Rectangle 10">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screenshot of a computer&#10;&#10;Description automatically generated">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36368"/>
            <a:ext cx="5926045" cy="3985265"/>
          </a:xfrm>
          <a:prstGeom prst="rect">
            <a:avLst/>
          </a:prstGeom>
        </p:spPr>
      </p:pic>
      <p:sp>
        <p:nvSpPr>
          <p:cNvPr id="13" name="Rectangle 12">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231411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091606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178</TotalTime>
  <Words>434</Words>
  <Application>Microsoft Macintosh PowerPoint</Application>
  <PresentationFormat>Widescreen</PresentationFormat>
  <Paragraphs>53</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Predicting Diabetes</vt:lpstr>
      <vt:lpstr>Overview</vt:lpstr>
      <vt:lpstr>preparing the data pandas</vt:lpstr>
      <vt:lpstr>Our Models</vt:lpstr>
      <vt:lpstr>PowerPoint Presentation</vt:lpstr>
      <vt:lpstr>Final model</vt:lpstr>
      <vt:lpstr>csv file for our model</vt:lpstr>
      <vt:lpstr>Age of Sample Size</vt:lpstr>
      <vt:lpstr>Body Mass Index (BM)</vt:lpstr>
      <vt:lpstr>Age by BMI</vt:lpstr>
      <vt:lpstr>Blood Sugar Pressure</vt:lpstr>
      <vt:lpstr>Outcome – Oversample Model</vt:lpstr>
      <vt:lpstr>Age Outcome – Oversample Model</vt:lpstr>
      <vt:lpstr>Glucose Outcome – Oversample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Nicole Levy</cp:lastModifiedBy>
  <cp:revision>13</cp:revision>
  <dcterms:created xsi:type="dcterms:W3CDTF">2023-11-22T02:18:11Z</dcterms:created>
  <dcterms:modified xsi:type="dcterms:W3CDTF">2023-11-28T21:59:25Z</dcterms:modified>
</cp:coreProperties>
</file>