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57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2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0D4-E0E0-433C-9AB5-E16E9962463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ustincollins76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8018-9326-2119-508E-ED8E383E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4" y="2046986"/>
            <a:ext cx="9144000" cy="276402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/>
              <a:t>Real Estate Investing Options in Texas Metro Areas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BC70A-78D8-3FCC-1BC4-E6C21E32B89F}"/>
              </a:ext>
            </a:extLst>
          </p:cNvPr>
          <p:cNvSpPr txBox="1">
            <a:spLocks/>
          </p:cNvSpPr>
          <p:nvPr/>
        </p:nvSpPr>
        <p:spPr>
          <a:xfrm>
            <a:off x="683494" y="417596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Presented by: Austin Collins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37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5" y="156106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752087" y="156106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78758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4A0BD6-E696-4265-133E-B5DCB9F1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1" y="1965326"/>
            <a:ext cx="4005263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6843E6-701C-29D3-CEA8-91BC8B65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7" y="1983190"/>
            <a:ext cx="4005263" cy="29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3B3D4-8DAC-5260-39D3-070BE34F225B}"/>
              </a:ext>
            </a:extLst>
          </p:cNvPr>
          <p:cNvSpPr txBox="1"/>
          <p:nvPr/>
        </p:nvSpPr>
        <p:spPr>
          <a:xfrm>
            <a:off x="5201624" y="5470239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*models can be off by 10-50%</a:t>
            </a:r>
          </a:p>
        </p:txBody>
      </p:sp>
    </p:spTree>
    <p:extLst>
      <p:ext uri="{BB962C8B-B14F-4D97-AF65-F5344CB8AC3E}">
        <p14:creationId xmlns:p14="http://schemas.microsoft.com/office/powerpoint/2010/main" val="197731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51F-69CA-76D9-396F-0601F32E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6A64-16B1-FED6-A276-952EF9F6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opportunity is in DFW</a:t>
            </a:r>
          </a:p>
          <a:p>
            <a:r>
              <a:rPr lang="en-US" dirty="0"/>
              <a:t>Invest in the 10 </a:t>
            </a:r>
            <a:r>
              <a:rPr lang="en-US" dirty="0" err="1"/>
              <a:t>zipcodes</a:t>
            </a:r>
            <a:r>
              <a:rPr lang="en-US" dirty="0"/>
              <a:t> outlined above</a:t>
            </a:r>
          </a:p>
          <a:p>
            <a:r>
              <a:rPr lang="en-US" dirty="0"/>
              <a:t>More expensive areas require more capital concentration</a:t>
            </a:r>
          </a:p>
          <a:p>
            <a:r>
              <a:rPr lang="en-US" dirty="0"/>
              <a:t>Downside risk can be mitigated by rental income and renovations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4075-9E23-27FB-F069-55409015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7E8A-45C5-B279-6087-834C6BFD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austincollins767@gmail.com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C12-4163-D480-FE9D-3D005C2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Tom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9E10-D9A0-4893-0FD6-17D45EFA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Diversify investment portfolio with residential real estate</a:t>
            </a:r>
          </a:p>
          <a:p>
            <a:r>
              <a:rPr lang="en-US" dirty="0"/>
              <a:t>Achieve growth (home values increasing over time)</a:t>
            </a:r>
          </a:p>
          <a:p>
            <a:r>
              <a:rPr lang="en-US" dirty="0"/>
              <a:t>Find opportunities near existing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0B42-AF2C-DD5D-3D7E-361DAF5E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960C-4BD7-90C4-0951-7307FF2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Zillow</a:t>
            </a:r>
          </a:p>
          <a:p>
            <a:r>
              <a:rPr lang="en-US" dirty="0"/>
              <a:t>Mean Price of homes, broken down by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Price Data Since January 2010</a:t>
            </a:r>
          </a:p>
          <a:p>
            <a:r>
              <a:rPr lang="en-US" dirty="0"/>
              <a:t>Included 587 possible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Narrowed Down to 5 Metro Areas:</a:t>
            </a:r>
          </a:p>
          <a:p>
            <a:pPr lvl="1"/>
            <a:r>
              <a:rPr lang="en-US" dirty="0"/>
              <a:t>Dallas – Fort Worth</a:t>
            </a:r>
          </a:p>
          <a:p>
            <a:pPr lvl="1"/>
            <a:r>
              <a:rPr lang="en-US" dirty="0"/>
              <a:t>Austin</a:t>
            </a:r>
          </a:p>
          <a:p>
            <a:pPr lvl="1"/>
            <a:r>
              <a:rPr lang="en-US" dirty="0"/>
              <a:t>Houston</a:t>
            </a:r>
          </a:p>
          <a:p>
            <a:pPr lvl="1"/>
            <a:r>
              <a:rPr lang="en-US" dirty="0"/>
              <a:t>San Antonio</a:t>
            </a:r>
          </a:p>
          <a:p>
            <a:pPr lvl="1"/>
            <a:r>
              <a:rPr lang="en-US" dirty="0"/>
              <a:t>McAllen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2FE-B94D-0437-7EFC-BD0D486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Living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9CEE101-7540-5945-A6F1-C04FD0DB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44" y="2002855"/>
            <a:ext cx="51651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8690B-6278-C280-EE68-40F2436130A8}"/>
              </a:ext>
            </a:extLst>
          </p:cNvPr>
          <p:cNvSpPr txBox="1"/>
          <p:nvPr/>
        </p:nvSpPr>
        <p:spPr>
          <a:xfrm rot="16200000">
            <a:off x="-47489" y="3547652"/>
            <a:ext cx="36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Home Price Since 2013 ($)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751A-471F-DE92-7B6B-8112E0A563F1}"/>
              </a:ext>
            </a:extLst>
          </p:cNvPr>
          <p:cNvSpPr txBox="1"/>
          <p:nvPr/>
        </p:nvSpPr>
        <p:spPr>
          <a:xfrm>
            <a:off x="3312715" y="6354193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FA499-F74B-6E35-A036-2E7BD601BE6B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expensive areas require more capital concentration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A7A-1647-F893-7227-D626259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D4D5BEC-E0C7-D247-872E-5F471F93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40" y="2881868"/>
            <a:ext cx="5397623" cy="38814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66D4B-E2D5-B48B-6F44-3B64E4686D02}"/>
              </a:ext>
            </a:extLst>
          </p:cNvPr>
          <p:cNvSpPr txBox="1"/>
          <p:nvPr/>
        </p:nvSpPr>
        <p:spPr>
          <a:xfrm>
            <a:off x="1708040" y="2512536"/>
            <a:ext cx="56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</a:t>
            </a:r>
            <a:r>
              <a:rPr lang="en-US" dirty="0" err="1"/>
              <a:t>Zipcodes</a:t>
            </a:r>
            <a:r>
              <a:rPr lang="en-US" dirty="0"/>
              <a:t> with Highest ROI Over the Last 5 Years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FC69A0-29EA-6C06-D052-DFE9933B2324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maximum recent growth has </a:t>
            </a:r>
            <a:r>
              <a:rPr lang="en-US" dirty="0" err="1"/>
              <a:t>occured</a:t>
            </a:r>
            <a:endParaRPr lang="en-US" dirty="0"/>
          </a:p>
          <a:p>
            <a:r>
              <a:rPr lang="en-US" dirty="0"/>
              <a:t>We’re seeing real signs of opportunity!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518-FA93-A3BC-111F-26AB5AEB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BCB8-8C1F-569E-4DE1-08B50C42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SARIMA</a:t>
            </a:r>
          </a:p>
          <a:p>
            <a:pPr lvl="1"/>
            <a:r>
              <a:rPr lang="en-US" dirty="0"/>
              <a:t>Seasonal Autoregressive Integrated Moving Average</a:t>
            </a:r>
          </a:p>
          <a:p>
            <a:r>
              <a:rPr lang="en-US" dirty="0"/>
              <a:t>Forecasts 24 months into the future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A6ED05-F14A-C14B-AC80-02F66B10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1" y="3519553"/>
            <a:ext cx="5006774" cy="2377646"/>
          </a:xfrm>
          <a:prstGeom prst="rect">
            <a:avLst/>
          </a:prstGeom>
        </p:spPr>
      </p:pic>
      <p:pic>
        <p:nvPicPr>
          <p:cNvPr id="7" name="Picture 6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50B6408-03CF-C945-C7CD-73B1C45B1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610106"/>
            <a:ext cx="4057496" cy="21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– Invest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C5BC-FCDC-8BEB-26BA-DFD37901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500384" cy="3880773"/>
          </a:xfrm>
        </p:spPr>
        <p:txBody>
          <a:bodyPr>
            <a:normAutofit/>
          </a:bodyPr>
          <a:lstStyle/>
          <a:p>
            <a:r>
              <a:rPr lang="en-US" dirty="0"/>
              <a:t>Dallas – Fort Worth</a:t>
            </a:r>
          </a:p>
          <a:p>
            <a:pPr lvl="1"/>
            <a:r>
              <a:rPr lang="en-US" dirty="0"/>
              <a:t>75141 - Hutchins</a:t>
            </a:r>
          </a:p>
          <a:p>
            <a:pPr lvl="1"/>
            <a:r>
              <a:rPr lang="en-US" dirty="0"/>
              <a:t>75150 - Mesquite</a:t>
            </a:r>
          </a:p>
          <a:p>
            <a:pPr lvl="1"/>
            <a:r>
              <a:rPr lang="en-US" dirty="0"/>
              <a:t>75217 - Dallas</a:t>
            </a:r>
          </a:p>
          <a:p>
            <a:pPr lvl="1"/>
            <a:r>
              <a:rPr lang="en-US" dirty="0"/>
              <a:t>75224 - Dallas</a:t>
            </a:r>
          </a:p>
          <a:p>
            <a:pPr lvl="1"/>
            <a:r>
              <a:rPr lang="en-US" dirty="0"/>
              <a:t>75228 - Garland</a:t>
            </a:r>
          </a:p>
          <a:p>
            <a:pPr lvl="1"/>
            <a:r>
              <a:rPr lang="en-US" dirty="0"/>
              <a:t>75233 - Dallas</a:t>
            </a:r>
          </a:p>
          <a:p>
            <a:pPr lvl="1"/>
            <a:r>
              <a:rPr lang="en-US" dirty="0"/>
              <a:t>76112 - Arlington</a:t>
            </a:r>
          </a:p>
          <a:p>
            <a:pPr lvl="1"/>
            <a:r>
              <a:rPr lang="en-US" dirty="0"/>
              <a:t>76114 – Fort Worth</a:t>
            </a:r>
          </a:p>
          <a:p>
            <a:pPr lvl="1"/>
            <a:r>
              <a:rPr lang="en-US" dirty="0"/>
              <a:t>76117 – North Richland Hills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8F7A4E-DA3A-0E92-811E-AC59BF86B5D2}"/>
              </a:ext>
            </a:extLst>
          </p:cNvPr>
          <p:cNvSpPr txBox="1">
            <a:spLocks/>
          </p:cNvSpPr>
          <p:nvPr/>
        </p:nvSpPr>
        <p:spPr>
          <a:xfrm>
            <a:off x="4421882" y="2160588"/>
            <a:ext cx="26847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Austin</a:t>
            </a:r>
          </a:p>
          <a:p>
            <a:pPr lvl="1"/>
            <a:r>
              <a:rPr lang="en-US" dirty="0"/>
              <a:t>78758</a:t>
            </a:r>
          </a:p>
        </p:txBody>
      </p:sp>
    </p:spTree>
    <p:extLst>
      <p:ext uri="{BB962C8B-B14F-4D97-AF65-F5344CB8AC3E}">
        <p14:creationId xmlns:p14="http://schemas.microsoft.com/office/powerpoint/2010/main" val="15755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4" y="130084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75141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C5DB1-88AC-9670-106D-0C1155A0A78C}"/>
              </a:ext>
            </a:extLst>
          </p:cNvPr>
          <p:cNvSpPr txBox="1"/>
          <p:nvPr/>
        </p:nvSpPr>
        <p:spPr>
          <a:xfrm>
            <a:off x="1287623" y="4094746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75150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280813" y="130084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17C5-966D-4B8C-A459-BF49CDC1091D}"/>
              </a:ext>
            </a:extLst>
          </p:cNvPr>
          <p:cNvSpPr txBox="1"/>
          <p:nvPr/>
        </p:nvSpPr>
        <p:spPr>
          <a:xfrm>
            <a:off x="5380967" y="4094746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F7754-6C42-21F4-CF53-B40C6BC9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2" y="1600772"/>
            <a:ext cx="3276919" cy="2378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46B45-E5F9-CE5C-0AD8-D829E3DA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7" y="4464078"/>
            <a:ext cx="3175134" cy="2296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20D4C-7FAB-2E8B-8384-6CF75087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46" y="1605956"/>
            <a:ext cx="3149898" cy="2354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3F7A65-FCAC-66D0-8D82-DBBE164A8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4" y="4464078"/>
            <a:ext cx="3175134" cy="2299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F82E1-D270-E7AD-6141-8A8588610603}"/>
              </a:ext>
            </a:extLst>
          </p:cNvPr>
          <p:cNvSpPr txBox="1"/>
          <p:nvPr/>
        </p:nvSpPr>
        <p:spPr>
          <a:xfrm>
            <a:off x="7851518" y="3725414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*models can be off by 10-50%</a:t>
            </a:r>
          </a:p>
        </p:txBody>
      </p:sp>
    </p:spTree>
    <p:extLst>
      <p:ext uri="{BB962C8B-B14F-4D97-AF65-F5344CB8AC3E}">
        <p14:creationId xmlns:p14="http://schemas.microsoft.com/office/powerpoint/2010/main" val="7385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5" y="1351014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C5DB1-88AC-9670-106D-0C1155A0A78C}"/>
              </a:ext>
            </a:extLst>
          </p:cNvPr>
          <p:cNvSpPr txBox="1"/>
          <p:nvPr/>
        </p:nvSpPr>
        <p:spPr>
          <a:xfrm>
            <a:off x="1287625" y="4269730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280813" y="1347143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17C5-966D-4B8C-A459-BF49CDC1091D}"/>
              </a:ext>
            </a:extLst>
          </p:cNvPr>
          <p:cNvSpPr txBox="1"/>
          <p:nvPr/>
        </p:nvSpPr>
        <p:spPr>
          <a:xfrm>
            <a:off x="5296990" y="4284600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38913-6BE6-F66B-1025-40223D20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3" y="1720346"/>
            <a:ext cx="3197095" cy="2325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5C63B-1356-09B8-51DA-89017988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84" y="1713828"/>
            <a:ext cx="3349689" cy="2332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43146-40C4-4EF0-0F4F-CEB76B73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6" y="4634270"/>
            <a:ext cx="3164692" cy="2223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DC93A-640A-C85C-088B-9379A099F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55" y="4609283"/>
            <a:ext cx="3327918" cy="2223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84321F-B957-E00E-9887-B238B04F5297}"/>
              </a:ext>
            </a:extLst>
          </p:cNvPr>
          <p:cNvSpPr txBox="1"/>
          <p:nvPr/>
        </p:nvSpPr>
        <p:spPr>
          <a:xfrm>
            <a:off x="7851518" y="3725414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*models can be off by 10-50%</a:t>
            </a:r>
          </a:p>
        </p:txBody>
      </p:sp>
    </p:spTree>
    <p:extLst>
      <p:ext uri="{BB962C8B-B14F-4D97-AF65-F5344CB8AC3E}">
        <p14:creationId xmlns:p14="http://schemas.microsoft.com/office/powerpoint/2010/main" val="2796730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</TotalTime>
  <Words>251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Real Estate Investing Options in Texas Metro Areas</vt:lpstr>
      <vt:lpstr>Goals for Tom Jones</vt:lpstr>
      <vt:lpstr>The Data</vt:lpstr>
      <vt:lpstr>City Living</vt:lpstr>
      <vt:lpstr>Promising Zipcodes</vt:lpstr>
      <vt:lpstr>The Model</vt:lpstr>
      <vt:lpstr>The Results – Invest Here!</vt:lpstr>
      <vt:lpstr>Risk Assessment</vt:lpstr>
      <vt:lpstr>Risk Assessment</vt:lpstr>
      <vt:lpstr>Risk Assessment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Investing Options in Texas Metro Areas</dc:title>
  <dc:creator>Austin Collins</dc:creator>
  <cp:lastModifiedBy>Austin Collins</cp:lastModifiedBy>
  <cp:revision>10</cp:revision>
  <dcterms:created xsi:type="dcterms:W3CDTF">2023-02-15T04:08:02Z</dcterms:created>
  <dcterms:modified xsi:type="dcterms:W3CDTF">2023-02-17T04:03:39Z</dcterms:modified>
</cp:coreProperties>
</file>