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7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7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57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45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825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13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1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6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6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9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1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2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7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0D4-E0E0-433C-9AB5-E16E99624638}" type="datetimeFigureOut">
              <a:rPr lang="en-US" smtClean="0"/>
              <a:t>2/15/2023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4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40D4-E0E0-433C-9AB5-E16E996246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0D90F8-3150-4219-8B22-2F2A6860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3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8018-9326-2119-508E-ED8E383E1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494" y="2046986"/>
            <a:ext cx="9144000" cy="276402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6100" dirty="0"/>
              <a:t>Real Estate Investing Options in Texas Metro Areas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B6BC70A-78D8-3FCC-1BC4-E6C21E32B89F}"/>
              </a:ext>
            </a:extLst>
          </p:cNvPr>
          <p:cNvSpPr txBox="1">
            <a:spLocks/>
          </p:cNvSpPr>
          <p:nvPr/>
        </p:nvSpPr>
        <p:spPr>
          <a:xfrm>
            <a:off x="683494" y="4175968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/>
              <a:t>Presented by: Austin Collins</a:t>
            </a:r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537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0D10-CB99-FC25-4DFF-AA3C48C0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2EB07-C804-CFAE-6535-E7B9002DE178}"/>
              </a:ext>
            </a:extLst>
          </p:cNvPr>
          <p:cNvSpPr txBox="1"/>
          <p:nvPr/>
        </p:nvSpPr>
        <p:spPr>
          <a:xfrm>
            <a:off x="1287625" y="1561068"/>
            <a:ext cx="19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76117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505AE-66E3-9887-E981-F21CC15097B0}"/>
              </a:ext>
            </a:extLst>
          </p:cNvPr>
          <p:cNvSpPr txBox="1"/>
          <p:nvPr/>
        </p:nvSpPr>
        <p:spPr>
          <a:xfrm>
            <a:off x="5752087" y="1561068"/>
            <a:ext cx="19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78758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4A0BD6-E696-4265-133E-B5DCB9F14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31" y="1965326"/>
            <a:ext cx="4005263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06843E6-701C-29D3-CEA8-91BC8B652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967" y="1983190"/>
            <a:ext cx="4005263" cy="290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31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2C12-4163-D480-FE9D-3D005C27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9E10-D9A0-4893-0FD6-17D45EFAD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Diversify investing portfolio</a:t>
            </a:r>
          </a:p>
          <a:p>
            <a:r>
              <a:rPr lang="en-US" dirty="0"/>
              <a:t>Achieve growth</a:t>
            </a:r>
          </a:p>
          <a:p>
            <a:r>
              <a:rPr lang="en-US" dirty="0"/>
              <a:t>Be close to existing business</a:t>
            </a:r>
          </a:p>
        </p:txBody>
      </p:sp>
    </p:spTree>
    <p:extLst>
      <p:ext uri="{BB962C8B-B14F-4D97-AF65-F5344CB8AC3E}">
        <p14:creationId xmlns:p14="http://schemas.microsoft.com/office/powerpoint/2010/main" val="286387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0B42-AF2C-DD5D-3D7E-361DAF5E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0960C-4BD7-90C4-0951-7307FF2F5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Zillow</a:t>
            </a:r>
          </a:p>
          <a:p>
            <a:r>
              <a:rPr lang="en-US" dirty="0"/>
              <a:t>Mean Home Price per </a:t>
            </a:r>
            <a:r>
              <a:rPr lang="en-US" dirty="0" err="1"/>
              <a:t>Zipcode</a:t>
            </a:r>
            <a:endParaRPr lang="en-US" dirty="0"/>
          </a:p>
          <a:p>
            <a:r>
              <a:rPr lang="en-US" dirty="0"/>
              <a:t>Price Data Since January 2010</a:t>
            </a:r>
          </a:p>
          <a:p>
            <a:r>
              <a:rPr lang="en-US" dirty="0"/>
              <a:t>Narrowed Down to 5 Metro Areas:</a:t>
            </a:r>
          </a:p>
          <a:p>
            <a:pPr lvl="1"/>
            <a:r>
              <a:rPr lang="en-US" dirty="0"/>
              <a:t>Dallas – Fort Worth</a:t>
            </a:r>
          </a:p>
          <a:p>
            <a:pPr lvl="1"/>
            <a:r>
              <a:rPr lang="en-US" dirty="0"/>
              <a:t>Austin</a:t>
            </a:r>
          </a:p>
          <a:p>
            <a:pPr lvl="1"/>
            <a:r>
              <a:rPr lang="en-US" dirty="0"/>
              <a:t>Houston</a:t>
            </a:r>
          </a:p>
          <a:p>
            <a:pPr lvl="1"/>
            <a:r>
              <a:rPr lang="en-US" dirty="0"/>
              <a:t>San Antonio</a:t>
            </a:r>
          </a:p>
          <a:p>
            <a:pPr lvl="1"/>
            <a:r>
              <a:rPr lang="en-US" dirty="0"/>
              <a:t>McAllen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2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42FE-B94D-0437-7EFC-BD0D4867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Living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9CEE101-7540-5945-A6F1-C04FD0DBC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150" y="1634704"/>
            <a:ext cx="51651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8690B-6278-C280-EE68-40F2436130A8}"/>
              </a:ext>
            </a:extLst>
          </p:cNvPr>
          <p:cNvSpPr txBox="1"/>
          <p:nvPr/>
        </p:nvSpPr>
        <p:spPr>
          <a:xfrm rot="16200000">
            <a:off x="-835" y="3126591"/>
            <a:ext cx="360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Home Price Since 2013 ($)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D751A-471F-DE92-7B6B-8112E0A563F1}"/>
              </a:ext>
            </a:extLst>
          </p:cNvPr>
          <p:cNvSpPr txBox="1"/>
          <p:nvPr/>
        </p:nvSpPr>
        <p:spPr>
          <a:xfrm>
            <a:off x="3284742" y="6067559"/>
            <a:ext cx="332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Metro</a:t>
            </a:r>
          </a:p>
        </p:txBody>
      </p:sp>
    </p:spTree>
    <p:extLst>
      <p:ext uri="{BB962C8B-B14F-4D97-AF65-F5344CB8AC3E}">
        <p14:creationId xmlns:p14="http://schemas.microsoft.com/office/powerpoint/2010/main" val="258067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5A7A-1647-F893-7227-D626259B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Promising </a:t>
            </a:r>
            <a:r>
              <a:rPr lang="en-US" dirty="0" err="1"/>
              <a:t>Zipcodes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D4D5BEC-E0C7-D247-872E-5F471F930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207" y="2160588"/>
            <a:ext cx="5397623" cy="38814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066D4B-E2D5-B48B-6F44-3B64E4686D02}"/>
              </a:ext>
            </a:extLst>
          </p:cNvPr>
          <p:cNvSpPr txBox="1"/>
          <p:nvPr/>
        </p:nvSpPr>
        <p:spPr>
          <a:xfrm>
            <a:off x="2052735" y="1561068"/>
            <a:ext cx="568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 </a:t>
            </a:r>
            <a:r>
              <a:rPr lang="en-US" dirty="0" err="1"/>
              <a:t>Zipcodes</a:t>
            </a:r>
            <a:r>
              <a:rPr lang="en-US" dirty="0"/>
              <a:t> with Highest ROI Over the Last 5 Years</a:t>
            </a:r>
          </a:p>
        </p:txBody>
      </p:sp>
    </p:spTree>
    <p:extLst>
      <p:ext uri="{BB962C8B-B14F-4D97-AF65-F5344CB8AC3E}">
        <p14:creationId xmlns:p14="http://schemas.microsoft.com/office/powerpoint/2010/main" val="241693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4518-FA93-A3BC-111F-26AB5AEB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BCB8-8C1F-569E-4DE1-08B50C423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SARIMA</a:t>
            </a:r>
          </a:p>
          <a:p>
            <a:pPr lvl="1"/>
            <a:r>
              <a:rPr lang="en-US" dirty="0"/>
              <a:t>Seasonal Autoregressive Integrated Moving Average</a:t>
            </a:r>
          </a:p>
          <a:p>
            <a:r>
              <a:rPr lang="en-US" dirty="0"/>
              <a:t>Forecasts 24 months into the future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AA6ED05-F14A-C14B-AC80-02F66B103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1" y="3519553"/>
            <a:ext cx="5006774" cy="2377646"/>
          </a:xfrm>
          <a:prstGeom prst="rect">
            <a:avLst/>
          </a:prstGeom>
        </p:spPr>
      </p:pic>
      <p:pic>
        <p:nvPicPr>
          <p:cNvPr id="7" name="Picture 6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F50B6408-03CF-C945-C7CD-73B1C45B1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610106"/>
            <a:ext cx="4057496" cy="219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5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0D10-CB99-FC25-4DFF-AA3C48C0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FC5BC-FCDC-8BEB-26BA-DFD37901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500384" cy="3880773"/>
          </a:xfrm>
        </p:spPr>
        <p:txBody>
          <a:bodyPr>
            <a:normAutofit/>
          </a:bodyPr>
          <a:lstStyle/>
          <a:p>
            <a:r>
              <a:rPr lang="en-US" dirty="0"/>
              <a:t>Dallas – Fort Worth</a:t>
            </a:r>
          </a:p>
          <a:p>
            <a:pPr lvl="1"/>
            <a:r>
              <a:rPr lang="en-US" dirty="0"/>
              <a:t>75141 - Hutchins</a:t>
            </a:r>
          </a:p>
          <a:p>
            <a:pPr lvl="1"/>
            <a:r>
              <a:rPr lang="en-US" dirty="0"/>
              <a:t>75150 - Mesquite</a:t>
            </a:r>
          </a:p>
          <a:p>
            <a:pPr lvl="1"/>
            <a:r>
              <a:rPr lang="en-US" dirty="0"/>
              <a:t>75217 - Dallas</a:t>
            </a:r>
          </a:p>
          <a:p>
            <a:pPr lvl="1"/>
            <a:r>
              <a:rPr lang="en-US" dirty="0"/>
              <a:t>75224 - Dallas</a:t>
            </a:r>
          </a:p>
          <a:p>
            <a:pPr lvl="1"/>
            <a:r>
              <a:rPr lang="en-US" dirty="0"/>
              <a:t>75228 - Garland</a:t>
            </a:r>
          </a:p>
          <a:p>
            <a:pPr lvl="1"/>
            <a:r>
              <a:rPr lang="en-US" dirty="0"/>
              <a:t>75233 - Dallas</a:t>
            </a:r>
          </a:p>
          <a:p>
            <a:pPr lvl="1"/>
            <a:r>
              <a:rPr lang="en-US" dirty="0"/>
              <a:t>76112 - Arlington</a:t>
            </a:r>
          </a:p>
          <a:p>
            <a:pPr lvl="1"/>
            <a:r>
              <a:rPr lang="en-US" dirty="0"/>
              <a:t>76114 – Fort Worth</a:t>
            </a:r>
          </a:p>
          <a:p>
            <a:pPr lvl="1"/>
            <a:r>
              <a:rPr lang="en-US" dirty="0"/>
              <a:t>76117 – North Richland Hills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8F7A4E-DA3A-0E92-811E-AC59BF86B5D2}"/>
              </a:ext>
            </a:extLst>
          </p:cNvPr>
          <p:cNvSpPr txBox="1">
            <a:spLocks/>
          </p:cNvSpPr>
          <p:nvPr/>
        </p:nvSpPr>
        <p:spPr>
          <a:xfrm>
            <a:off x="4421882" y="2160588"/>
            <a:ext cx="268470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Austin</a:t>
            </a:r>
          </a:p>
          <a:p>
            <a:pPr lvl="1"/>
            <a:r>
              <a:rPr lang="en-US" dirty="0"/>
              <a:t>78758</a:t>
            </a:r>
          </a:p>
        </p:txBody>
      </p:sp>
    </p:spTree>
    <p:extLst>
      <p:ext uri="{BB962C8B-B14F-4D97-AF65-F5344CB8AC3E}">
        <p14:creationId xmlns:p14="http://schemas.microsoft.com/office/powerpoint/2010/main" val="157550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0D10-CB99-FC25-4DFF-AA3C48C0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2EB07-C804-CFAE-6535-E7B9002DE178}"/>
              </a:ext>
            </a:extLst>
          </p:cNvPr>
          <p:cNvSpPr txBox="1"/>
          <p:nvPr/>
        </p:nvSpPr>
        <p:spPr>
          <a:xfrm>
            <a:off x="1287624" y="1300848"/>
            <a:ext cx="19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75141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C5DB1-88AC-9670-106D-0C1155A0A78C}"/>
              </a:ext>
            </a:extLst>
          </p:cNvPr>
          <p:cNvSpPr txBox="1"/>
          <p:nvPr/>
        </p:nvSpPr>
        <p:spPr>
          <a:xfrm>
            <a:off x="1287623" y="4094746"/>
            <a:ext cx="19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75150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505AE-66E3-9887-E981-F21CC15097B0}"/>
              </a:ext>
            </a:extLst>
          </p:cNvPr>
          <p:cNvSpPr txBox="1"/>
          <p:nvPr/>
        </p:nvSpPr>
        <p:spPr>
          <a:xfrm>
            <a:off x="5280813" y="1300848"/>
            <a:ext cx="19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75217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717C5-966D-4B8C-A459-BF49CDC1091D}"/>
              </a:ext>
            </a:extLst>
          </p:cNvPr>
          <p:cNvSpPr txBox="1"/>
          <p:nvPr/>
        </p:nvSpPr>
        <p:spPr>
          <a:xfrm>
            <a:off x="5380967" y="4094746"/>
            <a:ext cx="19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75224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AF7754-6C42-21F4-CF53-B40C6BC9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2" y="1600772"/>
            <a:ext cx="3276919" cy="2378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146B45-E5F9-CE5C-0AD8-D829E3DAB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87" y="4464078"/>
            <a:ext cx="3175134" cy="22966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D20D4C-7FAB-2E8B-8384-6CF750871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746" y="1605956"/>
            <a:ext cx="3149898" cy="2354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3F7A65-FCAC-66D0-8D82-DBBE164A8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384" y="4464078"/>
            <a:ext cx="3175134" cy="22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7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0D10-CB99-FC25-4DFF-AA3C48C0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2EB07-C804-CFAE-6535-E7B9002DE178}"/>
              </a:ext>
            </a:extLst>
          </p:cNvPr>
          <p:cNvSpPr txBox="1"/>
          <p:nvPr/>
        </p:nvSpPr>
        <p:spPr>
          <a:xfrm>
            <a:off x="1287625" y="1351014"/>
            <a:ext cx="19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75228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C5DB1-88AC-9670-106D-0C1155A0A78C}"/>
              </a:ext>
            </a:extLst>
          </p:cNvPr>
          <p:cNvSpPr txBox="1"/>
          <p:nvPr/>
        </p:nvSpPr>
        <p:spPr>
          <a:xfrm>
            <a:off x="1287625" y="4269730"/>
            <a:ext cx="19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76112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505AE-66E3-9887-E981-F21CC15097B0}"/>
              </a:ext>
            </a:extLst>
          </p:cNvPr>
          <p:cNvSpPr txBox="1"/>
          <p:nvPr/>
        </p:nvSpPr>
        <p:spPr>
          <a:xfrm>
            <a:off x="5280813" y="1347143"/>
            <a:ext cx="19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75233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717C5-966D-4B8C-A459-BF49CDC1091D}"/>
              </a:ext>
            </a:extLst>
          </p:cNvPr>
          <p:cNvSpPr txBox="1"/>
          <p:nvPr/>
        </p:nvSpPr>
        <p:spPr>
          <a:xfrm>
            <a:off x="5296990" y="4284600"/>
            <a:ext cx="19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76114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038913-6BE6-F66B-1025-40223D202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83" y="1720346"/>
            <a:ext cx="3197095" cy="23254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F5C63B-1356-09B8-51DA-890179885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284" y="1713828"/>
            <a:ext cx="3349689" cy="2332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943146-40C4-4EF0-0F4F-CEB76B73D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86" y="4634270"/>
            <a:ext cx="3164692" cy="2223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8DC93A-640A-C85C-088B-9379A099F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055" y="4609283"/>
            <a:ext cx="3327918" cy="222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305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143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Real Estate Investing Options in Texas Metro Areas</vt:lpstr>
      <vt:lpstr>The Goal</vt:lpstr>
      <vt:lpstr>The Data</vt:lpstr>
      <vt:lpstr>City Living</vt:lpstr>
      <vt:lpstr>Promising Zipcodes</vt:lpstr>
      <vt:lpstr>The Model</vt:lpstr>
      <vt:lpstr>The Results</vt:lpstr>
      <vt:lpstr>Risk Assessment</vt:lpstr>
      <vt:lpstr>Risk Assessment</vt:lpstr>
      <vt:lpstr>Risk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Investing Options in Texas Metro Areas</dc:title>
  <dc:creator>Austin Collins</dc:creator>
  <cp:lastModifiedBy>Austin Collins</cp:lastModifiedBy>
  <cp:revision>9</cp:revision>
  <dcterms:created xsi:type="dcterms:W3CDTF">2023-02-15T04:08:02Z</dcterms:created>
  <dcterms:modified xsi:type="dcterms:W3CDTF">2023-02-15T14:28:53Z</dcterms:modified>
</cp:coreProperties>
</file>