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A3829C-EE4D-454D-A6E2-B3B3B3FE2B0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CB5F8-DC05-4598-A594-BCF2ECDE48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ustincollins76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0DC07-C664-1E4D-73E6-431580EB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74327-124D-C278-34DA-8A0ADDB8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Optimizing </a:t>
            </a:r>
            <a:r>
              <a:rPr lang="en-US" dirty="0" err="1"/>
              <a:t>Truist</a:t>
            </a:r>
            <a:r>
              <a:rPr lang="en-US" dirty="0"/>
              <a:t> Bank’s Term Deposits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3E562-60A3-1CBC-89B2-E9C0DCF6F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Austin Collins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9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422-CD2C-BC3B-050B-CE2C3772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19A3-1969-DB02-B1EA-DD2C5D2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term deposit accounts to existing customers</a:t>
            </a:r>
          </a:p>
          <a:p>
            <a:pPr lvl="1"/>
            <a:r>
              <a:rPr lang="en-US" dirty="0"/>
              <a:t>Term Deposits are similar to CDs and HYSAs</a:t>
            </a:r>
          </a:p>
          <a:p>
            <a:r>
              <a:rPr lang="en-US" dirty="0"/>
              <a:t>Calling with account offers</a:t>
            </a:r>
          </a:p>
          <a:p>
            <a:r>
              <a:rPr lang="en-US" dirty="0"/>
              <a:t>Subscription rate is lower than expected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Stakeholders:</a:t>
            </a:r>
          </a:p>
          <a:p>
            <a:r>
              <a:rPr lang="en-US" dirty="0"/>
              <a:t>Director of Marketing</a:t>
            </a:r>
          </a:p>
          <a:p>
            <a:r>
              <a:rPr lang="en-US" dirty="0" err="1"/>
              <a:t>Truist</a:t>
            </a:r>
            <a:r>
              <a:rPr lang="en-US" dirty="0"/>
              <a:t> Sales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B4DF-4747-9A4D-78D5-825AB68C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EDA0-8384-AB69-D02E-C82D8657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marketing data to predict subscription outcomes</a:t>
            </a:r>
          </a:p>
          <a:p>
            <a:r>
              <a:rPr lang="en-US" dirty="0"/>
              <a:t>Determine what’s driving subscription outcomes</a:t>
            </a:r>
          </a:p>
          <a:p>
            <a:r>
              <a:rPr lang="en-US" dirty="0"/>
              <a:t>Alter targeting/approach to optimize for those factors</a:t>
            </a:r>
          </a:p>
        </p:txBody>
      </p:sp>
    </p:spTree>
    <p:extLst>
      <p:ext uri="{BB962C8B-B14F-4D97-AF65-F5344CB8AC3E}">
        <p14:creationId xmlns:p14="http://schemas.microsoft.com/office/powerpoint/2010/main" val="1941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39A6-0CF1-12D0-FD0C-13AA370F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20CA-1B93-2CC8-CD06-6146AFC5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45,000 existing customers </a:t>
            </a:r>
            <a:r>
              <a:rPr lang="en-US" dirty="0" err="1"/>
              <a:t>Truist</a:t>
            </a:r>
            <a:r>
              <a:rPr lang="en-US" dirty="0"/>
              <a:t> has marketed to</a:t>
            </a:r>
          </a:p>
          <a:p>
            <a:pPr lvl="1"/>
            <a:r>
              <a:rPr lang="en-US" dirty="0"/>
              <a:t>11.7% subscribed</a:t>
            </a:r>
          </a:p>
          <a:p>
            <a:r>
              <a:rPr lang="en-US" dirty="0"/>
              <a:t>Demographic Information</a:t>
            </a:r>
          </a:p>
          <a:p>
            <a:pPr lvl="1"/>
            <a:r>
              <a:rPr lang="en-US" dirty="0"/>
              <a:t>Age, Education, Marital Status, etc.</a:t>
            </a:r>
          </a:p>
          <a:p>
            <a:r>
              <a:rPr lang="en-US" dirty="0"/>
              <a:t>Account Information</a:t>
            </a:r>
          </a:p>
          <a:p>
            <a:pPr lvl="1"/>
            <a:r>
              <a:rPr lang="en-US" dirty="0"/>
              <a:t>Account balance, personal loans, home loans, credit default</a:t>
            </a:r>
          </a:p>
          <a:p>
            <a:r>
              <a:rPr lang="en-US" dirty="0"/>
              <a:t>Marketing Information</a:t>
            </a:r>
          </a:p>
          <a:p>
            <a:pPr lvl="1"/>
            <a:r>
              <a:rPr lang="en-US" dirty="0"/>
              <a:t>Length of calls, when we call them, frequency of calls, etc.</a:t>
            </a:r>
          </a:p>
        </p:txBody>
      </p:sp>
    </p:spTree>
    <p:extLst>
      <p:ext uri="{BB962C8B-B14F-4D97-AF65-F5344CB8AC3E}">
        <p14:creationId xmlns:p14="http://schemas.microsoft.com/office/powerpoint/2010/main" val="25448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2CDF-E735-C851-904C-2AE7A31B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E907-8E39-5965-CD28-35BC033A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Aggregated Decision Trees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FC3B68F-DD5B-E6EE-ECFE-90968C15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44" y="2916460"/>
            <a:ext cx="4371629" cy="28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D454-0E05-F583-5D16-9D59F68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CE0A-1B86-05E0-D641-E840B455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Conservative predictions</a:t>
            </a:r>
          </a:p>
          <a:p>
            <a:r>
              <a:rPr lang="en-US" dirty="0"/>
              <a:t>90.2% accuracy</a:t>
            </a:r>
          </a:p>
          <a:p>
            <a:r>
              <a:rPr lang="en-US" dirty="0"/>
              <a:t>Test outcomes -&gt;</a:t>
            </a:r>
          </a:p>
          <a:p>
            <a:endParaRPr lang="en-US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FF4C9D2F-19EA-5FBB-F2C5-0F526D62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19" y="2203443"/>
            <a:ext cx="3849505" cy="37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9151-D1A7-1BB5-3755-AC15C21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FF24-6F44-C273-FFFC-A88C2AB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factors that best predict subscription</a:t>
            </a:r>
          </a:p>
          <a:p>
            <a:r>
              <a:rPr lang="en-US" dirty="0"/>
              <a:t>Positive correlation with call duration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B7C595A-17B3-0518-A25B-CA85B289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32" y="2873972"/>
            <a:ext cx="5355335" cy="3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6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7BB5-D7FD-6B5C-0803-F5CB9E2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C0A0-2F05-1C99-18C5-FA11F041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time with the calls</a:t>
            </a:r>
          </a:p>
          <a:p>
            <a:pPr lvl="1"/>
            <a:r>
              <a:rPr lang="en-US" dirty="0"/>
              <a:t>Introductions, Screener Questions, Scripts</a:t>
            </a:r>
          </a:p>
          <a:p>
            <a:pPr lvl="1"/>
            <a:r>
              <a:rPr lang="en-US" dirty="0"/>
              <a:t>&gt; 7.1 minutes</a:t>
            </a:r>
          </a:p>
          <a:p>
            <a:r>
              <a:rPr lang="en-US" dirty="0"/>
              <a:t>Target customers with higher existing balances</a:t>
            </a:r>
          </a:p>
          <a:p>
            <a:pPr lvl="1"/>
            <a:r>
              <a:rPr lang="en-US" dirty="0"/>
              <a:t>&gt; $1,800</a:t>
            </a:r>
          </a:p>
          <a:p>
            <a:r>
              <a:rPr lang="en-US" dirty="0"/>
              <a:t>Target customers who are older</a:t>
            </a:r>
          </a:p>
          <a:p>
            <a:pPr lvl="1"/>
            <a:r>
              <a:rPr lang="en-US" dirty="0"/>
              <a:t>38 or older</a:t>
            </a:r>
          </a:p>
          <a:p>
            <a:r>
              <a:rPr lang="en-US" dirty="0"/>
              <a:t>Call </a:t>
            </a:r>
            <a:r>
              <a:rPr lang="en-US"/>
              <a:t>more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7896-8256-042A-8E94-8F65449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E2C7-BA34-DF2A-FB28-FF86871A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me for follow-up questions</a:t>
            </a:r>
          </a:p>
          <a:p>
            <a:pPr lvl="1"/>
            <a:r>
              <a:rPr lang="en-US" dirty="0">
                <a:hlinkClick r:id="rId2"/>
              </a:rPr>
              <a:t>austincollins767@gmail.com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2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</TotalTime>
  <Words>206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Optimizing Truist Bank’s Term Deposits Marketing Campaign</vt:lpstr>
      <vt:lpstr>Background</vt:lpstr>
      <vt:lpstr>Our Goals</vt:lpstr>
      <vt:lpstr>The Data</vt:lpstr>
      <vt:lpstr>The Model</vt:lpstr>
      <vt:lpstr>The Model</vt:lpstr>
      <vt:lpstr>The Results</vt:lpstr>
      <vt:lpstr>Action Items</vt:lpstr>
      <vt:lpstr>Thank you!</vt:lpstr>
    </vt:vector>
  </TitlesOfParts>
  <Company>Whitley Penn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Truist Bank’s Term Deposits Marketing Campaign</dc:title>
  <dc:creator>Austin Collins</dc:creator>
  <cp:lastModifiedBy>Austin Collins</cp:lastModifiedBy>
  <cp:revision>9</cp:revision>
  <dcterms:created xsi:type="dcterms:W3CDTF">2023-02-20T14:00:40Z</dcterms:created>
  <dcterms:modified xsi:type="dcterms:W3CDTF">2023-02-21T23:56:21Z</dcterms:modified>
</cp:coreProperties>
</file>