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6" r:id="rId1"/>
  </p:sldMasterIdLst>
  <p:sldIdLst>
    <p:sldId id="256" r:id="rId2"/>
    <p:sldId id="260" r:id="rId3"/>
    <p:sldId id="258" r:id="rId4"/>
    <p:sldId id="263" r:id="rId5"/>
    <p:sldId id="264" r:id="rId6"/>
    <p:sldId id="259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3F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CD3509F-587D-436E-B1CC-44F7D49669D9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8C7FD13-6E75-4986-80B6-EE76EAB4E7CD}" type="slidenum">
              <a:rPr lang="en-US" smtClean="0"/>
              <a:t>‹#›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232205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3509F-587D-436E-B1CC-44F7D49669D9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7FD13-6E75-4986-80B6-EE76EAB4E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263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3509F-587D-436E-B1CC-44F7D49669D9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7FD13-6E75-4986-80B6-EE76EAB4E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364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3509F-587D-436E-B1CC-44F7D49669D9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7FD13-6E75-4986-80B6-EE76EAB4E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974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CD3509F-587D-436E-B1CC-44F7D49669D9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8C7FD13-6E75-4986-80B6-EE76EAB4E7C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1696590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3509F-587D-436E-B1CC-44F7D49669D9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7FD13-6E75-4986-80B6-EE76EAB4E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192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3509F-587D-436E-B1CC-44F7D49669D9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7FD13-6E75-4986-80B6-EE76EAB4E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299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3509F-587D-436E-B1CC-44F7D49669D9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7FD13-6E75-4986-80B6-EE76EAB4E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619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3509F-587D-436E-B1CC-44F7D49669D9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7FD13-6E75-4986-80B6-EE76EAB4E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985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CD3509F-587D-436E-B1CC-44F7D49669D9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8C7FD13-6E75-4986-80B6-EE76EAB4E7C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64725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CD3509F-587D-436E-B1CC-44F7D49669D9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8C7FD13-6E75-4986-80B6-EE76EAB4E7C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05780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5CD3509F-587D-436E-B1CC-44F7D49669D9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08C7FD13-6E75-4986-80B6-EE76EAB4E7C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66664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7" r:id="rId1"/>
    <p:sldLayoutId id="2147483918" r:id="rId2"/>
    <p:sldLayoutId id="2147483919" r:id="rId3"/>
    <p:sldLayoutId id="2147483920" r:id="rId4"/>
    <p:sldLayoutId id="2147483921" r:id="rId5"/>
    <p:sldLayoutId id="2147483922" r:id="rId6"/>
    <p:sldLayoutId id="2147483923" r:id="rId7"/>
    <p:sldLayoutId id="2147483924" r:id="rId8"/>
    <p:sldLayoutId id="2147483925" r:id="rId9"/>
    <p:sldLayoutId id="2147483926" r:id="rId10"/>
    <p:sldLayoutId id="2147483927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B3189E96-BAB8-42BA-BBBA-9B68380CD6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7F8A4D-8351-4530-A483-D66A63BFC1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11885" y="634028"/>
            <a:ext cx="4798243" cy="3732835"/>
          </a:xfrm>
        </p:spPr>
        <p:txBody>
          <a:bodyPr>
            <a:normAutofit/>
          </a:bodyPr>
          <a:lstStyle/>
          <a:p>
            <a:r>
              <a:rPr lang="en-US" sz="5600"/>
              <a:t>Helping Homeowners Increase Home Value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520AEA-A214-48A9-AFF5-99D275EEC4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11885" y="4436462"/>
            <a:ext cx="4798243" cy="1794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Austin Collins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July 12, 2022</a:t>
            </a:r>
          </a:p>
        </p:txBody>
      </p:sp>
      <p:sp>
        <p:nvSpPr>
          <p:cNvPr id="26" name="Freeform 6">
            <a:extLst>
              <a:ext uri="{FF2B5EF4-FFF2-40B4-BE49-F238E27FC236}">
                <a16:creationId xmlns:a16="http://schemas.microsoft.com/office/drawing/2014/main" id="{313B5508-F7A1-4A96-903D-8B2D863C6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027878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8" name="Freeform 6">
            <a:extLst>
              <a:ext uri="{FF2B5EF4-FFF2-40B4-BE49-F238E27FC236}">
                <a16:creationId xmlns:a16="http://schemas.microsoft.com/office/drawing/2014/main" id="{8FD4F0ED-A65E-4E99-B5FC-6296FAC47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5" name="Picture 4" descr="Four wooden houses with different sizes">
            <a:extLst>
              <a:ext uri="{FF2B5EF4-FFF2-40B4-BE49-F238E27FC236}">
                <a16:creationId xmlns:a16="http://schemas.microsoft.com/office/drawing/2014/main" id="{6222AA9B-0483-9B12-2F9B-FDC476DD1D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810" r="19852" b="-1"/>
          <a:stretch/>
        </p:blipFill>
        <p:spPr>
          <a:xfrm>
            <a:off x="1885142" y="1333221"/>
            <a:ext cx="3180190" cy="4391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758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A14902AA-4E7E-4D93-A756-AC2EF9AAF9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376"/>
            <a:ext cx="12191998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45" name="Freeform 6">
            <a:extLst>
              <a:ext uri="{FF2B5EF4-FFF2-40B4-BE49-F238E27FC236}">
                <a16:creationId xmlns:a16="http://schemas.microsoft.com/office/drawing/2014/main" id="{AE0AE5A0-0098-4DC4-82DC-CCE4071B65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71285" y="626654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B6D28670-6E3D-4F4B-AD22-EFA33BF3C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6632" y="1010266"/>
            <a:ext cx="11115368" cy="58477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B9AC22-E456-447F-8DFD-898F1090C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281916"/>
            <a:ext cx="9601200" cy="1485900"/>
          </a:xfrm>
        </p:spPr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7F5A80AB-B12B-4C4F-B220-0AC954D50A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920620"/>
            <a:ext cx="9601200" cy="2946779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/>
              <a:t>Goal: Give real estate agents (you) advice to pass on to homeowners to increase home value</a:t>
            </a:r>
          </a:p>
          <a:p>
            <a:endParaRPr lang="en-US" sz="2800" dirty="0"/>
          </a:p>
          <a:p>
            <a:r>
              <a:rPr lang="en-US" sz="2800" dirty="0"/>
              <a:t>The Data</a:t>
            </a:r>
          </a:p>
          <a:p>
            <a:r>
              <a:rPr lang="en-US" sz="2800" dirty="0"/>
              <a:t>The Model</a:t>
            </a:r>
          </a:p>
          <a:p>
            <a:r>
              <a:rPr lang="en-US" sz="2800" dirty="0"/>
              <a:t>The Factors</a:t>
            </a:r>
          </a:p>
          <a:p>
            <a:r>
              <a:rPr lang="en-US" sz="2800" dirty="0"/>
              <a:t>What owners can do</a:t>
            </a:r>
          </a:p>
        </p:txBody>
      </p:sp>
    </p:spTree>
    <p:extLst>
      <p:ext uri="{BB962C8B-B14F-4D97-AF65-F5344CB8AC3E}">
        <p14:creationId xmlns:p14="http://schemas.microsoft.com/office/powerpoint/2010/main" val="37952408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A14902AA-4E7E-4D93-A756-AC2EF9AAF9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376"/>
            <a:ext cx="12191998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45" name="Freeform 6">
            <a:extLst>
              <a:ext uri="{FF2B5EF4-FFF2-40B4-BE49-F238E27FC236}">
                <a16:creationId xmlns:a16="http://schemas.microsoft.com/office/drawing/2014/main" id="{AE0AE5A0-0098-4DC4-82DC-CCE4071B65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71285" y="626654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B6D28670-6E3D-4F4B-AD22-EFA33BF3C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6632" y="1010266"/>
            <a:ext cx="11115368" cy="58477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B9AC22-E456-447F-8DFD-898F1090C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281916"/>
            <a:ext cx="9601200" cy="1485900"/>
          </a:xfrm>
        </p:spPr>
        <p:txBody>
          <a:bodyPr>
            <a:normAutofit/>
          </a:bodyPr>
          <a:lstStyle/>
          <a:p>
            <a:r>
              <a:rPr lang="en-US" dirty="0"/>
              <a:t>The Data</a:t>
            </a:r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7F5A80AB-B12B-4C4F-B220-0AC954D50A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920620"/>
            <a:ext cx="9601200" cy="2946779"/>
          </a:xfrm>
        </p:spPr>
        <p:txBody>
          <a:bodyPr>
            <a:normAutofit/>
          </a:bodyPr>
          <a:lstStyle/>
          <a:p>
            <a:r>
              <a:rPr lang="en-US" sz="2800" dirty="0"/>
              <a:t>21, 597 homes in King County, Oregon</a:t>
            </a:r>
          </a:p>
          <a:p>
            <a:r>
              <a:rPr lang="en-US" sz="2800" dirty="0"/>
              <a:t>Sold in 2014-2015</a:t>
            </a:r>
          </a:p>
          <a:p>
            <a:r>
              <a:rPr lang="en-US" sz="2800" dirty="0"/>
              <a:t>Included information about size, bedrooms and bathrooms, quality of materials, sales comparable, view, etc.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8847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A14902AA-4E7E-4D93-A756-AC2EF9AAF9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376"/>
            <a:ext cx="12191998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45" name="Freeform 6">
            <a:extLst>
              <a:ext uri="{FF2B5EF4-FFF2-40B4-BE49-F238E27FC236}">
                <a16:creationId xmlns:a16="http://schemas.microsoft.com/office/drawing/2014/main" id="{AE0AE5A0-0098-4DC4-82DC-CCE4071B65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71285" y="626654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B6D28670-6E3D-4F4B-AD22-EFA33BF3C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6632" y="1010266"/>
            <a:ext cx="11115368" cy="58477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B9AC22-E456-447F-8DFD-898F1090C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281916"/>
            <a:ext cx="9601200" cy="1485900"/>
          </a:xfrm>
        </p:spPr>
        <p:txBody>
          <a:bodyPr>
            <a:normAutofit/>
          </a:bodyPr>
          <a:lstStyle/>
          <a:p>
            <a:r>
              <a:rPr lang="en-US" dirty="0"/>
              <a:t>The Model</a:t>
            </a:r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7F5A80AB-B12B-4C4F-B220-0AC954D50A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920620"/>
            <a:ext cx="9601200" cy="2946779"/>
          </a:xfrm>
        </p:spPr>
        <p:txBody>
          <a:bodyPr>
            <a:normAutofit/>
          </a:bodyPr>
          <a:lstStyle/>
          <a:p>
            <a:r>
              <a:rPr lang="en-US" sz="2800" dirty="0"/>
              <a:t>Ordinary Least Squares regression</a:t>
            </a:r>
          </a:p>
          <a:p>
            <a:r>
              <a:rPr lang="en-US" sz="2800" dirty="0"/>
              <a:t>Included 12 factors</a:t>
            </a:r>
          </a:p>
          <a:p>
            <a:r>
              <a:rPr lang="en-US" sz="2800" dirty="0"/>
              <a:t>Ruled out unreliable/confounding </a:t>
            </a:r>
            <a:br>
              <a:rPr lang="en-US" sz="2800" dirty="0"/>
            </a:br>
            <a:r>
              <a:rPr lang="en-US" sz="2800" dirty="0"/>
              <a:t>variables</a:t>
            </a:r>
          </a:p>
          <a:p>
            <a:r>
              <a:rPr lang="en-US" sz="2800" dirty="0"/>
              <a:t>Explained 70% of the variance</a:t>
            </a:r>
          </a:p>
          <a:p>
            <a:endParaRPr lang="en-US" dirty="0"/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F1387AE7-88B5-4B43-A7C7-D548BB35D5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7069" y="2920620"/>
            <a:ext cx="4422361" cy="2572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4476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A14902AA-4E7E-4D93-A756-AC2EF9AAF9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376"/>
            <a:ext cx="12191998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45" name="Freeform 6">
            <a:extLst>
              <a:ext uri="{FF2B5EF4-FFF2-40B4-BE49-F238E27FC236}">
                <a16:creationId xmlns:a16="http://schemas.microsoft.com/office/drawing/2014/main" id="{AE0AE5A0-0098-4DC4-82DC-CCE4071B65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71285" y="626654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B6D28670-6E3D-4F4B-AD22-EFA33BF3C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6632" y="1010266"/>
            <a:ext cx="11115368" cy="58477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B9AC22-E456-447F-8DFD-898F1090C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281916"/>
            <a:ext cx="9601200" cy="1485900"/>
          </a:xfrm>
        </p:spPr>
        <p:txBody>
          <a:bodyPr>
            <a:normAutofit/>
          </a:bodyPr>
          <a:lstStyle/>
          <a:p>
            <a:r>
              <a:rPr lang="en-US" dirty="0"/>
              <a:t>The Factors</a:t>
            </a:r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7F5A80AB-B12B-4C4F-B220-0AC954D50A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304316"/>
            <a:ext cx="4724400" cy="427577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800" u="sng" dirty="0"/>
              <a:t>Positive</a:t>
            </a:r>
          </a:p>
          <a:p>
            <a:r>
              <a:rPr lang="en-US" dirty="0"/>
              <a:t>Grade</a:t>
            </a:r>
          </a:p>
          <a:p>
            <a:r>
              <a:rPr lang="en-US" dirty="0"/>
              <a:t>Livable Area (Bedrooms x bathrooms</a:t>
            </a:r>
            <a:br>
              <a:rPr lang="en-US" dirty="0"/>
            </a:br>
            <a:r>
              <a:rPr lang="en-US" dirty="0"/>
              <a:t>x living sq. ft.)</a:t>
            </a:r>
          </a:p>
          <a:p>
            <a:r>
              <a:rPr lang="en-US" dirty="0"/>
              <a:t>Latitude</a:t>
            </a:r>
          </a:p>
          <a:p>
            <a:r>
              <a:rPr lang="en-US" dirty="0"/>
              <a:t>Waterfront</a:t>
            </a:r>
          </a:p>
          <a:p>
            <a:r>
              <a:rPr lang="en-US" dirty="0"/>
              <a:t>Living sq. ft. of 15 nearest homes</a:t>
            </a:r>
          </a:p>
          <a:p>
            <a:r>
              <a:rPr lang="en-US" dirty="0"/>
              <a:t>View</a:t>
            </a:r>
          </a:p>
          <a:p>
            <a:r>
              <a:rPr lang="en-US" dirty="0"/>
              <a:t>Condition</a:t>
            </a:r>
          </a:p>
          <a:p>
            <a:r>
              <a:rPr lang="en-US" dirty="0"/>
              <a:t>Year renovated</a:t>
            </a:r>
          </a:p>
          <a:p>
            <a:r>
              <a:rPr lang="en-US" dirty="0"/>
              <a:t>Sq. ft. of lot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5FB2A6A-EE09-414E-A8AB-0694ED5C3F8A}"/>
              </a:ext>
            </a:extLst>
          </p:cNvPr>
          <p:cNvSpPr txBox="1">
            <a:spLocks/>
          </p:cNvSpPr>
          <p:nvPr/>
        </p:nvSpPr>
        <p:spPr>
          <a:xfrm>
            <a:off x="6390968" y="2304316"/>
            <a:ext cx="4724400" cy="29467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r>
              <a:rPr lang="en-US" sz="2600" u="sng" dirty="0"/>
              <a:t>Negative</a:t>
            </a:r>
          </a:p>
          <a:p>
            <a:r>
              <a:rPr lang="en-US" sz="1900" dirty="0"/>
              <a:t>Year built</a:t>
            </a:r>
          </a:p>
          <a:p>
            <a:r>
              <a:rPr lang="en-US" sz="1900" dirty="0"/>
              <a:t>Longitude</a:t>
            </a:r>
          </a:p>
          <a:p>
            <a:r>
              <a:rPr lang="en-US" sz="1900" dirty="0"/>
              <a:t>Lot size of 15 nearest homes</a:t>
            </a:r>
          </a:p>
          <a:p>
            <a:pPr marL="0" indent="0">
              <a:buNone/>
            </a:pPr>
            <a:endParaRPr lang="en-US" sz="19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3832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A14902AA-4E7E-4D93-A756-AC2EF9AAF9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376"/>
            <a:ext cx="12191998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45" name="Freeform 6">
            <a:extLst>
              <a:ext uri="{FF2B5EF4-FFF2-40B4-BE49-F238E27FC236}">
                <a16:creationId xmlns:a16="http://schemas.microsoft.com/office/drawing/2014/main" id="{AE0AE5A0-0098-4DC4-82DC-CCE4071B65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71285" y="626654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B6D28670-6E3D-4F4B-AD22-EFA33BF3C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6632" y="1010266"/>
            <a:ext cx="11115368" cy="58477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7" descr="Chart, bar chart&#10;&#10;Description automatically generated">
            <a:extLst>
              <a:ext uri="{FF2B5EF4-FFF2-40B4-BE49-F238E27FC236}">
                <a16:creationId xmlns:a16="http://schemas.microsoft.com/office/drawing/2014/main" id="{732566EF-DC3A-4BC1-8BB2-9BE183F572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576" y="1317117"/>
            <a:ext cx="10077139" cy="5234031"/>
          </a:xfrm>
        </p:spPr>
      </p:pic>
    </p:spTree>
    <p:extLst>
      <p:ext uri="{BB962C8B-B14F-4D97-AF65-F5344CB8AC3E}">
        <p14:creationId xmlns:p14="http://schemas.microsoft.com/office/powerpoint/2010/main" val="29843647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A14902AA-4E7E-4D93-A756-AC2EF9AAF9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376"/>
            <a:ext cx="12191998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45" name="Freeform 6">
            <a:extLst>
              <a:ext uri="{FF2B5EF4-FFF2-40B4-BE49-F238E27FC236}">
                <a16:creationId xmlns:a16="http://schemas.microsoft.com/office/drawing/2014/main" id="{AE0AE5A0-0098-4DC4-82DC-CCE4071B65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71285" y="626654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B6D28670-6E3D-4F4B-AD22-EFA33BF3C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6632" y="1010266"/>
            <a:ext cx="11115368" cy="58477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B9AC22-E456-447F-8DFD-898F1090C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281916"/>
            <a:ext cx="9601200" cy="1485900"/>
          </a:xfrm>
        </p:spPr>
        <p:txBody>
          <a:bodyPr>
            <a:normAutofit/>
          </a:bodyPr>
          <a:lstStyle/>
          <a:p>
            <a:r>
              <a:rPr lang="en-US" dirty="0"/>
              <a:t>What Owners Can Do</a:t>
            </a:r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7F5A80AB-B12B-4C4F-B220-0AC954D50A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326640"/>
            <a:ext cx="9858652" cy="4185920"/>
          </a:xfrm>
        </p:spPr>
        <p:txBody>
          <a:bodyPr>
            <a:normAutofit/>
          </a:bodyPr>
          <a:lstStyle/>
          <a:p>
            <a:r>
              <a:rPr lang="en-US" sz="2400" dirty="0"/>
              <a:t>Improve grade</a:t>
            </a:r>
          </a:p>
          <a:p>
            <a:pPr lvl="1"/>
            <a:r>
              <a:rPr lang="en-US" sz="2400" dirty="0"/>
              <a:t>Wood finishes, new tile, updated plumbing, countertops, insulation</a:t>
            </a:r>
          </a:p>
          <a:p>
            <a:pPr lvl="1"/>
            <a:r>
              <a:rPr lang="en-US" sz="2400" dirty="0"/>
              <a:t>Can also impact “year renovated” factor 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Add livable square footage</a:t>
            </a:r>
          </a:p>
          <a:p>
            <a:pPr lvl="1"/>
            <a:r>
              <a:rPr lang="en-US" sz="2400" dirty="0"/>
              <a:t>Add a bedroom, bathroom, enclose a patio*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Improve condition</a:t>
            </a:r>
          </a:p>
          <a:p>
            <a:pPr lvl="1"/>
            <a:r>
              <a:rPr lang="en-US" sz="2400" dirty="0"/>
              <a:t>Clean the house, fix small repairs, touch up paint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4870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A14902AA-4E7E-4D93-A756-AC2EF9AAF9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376"/>
            <a:ext cx="12191998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45" name="Freeform 6">
            <a:extLst>
              <a:ext uri="{FF2B5EF4-FFF2-40B4-BE49-F238E27FC236}">
                <a16:creationId xmlns:a16="http://schemas.microsoft.com/office/drawing/2014/main" id="{AE0AE5A0-0098-4DC4-82DC-CCE4071B65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71285" y="626654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B6D28670-6E3D-4F4B-AD22-EFA33BF3C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6632" y="1010266"/>
            <a:ext cx="11115368" cy="58477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B9AC22-E456-447F-8DFD-898F1090C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281916"/>
            <a:ext cx="9601200" cy="1485900"/>
          </a:xfrm>
        </p:spPr>
        <p:txBody>
          <a:bodyPr>
            <a:normAutofit/>
          </a:bodyPr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6544130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Crop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D7AA1D6E-F3E9-4763-A3BC-84DF2E02F60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450</TotalTime>
  <Words>202</Words>
  <Application>Microsoft Office PowerPoint</Application>
  <PresentationFormat>Widescreen</PresentationFormat>
  <Paragraphs>44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Franklin Gothic Book</vt:lpstr>
      <vt:lpstr>Crop</vt:lpstr>
      <vt:lpstr>Helping Homeowners Increase Home Value</vt:lpstr>
      <vt:lpstr>Summary</vt:lpstr>
      <vt:lpstr>The Data</vt:lpstr>
      <vt:lpstr>The Model</vt:lpstr>
      <vt:lpstr>The Factors</vt:lpstr>
      <vt:lpstr>PowerPoint Presentation</vt:lpstr>
      <vt:lpstr>What Owners Can Do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Helping Home Owners Increase Home Value</dc:title>
  <dc:creator>Austin Collins</dc:creator>
  <cp:lastModifiedBy>Austin Collins</cp:lastModifiedBy>
  <cp:revision>21</cp:revision>
  <dcterms:created xsi:type="dcterms:W3CDTF">2022-06-14T23:32:43Z</dcterms:created>
  <dcterms:modified xsi:type="dcterms:W3CDTF">2022-07-10T22:04:16Z</dcterms:modified>
</cp:coreProperties>
</file>