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handoutMasterIdLst>
    <p:handoutMasterId r:id="rId16"/>
  </p:handoutMasterIdLst>
  <p:sldIdLst>
    <p:sldId id="256" r:id="rId2"/>
    <p:sldId id="258" r:id="rId3"/>
    <p:sldId id="259" r:id="rId4"/>
    <p:sldId id="263" r:id="rId5"/>
    <p:sldId id="261" r:id="rId6"/>
    <p:sldId id="262" r:id="rId7"/>
    <p:sldId id="260" r:id="rId8"/>
    <p:sldId id="257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797675" cy="9926638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FBC4"/>
    <a:srgbClr val="E9FADE"/>
    <a:srgbClr val="BAF1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1D996-7A49-4508-B946-4D7EB4BFBF46}" type="datetimeFigureOut">
              <a:rPr lang="es-CO" smtClean="0"/>
              <a:t>12/12/2016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61C9F-D0F6-4486-A5BC-63CF7D4112B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4530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3A1A-D7BA-43A6-8C75-90FFAED174A4}" type="datetimeFigureOut">
              <a:rPr lang="es-CO" smtClean="0"/>
              <a:t>12/12/2016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E4E-98A0-480F-9478-07A6081A61A8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32261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3A1A-D7BA-43A6-8C75-90FFAED174A4}" type="datetimeFigureOut">
              <a:rPr lang="es-CO" smtClean="0"/>
              <a:t>12/12/2016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E4E-98A0-480F-9478-07A6081A61A8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6905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3A1A-D7BA-43A6-8C75-90FFAED174A4}" type="datetimeFigureOut">
              <a:rPr lang="es-CO" smtClean="0"/>
              <a:t>12/12/2016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E4E-98A0-480F-9478-07A6081A61A8}" type="slidenum">
              <a:rPr lang="es-CO" smtClean="0"/>
              <a:t>‹#›</a:t>
            </a:fld>
            <a:endParaRPr lang="es-CO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37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3A1A-D7BA-43A6-8C75-90FFAED174A4}" type="datetimeFigureOut">
              <a:rPr lang="es-CO" smtClean="0"/>
              <a:t>12/12/2016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E4E-98A0-480F-9478-07A6081A61A8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42967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3A1A-D7BA-43A6-8C75-90FFAED174A4}" type="datetimeFigureOut">
              <a:rPr lang="es-CO" smtClean="0"/>
              <a:t>12/12/2016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E4E-98A0-480F-9478-07A6081A61A8}" type="slidenum">
              <a:rPr lang="es-CO" smtClean="0"/>
              <a:t>‹#›</a:t>
            </a:fld>
            <a:endParaRPr lang="es-CO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8291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3A1A-D7BA-43A6-8C75-90FFAED174A4}" type="datetimeFigureOut">
              <a:rPr lang="es-CO" smtClean="0"/>
              <a:t>12/12/2016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E4E-98A0-480F-9478-07A6081A61A8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7236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3A1A-D7BA-43A6-8C75-90FFAED174A4}" type="datetimeFigureOut">
              <a:rPr lang="es-CO" smtClean="0"/>
              <a:t>12/12/2016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E4E-98A0-480F-9478-07A6081A61A8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40025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3A1A-D7BA-43A6-8C75-90FFAED174A4}" type="datetimeFigureOut">
              <a:rPr lang="es-CO" smtClean="0"/>
              <a:t>12/12/2016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E4E-98A0-480F-9478-07A6081A61A8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4914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3A1A-D7BA-43A6-8C75-90FFAED174A4}" type="datetimeFigureOut">
              <a:rPr lang="es-CO" smtClean="0"/>
              <a:t>12/12/2016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E4E-98A0-480F-9478-07A6081A61A8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3329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3A1A-D7BA-43A6-8C75-90FFAED174A4}" type="datetimeFigureOut">
              <a:rPr lang="es-CO" smtClean="0"/>
              <a:t>12/12/2016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E4E-98A0-480F-9478-07A6081A61A8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5714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3A1A-D7BA-43A6-8C75-90FFAED174A4}" type="datetimeFigureOut">
              <a:rPr lang="es-CO" smtClean="0"/>
              <a:t>12/12/2016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E4E-98A0-480F-9478-07A6081A61A8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7078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3A1A-D7BA-43A6-8C75-90FFAED174A4}" type="datetimeFigureOut">
              <a:rPr lang="es-CO" smtClean="0"/>
              <a:t>12/12/2016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E4E-98A0-480F-9478-07A6081A61A8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7513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3A1A-D7BA-43A6-8C75-90FFAED174A4}" type="datetimeFigureOut">
              <a:rPr lang="es-CO" smtClean="0"/>
              <a:t>12/12/2016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E4E-98A0-480F-9478-07A6081A61A8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8315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3A1A-D7BA-43A6-8C75-90FFAED174A4}" type="datetimeFigureOut">
              <a:rPr lang="es-CO" smtClean="0"/>
              <a:t>12/12/2016</a:t>
            </a:fld>
            <a:endParaRPr lang="es-C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E4E-98A0-480F-9478-07A6081A61A8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662689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3A1A-D7BA-43A6-8C75-90FFAED174A4}" type="datetimeFigureOut">
              <a:rPr lang="es-CO" smtClean="0"/>
              <a:t>12/12/2016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E4E-98A0-480F-9478-07A6081A61A8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74446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3A1A-D7BA-43A6-8C75-90FFAED174A4}" type="datetimeFigureOut">
              <a:rPr lang="es-CO" smtClean="0"/>
              <a:t>12/12/2016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E4E-98A0-480F-9478-07A6081A61A8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2656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E3A1A-D7BA-43A6-8C75-90FFAED174A4}" type="datetimeFigureOut">
              <a:rPr lang="es-CO" smtClean="0"/>
              <a:t>12/12/2016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84AE4E-98A0-480F-9478-07A6081A61A8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3498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541" y="2447365"/>
            <a:ext cx="9143999" cy="1817844"/>
          </a:xfrm>
        </p:spPr>
        <p:txBody>
          <a:bodyPr/>
          <a:lstStyle/>
          <a:p>
            <a:r>
              <a:rPr lang="es-CO" dirty="0" smtClean="0"/>
              <a:t>Mesa Municipal de Participación (MMP)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471639"/>
            <a:ext cx="7891272" cy="1069848"/>
          </a:xfrm>
        </p:spPr>
        <p:txBody>
          <a:bodyPr/>
          <a:lstStyle/>
          <a:p>
            <a:r>
              <a:rPr lang="es-CO" dirty="0" smtClean="0"/>
              <a:t>Nueva Segovia de San Esteban de Caloto</a:t>
            </a:r>
            <a:endParaRPr lang="es-CO" dirty="0"/>
          </a:p>
        </p:txBody>
      </p:sp>
      <p:pic>
        <p:nvPicPr>
          <p:cNvPr id="4" name="Imagen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272" y="124918"/>
            <a:ext cx="2097740" cy="136770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83024" y="1139613"/>
            <a:ext cx="10859989" cy="9124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 defTabSz="457200">
              <a:spcBef>
                <a:spcPct val="0"/>
              </a:spcBef>
            </a:pPr>
            <a:r>
              <a:rPr lang="es-CO" sz="6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Informe de Rendición de Cuentas </a:t>
            </a:r>
          </a:p>
        </p:txBody>
      </p:sp>
    </p:spTree>
    <p:extLst>
      <p:ext uri="{BB962C8B-B14F-4D97-AF65-F5344CB8AC3E}">
        <p14:creationId xmlns:p14="http://schemas.microsoft.com/office/powerpoint/2010/main" val="118178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1023"/>
            <a:ext cx="7148854" cy="793377"/>
          </a:xfrm>
        </p:spPr>
        <p:txBody>
          <a:bodyPr>
            <a:noAutofit/>
          </a:bodyPr>
          <a:lstStyle/>
          <a:p>
            <a:pPr algn="ctr"/>
            <a:r>
              <a:rPr lang="es-CO" sz="2400" dirty="0" smtClean="0"/>
              <a:t>Actividad: Elaboración de propuestas para el Plan de Desarrollo Municipal</a:t>
            </a:r>
            <a:endParaRPr lang="es-CO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909" y="914400"/>
            <a:ext cx="5890338" cy="538480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s-CO" sz="1600" b="1" dirty="0"/>
              <a:t>Logros obtenidos </a:t>
            </a:r>
          </a:p>
          <a:p>
            <a:pPr algn="just">
              <a:lnSpc>
                <a:spcPct val="120000"/>
              </a:lnSpc>
            </a:pPr>
            <a:r>
              <a:rPr lang="es-CO" sz="1600" dirty="0" smtClean="0"/>
              <a:t>Se participo en la elaboración del Plan de Desarrollo.</a:t>
            </a:r>
          </a:p>
          <a:p>
            <a:pPr algn="just">
              <a:lnSpc>
                <a:spcPct val="120000"/>
              </a:lnSpc>
            </a:pPr>
            <a:r>
              <a:rPr lang="es-CO" sz="1600" dirty="0" smtClean="0"/>
              <a:t>La Alcaldía presento el Plan de Desarrollo a la MMP. </a:t>
            </a:r>
          </a:p>
          <a:p>
            <a:pPr algn="just">
              <a:lnSpc>
                <a:spcPct val="120000"/>
              </a:lnSpc>
            </a:pPr>
            <a:endParaRPr lang="es-CO" sz="1600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es-CO" sz="1600" b="1" dirty="0"/>
              <a:t>Apoyo </a:t>
            </a:r>
            <a:r>
              <a:rPr lang="es-CO" sz="1600" b="1" dirty="0" smtClean="0"/>
              <a:t>Institucional</a:t>
            </a:r>
          </a:p>
          <a:p>
            <a:pPr algn="just">
              <a:lnSpc>
                <a:spcPct val="120000"/>
              </a:lnSpc>
            </a:pPr>
            <a:r>
              <a:rPr lang="es-CO" sz="1600" dirty="0" smtClean="0"/>
              <a:t>Alcaldía Municipal de Caloto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s-CO" sz="16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s-CO" sz="1600" dirty="0" smtClean="0"/>
              <a:t>Presupuesto Ejecutado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s-CO" sz="1600" dirty="0" smtClean="0"/>
              <a:t>$ 0</a:t>
            </a:r>
          </a:p>
        </p:txBody>
      </p:sp>
      <p:pic>
        <p:nvPicPr>
          <p:cNvPr id="4" name="Imagen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272" y="124918"/>
            <a:ext cx="2097740" cy="13677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38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1023"/>
            <a:ext cx="8130490" cy="793377"/>
          </a:xfrm>
        </p:spPr>
        <p:txBody>
          <a:bodyPr>
            <a:noAutofit/>
          </a:bodyPr>
          <a:lstStyle/>
          <a:p>
            <a:pPr algn="ctr"/>
            <a:r>
              <a:rPr lang="es-CO" sz="2400" dirty="0" smtClean="0"/>
              <a:t>Actividad: Elaboración de propuestas para el Plan de Acción Territorial</a:t>
            </a:r>
            <a:endParaRPr lang="es-CO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203" y="1379070"/>
            <a:ext cx="5890338" cy="418801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s-CO" sz="1600" b="1" dirty="0"/>
              <a:t>Logros obtenidos </a:t>
            </a:r>
          </a:p>
          <a:p>
            <a:pPr algn="just">
              <a:lnSpc>
                <a:spcPct val="120000"/>
              </a:lnSpc>
            </a:pPr>
            <a:r>
              <a:rPr lang="es-CO" sz="1600" dirty="0" smtClean="0"/>
              <a:t>La MMP presento propuestas al PAT y estas se acogieron en el documento.</a:t>
            </a:r>
          </a:p>
          <a:p>
            <a:pPr algn="just">
              <a:lnSpc>
                <a:spcPct val="120000"/>
              </a:lnSpc>
            </a:pPr>
            <a:r>
              <a:rPr lang="es-CO" sz="1600" dirty="0" smtClean="0"/>
              <a:t>Se destino un presupuesto para la Atención Integral a las víctimas y la participación de la MMP. </a:t>
            </a:r>
          </a:p>
          <a:p>
            <a:pPr algn="just">
              <a:lnSpc>
                <a:spcPct val="120000"/>
              </a:lnSpc>
            </a:pPr>
            <a:endParaRPr lang="es-CO" sz="1600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es-CO" sz="1600" b="1" dirty="0"/>
              <a:t>Apoyo </a:t>
            </a:r>
            <a:r>
              <a:rPr lang="es-CO" sz="1600" b="1" dirty="0" smtClean="0"/>
              <a:t>Institucional</a:t>
            </a:r>
          </a:p>
          <a:p>
            <a:pPr algn="just">
              <a:lnSpc>
                <a:spcPct val="120000"/>
              </a:lnSpc>
            </a:pPr>
            <a:r>
              <a:rPr lang="es-CO" sz="1600" dirty="0" smtClean="0"/>
              <a:t>Alcaldía Municipal de Caloto</a:t>
            </a:r>
          </a:p>
          <a:p>
            <a:pPr algn="just">
              <a:lnSpc>
                <a:spcPct val="120000"/>
              </a:lnSpc>
            </a:pPr>
            <a:r>
              <a:rPr lang="es-CO" sz="1600" dirty="0" smtClean="0"/>
              <a:t>IRD</a:t>
            </a:r>
            <a:endParaRPr lang="es-CO" sz="16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s-CO" sz="1600" dirty="0" smtClean="0"/>
              <a:t>Presupuesto Ejecutado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s-CO" sz="1600" dirty="0" smtClean="0"/>
              <a:t>$ 0</a:t>
            </a:r>
          </a:p>
        </p:txBody>
      </p:sp>
      <p:pic>
        <p:nvPicPr>
          <p:cNvPr id="4" name="Imagen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272" y="124918"/>
            <a:ext cx="2097740" cy="13677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21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76562" y="255493"/>
            <a:ext cx="10440834" cy="793377"/>
          </a:xfrm>
        </p:spPr>
        <p:txBody>
          <a:bodyPr>
            <a:noAutofit/>
          </a:bodyPr>
          <a:lstStyle/>
          <a:p>
            <a:pPr algn="ctr"/>
            <a:r>
              <a:rPr lang="es-CO" sz="2400" dirty="0" smtClean="0"/>
              <a:t>Actividad: La MMP participo en la presentación del proyecto de generación de ingresos a la UARIV. </a:t>
            </a:r>
            <a:endParaRPr lang="es-CO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650" y="1231152"/>
            <a:ext cx="5890338" cy="338118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s-CO" sz="1600" b="1" dirty="0"/>
              <a:t>Logros obtenidos </a:t>
            </a:r>
          </a:p>
          <a:p>
            <a:pPr algn="just">
              <a:lnSpc>
                <a:spcPct val="120000"/>
              </a:lnSpc>
            </a:pPr>
            <a:r>
              <a:rPr lang="es-CO" sz="1600" dirty="0" smtClean="0"/>
              <a:t>Se presento el proyecto de 75 unidades productivas para generación de ingresos a víctimas y población vulnerable del municipio de Caloto.</a:t>
            </a:r>
          </a:p>
          <a:p>
            <a:pPr algn="just">
              <a:lnSpc>
                <a:spcPct val="120000"/>
              </a:lnSpc>
            </a:pPr>
            <a:r>
              <a:rPr lang="es-CO" sz="1600" dirty="0" smtClean="0"/>
              <a:t>Se esta a la espera de la respuesta. </a:t>
            </a:r>
          </a:p>
          <a:p>
            <a:pPr algn="just">
              <a:lnSpc>
                <a:spcPct val="120000"/>
              </a:lnSpc>
            </a:pPr>
            <a:endParaRPr lang="es-CO" sz="1600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es-CO" sz="1600" b="1" dirty="0"/>
              <a:t>Apoyo </a:t>
            </a:r>
            <a:r>
              <a:rPr lang="es-CO" sz="1600" b="1" dirty="0" smtClean="0"/>
              <a:t>Institucional</a:t>
            </a:r>
          </a:p>
          <a:p>
            <a:pPr algn="just">
              <a:lnSpc>
                <a:spcPct val="120000"/>
              </a:lnSpc>
            </a:pPr>
            <a:r>
              <a:rPr lang="es-CO" sz="1600" dirty="0" smtClean="0"/>
              <a:t>Alcaldía Municipal de Caloto</a:t>
            </a:r>
          </a:p>
          <a:p>
            <a:pPr algn="just">
              <a:lnSpc>
                <a:spcPct val="120000"/>
              </a:lnSpc>
            </a:pPr>
            <a:r>
              <a:rPr lang="es-CO" sz="1600" dirty="0" smtClean="0"/>
              <a:t>Unidad para las víctimas. </a:t>
            </a:r>
            <a:endParaRPr lang="es-CO" sz="16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s-CO" sz="1600" dirty="0" smtClean="0"/>
              <a:t>Presupuesto Ejecutado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s-CO" sz="1600" dirty="0" smtClean="0"/>
              <a:t>$ 0</a:t>
            </a:r>
          </a:p>
        </p:txBody>
      </p:sp>
      <p:pic>
        <p:nvPicPr>
          <p:cNvPr id="4" name="Imagen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272" y="124918"/>
            <a:ext cx="2097740" cy="13677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104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9154"/>
            <a:ext cx="8740588" cy="793377"/>
          </a:xfrm>
        </p:spPr>
        <p:txBody>
          <a:bodyPr>
            <a:noAutofit/>
          </a:bodyPr>
          <a:lstStyle/>
          <a:p>
            <a:pPr algn="ctr"/>
            <a:r>
              <a:rPr lang="es-CO" sz="2400" dirty="0" smtClean="0"/>
              <a:t>Actividad: La MMP participo en la reactivación del Consejo Territorial de Paz y Derechos Humanos. </a:t>
            </a:r>
            <a:endParaRPr lang="es-CO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461" y="1492624"/>
            <a:ext cx="5890338" cy="443752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s-CO" sz="1600" b="1" dirty="0"/>
              <a:t>Logros obtenidos </a:t>
            </a:r>
          </a:p>
          <a:p>
            <a:pPr algn="just">
              <a:lnSpc>
                <a:spcPct val="120000"/>
              </a:lnSpc>
            </a:pPr>
            <a:r>
              <a:rPr lang="es-CO" sz="1600" dirty="0" smtClean="0"/>
              <a:t>Se trabajo en el ajuste del decreto de conformación del consejo. </a:t>
            </a:r>
          </a:p>
          <a:p>
            <a:pPr algn="just">
              <a:lnSpc>
                <a:spcPct val="120000"/>
              </a:lnSpc>
            </a:pPr>
            <a:r>
              <a:rPr lang="es-CO" sz="1600" dirty="0" smtClean="0"/>
              <a:t>Se cambio el nombre del espacio por “Consejo Territorial de Derechos Humanos y Paz.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s-CO" sz="1600" b="1" dirty="0"/>
              <a:t>Apoyo </a:t>
            </a:r>
            <a:r>
              <a:rPr lang="es-CO" sz="1600" b="1" dirty="0" smtClean="0"/>
              <a:t>Institucional</a:t>
            </a:r>
          </a:p>
          <a:p>
            <a:pPr algn="just">
              <a:lnSpc>
                <a:spcPct val="120000"/>
              </a:lnSpc>
            </a:pPr>
            <a:r>
              <a:rPr lang="es-CO" sz="1600" dirty="0" smtClean="0"/>
              <a:t>Alcaldía Municipal </a:t>
            </a:r>
          </a:p>
          <a:p>
            <a:pPr algn="just">
              <a:lnSpc>
                <a:spcPct val="120000"/>
              </a:lnSpc>
            </a:pPr>
            <a:r>
              <a:rPr lang="es-CO" sz="1600" dirty="0" smtClean="0"/>
              <a:t>Derechos Humanos de UASAID. </a:t>
            </a:r>
          </a:p>
          <a:p>
            <a:pPr algn="just">
              <a:lnSpc>
                <a:spcPct val="120000"/>
              </a:lnSpc>
            </a:pPr>
            <a:r>
              <a:rPr lang="es-CO" sz="1600" dirty="0" smtClean="0"/>
              <a:t>IRD</a:t>
            </a:r>
            <a:endParaRPr lang="es-CO" sz="16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s-CO" sz="1600" dirty="0" smtClean="0"/>
              <a:t>Presupuesto Ejecutado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s-CO" sz="1600" dirty="0" smtClean="0"/>
              <a:t>$ 0</a:t>
            </a:r>
          </a:p>
        </p:txBody>
      </p:sp>
      <p:pic>
        <p:nvPicPr>
          <p:cNvPr id="4" name="Imagen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272" y="124918"/>
            <a:ext cx="2097740" cy="13677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610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941" y="2989731"/>
            <a:ext cx="7301753" cy="1320800"/>
          </a:xfrm>
        </p:spPr>
        <p:txBody>
          <a:bodyPr>
            <a:noAutofit/>
          </a:bodyPr>
          <a:lstStyle/>
          <a:p>
            <a:r>
              <a:rPr lang="es-CO" sz="13800" dirty="0" smtClean="0"/>
              <a:t>GRACIAS </a:t>
            </a:r>
            <a:endParaRPr lang="es-CO" sz="13800" dirty="0"/>
          </a:p>
        </p:txBody>
      </p:sp>
      <p:pic>
        <p:nvPicPr>
          <p:cNvPr id="4" name="Imagen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272" y="124918"/>
            <a:ext cx="2097740" cy="13677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391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Informe MMP de Nueva Segovia de San Esteban de Caloto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74037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b="1" dirty="0" smtClean="0"/>
              <a:t>¿Qué es la MMP?</a:t>
            </a:r>
          </a:p>
          <a:p>
            <a:pPr marL="0" indent="0" algn="just">
              <a:buNone/>
            </a:pPr>
            <a:r>
              <a:rPr lang="es-CO" dirty="0" smtClean="0"/>
              <a:t>Son </a:t>
            </a:r>
            <a:r>
              <a:rPr lang="es-CO" dirty="0"/>
              <a:t>los espacios  de trabajo temático y de participación efectiva de las víctimas, de orden municipal, distrital, departamental y nacional, elegidos y designados por las mismas víctimas y sus organizaciones y destinados para la discusión, interlocución, retroalimentación, capacitación y seguimiento de las disposiciones contenidas en la Ley de Víctimas y Restitución de Tierras y demás normas complementarias.</a:t>
            </a:r>
          </a:p>
          <a:p>
            <a:pPr marL="0" indent="0" algn="just">
              <a:buNone/>
            </a:pPr>
            <a:r>
              <a:rPr lang="es-CO" dirty="0" smtClean="0"/>
              <a:t>Dentro de las funciones que se tiene como MMP esta realizar rendición de cuentas, por lo cual, a continuación se presenta el informe de las actividades realizadas por la Mesa Municipal de Participación desde abril de 2015 a noviembre de 2016. </a:t>
            </a:r>
            <a:endParaRPr lang="es-CO" dirty="0"/>
          </a:p>
        </p:txBody>
      </p:sp>
      <p:pic>
        <p:nvPicPr>
          <p:cNvPr id="4" name="Imagen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272" y="124918"/>
            <a:ext cx="2097740" cy="13677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261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74" y="245942"/>
            <a:ext cx="7933270" cy="2254623"/>
          </a:xfrm>
        </p:spPr>
        <p:txBody>
          <a:bodyPr>
            <a:normAutofit fontScale="90000"/>
          </a:bodyPr>
          <a:lstStyle/>
          <a:p>
            <a:pPr algn="just"/>
            <a:r>
              <a:rPr lang="es-CO" dirty="0" smtClean="0"/>
              <a:t>Actividad: Se solicito un espacio a la Administración Municipal para el funcionamiento de la  MMP en el mes de noviembre 2015 - 2016.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74" y="3315447"/>
            <a:ext cx="5727949" cy="114897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400" b="1" dirty="0"/>
              <a:t>Logros obtenidos </a:t>
            </a:r>
          </a:p>
          <a:p>
            <a:pPr algn="just"/>
            <a:r>
              <a:rPr lang="es-CO" sz="1400" dirty="0" smtClean="0"/>
              <a:t>No se le ha asignado el espacio para la MMP. </a:t>
            </a:r>
          </a:p>
          <a:p>
            <a:pPr algn="just"/>
            <a:endParaRPr lang="es-CO" sz="1400" dirty="0" smtClean="0"/>
          </a:p>
        </p:txBody>
      </p:sp>
      <p:pic>
        <p:nvPicPr>
          <p:cNvPr id="4" name="Imagen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272" y="124918"/>
            <a:ext cx="2097740" cy="13677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95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451" y="0"/>
            <a:ext cx="7523132" cy="1317812"/>
          </a:xfrm>
        </p:spPr>
        <p:txBody>
          <a:bodyPr>
            <a:normAutofit/>
          </a:bodyPr>
          <a:lstStyle/>
          <a:p>
            <a:pPr algn="just"/>
            <a:r>
              <a:rPr lang="es-CO" sz="2400" dirty="0" smtClean="0"/>
              <a:t>Actividad: Se realizaron dos eventos “Día </a:t>
            </a:r>
            <a:r>
              <a:rPr lang="es-CO" sz="2400" dirty="0"/>
              <a:t>de la Memoria y Solidaridad con las víctimas del conflicto </a:t>
            </a:r>
            <a:r>
              <a:rPr lang="es-CO" sz="2400" dirty="0" smtClean="0"/>
              <a:t>armado” (años 2015 y 2016)</a:t>
            </a:r>
            <a:endParaRPr lang="es-CO" sz="2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3227" y="1171841"/>
            <a:ext cx="5512797" cy="373633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400" b="1" dirty="0"/>
              <a:t>Logros obtenidos </a:t>
            </a:r>
          </a:p>
          <a:p>
            <a:pPr algn="just"/>
            <a:r>
              <a:rPr lang="es-CO" sz="1400" dirty="0" smtClean="0"/>
              <a:t>Se resalto el día de las víctimas.</a:t>
            </a:r>
          </a:p>
          <a:p>
            <a:pPr algn="just"/>
            <a:r>
              <a:rPr lang="es-CO" sz="1400" dirty="0" smtClean="0"/>
              <a:t>Se visibilizaron a las víctimas.</a:t>
            </a:r>
          </a:p>
          <a:p>
            <a:pPr algn="just"/>
            <a:r>
              <a:rPr lang="es-CO" sz="1400" dirty="0" smtClean="0"/>
              <a:t>Participaron las víctimas activamente. </a:t>
            </a:r>
          </a:p>
          <a:p>
            <a:pPr algn="just"/>
            <a:r>
              <a:rPr lang="es-CO" sz="1400" dirty="0" smtClean="0"/>
              <a:t>Se integraron a todas las Organizaciones del municipio. </a:t>
            </a:r>
          </a:p>
          <a:p>
            <a:pPr algn="just"/>
            <a:r>
              <a:rPr lang="es-CO" sz="1400" dirty="0" smtClean="0"/>
              <a:t>Se rindió un informe a las ONG. </a:t>
            </a:r>
          </a:p>
          <a:p>
            <a:pPr algn="just"/>
            <a:r>
              <a:rPr lang="es-CO" sz="1400" dirty="0" smtClean="0"/>
              <a:t>La alcaldesa se comprometió en enfocarse en ayudar a gestionar trabajo para las víctimas. </a:t>
            </a:r>
          </a:p>
          <a:p>
            <a:pPr algn="just"/>
            <a:r>
              <a:rPr lang="es-CO" sz="1400" dirty="0" smtClean="0"/>
              <a:t>Se dieron a conocer las entidades departamentales.</a:t>
            </a:r>
          </a:p>
          <a:p>
            <a:pPr algn="just"/>
            <a:r>
              <a:rPr lang="es-CO" sz="1400" dirty="0" smtClean="0"/>
              <a:t>Se dieron a conocer los derechos que tienen las víctimas.  </a:t>
            </a:r>
          </a:p>
          <a:p>
            <a:pPr algn="just"/>
            <a:r>
              <a:rPr lang="es-CO" sz="1400" dirty="0" smtClean="0"/>
              <a:t>Se resaltaron hechos que han ocurrido y han mantenido unidos a los integrantes de la MMP y organizaciones para generar memoria histórica. </a:t>
            </a:r>
          </a:p>
        </p:txBody>
      </p:sp>
      <p:pic>
        <p:nvPicPr>
          <p:cNvPr id="6" name="Imagen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272" y="124918"/>
            <a:ext cx="2097740" cy="1367706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766483" y="5300087"/>
            <a:ext cx="2581835" cy="1557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None/>
            </a:pPr>
            <a:r>
              <a:rPr lang="es-CO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Apoyo Institucional</a:t>
            </a:r>
          </a:p>
          <a:p>
            <a:pPr marL="285750" indent="-285750" algn="just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Alcaldía Municipal. </a:t>
            </a:r>
          </a:p>
          <a:p>
            <a:pPr marL="285750" indent="-285750" algn="just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IE La Sagrada Familia</a:t>
            </a:r>
          </a:p>
          <a:p>
            <a:pPr marL="285750" indent="-285750" algn="just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IRD (año 2015</a:t>
            </a:r>
            <a:r>
              <a:rPr lang="es-CO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2552" y="5753313"/>
            <a:ext cx="2586317" cy="651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s-CO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Presupuesto Ejecutado </a:t>
            </a:r>
          </a:p>
          <a:p>
            <a:pPr marL="285750" indent="-285750" algn="just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s-CO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$ 5.000.000</a:t>
            </a:r>
          </a:p>
        </p:txBody>
      </p:sp>
    </p:spTree>
    <p:extLst>
      <p:ext uri="{BB962C8B-B14F-4D97-AF65-F5344CB8AC3E}">
        <p14:creationId xmlns:p14="http://schemas.microsoft.com/office/powerpoint/2010/main" val="303275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27839"/>
            <a:ext cx="9426388" cy="1515035"/>
          </a:xfrm>
        </p:spPr>
        <p:txBody>
          <a:bodyPr>
            <a:noAutofit/>
          </a:bodyPr>
          <a:lstStyle/>
          <a:p>
            <a:r>
              <a:rPr lang="es-CO" sz="2400" dirty="0" smtClean="0"/>
              <a:t>Actividad: Talleres formativos a los líderes de la MMP conocimiento de la ley 1448 de 2011 y protocolo de participación.</a:t>
            </a:r>
            <a:endParaRPr lang="es-CO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68" y="2105212"/>
            <a:ext cx="5727950" cy="405354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400" b="1" dirty="0"/>
              <a:t>Logros obtenidos </a:t>
            </a:r>
          </a:p>
          <a:p>
            <a:pPr algn="just"/>
            <a:r>
              <a:rPr lang="es-CO" sz="1400" dirty="0" smtClean="0"/>
              <a:t>La MMP conoció las rutas de atención a la población víctima, Protocolo de Participación, con mujeres en situación de desplazamiento y población en condición de discapacidad. </a:t>
            </a:r>
          </a:p>
          <a:p>
            <a:pPr algn="just"/>
            <a:r>
              <a:rPr lang="es-CO" sz="1400" dirty="0" smtClean="0"/>
              <a:t>Los integrantes de la MMP realizaron replica en las comunidades de Alto el Palo, </a:t>
            </a:r>
            <a:r>
              <a:rPr lang="es-CO" sz="1400" dirty="0" smtClean="0"/>
              <a:t>Roblea</a:t>
            </a:r>
            <a:r>
              <a:rPr lang="es-CO" sz="1400" dirty="0" smtClean="0"/>
              <a:t>, zona urbana de Caloto, el Pedregal, Los chorros, y a otros municipios, tales como Santander de Quilichao, </a:t>
            </a:r>
            <a:r>
              <a:rPr lang="es-CO" sz="1400" dirty="0" smtClean="0"/>
              <a:t>Guachene</a:t>
            </a:r>
            <a:r>
              <a:rPr lang="es-CO" sz="1400" dirty="0" smtClean="0"/>
              <a:t>, Villa Rica, Puerto Tejada y padilla.</a:t>
            </a:r>
          </a:p>
          <a:p>
            <a:pPr marL="0" indent="0" algn="just">
              <a:buNone/>
            </a:pPr>
            <a:r>
              <a:rPr lang="es-CO" sz="1400" b="1" dirty="0"/>
              <a:t>Apoyo </a:t>
            </a:r>
            <a:r>
              <a:rPr lang="es-CO" sz="1400" b="1" dirty="0" smtClean="0"/>
              <a:t>Institucional</a:t>
            </a:r>
          </a:p>
          <a:p>
            <a:pPr algn="just"/>
            <a:r>
              <a:rPr lang="es-CO" sz="1400" dirty="0" smtClean="0"/>
              <a:t>Prosperidad Social.</a:t>
            </a:r>
          </a:p>
          <a:p>
            <a:pPr algn="just"/>
            <a:r>
              <a:rPr lang="es-CO" sz="1400" dirty="0" smtClean="0"/>
              <a:t>IRD.</a:t>
            </a:r>
          </a:p>
          <a:p>
            <a:pPr marL="0" indent="0" algn="just">
              <a:buNone/>
            </a:pPr>
            <a:endParaRPr lang="es-CO" sz="1400" dirty="0" smtClean="0"/>
          </a:p>
          <a:p>
            <a:pPr marL="0" indent="0" algn="just">
              <a:buNone/>
            </a:pPr>
            <a:r>
              <a:rPr lang="es-CO" sz="1400" b="1" dirty="0" smtClean="0"/>
              <a:t>Presupuesto Ejecutado </a:t>
            </a:r>
          </a:p>
          <a:p>
            <a:pPr marL="0" indent="0" algn="just">
              <a:buNone/>
            </a:pPr>
            <a:r>
              <a:rPr lang="es-CO" sz="1400" dirty="0" smtClean="0"/>
              <a:t>$ 0</a:t>
            </a:r>
          </a:p>
        </p:txBody>
      </p:sp>
      <p:pic>
        <p:nvPicPr>
          <p:cNvPr id="4" name="Imagen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272" y="124918"/>
            <a:ext cx="2097740" cy="13677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204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1056"/>
            <a:ext cx="8982635" cy="1609344"/>
          </a:xfrm>
        </p:spPr>
        <p:txBody>
          <a:bodyPr>
            <a:normAutofit/>
          </a:bodyPr>
          <a:lstStyle/>
          <a:p>
            <a:r>
              <a:rPr lang="es-CO" dirty="0" smtClean="0"/>
              <a:t>Actividad: Gestión para la atención psicosocial a las víctimas.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2" y="1930400"/>
            <a:ext cx="5727949" cy="47527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400" b="1" dirty="0"/>
              <a:t>Logros obtenidos </a:t>
            </a:r>
          </a:p>
          <a:p>
            <a:pPr algn="just"/>
            <a:r>
              <a:rPr lang="es-CO" sz="1400" dirty="0" smtClean="0"/>
              <a:t>Se logró que la población víctima de la zona indígena, afro, mestiza recibieran la atención psicosocial. </a:t>
            </a:r>
          </a:p>
          <a:p>
            <a:pPr algn="just"/>
            <a:r>
              <a:rPr lang="es-CO" sz="1400" dirty="0" smtClean="0"/>
              <a:t>En el municipio de Popayán están atendiendo el PAPSIVI, IRD y la Unidad para las víctimas con la Estrategia de </a:t>
            </a:r>
            <a:r>
              <a:rPr lang="es-CO" sz="1400" dirty="0"/>
              <a:t>R</a:t>
            </a:r>
            <a:r>
              <a:rPr lang="es-CO" sz="1400" dirty="0" smtClean="0"/>
              <a:t>ecuperación Emocional.</a:t>
            </a:r>
          </a:p>
          <a:p>
            <a:pPr algn="just"/>
            <a:endParaRPr lang="es-CO" sz="1400" dirty="0" smtClean="0"/>
          </a:p>
          <a:p>
            <a:pPr marL="0" indent="0" algn="just">
              <a:buNone/>
            </a:pPr>
            <a:r>
              <a:rPr lang="es-CO" sz="1400" b="1" dirty="0"/>
              <a:t>Apoyo </a:t>
            </a:r>
            <a:r>
              <a:rPr lang="es-CO" sz="1400" b="1" dirty="0" smtClean="0"/>
              <a:t>Institucional</a:t>
            </a:r>
          </a:p>
          <a:p>
            <a:pPr algn="just"/>
            <a:r>
              <a:rPr lang="es-CO" sz="1400" dirty="0" smtClean="0"/>
              <a:t>Alcaldía Municipal de Caloto</a:t>
            </a:r>
          </a:p>
          <a:p>
            <a:pPr algn="just"/>
            <a:r>
              <a:rPr lang="es-CO" sz="1400" dirty="0" smtClean="0"/>
              <a:t>Unidad para Víctimas</a:t>
            </a:r>
          </a:p>
          <a:p>
            <a:pPr algn="just"/>
            <a:r>
              <a:rPr lang="es-CO" sz="1400" dirty="0" smtClean="0"/>
              <a:t>Gobernación del Cauca</a:t>
            </a:r>
          </a:p>
          <a:p>
            <a:pPr algn="just"/>
            <a:r>
              <a:rPr lang="es-CO" sz="1400" dirty="0" smtClean="0"/>
              <a:t>IRD.</a:t>
            </a:r>
          </a:p>
          <a:p>
            <a:pPr marL="0" indent="0" algn="just">
              <a:buNone/>
            </a:pPr>
            <a:endParaRPr lang="es-CO" sz="1400" dirty="0" smtClean="0"/>
          </a:p>
          <a:p>
            <a:pPr marL="0" indent="0" algn="just">
              <a:buNone/>
            </a:pPr>
            <a:r>
              <a:rPr lang="es-CO" sz="1400" b="1" dirty="0" smtClean="0"/>
              <a:t>Presupuesto Ejecutado </a:t>
            </a:r>
          </a:p>
          <a:p>
            <a:pPr marL="0" indent="0" algn="just">
              <a:buNone/>
            </a:pPr>
            <a:r>
              <a:rPr lang="es-CO" sz="1400" dirty="0" smtClean="0"/>
              <a:t>$ 0</a:t>
            </a:r>
          </a:p>
        </p:txBody>
      </p:sp>
      <p:pic>
        <p:nvPicPr>
          <p:cNvPr id="4" name="Imagen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272" y="124918"/>
            <a:ext cx="2097740" cy="13677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39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Actividad: Tres Plenarios de la MMP.   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4633220" cy="388077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CO" sz="1600" b="1" dirty="0"/>
              <a:t>Logros obtenidos </a:t>
            </a:r>
          </a:p>
          <a:p>
            <a:pPr algn="just"/>
            <a:r>
              <a:rPr lang="es-CO" sz="1600" dirty="0" smtClean="0"/>
              <a:t>Se capacito a la MMP en como realizar el reglamento interno. </a:t>
            </a:r>
          </a:p>
          <a:p>
            <a:pPr algn="just"/>
            <a:r>
              <a:rPr lang="es-CO" sz="1600" dirty="0" smtClean="0"/>
              <a:t>Se elaboró el reglamento interno de la MMP </a:t>
            </a:r>
          </a:p>
          <a:p>
            <a:pPr algn="just"/>
            <a:r>
              <a:rPr lang="es-CO" sz="1600" dirty="0" smtClean="0"/>
              <a:t>Se conformaron los comités internos de la MMP. </a:t>
            </a:r>
          </a:p>
          <a:p>
            <a:pPr algn="just"/>
            <a:r>
              <a:rPr lang="es-CO" sz="1600" dirty="0" smtClean="0"/>
              <a:t>Se realizaron intercambios de experiencias con la MMP de Popayán. </a:t>
            </a:r>
          </a:p>
          <a:p>
            <a:pPr algn="just"/>
            <a:endParaRPr lang="es-CO" sz="1600" dirty="0" smtClean="0"/>
          </a:p>
          <a:p>
            <a:pPr marL="0" indent="0" algn="just">
              <a:buNone/>
            </a:pPr>
            <a:r>
              <a:rPr lang="es-CO" sz="1600" b="1" dirty="0"/>
              <a:t>Apoyo </a:t>
            </a:r>
            <a:r>
              <a:rPr lang="es-CO" sz="1600" b="1" dirty="0" smtClean="0"/>
              <a:t>Institucional</a:t>
            </a:r>
          </a:p>
          <a:p>
            <a:pPr algn="just"/>
            <a:r>
              <a:rPr lang="es-CO" sz="1600" dirty="0" smtClean="0"/>
              <a:t>Alcaldía Municipal de Caloto</a:t>
            </a:r>
          </a:p>
          <a:p>
            <a:pPr algn="just"/>
            <a:r>
              <a:rPr lang="es-CO" sz="1600" dirty="0" smtClean="0"/>
              <a:t>Instituto Interamericano de Derechos Humanos </a:t>
            </a:r>
          </a:p>
          <a:p>
            <a:pPr algn="just"/>
            <a:r>
              <a:rPr lang="es-CO" sz="1600" dirty="0" smtClean="0"/>
              <a:t>Unidad para Víctimas</a:t>
            </a:r>
            <a:endParaRPr lang="es-CO" sz="1600" dirty="0"/>
          </a:p>
          <a:p>
            <a:pPr marL="0" indent="0" algn="just">
              <a:buNone/>
            </a:pPr>
            <a:r>
              <a:rPr lang="es-CO" sz="1600" dirty="0" smtClean="0"/>
              <a:t>Presupuesto Ejecutado </a:t>
            </a:r>
          </a:p>
          <a:p>
            <a:pPr marL="0" indent="0" algn="just">
              <a:buNone/>
            </a:pPr>
            <a:r>
              <a:rPr lang="es-CO" sz="1600" dirty="0" smtClean="0"/>
              <a:t>$ 0</a:t>
            </a:r>
          </a:p>
        </p:txBody>
      </p:sp>
      <p:pic>
        <p:nvPicPr>
          <p:cNvPr id="4" name="Imagen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272" y="124918"/>
            <a:ext cx="2097740" cy="13677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272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Actividad: Foro por la PAZ  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5090420" cy="388077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CO" sz="1600" b="1" dirty="0"/>
              <a:t>Logros obtenidos </a:t>
            </a:r>
          </a:p>
          <a:p>
            <a:pPr algn="just"/>
            <a:r>
              <a:rPr lang="es-CO" sz="1600" dirty="0" smtClean="0"/>
              <a:t>Se realizó el foro con la participación de las organizaciones de víctimas del municipios, de igual manera los integrantes de la MMP. </a:t>
            </a:r>
          </a:p>
          <a:p>
            <a:pPr algn="just"/>
            <a:r>
              <a:rPr lang="es-CO" sz="1600" dirty="0" smtClean="0"/>
              <a:t>Se resalto la importancia de la participación de las víctimas en los procesos de paz.</a:t>
            </a:r>
          </a:p>
          <a:p>
            <a:pPr marL="0" indent="0" algn="just">
              <a:buNone/>
            </a:pPr>
            <a:r>
              <a:rPr lang="es-CO" sz="1600" b="1" dirty="0"/>
              <a:t>Apoyo </a:t>
            </a:r>
            <a:r>
              <a:rPr lang="es-CO" sz="1600" b="1" dirty="0" smtClean="0"/>
              <a:t>Institucional</a:t>
            </a:r>
          </a:p>
          <a:p>
            <a:pPr algn="just"/>
            <a:r>
              <a:rPr lang="es-CO" sz="1600" dirty="0" smtClean="0"/>
              <a:t>Alcaldía Municipal de Caloto</a:t>
            </a:r>
          </a:p>
          <a:p>
            <a:pPr algn="just"/>
            <a:r>
              <a:rPr lang="es-CO" sz="1600" dirty="0" smtClean="0"/>
              <a:t>Institución Educativa Sagrada Familia </a:t>
            </a:r>
          </a:p>
          <a:p>
            <a:pPr algn="just"/>
            <a:r>
              <a:rPr lang="es-CO" sz="1600" dirty="0" smtClean="0"/>
              <a:t>IRD</a:t>
            </a:r>
            <a:endParaRPr lang="es-CO" sz="1600" dirty="0"/>
          </a:p>
          <a:p>
            <a:pPr marL="0" indent="0" algn="just">
              <a:buNone/>
            </a:pPr>
            <a:r>
              <a:rPr lang="es-CO" sz="1600" dirty="0" smtClean="0"/>
              <a:t>Presupuesto Ejecutado </a:t>
            </a:r>
          </a:p>
          <a:p>
            <a:pPr marL="0" indent="0" algn="just">
              <a:buNone/>
            </a:pPr>
            <a:r>
              <a:rPr lang="es-CO" sz="1600" dirty="0" smtClean="0"/>
              <a:t>$ 350.000</a:t>
            </a:r>
          </a:p>
        </p:txBody>
      </p:sp>
      <p:pic>
        <p:nvPicPr>
          <p:cNvPr id="4" name="Imagen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272" y="124918"/>
            <a:ext cx="2097740" cy="13677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070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69" y="132683"/>
            <a:ext cx="8870078" cy="1352176"/>
          </a:xfrm>
        </p:spPr>
        <p:txBody>
          <a:bodyPr>
            <a:noAutofit/>
          </a:bodyPr>
          <a:lstStyle/>
          <a:p>
            <a:pPr algn="ctr"/>
            <a:r>
              <a:rPr lang="es-CO" sz="2400" dirty="0" smtClean="0"/>
              <a:t>Actividad: Se implemento un proyecto apoyado por la UARIV y el Instituto Interamericano de Derechos Humanos denominado “Innovación de paz” de la Obra teatral “El Jardín de la Discordia”</a:t>
            </a:r>
            <a:endParaRPr lang="es-CO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8" y="1365623"/>
            <a:ext cx="6455115" cy="538480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s-CO" sz="1400" b="1" dirty="0"/>
              <a:t>Logros obtenidos </a:t>
            </a:r>
          </a:p>
          <a:p>
            <a:pPr algn="just">
              <a:lnSpc>
                <a:spcPct val="120000"/>
              </a:lnSpc>
            </a:pPr>
            <a:r>
              <a:rPr lang="es-CO" sz="1400" dirty="0" smtClean="0"/>
              <a:t>Participaron las comunidades indígenas, Afros y población mestiza. </a:t>
            </a:r>
          </a:p>
          <a:p>
            <a:pPr algn="just">
              <a:lnSpc>
                <a:spcPct val="120000"/>
              </a:lnSpc>
            </a:pPr>
            <a:r>
              <a:rPr lang="es-CO" sz="1400" dirty="0" smtClean="0"/>
              <a:t>Se integraron a las comunidades. </a:t>
            </a:r>
            <a:endParaRPr lang="es-CO" sz="1400" dirty="0"/>
          </a:p>
          <a:p>
            <a:pPr algn="just">
              <a:lnSpc>
                <a:spcPct val="120000"/>
              </a:lnSpc>
            </a:pPr>
            <a:r>
              <a:rPr lang="es-CO" sz="1400" dirty="0"/>
              <a:t>Se reunieron historias que posibilitaron hacer memoria sobre las historias de violencia </a:t>
            </a:r>
            <a:r>
              <a:rPr lang="es-CO" sz="1400" dirty="0" smtClean="0"/>
              <a:t>en </a:t>
            </a:r>
            <a:r>
              <a:rPr lang="es-CO" sz="1400" dirty="0"/>
              <a:t>el municipio de caloto.</a:t>
            </a:r>
          </a:p>
          <a:p>
            <a:pPr algn="just">
              <a:lnSpc>
                <a:spcPct val="120000"/>
              </a:lnSpc>
            </a:pPr>
            <a:r>
              <a:rPr lang="es-CO" sz="1400" dirty="0" smtClean="0"/>
              <a:t>Se rescataron valores culturales que tienen las víctimas. </a:t>
            </a:r>
          </a:p>
          <a:p>
            <a:pPr algn="just">
              <a:lnSpc>
                <a:spcPct val="120000"/>
              </a:lnSpc>
            </a:pPr>
            <a:r>
              <a:rPr lang="es-CO" sz="1400" dirty="0" smtClean="0"/>
              <a:t>Las comunidades y la MMP aprendió a realizar nuevas formas de trabajo.  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s-CO" sz="1400" b="1" dirty="0"/>
              <a:t>Apoyo </a:t>
            </a:r>
            <a:r>
              <a:rPr lang="es-CO" sz="1400" b="1" dirty="0" smtClean="0"/>
              <a:t>Institucional</a:t>
            </a:r>
          </a:p>
          <a:p>
            <a:pPr algn="just">
              <a:lnSpc>
                <a:spcPct val="120000"/>
              </a:lnSpc>
            </a:pPr>
            <a:r>
              <a:rPr lang="es-CO" sz="1400" dirty="0" smtClean="0"/>
              <a:t>Alcaldía Municipal de Caloto</a:t>
            </a:r>
          </a:p>
          <a:p>
            <a:pPr algn="just">
              <a:lnSpc>
                <a:spcPct val="120000"/>
              </a:lnSpc>
            </a:pPr>
            <a:r>
              <a:rPr lang="es-CO" sz="1400" dirty="0" smtClean="0"/>
              <a:t>UARIV – Instituto interamericano de Derechos Humanos. </a:t>
            </a:r>
          </a:p>
          <a:p>
            <a:pPr algn="just">
              <a:lnSpc>
                <a:spcPct val="120000"/>
              </a:lnSpc>
            </a:pPr>
            <a:r>
              <a:rPr lang="es-CO" sz="1400" dirty="0" smtClean="0"/>
              <a:t>Institución Educativa Sagrada Familia </a:t>
            </a:r>
          </a:p>
          <a:p>
            <a:pPr algn="just">
              <a:lnSpc>
                <a:spcPct val="120000"/>
              </a:lnSpc>
            </a:pPr>
            <a:r>
              <a:rPr lang="es-CO" sz="1400" dirty="0" smtClean="0"/>
              <a:t>IRD</a:t>
            </a:r>
            <a:endParaRPr lang="es-CO" sz="14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s-CO" sz="1400" dirty="0" smtClean="0"/>
              <a:t>Presupuesto Ejecutado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s-CO" sz="1400" dirty="0" smtClean="0"/>
              <a:t>$ 60.000.000 ($ 10.000.000 Alcaldía – 50.000.000 Apoyo Nación) </a:t>
            </a:r>
          </a:p>
        </p:txBody>
      </p:sp>
      <p:pic>
        <p:nvPicPr>
          <p:cNvPr id="4" name="Imagen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272" y="124918"/>
            <a:ext cx="2097740" cy="13677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649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1524</TotalTime>
  <Words>990</Words>
  <Application>Microsoft Office PowerPoint</Application>
  <PresentationFormat>Widescreen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Wingdings 3</vt:lpstr>
      <vt:lpstr>Facet</vt:lpstr>
      <vt:lpstr>Mesa Municipal de Participación (MMP)</vt:lpstr>
      <vt:lpstr>Informe MMP de Nueva Segovia de San Esteban de Caloto</vt:lpstr>
      <vt:lpstr>Actividad: Se solicito un espacio a la Administración Municipal para el funcionamiento de la  MMP en el mes de noviembre 2015 - 2016.</vt:lpstr>
      <vt:lpstr>Actividad: Se realizaron dos eventos “Día de la Memoria y Solidaridad con las víctimas del conflicto armado” (años 2015 y 2016)</vt:lpstr>
      <vt:lpstr>Actividad: Talleres formativos a los líderes de la MMP conocimiento de la ley 1448 de 2011 y protocolo de participación.</vt:lpstr>
      <vt:lpstr>Actividad: Gestión para la atención psicosocial a las víctimas.</vt:lpstr>
      <vt:lpstr>Actividad: Tres Plenarios de la MMP.   </vt:lpstr>
      <vt:lpstr>Actividad: Foro por la PAZ  </vt:lpstr>
      <vt:lpstr>Actividad: Se implemento un proyecto apoyado por la UARIV y el Instituto Interamericano de Derechos Humanos denominado “Innovación de paz” de la Obra teatral “El Jardín de la Discordia”</vt:lpstr>
      <vt:lpstr>Actividad: Elaboración de propuestas para el Plan de Desarrollo Municipal</vt:lpstr>
      <vt:lpstr>Actividad: Elaboración de propuestas para el Plan de Acción Territorial</vt:lpstr>
      <vt:lpstr>Actividad: La MMP participo en la presentación del proyecto de generación de ingresos a la UARIV. </vt:lpstr>
      <vt:lpstr>Actividad: La MMP participo en la reactivación del Consejo Territorial de Paz y Derechos Humanos. </vt:lpstr>
      <vt:lpstr>GRACIAS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 Mesa Municipal de Participación</dc:title>
  <dc:creator>Claudia Gil</dc:creator>
  <cp:lastModifiedBy>Claudia Gil</cp:lastModifiedBy>
  <cp:revision>46</cp:revision>
  <cp:lastPrinted>2016-12-12T15:40:14Z</cp:lastPrinted>
  <dcterms:created xsi:type="dcterms:W3CDTF">2016-11-09T15:05:09Z</dcterms:created>
  <dcterms:modified xsi:type="dcterms:W3CDTF">2016-12-12T15:43:14Z</dcterms:modified>
</cp:coreProperties>
</file>