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handoutMasterIdLst>
    <p:handoutMasterId r:id="rId23"/>
  </p:handout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4" r:id="rId18"/>
    <p:sldId id="276" r:id="rId19"/>
    <p:sldId id="277" r:id="rId20"/>
    <p:sldId id="278" r:id="rId21"/>
    <p:sldId id="273" r:id="rId22"/>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F27EC632-6AC8-40B6-A696-1609B62A0DD5}" type="datetimeFigureOut">
              <a:rPr lang="es-CO" smtClean="0"/>
              <a:t>12/12/2016</a:t>
            </a:fld>
            <a:endParaRPr lang="es-CO"/>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s-CO"/>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8356BA11-4B44-4B90-891C-4A395EABA9AF}" type="slidenum">
              <a:rPr lang="es-CO" smtClean="0"/>
              <a:t>‹#›</a:t>
            </a:fld>
            <a:endParaRPr lang="es-CO"/>
          </a:p>
        </p:txBody>
      </p:sp>
    </p:spTree>
    <p:extLst>
      <p:ext uri="{BB962C8B-B14F-4D97-AF65-F5344CB8AC3E}">
        <p14:creationId xmlns:p14="http://schemas.microsoft.com/office/powerpoint/2010/main" val="9784125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12/12/2016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010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247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0612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6761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189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6108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8228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8813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446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8293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738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55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5835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521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21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973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879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12/12/2016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603968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3079" y="1869139"/>
            <a:ext cx="6814674" cy="3536577"/>
          </a:xfrm>
        </p:spPr>
        <p:txBody>
          <a:bodyPr/>
          <a:lstStyle/>
          <a:p>
            <a:r>
              <a:rPr lang="es-CO" dirty="0" smtClean="0"/>
              <a:t>Informe de la MMP </a:t>
            </a:r>
            <a:br>
              <a:rPr lang="es-CO" dirty="0" smtClean="0"/>
            </a:br>
            <a:r>
              <a:rPr lang="es-CO" dirty="0"/>
              <a:t/>
            </a:r>
            <a:br>
              <a:rPr lang="es-CO" dirty="0"/>
            </a:br>
            <a:r>
              <a:rPr lang="es-CO" dirty="0" smtClean="0"/>
              <a:t>Municipio de Toribio</a:t>
            </a:r>
            <a:br>
              <a:rPr lang="es-CO" dirty="0" smtClean="0"/>
            </a:br>
            <a:endParaRPr lang="es-CO" dirty="0"/>
          </a:p>
        </p:txBody>
      </p:sp>
    </p:spTree>
    <p:extLst>
      <p:ext uri="{BB962C8B-B14F-4D97-AF65-F5344CB8AC3E}">
        <p14:creationId xmlns:p14="http://schemas.microsoft.com/office/powerpoint/2010/main" val="9244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2474" y="1024896"/>
            <a:ext cx="10017561" cy="1317812"/>
          </a:xfrm>
        </p:spPr>
        <p:txBody>
          <a:bodyPr>
            <a:normAutofit/>
          </a:bodyPr>
          <a:lstStyle/>
          <a:p>
            <a:pPr algn="l"/>
            <a:r>
              <a:rPr lang="es-CO" sz="2400" b="1" dirty="0" smtClean="0"/>
              <a:t>Actividad: Se elevo un oficio al Ministerio del Interior, para que realicen seguimiento al proyecto de vivienda, ya que se presentaron problemas con las prorrogas y la ejecución del proyecto.  </a:t>
            </a:r>
            <a:endParaRPr lang="es-CO" sz="2400" b="1" dirty="0"/>
          </a:p>
        </p:txBody>
      </p:sp>
      <p:sp>
        <p:nvSpPr>
          <p:cNvPr id="6" name="Content Placeholder 2"/>
          <p:cNvSpPr>
            <a:spLocks noGrp="1"/>
          </p:cNvSpPr>
          <p:nvPr>
            <p:ph idx="1"/>
          </p:nvPr>
        </p:nvSpPr>
        <p:spPr>
          <a:xfrm>
            <a:off x="1022474" y="2688356"/>
            <a:ext cx="5512797" cy="2633677"/>
          </a:xfrm>
        </p:spPr>
        <p:txBody>
          <a:bodyPr>
            <a:noAutofit/>
          </a:bodyPr>
          <a:lstStyle/>
          <a:p>
            <a:pPr marL="0" indent="0" algn="just">
              <a:buNone/>
            </a:pPr>
            <a:r>
              <a:rPr lang="es-CO" sz="1800" b="1" dirty="0"/>
              <a:t>Logros </a:t>
            </a:r>
            <a:r>
              <a:rPr lang="es-CO" sz="1800" b="1" dirty="0" smtClean="0"/>
              <a:t>obtenidos</a:t>
            </a:r>
          </a:p>
          <a:p>
            <a:pPr marL="0" indent="0" algn="just">
              <a:buNone/>
            </a:pPr>
            <a:endParaRPr lang="es-CO" sz="1800" b="1" dirty="0" smtClean="0"/>
          </a:p>
          <a:p>
            <a:pPr algn="just"/>
            <a:r>
              <a:rPr lang="es-CO" sz="1800" dirty="0" smtClean="0"/>
              <a:t>Se logro apoyar a la alcaldía para que agilizaran la construcción de las viviendas. </a:t>
            </a:r>
          </a:p>
        </p:txBody>
      </p:sp>
      <p:sp>
        <p:nvSpPr>
          <p:cNvPr id="7" name="Rectangle 6"/>
          <p:cNvSpPr/>
          <p:nvPr/>
        </p:nvSpPr>
        <p:spPr>
          <a:xfrm>
            <a:off x="6777318" y="2522549"/>
            <a:ext cx="2581835"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algn="just" defTabSz="457200">
              <a:spcBef>
                <a:spcPts val="1000"/>
              </a:spcBef>
              <a:buClr>
                <a:schemeClr val="accent1"/>
              </a:buClr>
              <a:buSzPct val="80000"/>
              <a:buFont typeface="Wingdings 3" charset="2"/>
              <a:buNone/>
            </a:pPr>
            <a:r>
              <a:rPr lang="es-CO" dirty="0" smtClean="0">
                <a:solidFill>
                  <a:schemeClr val="tx1">
                    <a:lumMod val="75000"/>
                    <a:lumOff val="25000"/>
                  </a:schemeClr>
                </a:solidFill>
              </a:rPr>
              <a:t>Ninguno</a:t>
            </a:r>
            <a:endParaRPr lang="es-CO" dirty="0">
              <a:solidFill>
                <a:schemeClr val="tx1">
                  <a:lumMod val="75000"/>
                  <a:lumOff val="25000"/>
                </a:schemeClr>
              </a:solidFill>
            </a:endParaRPr>
          </a:p>
        </p:txBody>
      </p:sp>
      <p:sp>
        <p:nvSpPr>
          <p:cNvPr id="8" name="Rectangle 7"/>
          <p:cNvSpPr/>
          <p:nvPr/>
        </p:nvSpPr>
        <p:spPr>
          <a:xfrm>
            <a:off x="6772836" y="4005195"/>
            <a:ext cx="3662082" cy="1669464"/>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a:t>
            </a:r>
            <a:r>
              <a:rPr lang="es-CO" b="1" dirty="0" smtClean="0">
                <a:solidFill>
                  <a:schemeClr val="tx1">
                    <a:lumMod val="75000"/>
                    <a:lumOff val="25000"/>
                  </a:schemeClr>
                </a:solidFill>
              </a:rPr>
              <a:t>Ejecutado</a:t>
            </a:r>
            <a:endParaRPr lang="es-CO" dirty="0" smtClean="0">
              <a:solidFill>
                <a:schemeClr val="tx1">
                  <a:lumMod val="75000"/>
                  <a:lumOff val="25000"/>
                </a:schemeClr>
              </a:solidFill>
            </a:endParaRPr>
          </a:p>
          <a:p>
            <a:pPr algn="just" defTabSz="457200">
              <a:spcBef>
                <a:spcPts val="1000"/>
              </a:spcBef>
              <a:buClr>
                <a:schemeClr val="accent1"/>
              </a:buClr>
              <a:buSzPct val="80000"/>
            </a:pPr>
            <a:r>
              <a:rPr lang="es-CO" dirty="0" smtClean="0">
                <a:solidFill>
                  <a:schemeClr val="tx1">
                    <a:lumMod val="75000"/>
                    <a:lumOff val="25000"/>
                  </a:schemeClr>
                </a:solidFill>
              </a:rPr>
              <a:t>$ 200.000 pesos de la comunidad para el pago del abogado que elaboró el oficio.</a:t>
            </a:r>
            <a:r>
              <a:rPr lang="es-CO" b="1" dirty="0" smtClean="0">
                <a:solidFill>
                  <a:schemeClr val="tx1">
                    <a:lumMod val="75000"/>
                    <a:lumOff val="25000"/>
                  </a:schemeClr>
                </a:solidFill>
              </a:rPr>
              <a:t> </a:t>
            </a:r>
            <a:endParaRPr lang="es-CO" b="1" dirty="0">
              <a:solidFill>
                <a:schemeClr val="tx1">
                  <a:lumMod val="75000"/>
                  <a:lumOff val="25000"/>
                </a:schemeClr>
              </a:solidFill>
            </a:endParaRPr>
          </a:p>
        </p:txBody>
      </p:sp>
    </p:spTree>
    <p:extLst>
      <p:ext uri="{BB962C8B-B14F-4D97-AF65-F5344CB8AC3E}">
        <p14:creationId xmlns:p14="http://schemas.microsoft.com/office/powerpoint/2010/main" val="722999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2474" y="1024896"/>
            <a:ext cx="10017561" cy="1317812"/>
          </a:xfrm>
        </p:spPr>
        <p:txBody>
          <a:bodyPr>
            <a:normAutofit fontScale="90000"/>
          </a:bodyPr>
          <a:lstStyle/>
          <a:p>
            <a:pPr algn="l"/>
            <a:r>
              <a:rPr lang="es-CO" sz="2400" b="1" dirty="0" smtClean="0"/>
              <a:t>Actividad: Se visitaron a los hogares damnificados por atentados terroristas en el municipio de Toribio, y que hacen parte del Proyecto  reconstrucción y reparación de vivienda social urbano, con el acompañamiento de la personería. </a:t>
            </a: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p>
          <a:p>
            <a:pPr algn="just"/>
            <a:r>
              <a:rPr lang="es-CO" sz="1800" dirty="0" smtClean="0"/>
              <a:t>Se logro conocer la situación de las familia, sobre la dificultades que han tenido para acceder al subsidio de vivienda.</a:t>
            </a:r>
          </a:p>
          <a:p>
            <a:pPr algn="just"/>
            <a:r>
              <a:rPr lang="es-CO" sz="1800" dirty="0" smtClean="0"/>
              <a:t>Con la información se envío un derecho de petición a la Defensoría del Pueblo, quienes visitaron a la MMP y se comprometieron en apoyar la gestión para que se atiendan con enfoque diferencial. </a:t>
            </a:r>
          </a:p>
        </p:txBody>
      </p:sp>
      <p:sp>
        <p:nvSpPr>
          <p:cNvPr id="7" name="Rectangle 6"/>
          <p:cNvSpPr/>
          <p:nvPr/>
        </p:nvSpPr>
        <p:spPr>
          <a:xfrm>
            <a:off x="1022474" y="5300088"/>
            <a:ext cx="2581835" cy="777984"/>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algn="just" defTabSz="457200">
              <a:spcBef>
                <a:spcPts val="1000"/>
              </a:spcBef>
              <a:buClr>
                <a:schemeClr val="accent1"/>
              </a:buClr>
              <a:buSzPct val="80000"/>
              <a:buFont typeface="Wingdings 3" charset="2"/>
              <a:buNone/>
            </a:pPr>
            <a:r>
              <a:rPr lang="es-CO" dirty="0" smtClean="0">
                <a:solidFill>
                  <a:schemeClr val="tx1">
                    <a:lumMod val="75000"/>
                    <a:lumOff val="25000"/>
                  </a:schemeClr>
                </a:solidFill>
              </a:rPr>
              <a:t>Personería Municipal</a:t>
            </a:r>
            <a:endParaRPr lang="es-CO" dirty="0">
              <a:solidFill>
                <a:schemeClr val="tx1">
                  <a:lumMod val="75000"/>
                  <a:lumOff val="25000"/>
                </a:schemeClr>
              </a:solidFill>
            </a:endParaRPr>
          </a:p>
        </p:txBody>
      </p:sp>
      <p:pic>
        <p:nvPicPr>
          <p:cNvPr id="9" name="Imagen 9" descr="C:\Users\Personería\Desktop\casos subsidios\14963214_666612470164097_9044729469273999520_n.jpg"/>
          <p:cNvPicPr/>
          <p:nvPr/>
        </p:nvPicPr>
        <p:blipFill>
          <a:blip r:embed="rId2">
            <a:extLst>
              <a:ext uri="{28A0092B-C50C-407E-A947-70E740481C1C}">
                <a14:useLocalDpi xmlns:a14="http://schemas.microsoft.com/office/drawing/2010/main" val="0"/>
              </a:ext>
            </a:extLst>
          </a:blip>
          <a:srcRect/>
          <a:stretch>
            <a:fillRect/>
          </a:stretch>
        </p:blipFill>
        <p:spPr bwMode="auto">
          <a:xfrm>
            <a:off x="6836428" y="2848480"/>
            <a:ext cx="4018991" cy="1884886"/>
          </a:xfrm>
          <a:prstGeom prst="rect">
            <a:avLst/>
          </a:prstGeom>
          <a:noFill/>
          <a:ln>
            <a:noFill/>
          </a:ln>
        </p:spPr>
      </p:pic>
    </p:spTree>
    <p:extLst>
      <p:ext uri="{BB962C8B-B14F-4D97-AF65-F5344CB8AC3E}">
        <p14:creationId xmlns:p14="http://schemas.microsoft.com/office/powerpoint/2010/main" val="966796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2474" y="1024896"/>
            <a:ext cx="10017561" cy="1317812"/>
          </a:xfrm>
        </p:spPr>
        <p:txBody>
          <a:bodyPr>
            <a:normAutofit/>
          </a:bodyPr>
          <a:lstStyle/>
          <a:p>
            <a:pPr algn="l"/>
            <a:r>
              <a:rPr lang="es-CO" sz="2400" b="1" dirty="0" smtClean="0"/>
              <a:t>Actividad: Se apoyó en la toma de declaraciones a la población víctima del casco urbano. </a:t>
            </a: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p>
          <a:p>
            <a:pPr marL="0" indent="0" algn="just">
              <a:buNone/>
            </a:pPr>
            <a:endParaRPr lang="es-CO" sz="1800" b="1" dirty="0" smtClean="0"/>
          </a:p>
          <a:p>
            <a:pPr algn="just"/>
            <a:r>
              <a:rPr lang="es-CO" sz="1800" dirty="0" smtClean="0"/>
              <a:t>La MMP convoco a la población víctima que no ha declarado.</a:t>
            </a:r>
          </a:p>
          <a:p>
            <a:pPr algn="just"/>
            <a:r>
              <a:rPr lang="es-CO" sz="1800" dirty="0" smtClean="0"/>
              <a:t>La población víctima accedió al registro. </a:t>
            </a:r>
          </a:p>
          <a:p>
            <a:pPr algn="just"/>
            <a:r>
              <a:rPr lang="es-CO" sz="1800" dirty="0" smtClean="0"/>
              <a:t>Se oriento a la población víctima sobre la importancia de declarar.</a:t>
            </a:r>
          </a:p>
        </p:txBody>
      </p:sp>
      <p:sp>
        <p:nvSpPr>
          <p:cNvPr id="7" name="Rectangle 6"/>
          <p:cNvSpPr/>
          <p:nvPr/>
        </p:nvSpPr>
        <p:spPr>
          <a:xfrm>
            <a:off x="6535271" y="2462758"/>
            <a:ext cx="2581835"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algn="just" defTabSz="457200">
              <a:spcBef>
                <a:spcPts val="1000"/>
              </a:spcBef>
              <a:buClr>
                <a:schemeClr val="accent1"/>
              </a:buClr>
              <a:buSzPct val="80000"/>
              <a:buFont typeface="Wingdings 3" charset="2"/>
              <a:buNone/>
            </a:pPr>
            <a:r>
              <a:rPr lang="es-CO" dirty="0" smtClean="0">
                <a:solidFill>
                  <a:schemeClr val="tx1">
                    <a:lumMod val="75000"/>
                    <a:lumOff val="25000"/>
                  </a:schemeClr>
                </a:solidFill>
              </a:rPr>
              <a:t>Consejo Noruego</a:t>
            </a:r>
          </a:p>
          <a:p>
            <a:pPr algn="just" defTabSz="457200">
              <a:spcBef>
                <a:spcPts val="1000"/>
              </a:spcBef>
              <a:buClr>
                <a:schemeClr val="accent1"/>
              </a:buClr>
              <a:buSzPct val="80000"/>
              <a:buFont typeface="Wingdings 3" charset="2"/>
              <a:buNone/>
            </a:pPr>
            <a:r>
              <a:rPr lang="es-CO" dirty="0" smtClean="0">
                <a:solidFill>
                  <a:schemeClr val="tx1">
                    <a:lumMod val="75000"/>
                    <a:lumOff val="25000"/>
                  </a:schemeClr>
                </a:solidFill>
              </a:rPr>
              <a:t>Defensoría del Pueblo</a:t>
            </a:r>
          </a:p>
          <a:p>
            <a:pPr algn="just" defTabSz="457200">
              <a:spcBef>
                <a:spcPts val="1000"/>
              </a:spcBef>
              <a:buClr>
                <a:schemeClr val="accent1"/>
              </a:buClr>
              <a:buSzPct val="80000"/>
              <a:buFont typeface="Wingdings 3" charset="2"/>
              <a:buNone/>
            </a:pPr>
            <a:r>
              <a:rPr lang="es-CO" dirty="0" smtClean="0">
                <a:solidFill>
                  <a:schemeClr val="tx1">
                    <a:lumMod val="75000"/>
                    <a:lumOff val="25000"/>
                  </a:schemeClr>
                </a:solidFill>
              </a:rPr>
              <a:t>UARIV</a:t>
            </a:r>
          </a:p>
          <a:p>
            <a:pPr algn="just" defTabSz="457200">
              <a:spcBef>
                <a:spcPts val="1000"/>
              </a:spcBef>
              <a:buClr>
                <a:schemeClr val="accent1"/>
              </a:buClr>
              <a:buSzPct val="80000"/>
              <a:buFont typeface="Wingdings 3" charset="2"/>
              <a:buNone/>
            </a:pPr>
            <a:endParaRPr lang="es-CO" dirty="0" smtClean="0">
              <a:solidFill>
                <a:schemeClr val="tx1">
                  <a:lumMod val="75000"/>
                  <a:lumOff val="25000"/>
                </a:schemeClr>
              </a:solidFill>
            </a:endParaRPr>
          </a:p>
        </p:txBody>
      </p:sp>
      <p:sp>
        <p:nvSpPr>
          <p:cNvPr id="8" name="Rectangle 7"/>
          <p:cNvSpPr/>
          <p:nvPr/>
        </p:nvSpPr>
        <p:spPr>
          <a:xfrm>
            <a:off x="6533030" y="4784152"/>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a:t>
            </a:r>
            <a:r>
              <a:rPr lang="es-CO" b="1" dirty="0" smtClean="0">
                <a:solidFill>
                  <a:schemeClr val="tx1">
                    <a:lumMod val="75000"/>
                    <a:lumOff val="25000"/>
                  </a:schemeClr>
                </a:solidFill>
              </a:rPr>
              <a:t>Ejecutado</a:t>
            </a:r>
            <a:endParaRPr lang="es-CO" dirty="0" smtClean="0">
              <a:solidFill>
                <a:schemeClr val="tx1">
                  <a:lumMod val="75000"/>
                  <a:lumOff val="25000"/>
                </a:schemeClr>
              </a:solidFill>
            </a:endParaRPr>
          </a:p>
          <a:p>
            <a:pPr algn="just" defTabSz="457200">
              <a:spcBef>
                <a:spcPts val="1000"/>
              </a:spcBef>
              <a:buClr>
                <a:schemeClr val="accent1"/>
              </a:buClr>
              <a:buSzPct val="80000"/>
            </a:pPr>
            <a:r>
              <a:rPr lang="es-CO" dirty="0" smtClean="0">
                <a:solidFill>
                  <a:schemeClr val="tx1">
                    <a:lumMod val="75000"/>
                    <a:lumOff val="25000"/>
                  </a:schemeClr>
                </a:solidFill>
              </a:rPr>
              <a:t>$ 0</a:t>
            </a:r>
            <a:r>
              <a:rPr lang="es-CO" b="1" dirty="0" smtClean="0">
                <a:solidFill>
                  <a:schemeClr val="tx1">
                    <a:lumMod val="75000"/>
                    <a:lumOff val="25000"/>
                  </a:schemeClr>
                </a:solidFill>
              </a:rPr>
              <a:t> </a:t>
            </a:r>
            <a:endParaRPr lang="es-CO" b="1" dirty="0">
              <a:solidFill>
                <a:schemeClr val="tx1">
                  <a:lumMod val="75000"/>
                  <a:lumOff val="25000"/>
                </a:schemeClr>
              </a:solidFill>
            </a:endParaRPr>
          </a:p>
        </p:txBody>
      </p:sp>
    </p:spTree>
    <p:extLst>
      <p:ext uri="{BB962C8B-B14F-4D97-AF65-F5344CB8AC3E}">
        <p14:creationId xmlns:p14="http://schemas.microsoft.com/office/powerpoint/2010/main" val="2497742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2474" y="1024896"/>
            <a:ext cx="10017561" cy="1317812"/>
          </a:xfrm>
        </p:spPr>
        <p:txBody>
          <a:bodyPr>
            <a:normAutofit/>
          </a:bodyPr>
          <a:lstStyle/>
          <a:p>
            <a:pPr algn="l"/>
            <a:r>
              <a:rPr lang="es-CO" sz="2400" b="1" dirty="0" smtClean="0"/>
              <a:t>Actividad: Se gestiono con el SENA un proyecto de capacitación a la población víctima del casco urbano.</a:t>
            </a: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p>
          <a:p>
            <a:pPr marL="0" indent="0" algn="just">
              <a:buNone/>
            </a:pPr>
            <a:endParaRPr lang="es-CO" sz="1800" b="1" dirty="0" smtClean="0"/>
          </a:p>
          <a:p>
            <a:pPr algn="just"/>
            <a:r>
              <a:rPr lang="es-CO" sz="1800" dirty="0" smtClean="0"/>
              <a:t>La población víctima fue capacitada en especies menores, manipulación de alimentos, proyectos de generación de ingresos con capital semilla por el SENA.</a:t>
            </a:r>
          </a:p>
          <a:p>
            <a:pPr algn="just"/>
            <a:endParaRPr lang="es-CO" sz="1800" dirty="0" smtClean="0"/>
          </a:p>
          <a:p>
            <a:pPr algn="just"/>
            <a:r>
              <a:rPr lang="es-CO" sz="1800" dirty="0" smtClean="0"/>
              <a:t>El SENA entrego a las viviendas 50 gallinas para dos grupos, concentrado, el anti estresante y desinfectantes. </a:t>
            </a:r>
          </a:p>
          <a:p>
            <a:pPr algn="just"/>
            <a:endParaRPr lang="es-CO" sz="1800" dirty="0" smtClean="0"/>
          </a:p>
        </p:txBody>
      </p:sp>
      <p:sp>
        <p:nvSpPr>
          <p:cNvPr id="7" name="Rectangle 6"/>
          <p:cNvSpPr/>
          <p:nvPr/>
        </p:nvSpPr>
        <p:spPr>
          <a:xfrm>
            <a:off x="6535271" y="2462758"/>
            <a:ext cx="2581835"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SENA</a:t>
            </a:r>
            <a:endParaRPr lang="es-CO" dirty="0">
              <a:solidFill>
                <a:schemeClr val="tx1">
                  <a:lumMod val="75000"/>
                  <a:lumOff val="25000"/>
                </a:schemeClr>
              </a:solidFill>
            </a:endParaRPr>
          </a:p>
        </p:txBody>
      </p:sp>
      <p:sp>
        <p:nvSpPr>
          <p:cNvPr id="8" name="Rectangle 7"/>
          <p:cNvSpPr/>
          <p:nvPr/>
        </p:nvSpPr>
        <p:spPr>
          <a:xfrm>
            <a:off x="6530789" y="4020671"/>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a:t>
            </a:r>
            <a:r>
              <a:rPr lang="es-CO" b="1" dirty="0" smtClean="0">
                <a:solidFill>
                  <a:schemeClr val="tx1">
                    <a:lumMod val="75000"/>
                    <a:lumOff val="25000"/>
                  </a:schemeClr>
                </a:solidFill>
              </a:rPr>
              <a:t>Ejecutado</a:t>
            </a:r>
          </a:p>
          <a:p>
            <a:pPr algn="just" defTabSz="457200">
              <a:spcBef>
                <a:spcPts val="1000"/>
              </a:spcBef>
              <a:buClr>
                <a:schemeClr val="accent1"/>
              </a:buClr>
              <a:buSzPct val="80000"/>
            </a:pPr>
            <a:r>
              <a:rPr lang="es-CO" dirty="0" smtClean="0">
                <a:solidFill>
                  <a:schemeClr val="tx1">
                    <a:lumMod val="75000"/>
                    <a:lumOff val="25000"/>
                  </a:schemeClr>
                </a:solidFill>
              </a:rPr>
              <a:t>$ 0</a:t>
            </a:r>
            <a:r>
              <a:rPr lang="es-CO" b="1" dirty="0" smtClean="0">
                <a:solidFill>
                  <a:schemeClr val="tx1">
                    <a:lumMod val="75000"/>
                    <a:lumOff val="25000"/>
                  </a:schemeClr>
                </a:solidFill>
              </a:rPr>
              <a:t> </a:t>
            </a:r>
            <a:endParaRPr lang="es-CO" b="1" dirty="0">
              <a:solidFill>
                <a:schemeClr val="tx1">
                  <a:lumMod val="75000"/>
                  <a:lumOff val="25000"/>
                </a:schemeClr>
              </a:solidFill>
            </a:endParaRPr>
          </a:p>
        </p:txBody>
      </p:sp>
    </p:spTree>
    <p:extLst>
      <p:ext uri="{BB962C8B-B14F-4D97-AF65-F5344CB8AC3E}">
        <p14:creationId xmlns:p14="http://schemas.microsoft.com/office/powerpoint/2010/main" val="1588315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2474" y="1024896"/>
            <a:ext cx="10017561" cy="1317812"/>
          </a:xfrm>
        </p:spPr>
        <p:txBody>
          <a:bodyPr>
            <a:normAutofit/>
          </a:bodyPr>
          <a:lstStyle/>
          <a:p>
            <a:pPr algn="l"/>
            <a:r>
              <a:rPr lang="es-CO" sz="2400" b="1" dirty="0" smtClean="0"/>
              <a:t>Actividad: Se acompaño el proyecto de Seguridad Alimentaria con Red Unidos. </a:t>
            </a: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p>
          <a:p>
            <a:pPr marL="0" indent="0" algn="just">
              <a:buNone/>
            </a:pPr>
            <a:endParaRPr lang="es-CO" sz="1800" b="1" dirty="0"/>
          </a:p>
          <a:p>
            <a:pPr algn="just"/>
            <a:r>
              <a:rPr lang="es-CO" sz="1800" dirty="0" smtClean="0"/>
              <a:t>Se le entrego a la comunidad semillas, tanques para almacenar agua, purificadores de agua, malla para cerrar los cultivos y una lacena para guardar alimentos. </a:t>
            </a:r>
          </a:p>
        </p:txBody>
      </p:sp>
      <p:sp>
        <p:nvSpPr>
          <p:cNvPr id="7" name="Rectangle 6"/>
          <p:cNvSpPr/>
          <p:nvPr/>
        </p:nvSpPr>
        <p:spPr>
          <a:xfrm>
            <a:off x="6683188" y="2462758"/>
            <a:ext cx="2581835"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Red Unidos</a:t>
            </a:r>
            <a:r>
              <a:rPr lang="es-CO" dirty="0">
                <a:solidFill>
                  <a:schemeClr val="tx1">
                    <a:lumMod val="75000"/>
                    <a:lumOff val="25000"/>
                  </a:schemeClr>
                </a:solidFill>
              </a:rPr>
              <a:t> </a:t>
            </a:r>
            <a:r>
              <a:rPr lang="es-CO" dirty="0" smtClean="0">
                <a:solidFill>
                  <a:schemeClr val="tx1">
                    <a:lumMod val="75000"/>
                    <a:lumOff val="25000"/>
                  </a:schemeClr>
                </a:solidFill>
              </a:rPr>
              <a:t>- DPS</a:t>
            </a:r>
          </a:p>
        </p:txBody>
      </p:sp>
      <p:sp>
        <p:nvSpPr>
          <p:cNvPr id="8" name="Rectangle 7"/>
          <p:cNvSpPr/>
          <p:nvPr/>
        </p:nvSpPr>
        <p:spPr>
          <a:xfrm>
            <a:off x="6683188" y="4153195"/>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a:t>
            </a:r>
            <a:r>
              <a:rPr lang="es-CO" b="1" dirty="0" smtClean="0">
                <a:solidFill>
                  <a:schemeClr val="tx1">
                    <a:lumMod val="75000"/>
                    <a:lumOff val="25000"/>
                  </a:schemeClr>
                </a:solidFill>
              </a:rPr>
              <a:t>Ejecutado</a:t>
            </a:r>
          </a:p>
          <a:p>
            <a:pPr algn="just" defTabSz="457200">
              <a:spcBef>
                <a:spcPts val="1000"/>
              </a:spcBef>
              <a:buClr>
                <a:schemeClr val="accent1"/>
              </a:buClr>
              <a:buSzPct val="80000"/>
            </a:pPr>
            <a:r>
              <a:rPr lang="es-CO" dirty="0" smtClean="0">
                <a:solidFill>
                  <a:schemeClr val="tx1">
                    <a:lumMod val="75000"/>
                    <a:lumOff val="25000"/>
                  </a:schemeClr>
                </a:solidFill>
              </a:rPr>
              <a:t>$ 0</a:t>
            </a:r>
            <a:r>
              <a:rPr lang="es-CO" b="1" dirty="0" smtClean="0">
                <a:solidFill>
                  <a:schemeClr val="tx1">
                    <a:lumMod val="75000"/>
                    <a:lumOff val="25000"/>
                  </a:schemeClr>
                </a:solidFill>
              </a:rPr>
              <a:t> </a:t>
            </a:r>
            <a:endParaRPr lang="es-CO" b="1" dirty="0">
              <a:solidFill>
                <a:schemeClr val="tx1">
                  <a:lumMod val="75000"/>
                  <a:lumOff val="25000"/>
                </a:schemeClr>
              </a:solidFill>
            </a:endParaRPr>
          </a:p>
        </p:txBody>
      </p:sp>
    </p:spTree>
    <p:extLst>
      <p:ext uri="{BB962C8B-B14F-4D97-AF65-F5344CB8AC3E}">
        <p14:creationId xmlns:p14="http://schemas.microsoft.com/office/powerpoint/2010/main" val="3636785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2474" y="1024896"/>
            <a:ext cx="10017561" cy="1317812"/>
          </a:xfrm>
        </p:spPr>
        <p:txBody>
          <a:bodyPr>
            <a:normAutofit/>
          </a:bodyPr>
          <a:lstStyle/>
          <a:p>
            <a:pPr algn="l"/>
            <a:r>
              <a:rPr lang="es-CO" sz="2400" b="1" dirty="0" smtClean="0"/>
              <a:t>Actividad: Se acompaño una Jornada con la Unidad de Restitución de Tierras.</a:t>
            </a: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p>
          <a:p>
            <a:pPr marL="0" indent="0" algn="just">
              <a:buNone/>
            </a:pPr>
            <a:endParaRPr lang="es-CO" sz="1800" b="1" dirty="0"/>
          </a:p>
          <a:p>
            <a:pPr algn="just"/>
            <a:r>
              <a:rPr lang="es-CO" sz="1800" dirty="0" smtClean="0"/>
              <a:t>Se adelantaron 10 procesos con la Unidad de Restitución de Tierras. </a:t>
            </a:r>
          </a:p>
          <a:p>
            <a:pPr algn="just"/>
            <a:r>
              <a:rPr lang="es-CO" sz="1800" dirty="0" smtClean="0"/>
              <a:t>Se conocieron los derechos que tienen las víctimas afectadas por el conflicto, sobre la exoneración de impuestos, predial, energía, acueducto a las viviendas abandonadas por el conflicto. </a:t>
            </a:r>
          </a:p>
          <a:p>
            <a:pPr algn="just"/>
            <a:r>
              <a:rPr lang="es-CO" sz="1800" dirty="0" smtClean="0"/>
              <a:t>Se evidencio la necesidad de reubicar a las viviendas que están alrededor del puesto de policía. </a:t>
            </a:r>
          </a:p>
          <a:p>
            <a:pPr algn="just"/>
            <a:endParaRPr lang="es-CO" sz="1800" dirty="0" smtClean="0"/>
          </a:p>
          <a:p>
            <a:pPr marL="0" indent="0" algn="just">
              <a:buNone/>
            </a:pPr>
            <a:endParaRPr lang="es-CO" sz="1800" b="1" dirty="0"/>
          </a:p>
        </p:txBody>
      </p:sp>
      <p:sp>
        <p:nvSpPr>
          <p:cNvPr id="7" name="Rectangle 6"/>
          <p:cNvSpPr/>
          <p:nvPr/>
        </p:nvSpPr>
        <p:spPr>
          <a:xfrm>
            <a:off x="6884894" y="2462758"/>
            <a:ext cx="3872753"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algn="just" defTabSz="457200">
              <a:spcBef>
                <a:spcPts val="1000"/>
              </a:spcBef>
              <a:buClr>
                <a:schemeClr val="accent1"/>
              </a:buClr>
              <a:buSzPct val="80000"/>
              <a:buFont typeface="Wingdings 3" charset="2"/>
              <a:buNone/>
            </a:pPr>
            <a:r>
              <a:rPr lang="es-CO" dirty="0" smtClean="0">
                <a:solidFill>
                  <a:schemeClr val="tx1">
                    <a:lumMod val="75000"/>
                    <a:lumOff val="25000"/>
                  </a:schemeClr>
                </a:solidFill>
              </a:rPr>
              <a:t>Unidad de Restitución de Tierras.</a:t>
            </a:r>
          </a:p>
        </p:txBody>
      </p:sp>
      <p:sp>
        <p:nvSpPr>
          <p:cNvPr id="8" name="Rectangle 7"/>
          <p:cNvSpPr/>
          <p:nvPr/>
        </p:nvSpPr>
        <p:spPr>
          <a:xfrm>
            <a:off x="7019365" y="4140721"/>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a:t>
            </a:r>
            <a:r>
              <a:rPr lang="es-CO" b="1" dirty="0" smtClean="0">
                <a:solidFill>
                  <a:schemeClr val="tx1">
                    <a:lumMod val="75000"/>
                    <a:lumOff val="25000"/>
                  </a:schemeClr>
                </a:solidFill>
              </a:rPr>
              <a:t>Ejecutado</a:t>
            </a:r>
          </a:p>
          <a:p>
            <a:pPr algn="just" defTabSz="457200">
              <a:spcBef>
                <a:spcPts val="1000"/>
              </a:spcBef>
              <a:buClr>
                <a:schemeClr val="accent1"/>
              </a:buClr>
              <a:buSzPct val="80000"/>
            </a:pPr>
            <a:r>
              <a:rPr lang="es-CO" dirty="0" smtClean="0">
                <a:solidFill>
                  <a:schemeClr val="tx1">
                    <a:lumMod val="75000"/>
                    <a:lumOff val="25000"/>
                  </a:schemeClr>
                </a:solidFill>
              </a:rPr>
              <a:t>$ 0</a:t>
            </a:r>
            <a:r>
              <a:rPr lang="es-CO" b="1" dirty="0" smtClean="0">
                <a:solidFill>
                  <a:schemeClr val="tx1">
                    <a:lumMod val="75000"/>
                    <a:lumOff val="25000"/>
                  </a:schemeClr>
                </a:solidFill>
              </a:rPr>
              <a:t> </a:t>
            </a:r>
            <a:endParaRPr lang="es-CO" b="1" dirty="0">
              <a:solidFill>
                <a:schemeClr val="tx1">
                  <a:lumMod val="75000"/>
                  <a:lumOff val="25000"/>
                </a:schemeClr>
              </a:solidFill>
            </a:endParaRPr>
          </a:p>
        </p:txBody>
      </p:sp>
    </p:spTree>
    <p:extLst>
      <p:ext uri="{BB962C8B-B14F-4D97-AF65-F5344CB8AC3E}">
        <p14:creationId xmlns:p14="http://schemas.microsoft.com/office/powerpoint/2010/main" val="3409171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2474" y="1024896"/>
            <a:ext cx="10017561" cy="1317812"/>
          </a:xfrm>
        </p:spPr>
        <p:txBody>
          <a:bodyPr>
            <a:normAutofit/>
          </a:bodyPr>
          <a:lstStyle/>
          <a:p>
            <a:pPr algn="l"/>
            <a:r>
              <a:rPr lang="es-CO" sz="2400" b="1" dirty="0" smtClean="0"/>
              <a:t>Actividad: Se realizo una reunión con el </a:t>
            </a:r>
            <a:r>
              <a:rPr lang="es-CO" sz="2400" b="1" dirty="0"/>
              <a:t>C</a:t>
            </a:r>
            <a:r>
              <a:rPr lang="es-CO" sz="2400" b="1" dirty="0" smtClean="0"/>
              <a:t>oncejo Municipal para solicitar la exoneración de pago del impuesto predial, energía, acueducto a las viviendas abandonadas por cauca del conflicto. </a:t>
            </a: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p>
          <a:p>
            <a:pPr marL="0" indent="0" algn="just">
              <a:buNone/>
            </a:pPr>
            <a:endParaRPr lang="es-CO" sz="1800" b="1" dirty="0"/>
          </a:p>
          <a:p>
            <a:pPr algn="just"/>
            <a:r>
              <a:rPr lang="es-CO" sz="1800" dirty="0" smtClean="0"/>
              <a:t>El Concejo Municipal informó que las familias deben acercarse a la oficina de recaudo de impuestos del municipio para que realicen la solicitud formal de la exoneración. Por lo cual queda a discreción de la población que realice el tramite. Aclararon que no aplicaba para las viviendas que estaban totalmente destruidas. </a:t>
            </a:r>
          </a:p>
          <a:p>
            <a:pPr marL="0" indent="0" algn="just">
              <a:buNone/>
            </a:pPr>
            <a:endParaRPr lang="es-CO" sz="1800" b="1" dirty="0"/>
          </a:p>
        </p:txBody>
      </p:sp>
      <p:sp>
        <p:nvSpPr>
          <p:cNvPr id="7" name="Rectangle 6"/>
          <p:cNvSpPr/>
          <p:nvPr/>
        </p:nvSpPr>
        <p:spPr>
          <a:xfrm>
            <a:off x="6884894" y="2462758"/>
            <a:ext cx="3872753"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algn="just" defTabSz="457200">
              <a:spcBef>
                <a:spcPts val="1000"/>
              </a:spcBef>
              <a:buClr>
                <a:schemeClr val="accent1"/>
              </a:buClr>
              <a:buSzPct val="80000"/>
              <a:buFont typeface="Wingdings 3" charset="2"/>
              <a:buNone/>
            </a:pPr>
            <a:r>
              <a:rPr lang="es-CO" dirty="0" smtClean="0">
                <a:solidFill>
                  <a:schemeClr val="tx1">
                    <a:lumMod val="75000"/>
                    <a:lumOff val="25000"/>
                  </a:schemeClr>
                </a:solidFill>
              </a:rPr>
              <a:t>Concejo Municipal.</a:t>
            </a:r>
          </a:p>
        </p:txBody>
      </p:sp>
      <p:sp>
        <p:nvSpPr>
          <p:cNvPr id="8" name="Rectangle 7"/>
          <p:cNvSpPr/>
          <p:nvPr/>
        </p:nvSpPr>
        <p:spPr>
          <a:xfrm>
            <a:off x="7019365" y="4140721"/>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a:t>
            </a:r>
            <a:r>
              <a:rPr lang="es-CO" b="1" dirty="0" smtClean="0">
                <a:solidFill>
                  <a:schemeClr val="tx1">
                    <a:lumMod val="75000"/>
                    <a:lumOff val="25000"/>
                  </a:schemeClr>
                </a:solidFill>
              </a:rPr>
              <a:t>Ejecutado</a:t>
            </a:r>
          </a:p>
          <a:p>
            <a:pPr algn="just" defTabSz="457200">
              <a:spcBef>
                <a:spcPts val="1000"/>
              </a:spcBef>
              <a:buClr>
                <a:schemeClr val="accent1"/>
              </a:buClr>
              <a:buSzPct val="80000"/>
            </a:pPr>
            <a:r>
              <a:rPr lang="es-CO" dirty="0" smtClean="0">
                <a:solidFill>
                  <a:schemeClr val="tx1">
                    <a:lumMod val="75000"/>
                    <a:lumOff val="25000"/>
                  </a:schemeClr>
                </a:solidFill>
              </a:rPr>
              <a:t>$ 0</a:t>
            </a:r>
            <a:r>
              <a:rPr lang="es-CO" b="1" dirty="0" smtClean="0">
                <a:solidFill>
                  <a:schemeClr val="tx1">
                    <a:lumMod val="75000"/>
                    <a:lumOff val="25000"/>
                  </a:schemeClr>
                </a:solidFill>
              </a:rPr>
              <a:t> </a:t>
            </a:r>
            <a:endParaRPr lang="es-CO" b="1" dirty="0">
              <a:solidFill>
                <a:schemeClr val="tx1">
                  <a:lumMod val="75000"/>
                  <a:lumOff val="25000"/>
                </a:schemeClr>
              </a:solidFill>
            </a:endParaRPr>
          </a:p>
        </p:txBody>
      </p:sp>
    </p:spTree>
    <p:extLst>
      <p:ext uri="{BB962C8B-B14F-4D97-AF65-F5344CB8AC3E}">
        <p14:creationId xmlns:p14="http://schemas.microsoft.com/office/powerpoint/2010/main" val="422795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2474" y="1024896"/>
            <a:ext cx="10017561" cy="1317812"/>
          </a:xfrm>
        </p:spPr>
        <p:txBody>
          <a:bodyPr>
            <a:normAutofit/>
          </a:bodyPr>
          <a:lstStyle/>
          <a:p>
            <a:pPr algn="l"/>
            <a:r>
              <a:rPr lang="es-CO" sz="2400" b="1" dirty="0" smtClean="0"/>
              <a:t>Actividad: Se solicito la participación de la MMP en el Consejo Territorial de Planeación.</a:t>
            </a: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p>
          <a:p>
            <a:pPr marL="0" indent="0" algn="just">
              <a:buNone/>
            </a:pPr>
            <a:endParaRPr lang="es-CO" sz="1800" b="1" dirty="0"/>
          </a:p>
          <a:p>
            <a:pPr algn="just"/>
            <a:r>
              <a:rPr lang="es-CO" sz="1800" dirty="0" smtClean="0"/>
              <a:t>La MMP tienen un delegado al Consejo Territorial de Planeación.</a:t>
            </a:r>
          </a:p>
          <a:p>
            <a:pPr marL="0" indent="0" algn="just">
              <a:buNone/>
            </a:pPr>
            <a:endParaRPr lang="es-CO" sz="1800" b="1" dirty="0"/>
          </a:p>
        </p:txBody>
      </p:sp>
      <p:sp>
        <p:nvSpPr>
          <p:cNvPr id="7" name="Rectangle 6"/>
          <p:cNvSpPr/>
          <p:nvPr/>
        </p:nvSpPr>
        <p:spPr>
          <a:xfrm>
            <a:off x="6884894" y="2462758"/>
            <a:ext cx="3872753"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algn="just" defTabSz="457200">
              <a:spcBef>
                <a:spcPts val="1000"/>
              </a:spcBef>
              <a:buClr>
                <a:schemeClr val="accent1"/>
              </a:buClr>
              <a:buSzPct val="80000"/>
              <a:buFont typeface="Wingdings 3" charset="2"/>
              <a:buNone/>
            </a:pPr>
            <a:r>
              <a:rPr lang="es-CO" dirty="0" smtClean="0">
                <a:solidFill>
                  <a:schemeClr val="tx1">
                    <a:lumMod val="75000"/>
                    <a:lumOff val="25000"/>
                  </a:schemeClr>
                </a:solidFill>
              </a:rPr>
              <a:t>Planeación Municipal. </a:t>
            </a:r>
          </a:p>
        </p:txBody>
      </p:sp>
      <p:sp>
        <p:nvSpPr>
          <p:cNvPr id="8" name="Rectangle 7"/>
          <p:cNvSpPr/>
          <p:nvPr/>
        </p:nvSpPr>
        <p:spPr>
          <a:xfrm>
            <a:off x="7019365" y="4140721"/>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a:t>
            </a:r>
            <a:r>
              <a:rPr lang="es-CO" b="1" dirty="0" smtClean="0">
                <a:solidFill>
                  <a:schemeClr val="tx1">
                    <a:lumMod val="75000"/>
                    <a:lumOff val="25000"/>
                  </a:schemeClr>
                </a:solidFill>
              </a:rPr>
              <a:t>Ejecutado</a:t>
            </a:r>
          </a:p>
          <a:p>
            <a:pPr algn="just" defTabSz="457200">
              <a:spcBef>
                <a:spcPts val="1000"/>
              </a:spcBef>
              <a:buClr>
                <a:schemeClr val="accent1"/>
              </a:buClr>
              <a:buSzPct val="80000"/>
            </a:pPr>
            <a:r>
              <a:rPr lang="es-CO" dirty="0" smtClean="0">
                <a:solidFill>
                  <a:schemeClr val="tx1">
                    <a:lumMod val="75000"/>
                    <a:lumOff val="25000"/>
                  </a:schemeClr>
                </a:solidFill>
              </a:rPr>
              <a:t>$ 0</a:t>
            </a:r>
            <a:r>
              <a:rPr lang="es-CO" b="1" dirty="0" smtClean="0">
                <a:solidFill>
                  <a:schemeClr val="tx1">
                    <a:lumMod val="75000"/>
                    <a:lumOff val="25000"/>
                  </a:schemeClr>
                </a:solidFill>
              </a:rPr>
              <a:t> </a:t>
            </a:r>
            <a:endParaRPr lang="es-CO" b="1" dirty="0">
              <a:solidFill>
                <a:schemeClr val="tx1">
                  <a:lumMod val="75000"/>
                  <a:lumOff val="25000"/>
                </a:schemeClr>
              </a:solidFill>
            </a:endParaRPr>
          </a:p>
        </p:txBody>
      </p:sp>
    </p:spTree>
    <p:extLst>
      <p:ext uri="{BB962C8B-B14F-4D97-AF65-F5344CB8AC3E}">
        <p14:creationId xmlns:p14="http://schemas.microsoft.com/office/powerpoint/2010/main" val="304417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2474" y="1024896"/>
            <a:ext cx="10017561" cy="1317812"/>
          </a:xfrm>
        </p:spPr>
        <p:txBody>
          <a:bodyPr>
            <a:normAutofit/>
          </a:bodyPr>
          <a:lstStyle/>
          <a:p>
            <a:pPr algn="l"/>
            <a:r>
              <a:rPr lang="es-CO" sz="2400" b="1" dirty="0" smtClean="0"/>
              <a:t>Actividad: participación de la MMP en la elaboración del Plan de Desarrollo y Plan de Acción Territorial.</a:t>
            </a: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endParaRPr lang="es-CO" sz="1800" b="1" dirty="0"/>
          </a:p>
          <a:p>
            <a:pPr algn="just"/>
            <a:r>
              <a:rPr lang="es-CO" sz="1800" dirty="0" smtClean="0"/>
              <a:t>Se entrego a la alcaldía el Plan de Trabajo de la MMP, el cual fue incorporado al Plan de Desarrollo y Plan de Acción Territorial. </a:t>
            </a:r>
          </a:p>
          <a:p>
            <a:pPr algn="just"/>
            <a:r>
              <a:rPr lang="es-CO" sz="1800" dirty="0" smtClean="0"/>
              <a:t>Se logró la contratación de un enlace de víctimas, el cual cuenta con una oficina en la Casa de Justicia. </a:t>
            </a:r>
          </a:p>
          <a:p>
            <a:pPr algn="just"/>
            <a:r>
              <a:rPr lang="es-CO" sz="1800" dirty="0" smtClean="0"/>
              <a:t>Se logro sensibilizar a la alcaldía sobre la importancia de realizar la caracterización a la población víctima. </a:t>
            </a:r>
          </a:p>
          <a:p>
            <a:pPr marL="0" indent="0" algn="just">
              <a:buNone/>
            </a:pPr>
            <a:endParaRPr lang="es-CO" sz="1800" b="1" dirty="0"/>
          </a:p>
        </p:txBody>
      </p:sp>
      <p:sp>
        <p:nvSpPr>
          <p:cNvPr id="7" name="Rectangle 6"/>
          <p:cNvSpPr/>
          <p:nvPr/>
        </p:nvSpPr>
        <p:spPr>
          <a:xfrm>
            <a:off x="6884894" y="2462758"/>
            <a:ext cx="3872753"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algn="just" defTabSz="457200">
              <a:spcBef>
                <a:spcPts val="1000"/>
              </a:spcBef>
              <a:buClr>
                <a:schemeClr val="accent1"/>
              </a:buClr>
              <a:buSzPct val="80000"/>
              <a:buFont typeface="Wingdings 3" charset="2"/>
              <a:buNone/>
            </a:pPr>
            <a:r>
              <a:rPr lang="es-CO" dirty="0" smtClean="0">
                <a:solidFill>
                  <a:schemeClr val="tx1">
                    <a:lumMod val="75000"/>
                    <a:lumOff val="25000"/>
                  </a:schemeClr>
                </a:solidFill>
              </a:rPr>
              <a:t>Alcaldía Municipal de Toribio. </a:t>
            </a:r>
          </a:p>
        </p:txBody>
      </p:sp>
      <p:sp>
        <p:nvSpPr>
          <p:cNvPr id="8" name="Rectangle 7"/>
          <p:cNvSpPr/>
          <p:nvPr/>
        </p:nvSpPr>
        <p:spPr>
          <a:xfrm>
            <a:off x="7019365" y="4140721"/>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a:t>
            </a:r>
            <a:r>
              <a:rPr lang="es-CO" b="1" dirty="0" smtClean="0">
                <a:solidFill>
                  <a:schemeClr val="tx1">
                    <a:lumMod val="75000"/>
                    <a:lumOff val="25000"/>
                  </a:schemeClr>
                </a:solidFill>
              </a:rPr>
              <a:t>Ejecutado</a:t>
            </a:r>
          </a:p>
          <a:p>
            <a:pPr algn="just" defTabSz="457200">
              <a:spcBef>
                <a:spcPts val="1000"/>
              </a:spcBef>
              <a:buClr>
                <a:schemeClr val="accent1"/>
              </a:buClr>
              <a:buSzPct val="80000"/>
            </a:pPr>
            <a:r>
              <a:rPr lang="es-CO" dirty="0" smtClean="0">
                <a:solidFill>
                  <a:schemeClr val="tx1">
                    <a:lumMod val="75000"/>
                    <a:lumOff val="25000"/>
                  </a:schemeClr>
                </a:solidFill>
              </a:rPr>
              <a:t>$ 0</a:t>
            </a:r>
            <a:r>
              <a:rPr lang="es-CO" b="1" dirty="0" smtClean="0">
                <a:solidFill>
                  <a:schemeClr val="tx1">
                    <a:lumMod val="75000"/>
                    <a:lumOff val="25000"/>
                  </a:schemeClr>
                </a:solidFill>
              </a:rPr>
              <a:t> </a:t>
            </a:r>
            <a:endParaRPr lang="es-CO" b="1" dirty="0">
              <a:solidFill>
                <a:schemeClr val="tx1">
                  <a:lumMod val="75000"/>
                  <a:lumOff val="25000"/>
                </a:schemeClr>
              </a:solidFill>
            </a:endParaRPr>
          </a:p>
        </p:txBody>
      </p:sp>
    </p:spTree>
    <p:extLst>
      <p:ext uri="{BB962C8B-B14F-4D97-AF65-F5344CB8AC3E}">
        <p14:creationId xmlns:p14="http://schemas.microsoft.com/office/powerpoint/2010/main" val="2018366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2474" y="1024896"/>
            <a:ext cx="10017561" cy="1317812"/>
          </a:xfrm>
        </p:spPr>
        <p:txBody>
          <a:bodyPr>
            <a:normAutofit/>
          </a:bodyPr>
          <a:lstStyle/>
          <a:p>
            <a:pPr algn="l"/>
            <a:r>
              <a:rPr lang="es-CO" sz="2400" b="1" dirty="0" smtClean="0"/>
              <a:t>Actividad: Se elevo un oficio a la UARIV solicitando mas acompañamiento institucional a las víctimas. </a:t>
            </a: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endParaRPr lang="es-CO" sz="1800" b="1" dirty="0"/>
          </a:p>
          <a:p>
            <a:pPr algn="just"/>
            <a:r>
              <a:rPr lang="es-CO" sz="1800" dirty="0" smtClean="0"/>
              <a:t>Las instituciones han acudido mas al municipios, tales como la Defensoría del Pueblo, la UARIV, LA Gobernación del Cauca, se logro aplicar el enfoque diferencial en el reconocimiento de la población víctima del casco urbano.</a:t>
            </a:r>
          </a:p>
          <a:p>
            <a:pPr algn="just"/>
            <a:r>
              <a:rPr lang="es-CO" sz="1800" dirty="0" smtClean="0"/>
              <a:t>Se tienen en cuenta las propuestas que hace la MMP en pro de la atención a la población víctima.  </a:t>
            </a:r>
          </a:p>
          <a:p>
            <a:pPr algn="just"/>
            <a:endParaRPr lang="es-CO" sz="1800" dirty="0"/>
          </a:p>
        </p:txBody>
      </p:sp>
      <p:sp>
        <p:nvSpPr>
          <p:cNvPr id="7" name="Rectangle 6"/>
          <p:cNvSpPr/>
          <p:nvPr/>
        </p:nvSpPr>
        <p:spPr>
          <a:xfrm>
            <a:off x="6884894" y="2462758"/>
            <a:ext cx="3872753"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algn="just" defTabSz="457200">
              <a:spcBef>
                <a:spcPts val="1000"/>
              </a:spcBef>
              <a:buClr>
                <a:schemeClr val="accent1"/>
              </a:buClr>
              <a:buSzPct val="80000"/>
              <a:buFont typeface="Wingdings 3" charset="2"/>
              <a:buNone/>
            </a:pPr>
            <a:r>
              <a:rPr lang="es-CO" dirty="0" smtClean="0">
                <a:solidFill>
                  <a:schemeClr val="tx1">
                    <a:lumMod val="75000"/>
                    <a:lumOff val="25000"/>
                  </a:schemeClr>
                </a:solidFill>
              </a:rPr>
              <a:t>UARIV </a:t>
            </a:r>
          </a:p>
        </p:txBody>
      </p:sp>
      <p:sp>
        <p:nvSpPr>
          <p:cNvPr id="8" name="Rectangle 7"/>
          <p:cNvSpPr/>
          <p:nvPr/>
        </p:nvSpPr>
        <p:spPr>
          <a:xfrm>
            <a:off x="7019365" y="4140721"/>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a:t>
            </a:r>
            <a:r>
              <a:rPr lang="es-CO" b="1" dirty="0" smtClean="0">
                <a:solidFill>
                  <a:schemeClr val="tx1">
                    <a:lumMod val="75000"/>
                    <a:lumOff val="25000"/>
                  </a:schemeClr>
                </a:solidFill>
              </a:rPr>
              <a:t>Ejecutado</a:t>
            </a:r>
          </a:p>
          <a:p>
            <a:pPr algn="just" defTabSz="457200">
              <a:spcBef>
                <a:spcPts val="1000"/>
              </a:spcBef>
              <a:buClr>
                <a:schemeClr val="accent1"/>
              </a:buClr>
              <a:buSzPct val="80000"/>
            </a:pPr>
            <a:r>
              <a:rPr lang="es-CO" dirty="0" smtClean="0">
                <a:solidFill>
                  <a:schemeClr val="tx1">
                    <a:lumMod val="75000"/>
                    <a:lumOff val="25000"/>
                  </a:schemeClr>
                </a:solidFill>
              </a:rPr>
              <a:t>$ 0</a:t>
            </a:r>
            <a:r>
              <a:rPr lang="es-CO" b="1" dirty="0" smtClean="0">
                <a:solidFill>
                  <a:schemeClr val="tx1">
                    <a:lumMod val="75000"/>
                    <a:lumOff val="25000"/>
                  </a:schemeClr>
                </a:solidFill>
              </a:rPr>
              <a:t> </a:t>
            </a:r>
            <a:endParaRPr lang="es-CO" b="1" dirty="0">
              <a:solidFill>
                <a:schemeClr val="tx1">
                  <a:lumMod val="75000"/>
                  <a:lumOff val="25000"/>
                </a:schemeClr>
              </a:solidFill>
            </a:endParaRPr>
          </a:p>
        </p:txBody>
      </p:sp>
    </p:spTree>
    <p:extLst>
      <p:ext uri="{BB962C8B-B14F-4D97-AF65-F5344CB8AC3E}">
        <p14:creationId xmlns:p14="http://schemas.microsoft.com/office/powerpoint/2010/main" val="2517456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O" b="1" dirty="0" smtClean="0"/>
              <a:t>Informe de la MMP de Toribio</a:t>
            </a:r>
            <a:endParaRPr lang="es-CO" b="1" dirty="0"/>
          </a:p>
        </p:txBody>
      </p:sp>
      <p:sp>
        <p:nvSpPr>
          <p:cNvPr id="3" name="Content Placeholder 2"/>
          <p:cNvSpPr>
            <a:spLocks noGrp="1"/>
          </p:cNvSpPr>
          <p:nvPr>
            <p:ph idx="1"/>
          </p:nvPr>
        </p:nvSpPr>
        <p:spPr/>
        <p:txBody>
          <a:bodyPr>
            <a:normAutofit fontScale="92500" lnSpcReduction="10000"/>
          </a:bodyPr>
          <a:lstStyle/>
          <a:p>
            <a:pPr marL="0" indent="0" algn="ctr">
              <a:buNone/>
            </a:pPr>
            <a:r>
              <a:rPr lang="es-CO" b="1" dirty="0"/>
              <a:t>¿Qué es la MMP?</a:t>
            </a:r>
          </a:p>
          <a:p>
            <a:pPr marL="0" indent="0" algn="just">
              <a:buNone/>
            </a:pPr>
            <a:r>
              <a:rPr lang="es-CO" dirty="0"/>
              <a:t>Son los espacios  de trabajo temático y de participación efectiva de las víctimas, de orden municipal, distrital, departamental y nacional, elegidos y designados por las mismas víctimas y sus organizaciones y destinados para la discusión, interlocución, retroalimentación, capacitación y seguimiento de las disposiciones contenidas en la Ley de Víctimas y Restitución de Tierras y demás normas complementarias.</a:t>
            </a:r>
          </a:p>
          <a:p>
            <a:pPr marL="0" indent="0" algn="just">
              <a:buNone/>
            </a:pPr>
            <a:r>
              <a:rPr lang="es-CO" dirty="0"/>
              <a:t>Dentro de las funciones que se tiene como MMP esta realizar rendición de cuentas, por lo cual, a continuación se presenta el informe de las actividades realizadas por la Mesa Municipal de Participación desde abril de 2015 a noviembre de 2016. </a:t>
            </a:r>
          </a:p>
          <a:p>
            <a:endParaRPr lang="es-CO" dirty="0"/>
          </a:p>
        </p:txBody>
      </p:sp>
    </p:spTree>
    <p:extLst>
      <p:ext uri="{BB962C8B-B14F-4D97-AF65-F5344CB8AC3E}">
        <p14:creationId xmlns:p14="http://schemas.microsoft.com/office/powerpoint/2010/main" val="14295362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2474" y="1024896"/>
            <a:ext cx="10017561" cy="1317812"/>
          </a:xfrm>
        </p:spPr>
        <p:txBody>
          <a:bodyPr>
            <a:normAutofit/>
          </a:bodyPr>
          <a:lstStyle/>
          <a:p>
            <a:pPr algn="l"/>
            <a:r>
              <a:rPr lang="es-CO" sz="2400" b="1" dirty="0" smtClean="0"/>
              <a:t>Actividad: Se presento un informe al Concejo Municipal sobre las actividades desarrolladas por la MMP.</a:t>
            </a: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p>
          <a:p>
            <a:pPr marL="0" indent="0" algn="just">
              <a:buNone/>
            </a:pPr>
            <a:endParaRPr lang="es-CO" sz="1800" b="1" dirty="0"/>
          </a:p>
          <a:p>
            <a:pPr marL="0" indent="0" algn="just">
              <a:buNone/>
            </a:pPr>
            <a:endParaRPr lang="es-CO" sz="1800" b="1" dirty="0"/>
          </a:p>
          <a:p>
            <a:pPr algn="just"/>
            <a:r>
              <a:rPr lang="es-CO" sz="1800" dirty="0" smtClean="0"/>
              <a:t>El Concejo conoció las necesidades de la población víctima, los logros y dificultades de la MMP. </a:t>
            </a:r>
            <a:endParaRPr lang="es-CO" sz="1800" dirty="0"/>
          </a:p>
        </p:txBody>
      </p:sp>
      <p:sp>
        <p:nvSpPr>
          <p:cNvPr id="7" name="Rectangle 6"/>
          <p:cNvSpPr/>
          <p:nvPr/>
        </p:nvSpPr>
        <p:spPr>
          <a:xfrm>
            <a:off x="6884894" y="2462758"/>
            <a:ext cx="3872753"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algn="just" defTabSz="457200">
              <a:spcBef>
                <a:spcPts val="1000"/>
              </a:spcBef>
              <a:buClr>
                <a:schemeClr val="accent1"/>
              </a:buClr>
              <a:buSzPct val="80000"/>
              <a:buFont typeface="Wingdings 3" charset="2"/>
              <a:buNone/>
            </a:pPr>
            <a:r>
              <a:rPr lang="es-CO" b="1" dirty="0" smtClean="0">
                <a:solidFill>
                  <a:schemeClr val="tx1">
                    <a:lumMod val="75000"/>
                    <a:lumOff val="25000"/>
                  </a:schemeClr>
                </a:solidFill>
              </a:rPr>
              <a:t>MMP.</a:t>
            </a:r>
          </a:p>
        </p:txBody>
      </p:sp>
      <p:sp>
        <p:nvSpPr>
          <p:cNvPr id="8" name="Rectangle 7"/>
          <p:cNvSpPr/>
          <p:nvPr/>
        </p:nvSpPr>
        <p:spPr>
          <a:xfrm>
            <a:off x="7019365" y="4140721"/>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a:t>
            </a:r>
            <a:r>
              <a:rPr lang="es-CO" b="1" dirty="0" smtClean="0">
                <a:solidFill>
                  <a:schemeClr val="tx1">
                    <a:lumMod val="75000"/>
                    <a:lumOff val="25000"/>
                  </a:schemeClr>
                </a:solidFill>
              </a:rPr>
              <a:t>Ejecutado</a:t>
            </a:r>
          </a:p>
          <a:p>
            <a:pPr algn="just" defTabSz="457200">
              <a:spcBef>
                <a:spcPts val="1000"/>
              </a:spcBef>
              <a:buClr>
                <a:schemeClr val="accent1"/>
              </a:buClr>
              <a:buSzPct val="80000"/>
            </a:pPr>
            <a:r>
              <a:rPr lang="es-CO" dirty="0" smtClean="0">
                <a:solidFill>
                  <a:schemeClr val="tx1">
                    <a:lumMod val="75000"/>
                    <a:lumOff val="25000"/>
                  </a:schemeClr>
                </a:solidFill>
              </a:rPr>
              <a:t>$ 0</a:t>
            </a:r>
            <a:r>
              <a:rPr lang="es-CO" b="1" dirty="0" smtClean="0">
                <a:solidFill>
                  <a:schemeClr val="tx1">
                    <a:lumMod val="75000"/>
                    <a:lumOff val="25000"/>
                  </a:schemeClr>
                </a:solidFill>
              </a:rPr>
              <a:t> </a:t>
            </a:r>
            <a:endParaRPr lang="es-CO" b="1" dirty="0">
              <a:solidFill>
                <a:schemeClr val="tx1">
                  <a:lumMod val="75000"/>
                  <a:lumOff val="25000"/>
                </a:schemeClr>
              </a:solidFill>
            </a:endParaRPr>
          </a:p>
        </p:txBody>
      </p:sp>
    </p:spTree>
    <p:extLst>
      <p:ext uri="{BB962C8B-B14F-4D97-AF65-F5344CB8AC3E}">
        <p14:creationId xmlns:p14="http://schemas.microsoft.com/office/powerpoint/2010/main" val="2369944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849" y="2918509"/>
            <a:ext cx="9601196" cy="1303867"/>
          </a:xfrm>
        </p:spPr>
        <p:txBody>
          <a:bodyPr>
            <a:noAutofit/>
          </a:bodyPr>
          <a:lstStyle/>
          <a:p>
            <a:r>
              <a:rPr lang="es-CO" sz="9600" dirty="0" smtClean="0"/>
              <a:t>GRACIAS </a:t>
            </a:r>
            <a:endParaRPr lang="es-CO" sz="9600" dirty="0"/>
          </a:p>
        </p:txBody>
      </p:sp>
    </p:spTree>
    <p:extLst>
      <p:ext uri="{BB962C8B-B14F-4D97-AF65-F5344CB8AC3E}">
        <p14:creationId xmlns:p14="http://schemas.microsoft.com/office/powerpoint/2010/main" val="1913883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86615" y="955714"/>
            <a:ext cx="7498479" cy="1317812"/>
          </a:xfrm>
        </p:spPr>
        <p:txBody>
          <a:bodyPr>
            <a:normAutofit/>
          </a:bodyPr>
          <a:lstStyle/>
          <a:p>
            <a:pPr algn="just"/>
            <a:r>
              <a:rPr lang="es-CO" sz="3200" b="1" dirty="0" smtClean="0"/>
              <a:t>Actividad: Elección de la MMP de Toribio </a:t>
            </a:r>
            <a:br>
              <a:rPr lang="es-CO" sz="3200" b="1" dirty="0" smtClean="0"/>
            </a:br>
            <a:r>
              <a:rPr lang="es-CO" sz="3200" b="1" dirty="0" smtClean="0"/>
              <a:t>Abril 2015</a:t>
            </a:r>
            <a:endParaRPr lang="es-CO" sz="3200" b="1" dirty="0"/>
          </a:p>
        </p:txBody>
      </p:sp>
      <p:sp>
        <p:nvSpPr>
          <p:cNvPr id="6" name="Content Placeholder 2"/>
          <p:cNvSpPr>
            <a:spLocks noGrp="1"/>
          </p:cNvSpPr>
          <p:nvPr>
            <p:ph idx="1"/>
          </p:nvPr>
        </p:nvSpPr>
        <p:spPr>
          <a:xfrm>
            <a:off x="807322" y="2462758"/>
            <a:ext cx="5512797" cy="3736335"/>
          </a:xfrm>
        </p:spPr>
        <p:txBody>
          <a:bodyPr>
            <a:noAutofit/>
          </a:bodyPr>
          <a:lstStyle/>
          <a:p>
            <a:pPr marL="0" indent="0" algn="just">
              <a:buNone/>
            </a:pPr>
            <a:r>
              <a:rPr lang="es-CO" sz="1800" b="1" dirty="0"/>
              <a:t>Logros </a:t>
            </a:r>
            <a:r>
              <a:rPr lang="es-CO" sz="1800" b="1" dirty="0" smtClean="0"/>
              <a:t>obtenidos</a:t>
            </a:r>
          </a:p>
          <a:p>
            <a:pPr algn="just"/>
            <a:r>
              <a:rPr lang="es-CO" sz="1800" dirty="0" smtClean="0"/>
              <a:t> Las víctimas tienen representación en instancias gubernamentales para hacer incidencia en la política publica de víctimas.</a:t>
            </a:r>
          </a:p>
          <a:p>
            <a:pPr algn="just"/>
            <a:r>
              <a:rPr lang="es-CO" sz="1800" dirty="0" smtClean="0"/>
              <a:t>La MMP construyo su propio Reglamento Interno, el cual permitió establecer reglas de juego para la convivencia al interior de la mesa.</a:t>
            </a:r>
          </a:p>
          <a:p>
            <a:pPr algn="just"/>
            <a:r>
              <a:rPr lang="es-CO" sz="1800" dirty="0" smtClean="0"/>
              <a:t>La MMP tienen comités temáticos por hechos víctimizantes. </a:t>
            </a:r>
          </a:p>
          <a:p>
            <a:pPr algn="just"/>
            <a:r>
              <a:rPr lang="es-CO" sz="1800" dirty="0" smtClean="0"/>
              <a:t>La MMP tiene dos delegados al CTJT en donde hacen incidencia en la política publica de víctimas. </a:t>
            </a:r>
          </a:p>
          <a:p>
            <a:pPr marL="0" indent="0" algn="just">
              <a:buNone/>
            </a:pPr>
            <a:endParaRPr lang="es-CO" sz="1800" dirty="0" smtClean="0"/>
          </a:p>
          <a:p>
            <a:pPr algn="just"/>
            <a:endParaRPr lang="es-CO" sz="1800" b="1" dirty="0"/>
          </a:p>
        </p:txBody>
      </p:sp>
      <p:sp>
        <p:nvSpPr>
          <p:cNvPr id="7" name="Rectangle 6"/>
          <p:cNvSpPr/>
          <p:nvPr/>
        </p:nvSpPr>
        <p:spPr>
          <a:xfrm>
            <a:off x="7221071" y="2773012"/>
            <a:ext cx="2581835"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Personero Municipal</a:t>
            </a:r>
            <a:endParaRPr lang="es-CO" dirty="0">
              <a:solidFill>
                <a:schemeClr val="tx1">
                  <a:lumMod val="75000"/>
                  <a:lumOff val="25000"/>
                </a:schemeClr>
              </a:solidFill>
            </a:endParaRPr>
          </a:p>
        </p:txBody>
      </p:sp>
      <p:sp>
        <p:nvSpPr>
          <p:cNvPr id="8" name="Rectangle 7"/>
          <p:cNvSpPr/>
          <p:nvPr/>
        </p:nvSpPr>
        <p:spPr>
          <a:xfrm>
            <a:off x="7216589" y="4005195"/>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a:t>
            </a:r>
            <a:r>
              <a:rPr lang="es-CO" b="1" dirty="0" smtClean="0">
                <a:solidFill>
                  <a:schemeClr val="tx1">
                    <a:lumMod val="75000"/>
                    <a:lumOff val="25000"/>
                  </a:schemeClr>
                </a:solidFill>
              </a:rPr>
              <a:t>Ejecutado</a:t>
            </a:r>
          </a:p>
          <a:p>
            <a:pPr algn="just" defTabSz="457200">
              <a:spcBef>
                <a:spcPts val="1000"/>
              </a:spcBef>
              <a:buClr>
                <a:schemeClr val="accent1"/>
              </a:buClr>
              <a:buSzPct val="80000"/>
            </a:pPr>
            <a:r>
              <a:rPr lang="es-CO" dirty="0" smtClean="0">
                <a:solidFill>
                  <a:schemeClr val="tx1">
                    <a:lumMod val="75000"/>
                    <a:lumOff val="25000"/>
                  </a:schemeClr>
                </a:solidFill>
              </a:rPr>
              <a:t>$ 0 </a:t>
            </a:r>
            <a:endParaRPr lang="es-CO" dirty="0">
              <a:solidFill>
                <a:schemeClr val="tx1">
                  <a:lumMod val="75000"/>
                  <a:lumOff val="25000"/>
                </a:schemeClr>
              </a:solidFill>
            </a:endParaRPr>
          </a:p>
        </p:txBody>
      </p:sp>
    </p:spTree>
    <p:extLst>
      <p:ext uri="{BB962C8B-B14F-4D97-AF65-F5344CB8AC3E}">
        <p14:creationId xmlns:p14="http://schemas.microsoft.com/office/powerpoint/2010/main" val="3226752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80428" y="1024896"/>
            <a:ext cx="10703361" cy="1317812"/>
          </a:xfrm>
        </p:spPr>
        <p:txBody>
          <a:bodyPr>
            <a:normAutofit/>
          </a:bodyPr>
          <a:lstStyle/>
          <a:p>
            <a:pPr algn="l"/>
            <a:r>
              <a:rPr lang="es-CO" sz="2400" b="1" dirty="0" smtClean="0"/>
              <a:t>Actividad:  Asamblea con la comunidad para la elaboración del Plan de Trabajo. </a:t>
            </a:r>
            <a:br>
              <a:rPr lang="es-CO" sz="2400" b="1" dirty="0" smtClean="0"/>
            </a:b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p>
          <a:p>
            <a:pPr algn="just"/>
            <a:r>
              <a:rPr lang="es-CO" sz="1800" dirty="0" smtClean="0"/>
              <a:t>El Plan de Trabajo de la MMP se realizó con las propuestas de la comunidad. </a:t>
            </a:r>
          </a:p>
          <a:p>
            <a:pPr algn="just"/>
            <a:endParaRPr lang="es-CO" sz="1800" dirty="0" smtClean="0"/>
          </a:p>
          <a:p>
            <a:pPr algn="just"/>
            <a:r>
              <a:rPr lang="es-CO" sz="1800" dirty="0" smtClean="0"/>
              <a:t>Se acaro el tema de Reparación Colectiva. </a:t>
            </a:r>
          </a:p>
          <a:p>
            <a:pPr algn="just"/>
            <a:endParaRPr lang="es-CO" sz="1800" dirty="0" smtClean="0"/>
          </a:p>
          <a:p>
            <a:pPr algn="just"/>
            <a:r>
              <a:rPr lang="es-CO" sz="1800" dirty="0" smtClean="0"/>
              <a:t>Los integrantes de la MMP se dieron a conocer a la comunidad, de igual manera las actividades que realizará. </a:t>
            </a:r>
            <a:endParaRPr lang="es-CO" sz="1800" dirty="0"/>
          </a:p>
        </p:txBody>
      </p:sp>
      <p:sp>
        <p:nvSpPr>
          <p:cNvPr id="7" name="Rectangle 6"/>
          <p:cNvSpPr/>
          <p:nvPr/>
        </p:nvSpPr>
        <p:spPr>
          <a:xfrm>
            <a:off x="6817659" y="2478151"/>
            <a:ext cx="2581835"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algn="just" defTabSz="457200">
              <a:spcBef>
                <a:spcPts val="1000"/>
              </a:spcBef>
              <a:buClr>
                <a:schemeClr val="accent1"/>
              </a:buClr>
              <a:buSzPct val="80000"/>
              <a:buFont typeface="Wingdings 3" charset="2"/>
              <a:buNone/>
            </a:pPr>
            <a:r>
              <a:rPr lang="es-CO" dirty="0" smtClean="0">
                <a:solidFill>
                  <a:schemeClr val="tx1">
                    <a:lumMod val="75000"/>
                    <a:lumOff val="25000"/>
                  </a:schemeClr>
                </a:solidFill>
              </a:rPr>
              <a:t>Ninguno</a:t>
            </a:r>
          </a:p>
        </p:txBody>
      </p:sp>
      <p:sp>
        <p:nvSpPr>
          <p:cNvPr id="8" name="Rectangle 7"/>
          <p:cNvSpPr/>
          <p:nvPr/>
        </p:nvSpPr>
        <p:spPr>
          <a:xfrm>
            <a:off x="6817659" y="4078352"/>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a:t>
            </a:r>
            <a:r>
              <a:rPr lang="es-CO" b="1" dirty="0" smtClean="0">
                <a:solidFill>
                  <a:schemeClr val="tx1">
                    <a:lumMod val="75000"/>
                    <a:lumOff val="25000"/>
                  </a:schemeClr>
                </a:solidFill>
              </a:rPr>
              <a:t>Ejecutado</a:t>
            </a:r>
          </a:p>
          <a:p>
            <a:pPr algn="just" defTabSz="457200">
              <a:spcBef>
                <a:spcPts val="1000"/>
              </a:spcBef>
              <a:buClr>
                <a:schemeClr val="accent1"/>
              </a:buClr>
              <a:buSzPct val="80000"/>
            </a:pPr>
            <a:r>
              <a:rPr lang="es-CO" dirty="0" smtClean="0">
                <a:solidFill>
                  <a:schemeClr val="tx1">
                    <a:lumMod val="75000"/>
                    <a:lumOff val="25000"/>
                  </a:schemeClr>
                </a:solidFill>
              </a:rPr>
              <a:t>$ 0</a:t>
            </a:r>
            <a:r>
              <a:rPr lang="es-CO" b="1" dirty="0" smtClean="0">
                <a:solidFill>
                  <a:schemeClr val="tx1">
                    <a:lumMod val="75000"/>
                    <a:lumOff val="25000"/>
                  </a:schemeClr>
                </a:solidFill>
              </a:rPr>
              <a:t> </a:t>
            </a:r>
            <a:endParaRPr lang="es-CO" b="1" dirty="0">
              <a:solidFill>
                <a:schemeClr val="tx1">
                  <a:lumMod val="75000"/>
                  <a:lumOff val="25000"/>
                </a:schemeClr>
              </a:solidFill>
            </a:endParaRPr>
          </a:p>
        </p:txBody>
      </p:sp>
    </p:spTree>
    <p:extLst>
      <p:ext uri="{BB962C8B-B14F-4D97-AF65-F5344CB8AC3E}">
        <p14:creationId xmlns:p14="http://schemas.microsoft.com/office/powerpoint/2010/main" val="332589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2474" y="1024896"/>
            <a:ext cx="10017561" cy="1317812"/>
          </a:xfrm>
        </p:spPr>
        <p:txBody>
          <a:bodyPr>
            <a:normAutofit/>
          </a:bodyPr>
          <a:lstStyle/>
          <a:p>
            <a:pPr algn="l"/>
            <a:r>
              <a:rPr lang="es-CO" sz="2400" b="1" dirty="0" smtClean="0"/>
              <a:t>Actividad:  Gestión para la elaboración de PAARI por parte de la UARIV a la población víctima de casco Urbano.</a:t>
            </a:r>
            <a:br>
              <a:rPr lang="es-CO" sz="2400" b="1" dirty="0" smtClean="0"/>
            </a:b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p>
          <a:p>
            <a:pPr algn="just"/>
            <a:r>
              <a:rPr lang="es-CO" sz="1800" dirty="0" smtClean="0"/>
              <a:t>La UARIV atendía aproximadamente 120 personas a quienes le elaboraron el PAARI</a:t>
            </a:r>
          </a:p>
          <a:p>
            <a:pPr algn="just"/>
            <a:endParaRPr lang="es-CO" sz="1800" dirty="0" smtClean="0"/>
          </a:p>
          <a:p>
            <a:pPr algn="just"/>
            <a:r>
              <a:rPr lang="es-CO" sz="1800" dirty="0" smtClean="0"/>
              <a:t>La comunidad cumplió con el requisito para la Indemnización y programar la Atención Humanitaria de Emergencias. </a:t>
            </a:r>
          </a:p>
          <a:p>
            <a:pPr algn="just"/>
            <a:endParaRPr lang="es-CO" sz="1800" dirty="0" smtClean="0"/>
          </a:p>
          <a:p>
            <a:pPr algn="just"/>
            <a:r>
              <a:rPr lang="es-CO" sz="1800" dirty="0" smtClean="0"/>
              <a:t>La MMP oriento a las personas sobre que es el PAARI y quienes lo deben elaborar. </a:t>
            </a:r>
          </a:p>
        </p:txBody>
      </p:sp>
      <p:sp>
        <p:nvSpPr>
          <p:cNvPr id="7" name="Rectangle 6"/>
          <p:cNvSpPr/>
          <p:nvPr/>
        </p:nvSpPr>
        <p:spPr>
          <a:xfrm>
            <a:off x="6871447" y="2462758"/>
            <a:ext cx="2581835"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La UARIV</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Personería Municipal</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Alcaldía Municipal</a:t>
            </a:r>
          </a:p>
          <a:p>
            <a:pPr marL="285750" indent="-285750" algn="just" defTabSz="457200">
              <a:spcBef>
                <a:spcPts val="1000"/>
              </a:spcBef>
              <a:buClr>
                <a:schemeClr val="accent1"/>
              </a:buClr>
              <a:buSzPct val="80000"/>
              <a:buFont typeface="Arial" panose="020B0604020202020204" pitchFamily="34" charset="0"/>
              <a:buChar char="•"/>
            </a:pPr>
            <a:endParaRPr lang="es-CO" b="1" dirty="0">
              <a:solidFill>
                <a:schemeClr val="tx1">
                  <a:lumMod val="75000"/>
                  <a:lumOff val="25000"/>
                </a:schemeClr>
              </a:solidFill>
            </a:endParaRPr>
          </a:p>
        </p:txBody>
      </p:sp>
      <p:sp>
        <p:nvSpPr>
          <p:cNvPr id="8" name="Rectangle 7"/>
          <p:cNvSpPr/>
          <p:nvPr/>
        </p:nvSpPr>
        <p:spPr>
          <a:xfrm>
            <a:off x="6871447" y="4330925"/>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a:t>
            </a:r>
            <a:r>
              <a:rPr lang="es-CO" b="1" dirty="0" smtClean="0">
                <a:solidFill>
                  <a:schemeClr val="tx1">
                    <a:lumMod val="75000"/>
                    <a:lumOff val="25000"/>
                  </a:schemeClr>
                </a:solidFill>
              </a:rPr>
              <a:t>Ejecutado</a:t>
            </a:r>
          </a:p>
          <a:p>
            <a:pPr algn="just" defTabSz="457200">
              <a:spcBef>
                <a:spcPts val="1000"/>
              </a:spcBef>
              <a:buClr>
                <a:schemeClr val="accent1"/>
              </a:buClr>
              <a:buSzPct val="80000"/>
            </a:pPr>
            <a:r>
              <a:rPr lang="es-CO" dirty="0" smtClean="0">
                <a:solidFill>
                  <a:schemeClr val="tx1">
                    <a:lumMod val="75000"/>
                    <a:lumOff val="25000"/>
                  </a:schemeClr>
                </a:solidFill>
              </a:rPr>
              <a:t>$ 0 </a:t>
            </a:r>
            <a:endParaRPr lang="es-CO" dirty="0">
              <a:solidFill>
                <a:schemeClr val="tx1">
                  <a:lumMod val="75000"/>
                  <a:lumOff val="25000"/>
                </a:schemeClr>
              </a:solidFill>
            </a:endParaRPr>
          </a:p>
        </p:txBody>
      </p:sp>
    </p:spTree>
    <p:extLst>
      <p:ext uri="{BB962C8B-B14F-4D97-AF65-F5344CB8AC3E}">
        <p14:creationId xmlns:p14="http://schemas.microsoft.com/office/powerpoint/2010/main" val="1078595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2474" y="987475"/>
            <a:ext cx="10017561" cy="1317812"/>
          </a:xfrm>
        </p:spPr>
        <p:txBody>
          <a:bodyPr>
            <a:normAutofit/>
          </a:bodyPr>
          <a:lstStyle/>
          <a:p>
            <a:pPr algn="l"/>
            <a:r>
              <a:rPr lang="es-CO" sz="2400" b="1" dirty="0" smtClean="0"/>
              <a:t>Actividad:  Se solicito la Atención Psicosocial a la población víctima del casco Urbano.</a:t>
            </a: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p>
          <a:p>
            <a:pPr algn="just"/>
            <a:r>
              <a:rPr lang="es-CO" sz="1800" dirty="0" smtClean="0"/>
              <a:t>Se apoyó a la Gobernación del Cauca en el elaboración de un diagnostico para la atención psicosocial a la población víctima del municipio de Toribio en le casco urbano.</a:t>
            </a:r>
          </a:p>
          <a:p>
            <a:pPr algn="just"/>
            <a:r>
              <a:rPr lang="es-CO" sz="1800" dirty="0" smtClean="0"/>
              <a:t>Se logro la implementación de la Estrategia de recuperación Emocional quienes van a atender 300 personas víctimas. </a:t>
            </a:r>
          </a:p>
          <a:p>
            <a:pPr marL="0" indent="0" algn="just">
              <a:buNone/>
            </a:pPr>
            <a:endParaRPr lang="es-CO" sz="1800" dirty="0" smtClean="0"/>
          </a:p>
          <a:p>
            <a:pPr algn="just"/>
            <a:r>
              <a:rPr lang="es-CO" sz="1800" dirty="0" smtClean="0"/>
              <a:t>La ESE Cxayu´ce Jxiut atenderá a 30 personas del casco urbano con el PAPSIVI.</a:t>
            </a:r>
          </a:p>
        </p:txBody>
      </p:sp>
      <p:sp>
        <p:nvSpPr>
          <p:cNvPr id="7" name="Rectangle 6"/>
          <p:cNvSpPr/>
          <p:nvPr/>
        </p:nvSpPr>
        <p:spPr>
          <a:xfrm>
            <a:off x="6772836" y="2503604"/>
            <a:ext cx="3980329"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Gobernación de Cauca</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Alcaldía de Toribio</a:t>
            </a:r>
          </a:p>
          <a:p>
            <a:pPr marL="285750" indent="-285750" algn="just">
              <a:spcBef>
                <a:spcPts val="1000"/>
              </a:spcBef>
              <a:buClr>
                <a:schemeClr val="accent1"/>
              </a:buClr>
              <a:buSzPct val="80000"/>
              <a:buFont typeface="Arial" panose="020B0604020202020204" pitchFamily="34" charset="0"/>
              <a:buChar char="•"/>
            </a:pPr>
            <a:r>
              <a:rPr lang="es-CO" dirty="0"/>
              <a:t>La ESE Cxayu´ce Jxiut</a:t>
            </a:r>
            <a:endParaRPr lang="es-CO" dirty="0" smtClean="0">
              <a:solidFill>
                <a:schemeClr val="tx1">
                  <a:lumMod val="75000"/>
                  <a:lumOff val="25000"/>
                </a:schemeClr>
              </a:solidFill>
            </a:endParaRPr>
          </a:p>
          <a:p>
            <a:pPr marL="285750" indent="-285750" algn="just" defTabSz="457200">
              <a:spcBef>
                <a:spcPts val="1000"/>
              </a:spcBef>
              <a:buClr>
                <a:schemeClr val="accent1"/>
              </a:buClr>
              <a:buSzPct val="80000"/>
              <a:buFont typeface="Arial" panose="020B0604020202020204" pitchFamily="34" charset="0"/>
              <a:buChar char="•"/>
            </a:pPr>
            <a:endParaRPr lang="es-CO" dirty="0" smtClean="0">
              <a:solidFill>
                <a:schemeClr val="tx1">
                  <a:lumMod val="75000"/>
                  <a:lumOff val="25000"/>
                </a:schemeClr>
              </a:solidFill>
            </a:endParaRPr>
          </a:p>
          <a:p>
            <a:pPr marL="285750" indent="-285750" algn="just" defTabSz="457200">
              <a:spcBef>
                <a:spcPts val="1000"/>
              </a:spcBef>
              <a:buClr>
                <a:schemeClr val="accent1"/>
              </a:buClr>
              <a:buSzPct val="80000"/>
              <a:buFont typeface="Arial" panose="020B0604020202020204" pitchFamily="34" charset="0"/>
              <a:buChar char="•"/>
            </a:pPr>
            <a:endParaRPr lang="es-CO" dirty="0">
              <a:solidFill>
                <a:schemeClr val="tx1">
                  <a:lumMod val="75000"/>
                  <a:lumOff val="25000"/>
                </a:schemeClr>
              </a:solidFill>
            </a:endParaRPr>
          </a:p>
        </p:txBody>
      </p:sp>
      <p:sp>
        <p:nvSpPr>
          <p:cNvPr id="8" name="Rectangle 7"/>
          <p:cNvSpPr/>
          <p:nvPr/>
        </p:nvSpPr>
        <p:spPr>
          <a:xfrm>
            <a:off x="6880413" y="4259834"/>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Ejecutado </a:t>
            </a:r>
          </a:p>
        </p:txBody>
      </p:sp>
    </p:spTree>
    <p:extLst>
      <p:ext uri="{BB962C8B-B14F-4D97-AF65-F5344CB8AC3E}">
        <p14:creationId xmlns:p14="http://schemas.microsoft.com/office/powerpoint/2010/main" val="1440389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2474" y="1024896"/>
            <a:ext cx="10017561" cy="1317812"/>
          </a:xfrm>
        </p:spPr>
        <p:txBody>
          <a:bodyPr>
            <a:normAutofit/>
          </a:bodyPr>
          <a:lstStyle/>
          <a:p>
            <a:pPr algn="l"/>
            <a:r>
              <a:rPr lang="es-CO" sz="2400" b="1" dirty="0" smtClean="0"/>
              <a:t>Actividad: La MMP fue capacitada por la UARIV y la Defensoría del Pueblo </a:t>
            </a: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p>
          <a:p>
            <a:pPr marL="0" indent="0" algn="just">
              <a:buNone/>
            </a:pPr>
            <a:endParaRPr lang="es-CO" sz="1800" b="1" dirty="0" smtClean="0"/>
          </a:p>
          <a:p>
            <a:pPr algn="just"/>
            <a:r>
              <a:rPr lang="es-CO" sz="1800" dirty="0" smtClean="0"/>
              <a:t>La MMP conoció la ley 1448 de 2011 para poder incidir ante las instituciones la atención a la población víctima. </a:t>
            </a:r>
          </a:p>
          <a:p>
            <a:pPr algn="just"/>
            <a:endParaRPr lang="es-CO" sz="1800" dirty="0" smtClean="0"/>
          </a:p>
        </p:txBody>
      </p:sp>
      <p:sp>
        <p:nvSpPr>
          <p:cNvPr id="7" name="Rectangle 6"/>
          <p:cNvSpPr/>
          <p:nvPr/>
        </p:nvSpPr>
        <p:spPr>
          <a:xfrm>
            <a:off x="6683188" y="2493709"/>
            <a:ext cx="2581835"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La UARIV</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Defensoría del Pueblo.</a:t>
            </a:r>
            <a:endParaRPr lang="es-CO" dirty="0">
              <a:solidFill>
                <a:schemeClr val="tx1">
                  <a:lumMod val="75000"/>
                  <a:lumOff val="25000"/>
                </a:schemeClr>
              </a:solidFill>
            </a:endParaRPr>
          </a:p>
        </p:txBody>
      </p:sp>
      <p:sp>
        <p:nvSpPr>
          <p:cNvPr id="8" name="Rectangle 7"/>
          <p:cNvSpPr/>
          <p:nvPr/>
        </p:nvSpPr>
        <p:spPr>
          <a:xfrm>
            <a:off x="6678706" y="4051622"/>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a:t>
            </a:r>
            <a:r>
              <a:rPr lang="es-CO" b="1" dirty="0" smtClean="0">
                <a:solidFill>
                  <a:schemeClr val="tx1">
                    <a:lumMod val="75000"/>
                    <a:lumOff val="25000"/>
                  </a:schemeClr>
                </a:solidFill>
              </a:rPr>
              <a:t>Ejecutado</a:t>
            </a:r>
          </a:p>
          <a:p>
            <a:pPr algn="just" defTabSz="457200">
              <a:spcBef>
                <a:spcPts val="1000"/>
              </a:spcBef>
              <a:buClr>
                <a:schemeClr val="accent1"/>
              </a:buClr>
              <a:buSzPct val="80000"/>
            </a:pPr>
            <a:r>
              <a:rPr lang="es-CO" dirty="0" smtClean="0">
                <a:solidFill>
                  <a:schemeClr val="tx1">
                    <a:lumMod val="75000"/>
                    <a:lumOff val="25000"/>
                  </a:schemeClr>
                </a:solidFill>
              </a:rPr>
              <a:t>$ 0 </a:t>
            </a:r>
            <a:endParaRPr lang="es-CO" dirty="0">
              <a:solidFill>
                <a:schemeClr val="tx1">
                  <a:lumMod val="75000"/>
                  <a:lumOff val="25000"/>
                </a:schemeClr>
              </a:solidFill>
            </a:endParaRPr>
          </a:p>
        </p:txBody>
      </p:sp>
    </p:spTree>
    <p:extLst>
      <p:ext uri="{BB962C8B-B14F-4D97-AF65-F5344CB8AC3E}">
        <p14:creationId xmlns:p14="http://schemas.microsoft.com/office/powerpoint/2010/main" val="4251037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0050" y="1107525"/>
            <a:ext cx="10017561" cy="1317812"/>
          </a:xfrm>
        </p:spPr>
        <p:txBody>
          <a:bodyPr>
            <a:normAutofit/>
          </a:bodyPr>
          <a:lstStyle/>
          <a:p>
            <a:pPr algn="l"/>
            <a:r>
              <a:rPr lang="es-CO" sz="2400" b="1" dirty="0" smtClean="0"/>
              <a:t>Actividad:  Se realizó la conmemoración del día de las víctimas en los años 2015 y 2016.</a:t>
            </a: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p>
          <a:p>
            <a:pPr algn="just"/>
            <a:r>
              <a:rPr lang="es-CO" sz="1800" dirty="0" smtClean="0"/>
              <a:t>Se recordaron los hechos que marcaron a la comunidad, lo cual permite que no se vulva a repetir y las víctimas reconstruyan su proyecto de vida. </a:t>
            </a:r>
          </a:p>
          <a:p>
            <a:pPr algn="just"/>
            <a:r>
              <a:rPr lang="es-CO" sz="1800" dirty="0" smtClean="0"/>
              <a:t>Se integraron todas las instituciones tradicionales, el cabildo, la Alcaldía, la policía el ejercito, la MMP. </a:t>
            </a:r>
          </a:p>
          <a:p>
            <a:pPr algn="just"/>
            <a:r>
              <a:rPr lang="es-CO" sz="1800" dirty="0" smtClean="0"/>
              <a:t>Se dio a conocer la necesidad de reconciliarnos para lograr la paz. </a:t>
            </a:r>
          </a:p>
          <a:p>
            <a:pPr algn="just"/>
            <a:r>
              <a:rPr lang="es-CO" sz="1800" dirty="0" smtClean="0"/>
              <a:t>Se unieron las comunidades del casco urbano y rural para recordar los hechos que han ocurrido en el casco urbano.</a:t>
            </a:r>
          </a:p>
        </p:txBody>
      </p:sp>
      <p:sp>
        <p:nvSpPr>
          <p:cNvPr id="7" name="Rectangle 6"/>
          <p:cNvSpPr/>
          <p:nvPr/>
        </p:nvSpPr>
        <p:spPr>
          <a:xfrm>
            <a:off x="6799730" y="2464704"/>
            <a:ext cx="2581835"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Alcaldía Municipal</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Agentes de la Policía.</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Ejercito Nacional</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Personería Municipal</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UARIV</a:t>
            </a:r>
            <a:endParaRPr lang="es-CO" dirty="0">
              <a:solidFill>
                <a:schemeClr val="tx1">
                  <a:lumMod val="75000"/>
                  <a:lumOff val="25000"/>
                </a:schemeClr>
              </a:solidFill>
            </a:endParaRPr>
          </a:p>
        </p:txBody>
      </p:sp>
      <p:sp>
        <p:nvSpPr>
          <p:cNvPr id="8" name="Rectangle 7"/>
          <p:cNvSpPr/>
          <p:nvPr/>
        </p:nvSpPr>
        <p:spPr>
          <a:xfrm>
            <a:off x="6799730" y="4962937"/>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Ejecutado </a:t>
            </a:r>
          </a:p>
        </p:txBody>
      </p:sp>
    </p:spTree>
    <p:extLst>
      <p:ext uri="{BB962C8B-B14F-4D97-AF65-F5344CB8AC3E}">
        <p14:creationId xmlns:p14="http://schemas.microsoft.com/office/powerpoint/2010/main" val="1182026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2474" y="1024896"/>
            <a:ext cx="10017561" cy="1317812"/>
          </a:xfrm>
        </p:spPr>
        <p:txBody>
          <a:bodyPr>
            <a:normAutofit/>
          </a:bodyPr>
          <a:lstStyle/>
          <a:p>
            <a:pPr algn="l"/>
            <a:r>
              <a:rPr lang="es-CO" sz="2400" b="1" dirty="0" smtClean="0"/>
              <a:t>Actividad: Se gestiono al Ministerio de Vivienda la disminución de requisitos para la adquisición de vivienda. Se envío un Derechos de Petición a la Alcaldía quienes lo elevaron a nivel nacional. </a:t>
            </a:r>
            <a:endParaRPr lang="es-CO" sz="2400" b="1" dirty="0"/>
          </a:p>
        </p:txBody>
      </p:sp>
      <p:sp>
        <p:nvSpPr>
          <p:cNvPr id="6" name="Content Placeholder 2"/>
          <p:cNvSpPr>
            <a:spLocks noGrp="1"/>
          </p:cNvSpPr>
          <p:nvPr>
            <p:ph idx="1"/>
          </p:nvPr>
        </p:nvSpPr>
        <p:spPr>
          <a:xfrm>
            <a:off x="1022474" y="2462758"/>
            <a:ext cx="5512797" cy="3736335"/>
          </a:xfrm>
        </p:spPr>
        <p:txBody>
          <a:bodyPr>
            <a:noAutofit/>
          </a:bodyPr>
          <a:lstStyle/>
          <a:p>
            <a:pPr marL="0" indent="0" algn="just">
              <a:buNone/>
            </a:pPr>
            <a:r>
              <a:rPr lang="es-CO" sz="1800" b="1" dirty="0"/>
              <a:t>Logros </a:t>
            </a:r>
            <a:r>
              <a:rPr lang="es-CO" sz="1800" b="1" dirty="0" smtClean="0"/>
              <a:t>obtenidos</a:t>
            </a:r>
          </a:p>
          <a:p>
            <a:pPr marL="0" indent="0" algn="just">
              <a:buNone/>
            </a:pPr>
            <a:endParaRPr lang="es-CO" sz="1800" b="1" dirty="0" smtClean="0"/>
          </a:p>
          <a:p>
            <a:pPr algn="just"/>
            <a:r>
              <a:rPr lang="es-CO" sz="1800" dirty="0" smtClean="0"/>
              <a:t>El Min vivienda respondió que no es posible porque “los hogares se postularon de manera voluntaria conociendo las normas que rige el subsidio familiar de vivienda en la Bolsa de Atentados Terroristas y que cumplían los requisitos exigidos por la Bolsa.” es decir que al postularse al subsidio se acogían a los requisitos exigidos. </a:t>
            </a:r>
          </a:p>
        </p:txBody>
      </p:sp>
      <p:sp>
        <p:nvSpPr>
          <p:cNvPr id="7" name="Rectangle 6"/>
          <p:cNvSpPr/>
          <p:nvPr/>
        </p:nvSpPr>
        <p:spPr>
          <a:xfrm>
            <a:off x="6835588" y="2637570"/>
            <a:ext cx="2581835" cy="1557913"/>
          </a:xfrm>
          <a:prstGeom prst="rect">
            <a:avLst/>
          </a:prstGeom>
        </p:spPr>
        <p:txBody>
          <a:bodyPr vert="horz" lIns="91440" tIns="45720" rIns="91440" bIns="45720" rtlCol="0">
            <a:noAutofit/>
          </a:bodyPr>
          <a:lstStyle/>
          <a:p>
            <a:pPr algn="just" defTabSz="457200">
              <a:spcBef>
                <a:spcPts val="1000"/>
              </a:spcBef>
              <a:buClr>
                <a:schemeClr val="accent1"/>
              </a:buClr>
              <a:buSzPct val="80000"/>
              <a:buFont typeface="Wingdings 3" charset="2"/>
              <a:buNone/>
            </a:pPr>
            <a:r>
              <a:rPr lang="es-CO" b="1" dirty="0">
                <a:solidFill>
                  <a:schemeClr val="tx1">
                    <a:lumMod val="75000"/>
                    <a:lumOff val="25000"/>
                  </a:schemeClr>
                </a:solidFill>
              </a:rPr>
              <a:t>Apoyo </a:t>
            </a:r>
            <a:r>
              <a:rPr lang="es-CO" b="1" dirty="0" smtClean="0">
                <a:solidFill>
                  <a:schemeClr val="tx1">
                    <a:lumMod val="75000"/>
                    <a:lumOff val="25000"/>
                  </a:schemeClr>
                </a:solidFill>
              </a:rPr>
              <a:t>Institucional</a:t>
            </a:r>
          </a:p>
          <a:p>
            <a:pPr marL="285750" indent="-285750" algn="just" defTabSz="457200">
              <a:spcBef>
                <a:spcPts val="1000"/>
              </a:spcBef>
              <a:buClr>
                <a:schemeClr val="accent1"/>
              </a:buClr>
              <a:buSzPct val="80000"/>
              <a:buFont typeface="Arial" panose="020B0604020202020204" pitchFamily="34" charset="0"/>
              <a:buChar char="•"/>
            </a:pPr>
            <a:r>
              <a:rPr lang="es-CO" dirty="0" smtClean="0">
                <a:solidFill>
                  <a:schemeClr val="tx1">
                    <a:lumMod val="75000"/>
                    <a:lumOff val="25000"/>
                  </a:schemeClr>
                </a:solidFill>
              </a:rPr>
              <a:t>Alcaldía Municipal</a:t>
            </a:r>
            <a:endParaRPr lang="es-CO" dirty="0">
              <a:solidFill>
                <a:schemeClr val="tx1">
                  <a:lumMod val="75000"/>
                  <a:lumOff val="25000"/>
                </a:schemeClr>
              </a:solidFill>
            </a:endParaRPr>
          </a:p>
        </p:txBody>
      </p:sp>
      <p:sp>
        <p:nvSpPr>
          <p:cNvPr id="8" name="Rectangle 7"/>
          <p:cNvSpPr/>
          <p:nvPr/>
        </p:nvSpPr>
        <p:spPr>
          <a:xfrm>
            <a:off x="6831106" y="4195483"/>
            <a:ext cx="2586317" cy="651460"/>
          </a:xfrm>
          <a:prstGeom prst="rect">
            <a:avLst/>
          </a:prstGeom>
        </p:spPr>
        <p:txBody>
          <a:bodyPr vert="horz" lIns="91440" tIns="45720" rIns="91440" bIns="45720" rtlCol="0">
            <a:noAutofit/>
          </a:bodyPr>
          <a:lstStyle/>
          <a:p>
            <a:pPr algn="just" defTabSz="457200">
              <a:spcBef>
                <a:spcPts val="1000"/>
              </a:spcBef>
              <a:buClr>
                <a:schemeClr val="accent1"/>
              </a:buClr>
              <a:buSzPct val="80000"/>
            </a:pPr>
            <a:r>
              <a:rPr lang="es-CO" b="1" dirty="0">
                <a:solidFill>
                  <a:schemeClr val="tx1">
                    <a:lumMod val="75000"/>
                    <a:lumOff val="25000"/>
                  </a:schemeClr>
                </a:solidFill>
              </a:rPr>
              <a:t>Presupuesto </a:t>
            </a:r>
            <a:r>
              <a:rPr lang="es-CO" b="1" dirty="0" smtClean="0">
                <a:solidFill>
                  <a:schemeClr val="tx1">
                    <a:lumMod val="75000"/>
                    <a:lumOff val="25000"/>
                  </a:schemeClr>
                </a:solidFill>
              </a:rPr>
              <a:t>Ejecutado</a:t>
            </a:r>
            <a:endParaRPr lang="es-CO" dirty="0" smtClean="0">
              <a:solidFill>
                <a:schemeClr val="tx1">
                  <a:lumMod val="75000"/>
                  <a:lumOff val="25000"/>
                </a:schemeClr>
              </a:solidFill>
            </a:endParaRPr>
          </a:p>
          <a:p>
            <a:pPr algn="just" defTabSz="457200">
              <a:spcBef>
                <a:spcPts val="1000"/>
              </a:spcBef>
              <a:buClr>
                <a:schemeClr val="accent1"/>
              </a:buClr>
              <a:buSzPct val="80000"/>
            </a:pPr>
            <a:r>
              <a:rPr lang="es-CO" dirty="0" smtClean="0">
                <a:solidFill>
                  <a:schemeClr val="tx1">
                    <a:lumMod val="75000"/>
                    <a:lumOff val="25000"/>
                  </a:schemeClr>
                </a:solidFill>
              </a:rPr>
              <a:t>$ 0</a:t>
            </a:r>
            <a:r>
              <a:rPr lang="es-CO" b="1" dirty="0" smtClean="0">
                <a:solidFill>
                  <a:schemeClr val="tx1">
                    <a:lumMod val="75000"/>
                    <a:lumOff val="25000"/>
                  </a:schemeClr>
                </a:solidFill>
              </a:rPr>
              <a:t> </a:t>
            </a:r>
            <a:endParaRPr lang="es-CO" b="1" dirty="0">
              <a:solidFill>
                <a:schemeClr val="tx1">
                  <a:lumMod val="75000"/>
                  <a:lumOff val="25000"/>
                </a:schemeClr>
              </a:solidFill>
            </a:endParaRPr>
          </a:p>
        </p:txBody>
      </p:sp>
    </p:spTree>
    <p:extLst>
      <p:ext uri="{BB962C8B-B14F-4D97-AF65-F5344CB8AC3E}">
        <p14:creationId xmlns:p14="http://schemas.microsoft.com/office/powerpoint/2010/main" val="28333559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149</TotalTime>
  <Words>1541</Words>
  <Application>Microsoft Office PowerPoint</Application>
  <PresentationFormat>Widescreen</PresentationFormat>
  <Paragraphs>177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Garamond</vt:lpstr>
      <vt:lpstr>Wingdings 3</vt:lpstr>
      <vt:lpstr>Organic</vt:lpstr>
      <vt:lpstr>Informe de la MMP   Municipio de Toribio </vt:lpstr>
      <vt:lpstr>Informe de la MMP de Toribio</vt:lpstr>
      <vt:lpstr>Actividad: Elección de la MMP de Toribio  Abril 2015</vt:lpstr>
      <vt:lpstr>Actividad:  Asamblea con la comunidad para la elaboración del Plan de Trabajo.  </vt:lpstr>
      <vt:lpstr>Actividad:  Gestión para la elaboración de PAARI por parte de la UARIV a la población víctima de casco Urbano. </vt:lpstr>
      <vt:lpstr>Actividad:  Se solicito la Atención Psicosocial a la población víctima del casco Urbano.</vt:lpstr>
      <vt:lpstr>Actividad: La MMP fue capacitada por la UARIV y la Defensoría del Pueblo </vt:lpstr>
      <vt:lpstr>Actividad:  Se realizó la conmemoración del día de las víctimas en los años 2015 y 2016.</vt:lpstr>
      <vt:lpstr>Actividad: Se gestiono al Ministerio de Vivienda la disminución de requisitos para la adquisición de vivienda. Se envío un Derechos de Petición a la Alcaldía quienes lo elevaron a nivel nacional. </vt:lpstr>
      <vt:lpstr>Actividad: Se elevo un oficio al Ministerio del Interior, para que realicen seguimiento al proyecto de vivienda, ya que se presentaron problemas con las prorrogas y la ejecución del proyecto.  </vt:lpstr>
      <vt:lpstr>Actividad: Se visitaron a los hogares damnificados por atentados terroristas en el municipio de Toribio, y que hacen parte del Proyecto  reconstrucción y reparación de vivienda social urbano, con el acompañamiento de la personería. </vt:lpstr>
      <vt:lpstr>Actividad: Se apoyó en la toma de declaraciones a la población víctima del casco urbano. </vt:lpstr>
      <vt:lpstr>Actividad: Se gestiono con el SENA un proyecto de capacitación a la población víctima del casco urbano.</vt:lpstr>
      <vt:lpstr>Actividad: Se acompaño el proyecto de Seguridad Alimentaria con Red Unidos. </vt:lpstr>
      <vt:lpstr>Actividad: Se acompaño una Jornada con la Unidad de Restitución de Tierras.</vt:lpstr>
      <vt:lpstr>Actividad: Se realizo una reunión con el Concejo Municipal para solicitar la exoneración de pago del impuesto predial, energía, acueducto a las viviendas abandonadas por cauca del conflicto. </vt:lpstr>
      <vt:lpstr>Actividad: Se solicito la participación de la MMP en el Consejo Territorial de Planeación.</vt:lpstr>
      <vt:lpstr>Actividad: participación de la MMP en la elaboración del Plan de Desarrollo y Plan de Acción Territorial.</vt:lpstr>
      <vt:lpstr>Actividad: Se elevo un oficio a la UARIV solicitando mas acompañamiento institucional a las víctimas. </vt:lpstr>
      <vt:lpstr>Actividad: Se presento un informe al Concejo Municipal sobre las actividades desarrolladas por la MMP.</vt:lpstr>
      <vt:lpstr>GRACIAS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 Gil</dc:creator>
  <cp:lastModifiedBy>Claudia Gil</cp:lastModifiedBy>
  <cp:revision>34</cp:revision>
  <cp:lastPrinted>2016-12-12T17:04:25Z</cp:lastPrinted>
  <dcterms:created xsi:type="dcterms:W3CDTF">2016-12-09T13:58:30Z</dcterms:created>
  <dcterms:modified xsi:type="dcterms:W3CDTF">2016-12-12T17:07:15Z</dcterms:modified>
</cp:coreProperties>
</file>